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67" r:id="rId4"/>
    <p:sldId id="261" r:id="rId5"/>
    <p:sldId id="274" r:id="rId6"/>
    <p:sldId id="275" r:id="rId7"/>
    <p:sldId id="276" r:id="rId8"/>
    <p:sldId id="281" r:id="rId9"/>
    <p:sldId id="30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Awsome</a:t>
            </a:r>
            <a:b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integrall</a:t>
            </a:r>
            <a:b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solutions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"/>
            <a:ext cx="10515600" cy="6642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One integral in many ways :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64845"/>
                <a:ext cx="12192635" cy="6193155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{{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)‘=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}}=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=||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||</m:t>
                    </m:r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=...</m:t>
                          </m:r>
                        </m:e>
                      </m:nary>
                    </m:oMath>
                  </m:oMathPara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4845"/>
                <a:ext cx="12192635" cy="61931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8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150"/>
                <a:ext cx="12192635" cy="6165850"/>
              </a:xfrm>
            </p:spPr>
            <p:txBody>
              <a:bodyPr/>
              <a:p>
                <a:r>
                  <a:rPr lang="de-DE" altLang="en-US"/>
                  <a:t>champion integral :</a:t>
                </a:r>
                <a:endParaRPr lang="de-DE" altLang="en-US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r>
                  <a:rPr lang="de-DE" altLang="en-US"/>
                  <a:t>dexomposition n odd/even terms = </a:t>
                </a:r>
                <a:endParaRPr lang="de-DE" altLang="en-US"/>
              </a:p>
              <a:p>
                <a:r>
                  <a:rPr lang="de-DE" altLang="en-US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𝑒𝑣𝑒𝑛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+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𝑜𝑑𝑑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150"/>
                <a:ext cx="12192635" cy="61658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302260"/>
          </a:xfrm>
        </p:spPr>
        <p:txBody>
          <a:bodyPr>
            <a:normAutofit fontScale="90000"/>
          </a:bodyPr>
          <a:p>
            <a:r>
              <a:rPr lang="de-DE" altLang="en-US"/>
              <a:t>a nice "advanced" calculus problem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220" y="801370"/>
                <a:ext cx="12083415" cy="5968365"/>
              </a:xfrm>
            </p:spPr>
            <p:txBody>
              <a:bodyPr/>
              <a:p>
                <a:r>
                  <a:rPr lang="de-DE" altLang="en-US"/>
                  <a:t>https://www.youtube.com/watch?v=NiDbbPKrs-0</a:t>
                </a:r>
                <a:endParaRPr lang="de-DE" altLang="en-US"/>
              </a:p>
              <a:p>
                <a:r>
                  <a:rPr lang="de-DE" altLang="en-US"/>
                  <a:t>show that there is t in (0,1) such that </a:t>
                </a:r>
                <a:endParaRPr lang="de-DE" altLang="en-US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(main)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Intermediate value Theorem. If f is continuous on [a,b] and f(a) &lt; y</a:t>
                </a:r>
                <a:r>
                  <a:rPr lang="de-DE" altLang="en-US" baseline="-25000"/>
                  <a:t>0</a:t>
                </a:r>
                <a:r>
                  <a:rPr lang="de-DE" altLang="en-US"/>
                  <a:t> &lt; f(b) then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∈(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such that f(x</a:t>
                </a:r>
                <a:r>
                  <a:rPr lang="de-DE" altLang="en-US" baseline="-25000"/>
                  <a:t>0</a:t>
                </a:r>
                <a:r>
                  <a:rPr lang="de-DE" altLang="en-US"/>
                  <a:t>) = y</a:t>
                </a:r>
                <a:r>
                  <a:rPr lang="de-DE" altLang="en-US" baseline="-25000"/>
                  <a:t>0</a:t>
                </a:r>
                <a:endParaRPr lang="de-DE" altLang="en-US"/>
              </a:p>
              <a:p>
                <a:r>
                  <a:rPr lang="de-DE" altLang="en-US"/>
                  <a:t>main = g(t)</a:t>
                </a:r>
                <a:endParaRPr lang="de-DE" altLang="en-US"/>
              </a:p>
              <a:p>
                <a:r>
                  <a:rPr lang="de-DE" altLang="en-US"/>
                  <a:t>if g is continous, we can use the intermidiate value theorem </a:t>
                </a:r>
                <a:endParaRPr lang="de-DE" altLang="en-US"/>
              </a:p>
              <a:p>
                <a:pPr lvl="1"/>
                <a:r>
                  <a:rPr lang="de-DE" altLang="en-US"/>
                  <a:t>g(0)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1.718...&gt; 3/2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g(1)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so if g is continous on (0..1)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220" y="801370"/>
                <a:ext cx="12083415" cy="5968365"/>
              </a:xfrm>
              <a:blipFill rotWithShape="1">
                <a:blip r:embed="rId1"/>
                <a:stretch>
                  <a:fillRect b="-22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995" y="0"/>
            <a:ext cx="11924665" cy="61404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6995" y="614045"/>
                <a:ext cx="12105640" cy="6243955"/>
              </a:xfrm>
            </p:spPr>
            <p:txBody>
              <a:bodyPr>
                <a:normAutofit lnSpcReduction="20000"/>
              </a:bodyPr>
              <a:p>
                <a:r>
                  <a:rPr lang="de-DE" altLang="de-DE">
                    <a:latin typeface="Calibri" panose="020F0502020204030204" charset="0"/>
                  </a:rPr>
                  <a:t>check that g is continous: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take a € [0,1]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check</a:t>
                </a:r>
                <a:r>
                  <a:rPr lang="ru-RU" altLang="de-DE">
                    <a:latin typeface="Calibri" panose="020F0502020204030204" charset="0"/>
                  </a:rPr>
                  <a:t> </a:t>
                </a:r>
                <a:r>
                  <a:rPr lang="de-DE" altLang="de-DE">
                    <a:latin typeface="Calibri" panose="020F0502020204030204" charset="0"/>
                  </a:rPr>
                  <a:t>: | g(t) - g(a) | &lt; epsilon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(1)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de-DE" altLang="de-DE">
                    <a:latin typeface="Calibri" panose="020F0502020204030204" charset="0"/>
                  </a:rPr>
                  <a:t> 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replace ex with e1, - create something larger because it is stricktly increasing function the inequality is true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de-DE">
                    <a:latin typeface="Calibri" panose="020F0502020204030204" charset="0"/>
                    <a:sym typeface="+mn-ea"/>
                  </a:rPr>
                  <a:t>again create something larger: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232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d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de-DE" altLang="en-US" sz="2325" i="1">
                    <a:latin typeface="Calibri" panose="020F0502020204030204" charset="0"/>
                    <a:cs typeface="Cambria Math" panose="02040503050406030204" charset="0"/>
                  </a:rPr>
                  <a:t> (2)</a:t>
                </a:r>
                <a:endParaRPr lang="en-US" altLang="de-DE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sz="2325" i="1">
                    <a:latin typeface="Calibri" panose="020F0502020204030204" charset="0"/>
                    <a:cs typeface="Cambria Math" panose="02040503050406030204" charset="0"/>
                  </a:rPr>
                  <a:t>so if t-&gt; a , </a:t>
                </a:r>
                <a14:m>
                  <m:oMath xmlns:m="http://schemas.openxmlformats.org/officeDocument/2006/math">
                    <m:r>
                      <a:rPr lang="en-US" altLang="de-DE" sz="2315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d>
                      <m:dPr>
                        <m:begChr m:val="|"/>
                        <m:endChr m:val="|"/>
                        <m:ctrlPr>
                          <a:rPr lang="en-US" altLang="de-DE" sz="231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sz="231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sz="231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231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altLang="en-US" sz="2325" i="1">
                    <a:latin typeface="Calibri" panose="020F0502020204030204" charset="0"/>
                    <a:cs typeface="Cambria Math" panose="02040503050406030204" charset="0"/>
                  </a:rPr>
                  <a:t> -&gt; 0 and &lt; </a:t>
                </a:r>
                <a14:m>
                  <m:oMath xmlns:m="http://schemas.openxmlformats.org/officeDocument/2006/math">
                    <m:r>
                      <a:rPr lang="en-US" altLang="de-DE" sz="2315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de-DE" altLang="en-US" sz="2325" i="1">
                    <a:latin typeface="Calibri" panose="020F0502020204030204" charset="0"/>
                    <a:cs typeface="Cambria Math" panose="02040503050406030204" charset="0"/>
                  </a:rPr>
                  <a:t> and </a:t>
                </a:r>
                <a:r>
                  <a:rPr lang="de-DE" altLang="en-US" sz="232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(1) &lt; (2) &lt; </a:t>
                </a:r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de-DE" sz="279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95" y="614045"/>
                <a:ext cx="12105640" cy="6243955"/>
              </a:xfrm>
              <a:blipFill rotWithShape="1">
                <a:blip r:embed="rId1"/>
                <a:stretch>
                  <a:fillRect t="-10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275" y="140970"/>
            <a:ext cx="11353800" cy="513080"/>
          </a:xfrm>
        </p:spPr>
        <p:txBody>
          <a:bodyPr>
            <a:normAutofit fontScale="90000"/>
          </a:bodyPr>
          <a:p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 viewer suggested integral.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- 2</a:t>
            </a:r>
            <a:r>
              <a:rPr lang="en-US" altLang="ru-RU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- TODO - find start </a:t>
            </a:r>
            <a:endParaRPr lang="en-US" altLang="ru-RU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7640" y="654050"/>
                <a:ext cx="11898630" cy="6056630"/>
              </a:xfrm>
            </p:spPr>
            <p:txBody>
              <a:bodyPr/>
              <a:p>
                <a:pPr lvl="0"/>
                <a:r>
                  <a:rPr lang="de-DE" altLang="en-US" sz="3265">
                    <a:latin typeface="Calibri" panose="020F0502020204030204" charset="0"/>
                    <a:cs typeface="Cambria Math" panose="02040503050406030204" charset="0"/>
                  </a:rPr>
                  <a:t>(2)=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br>
                  <a:rPr lang="en-US" altLang="de-DE" sz="326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𝑛𝑥</m:t>
                          </m:r>
                        </m:sup>
                      </m:sSup>
                      <m:sSubSup>
                        <m:sSubSupPr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→∞</m:t>
                          </m:r>
                        </m:sup>
                      </m:sSubSup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de-DE" sz="326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sz="3265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(3)=</a:t>
                </a:r>
                <a14:m>
                  <m:oMath xmlns:m="http://schemas.openxmlformats.org/officeDocument/2006/math">
                    <m:r>
                      <a:rPr lang="en-US" altLang="de-DE" sz="3265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</m:sup>
                    </m:sSup>
                    <m:sSubSup>
                      <m:sSubSup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sup>
                    </m:sSubSup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=−(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sz="326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, </a:t>
                </a:r>
                <a:endParaRPr lang="de-DE" altLang="en-US" sz="3265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en-US" sz="326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</m:oMath>
                </a14:m>
                <a:endParaRPr lang="de-DE" altLang="en-US" sz="3265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(4)=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?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7640" y="654050"/>
                <a:ext cx="11898630" cy="60566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205" y="94615"/>
            <a:ext cx="11960225" cy="65595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205" y="751205"/>
                <a:ext cx="11960860" cy="5979795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1)partial fraction decompiosition:</a:t>
                </a:r>
                <a:endParaRPr lang="de-DE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/>
                        </m:sSup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𝑤𝑟𝑜𝑛𝑔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205" y="751205"/>
                <a:ext cx="11960860" cy="59797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4855" y="177800"/>
            <a:ext cx="10515600" cy="48069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Literature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200" y="833120"/>
            <a:ext cx="10769600" cy="5612130"/>
          </a:xfrm>
        </p:spPr>
        <p:txBody>
          <a:bodyPr/>
          <a:p>
            <a:r>
              <a:rPr lang="de-DE" altLang="en-US"/>
              <a:t>you tube channels:</a:t>
            </a:r>
            <a:endParaRPr lang="de-DE" altLang="en-US"/>
          </a:p>
          <a:p>
            <a:pPr lvl="1"/>
            <a:r>
              <a:rPr lang="de-DE" altLang="en-US"/>
              <a:t>blackpenredpen</a:t>
            </a:r>
            <a:endParaRPr lang="de-DE" altLang="en-US"/>
          </a:p>
          <a:p>
            <a:pPr lvl="1"/>
            <a:r>
              <a:rPr lang="de-DE" altLang="en-US"/>
              <a:t>michael penn</a:t>
            </a:r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Presentation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Awsome integrall solutions</vt:lpstr>
      <vt:lpstr>One integral in many ways : </vt:lpstr>
      <vt:lpstr>PowerPoint 演示文稿</vt:lpstr>
      <vt:lpstr>a nice "advanced" calculus problem</vt:lpstr>
      <vt:lpstr>PowerPoint 演示文稿</vt:lpstr>
      <vt:lpstr>PowerPoint 演示文稿</vt:lpstr>
      <vt:lpstr>A viewer suggested integral.- 2</vt:lpstr>
      <vt:lpstr>PowerPoint 演示文稿</vt:lpstr>
      <vt:lpstr>Literature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325</cp:revision>
  <dcterms:created xsi:type="dcterms:W3CDTF">2021-04-08T22:26:00Z</dcterms:created>
  <dcterms:modified xsi:type="dcterms:W3CDTF">2022-02-01T23:56:50Z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F785798A82F44201AE48026CAB85CB0B</vt:lpwstr>
  </property>
</Properties>
</file>