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6" r:id="rId3"/>
    <p:sldId id="256" r:id="rId4"/>
    <p:sldId id="267" r:id="rId5"/>
    <p:sldId id="268" r:id="rId7"/>
    <p:sldId id="269" r:id="rId8"/>
    <p:sldId id="270" r:id="rId9"/>
    <p:sldId id="257" r:id="rId10"/>
    <p:sldId id="258" r:id="rId11"/>
    <p:sldId id="259" r:id="rId12"/>
    <p:sldId id="260" r:id="rId13"/>
    <p:sldId id="262" r:id="rId14"/>
    <p:sldId id="265" r:id="rId15"/>
    <p:sldId id="266" r:id="rId16"/>
    <p:sldId id="283" r:id="rId17"/>
    <p:sldId id="285" r:id="rId18"/>
    <p:sldId id="282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123190"/>
            <a:ext cx="11943715" cy="842010"/>
          </a:xfrm>
        </p:spPr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375" y="965200"/>
                <a:ext cx="11943080" cy="5817870"/>
              </a:xfrm>
            </p:spPr>
            <p:txBody>
              <a:bodyPr>
                <a:normAutofit lnSpcReduction="2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de-DE" sz="1800" i="1">
                    <a:solidFill>
                      <a:schemeClr val="tx1"/>
                    </a:solidFill>
                    <a:effectLst/>
                    <a:latin typeface="Calibri" panose="020F0502020204030204" charset="0"/>
                    <a:sym typeface="+mn-ea"/>
                  </a:rPr>
                  <a:t> </a:t>
                </a:r>
                <a:r>
                  <a:rPr lang="de-DE" altLang="en-US" sz="1800" i="1">
                    <a:solidFill>
                      <a:schemeClr val="tx1"/>
                    </a:solidFill>
                    <a:effectLst/>
                    <a:latin typeface="Calibri" panose="020F0502020204030204" charset="0"/>
                    <a:sym typeface="+mn-ea"/>
                  </a:rPr>
                  <a:t>One integral in many ways 2 :</a:t>
                </a:r>
                <a:endParaRPr lang="de-DE" altLang="en-US" sz="1800" i="1">
                  <a:solidFill>
                    <a:schemeClr val="tx1"/>
                  </a:solidFill>
                  <a:effectLst/>
                  <a:latin typeface="Calibri" panose="020F0502020204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sz="1800" i="1">
                  <a:solidFill>
                    <a:schemeClr val="tx1"/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800" i="1">
                  <a:solidFill>
                    <a:schemeClr val="tx1"/>
                  </a:solidFill>
                  <a:effectLst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𝑡𝑔𝑥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de-DE" sz="1800" i="1">
                    <a:solidFill>
                      <a:schemeClr val="tx1"/>
                    </a:solidFill>
                    <a:effectLst/>
                    <a:latin typeface="Calibri" panose="020F0502020204030204" charset="0"/>
                    <a:sym typeface="+mn-ea"/>
                  </a:rPr>
                  <a:t> </a:t>
                </a:r>
                <a:r>
                  <a:rPr lang="de-DE" altLang="en-US" sz="1800" i="1">
                    <a:solidFill>
                      <a:schemeClr val="tx1"/>
                    </a:solidFill>
                    <a:effectLst/>
                    <a:latin typeface="Calibri" panose="020F0502020204030204" charset="0"/>
                    <a:sym typeface="+mn-ea"/>
                  </a:rPr>
                  <a:t>Addition-substraction to fraction trick</a:t>
                </a:r>
                <a:endParaRPr lang="de-DE" altLang="en-US" sz="1800" i="1">
                  <a:solidFill>
                    <a:schemeClr val="tx1"/>
                  </a:solidFill>
                  <a:effectLst/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𝑠𝑖𝑛</m:t>
                                        </m:r>
                                      </m:fName>
                                      <m:e>
                                        <m:r>
                                          <a:rPr lang="en-US" alt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de-DE" altLang="en-US" sz="1800" i="1"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 sz="1800" i="1">
                  <a:solidFill>
                    <a:schemeClr val="tx1"/>
                  </a:solidFill>
                  <a:effectLst/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sz="18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18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18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𝑥𝑠𝑖𝑛𝑥</m:t>
                                    </m:r>
                                    <m:r>
                                      <a:rPr lang="en-US" altLang="de-DE" sz="18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sz="18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𝑐𝑜𝑠𝑥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18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sz="180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sz="18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sz="1800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18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</m:den>
                        </m:f>
                      </m:e>
                    </m:nary>
                  </m:oMath>
                </a14:m>
                <a:endParaRPr lang="en-US" sz="18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75" y="965200"/>
                <a:ext cx="11943080" cy="5817870"/>
              </a:xfrm>
              <a:blipFill rotWithShape="1">
                <a:blip r:embed="rId1"/>
                <a:stretch>
                  <a:fillRect t="-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8115"/>
            <a:ext cx="10515600" cy="49784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2015 Cambridge Step2, Q6 - </a:t>
            </a:r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</a:t>
            </a:r>
            <a:endParaRPr lang="ru-RU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5255" y="655955"/>
                <a:ext cx="5982970" cy="6201410"/>
              </a:xfrm>
            </p:spPr>
            <p:txBody>
              <a:bodyPr>
                <a:normAutofit fontScale="80000"/>
              </a:bodyPr>
              <a:p>
                <a:r>
                  <a:rPr lang="de-DE" altLang="de-DE">
                    <a:latin typeface="Calibri" panose="020F0502020204030204" charset="0"/>
                  </a:rPr>
                  <a:t>use (5) to calculate (main):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(main)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split summands from integral: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also use expression (2):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(main)=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𝑠𝑖𝑛𝑥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simplify summands: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(main)=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sz="2800" i="1">
                    <a:latin typeface="Calibri" panose="020F0502020204030204" charset="0"/>
                    <a:cs typeface="Cambria Math" panose="02040503050406030204" charset="0"/>
                  </a:rPr>
                  <a:t>use expression(1):</a:t>
                </a:r>
                <a:endParaRPr lang="de-DE" altLang="en-US" sz="2800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de-DE">
                    <a:latin typeface="Calibri" panose="020F0502020204030204" charset="0"/>
                    <a:sym typeface="+mn-ea"/>
                  </a:rPr>
                  <a:t>(main)=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simplify expression : 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(main)=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substitution in integral (6):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u=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du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 dx = -2du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marL="45720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(6)=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  <m: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  <m: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e>
                        </m:func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55" y="655955"/>
                <a:ext cx="5982970" cy="6201410"/>
              </a:xfrm>
              <a:blipFill rotWithShape="1">
                <a:blip r:embed="rId1"/>
                <a:stretch>
                  <a:fillRect b="-94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/>
              <p:cNvSpPr>
                <a:spLocks noGrp="1"/>
              </p:cNvSpPr>
              <p:nvPr/>
            </p:nvSpPr>
            <p:spPr>
              <a:xfrm>
                <a:off x="6118225" y="655955"/>
                <a:ext cx="6073775" cy="620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because integral is symmetrical for 0: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(6)=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4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  <m: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e>
                        </m:func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trig: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(6)=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4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  <m: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de-DE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de-DE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func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e>
                        </m:func>
                      </m:e>
                    </m:nary>
                  </m:oMath>
                </a14:m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trig integration formula: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(6)=4(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tan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/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b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trig evaluate: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(6)= 4(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(main)=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4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25" y="655955"/>
                <a:ext cx="6073775" cy="62014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107315" y="89535"/>
                <a:ext cx="11910695" cy="1167765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2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effectLst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2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effectLst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𝑥𝑠𝑖𝑛𝑥</m:t>
                                    </m:r>
                                    <m:r>
                                      <a:rPr lang="en-US" altLang="de-DE" i="1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2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effectLst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2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effectLst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𝑐𝑜𝑠𝑥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effectLst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r>
                  <a:rPr lang="de-DE" altLang="en-US" i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315" y="89535"/>
                <a:ext cx="11910695" cy="11677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950" y="1257300"/>
                <a:ext cx="11910060" cy="5457190"/>
              </a:xfrm>
            </p:spPr>
            <p:txBody>
              <a:bodyPr>
                <a:normAutofit fontScale="80000"/>
              </a:bodyPr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https://www.youtube.com/watch?v=JRg8cKcVnbI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sym typeface="+mn-ea"/>
                  </a:rPr>
                  <a:t>try particular derivative and notice, if it simplifzes:</a:t>
                </a:r>
                <a:endParaRPr lang="de-DE" altLang="en-US"/>
              </a:p>
              <a:p>
                <a:pPr lvl="1"/>
                <a:r>
                  <a:rPr lang="de-DE" altLang="en-US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𝑥𝑠𝑖𝑛𝑥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)‘=xcosx+sinx-sinx = xcosx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try to extract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</m:t>
                        </m:r>
                      </m:sup>
                    </m:sSup>
                  </m:oMath>
                </a14:m>
                <a:endParaRPr lang="ru-RU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extract xcosx: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</m:den>
                        </m:f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𝑥𝑐𝑜𝑠𝑥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𝑥𝑠𝑖𝑛𝑥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𝑐𝑜𝑠𝑥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integration by parts:</a:t>
                </a:r>
                <a:endParaRPr lang="de-DE" altLang="ru-RU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du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𝑥𝑐𝑜𝑠𝑥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𝑥𝑠𝑖𝑛𝑥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𝑐𝑜𝑠𝑥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    dv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𝑐𝑜𝑠𝑥</m:t>
                        </m:r>
                      </m:num>
                      <m:den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main = 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de-DE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</m:den>
                    </m:f>
                  </m:oMath>
                </a14:m>
                <a:endParaRPr lang="en-US" altLang="de-DE" i="1">
                  <a:solidFill>
                    <a:srgbClr val="00B0F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simplify:</a:t>
                </a:r>
                <a:endParaRPr lang="de-DE" altLang="en-US" i="1">
                  <a:solidFill>
                    <a:schemeClr val="tx1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𝑠𝑖𝑛𝑥𝑐𝑜𝑠𝑥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𝑠𝑖𝑛𝑥𝑐𝑜𝑠𝑥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𝑐𝑜𝑠𝑥</m:t>
                                </m:r>
                              </m:e>
                            </m:func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𝑥𝑐𝑜𝑠𝑥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𝑥𝑐𝑜𝑠𝑥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950" y="1257300"/>
                <a:ext cx="11910060" cy="5457190"/>
              </a:xfrm>
              <a:blipFill rotWithShape="1">
                <a:blip r:embed="rId2"/>
                <a:stretch>
                  <a:fillRect b="-57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7005" y="635"/>
                <a:ext cx="11816715" cy="162941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7005" y="635"/>
                <a:ext cx="11816715" cy="1629410"/>
              </a:xfrm>
              <a:blipFill rotWithShape="1">
                <a:blip r:embed="rId1"/>
                <a:stretch>
                  <a:fillRect t="-8885" b="-30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6370" y="1529080"/>
                <a:ext cx="11817985" cy="5146675"/>
              </a:xfrm>
            </p:spPr>
            <p:txBody>
              <a:bodyPr>
                <a:normAutofit fontScale="90000" lnSpcReduction="2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𝑡𝑎𝑛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rad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𝑡𝑎𝑛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rad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=|| </m:t>
                    </m:r>
                    <m:r>
                      <a:rPr lang="en-US" i="1">
                        <a:latin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||=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 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=||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||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𝑢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e>
                        </m:nary>
                      </m:e>
                    </m:nary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𝑑𝑤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𝑑𝑤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6370" y="1529080"/>
                <a:ext cx="11817985" cy="5146675"/>
              </a:xfrm>
              <a:blipFill rotWithShape="1">
                <a:blip r:embed="rId2"/>
                <a:stretch>
                  <a:fillRect t="-6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65735"/>
                <a:ext cx="11672570" cy="142113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65735"/>
                <a:ext cx="11672570" cy="1421130"/>
              </a:xfrm>
              <a:blipFill rotWithShape="1">
                <a:blip r:embed="rId1"/>
                <a:stretch>
                  <a:fillRect t="-14254" b="-80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86865"/>
                <a:ext cx="12192000" cy="527050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t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tg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=u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/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=du,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x=0-&gt; u = 0, x = pi -&gt; u -&gt;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main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t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p/>
                                </m:sSup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den>
                        </m:f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86865"/>
                <a:ext cx="12192000" cy="5270500"/>
              </a:xfrm>
              <a:blipFill rotWithShape="1">
                <a:blip r:embed="rId2"/>
                <a:stretch>
                  <a:fillRect t="-120" b="-49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5895" y="66040"/>
                <a:ext cx="11871960" cy="120459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𝑐𝑜𝑠𝑥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895" y="66040"/>
                <a:ext cx="11871960" cy="12045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6530" y="1327150"/>
                <a:ext cx="11871325" cy="543877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𝑑𝑧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𝑑𝑧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𝑑𝑧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530" y="1327150"/>
                <a:ext cx="11871325" cy="54387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trig - tan integral 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de-DE" altLang="en-US"/>
          </a:p>
        </p:txBody>
      </p:sp>
      <p:pic>
        <p:nvPicPr>
          <p:cNvPr id="5" name="Inhaltsplatzhalt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9890" y="200025"/>
                <a:ext cx="11138535" cy="103251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9890" y="200025"/>
                <a:ext cx="11138535" cy="1032510"/>
              </a:xfrm>
              <a:blipFill rotWithShape="1">
                <a:blip r:embed="rId1"/>
                <a:stretch>
                  <a:fillRect t="-15006" b="-70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9375" y="1233170"/>
                <a:ext cx="12026265" cy="546481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𝑎𝑏𝑜𝑣𝑒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𝑑𝑒𝑟𝑖𝑣𝑎𝑡𝑖𝑣𝑒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375" y="1233170"/>
                <a:ext cx="12026265" cy="546481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14630"/>
                <a:ext cx="12052300" cy="119316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14630"/>
                <a:ext cx="12052300" cy="1193165"/>
              </a:xfrm>
              <a:blipFill rotWithShape="1">
                <a:blip r:embed="rId1"/>
                <a:stretch>
                  <a:fillRect t="-44545" b="-344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5250" y="1800225"/>
                <a:ext cx="11956415" cy="499427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https://www.youtube.com/watch?v=cl_nunXkyY4&amp;ab_channel=MichaelPenn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5250" y="1800225"/>
                <a:ext cx="11956415" cy="49942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38125" y="0"/>
                <a:ext cx="11115675" cy="726440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de-DE">
                    <a:latin typeface="Calibri" panose="020F0502020204030204" charset="0"/>
                    <a:sym typeface="+mn-ea"/>
                  </a:rPr>
                  <a:t> 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One integral in many ways 2 :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8125" y="0"/>
                <a:ext cx="11115675" cy="726440"/>
              </a:xfrm>
              <a:blipFill rotWithShape="1">
                <a:blip r:embed="rId1"/>
                <a:stretch>
                  <a:fillRect t="-6993" b="-34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430" y="725805"/>
                <a:ext cx="11881485" cy="6016625"/>
              </a:xfrm>
            </p:spPr>
            <p:txBody>
              <a:bodyPr/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||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𝑡𝑔𝑎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𝑡𝑔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𝑡𝑔𝑎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||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𝑚𝑎𝑖𝑛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𝑡𝑔𝑎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𝑐𝑡𝑔𝑎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𝑚𝑎𝑖𝑛</m:t>
                    </m:r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</a:rPr>
                      <m:t>|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30" y="725805"/>
                <a:ext cx="11881485" cy="60166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6850" y="154940"/>
                <a:ext cx="11156950" cy="98044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6850" y="154940"/>
                <a:ext cx="11156950" cy="980440"/>
              </a:xfrm>
              <a:blipFill rotWithShape="1">
                <a:blip r:embed="rId1"/>
                <a:stretch>
                  <a:fillRect t="-8744" b="-49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485" y="1136015"/>
                <a:ext cx="11797665" cy="553466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i="1">
                  <a:solidFill>
                    <a:schemeClr val="tx1"/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integration by parts of the first integral: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endParaRPr lang="en-US" i="1">
                  <a:solidFill>
                    <a:schemeClr val="tx1"/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𝑆𝑝𝑙𝑖𝑡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𝑑𝑖𝑓𝑓𝑒𝑟𝑒𝑛𝑐𝑒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𝑢𝑛𝑑𝑒𝑟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𝑖𝑛𝑡𝑒𝑔𝑟𝑎𝑙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𝑏𝑟𝑖𝑛𝑔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𝑡ℎ𝑒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𝑠𝑎𝑚𝑒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𝑓𝑎𝑐𝑡𝑜𝑟𝑠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𝑡𝑜𝑔𝑒𝑡ℎ𝑒𝑟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𝑥𝑑𝑥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br>
                  <a:rPr lang="en-US" i="1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de-DE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de-DE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de-DE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de-DE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de-DE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de-DE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de-DE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de-DE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de-DE" altLang="en-US">
                  <a:latin typeface="Calibri" panose="020F0502020204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485" y="1136015"/>
                <a:ext cx="11797665" cy="55346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0335"/>
                <a:ext cx="11158220" cy="108966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0335"/>
                <a:ext cx="11158220" cy="1089660"/>
              </a:xfrm>
              <a:blipFill rotWithShape="1">
                <a:blip r:embed="rId1"/>
                <a:stretch>
                  <a:fillRect t="-41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" y="1358900"/>
                <a:ext cx="11864975" cy="5499100"/>
              </a:xfrm>
            </p:spPr>
            <p:txBody>
              <a:bodyPr/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𝑦𝑑𝑦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or: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𝑦𝑑𝑦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" y="1358900"/>
                <a:ext cx="11864975" cy="54991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315"/>
            <a:ext cx="11116310" cy="736600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125" y="843915"/>
                <a:ext cx="11115675" cy="586867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пусть </a:t>
                </a:r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en-US" altLang="de-DE" i="1">
                    <a:latin typeface="Calibri" panose="020F0502020204030204" charset="0"/>
                    <a:cs typeface="Cambria Math" panose="02040503050406030204" charset="0"/>
                  </a:rPr>
                  <a:t>=2m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чётное тогда </a:t>
                </a:r>
                <a:endParaRPr lang="ru-RU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or: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843915"/>
                <a:ext cx="11115675" cy="58686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30" y="365125"/>
            <a:ext cx="10986770" cy="74739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395" y="1112520"/>
                <a:ext cx="11683365" cy="5746115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(1)=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dv = dx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            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  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395" y="1112520"/>
                <a:ext cx="11683365" cy="57461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1920" y="0"/>
                <a:ext cx="11231880" cy="760730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𝑡𝑔𝑥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de-DE">
                    <a:latin typeface="Calibri" panose="020F0502020204030204" charset="0"/>
                  </a:rPr>
                  <a:t> </a:t>
                </a:r>
                <a:r>
                  <a:rPr lang="de-DE" altLang="en-US">
                    <a:latin typeface="Calibri" panose="020F0502020204030204" charset="0"/>
                  </a:rPr>
                  <a:t>Addition-substraction to fraction trick</a:t>
                </a:r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" y="0"/>
                <a:ext cx="11231880" cy="760730"/>
              </a:xfrm>
              <a:blipFill rotWithShape="1">
                <a:blip r:embed="rId1"/>
                <a:stretch>
                  <a:fillRect t="-10017" b="-54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" y="760730"/>
                <a:ext cx="11231880" cy="541655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𝑡𝑔𝑥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+ 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de-DE" altLang="en-US">
                    <a:latin typeface="Calibri" panose="020F0502020204030204" charset="0"/>
                  </a:rPr>
                  <a:t>red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blue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‘(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main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 also it can be done with tgx=t</a:t>
                </a:r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" y="760730"/>
                <a:ext cx="11231880" cy="54165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116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2015 Cambridge Step2, Q6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30530"/>
                <a:ext cx="6323965" cy="6427470"/>
              </a:xfrm>
            </p:spPr>
            <p:txBody>
              <a:bodyPr>
                <a:normAutofit fontScale="70000"/>
              </a:bodyPr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  <m:sup>
                        <m:r>
                          <a:rPr lang="en-US" altLang="de-DE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sup>
                      <m:e>
                        <m:f>
                          <m:fPr>
                            <m:ctrlPr>
                              <a:rPr lang="en-US" altLang="de-DE" b="1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b="1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altLang="de-DE" b="1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b="1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a:rPr lang="en-US" altLang="de-DE" b="1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𝝅</m:t>
                            </m:r>
                            <m:sSup>
                              <m:sSupPr>
                                <m:ctrlP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  <m:r>
                                      <a:rPr lang="en-US" altLang="de-DE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de-DE" b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de-DE" b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𝐬𝐢𝐧</m:t>
                                        </m:r>
                                      </m:fName>
                                      <m:e>
                                        <m:r>
                                          <a:rPr lang="en-US" altLang="de-DE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𝒙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de-DE" b="1" i="1">
                                    <a:solidFill>
                                      <a:srgbClr val="0070C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de-DE" altLang="en-US" b="1">
                    <a:solidFill>
                      <a:srgbClr val="0070C0"/>
                    </a:solidFill>
                    <a:latin typeface="Calibri" panose="020F0502020204030204" charset="0"/>
                    <a:cs typeface="Cambria Math" panose="02040503050406030204" charset="0"/>
                  </a:rPr>
                  <a:t> - (main)?</a:t>
                </a:r>
                <a:endParaRPr lang="de-DE" altLang="en-US" b="1">
                  <a:solidFill>
                    <a:srgbClr val="0070C0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https://www.youtube.com/watch?v=05GQzRfW26c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calculate expression(1):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(1)=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(sec defintion)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trig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so 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(1) =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/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trig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sin x , (1) proved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expression usage: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</m:e>
                    </m:nary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(2)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substitution in integral: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du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dx = -2 du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(2)=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func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sz="2800" i="1">
                    <a:latin typeface="Calibri" panose="020F0502020204030204" charset="0"/>
                    <a:cs typeface="Cambria Math" panose="02040503050406030204" charset="0"/>
                  </a:rPr>
                  <a:t>resolve integral : (2) = </a:t>
                </a:r>
                <a14:m>
                  <m:oMath xmlns:m="http://schemas.openxmlformats.org/officeDocument/2006/math"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unc>
                      <m:funcPr>
                        <m:ctrlPr>
                          <a:rPr lang="en-US" altLang="de-DE" sz="28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 sz="2800">
                            <a:latin typeface="Cambria Math" panose="02040503050406030204" charset="0"/>
                            <a:cs typeface="Cambria Math" panose="02040503050406030204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de-DE" altLang="en-US" sz="2800">
                    <a:latin typeface="Calibri" panose="020F0502020204030204" charset="0"/>
                    <a:cs typeface="Cambria Math" panose="02040503050406030204" charset="0"/>
                  </a:rPr>
                  <a:t>+c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None/>
                </a:pP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30530"/>
                <a:ext cx="6323965" cy="64274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/>
              <p:cNvSpPr>
                <a:spLocks noGrp="1"/>
              </p:cNvSpPr>
              <p:nvPr/>
            </p:nvSpPr>
            <p:spPr>
              <a:xfrm>
                <a:off x="6324600" y="516255"/>
                <a:ext cx="5867400" cy="63417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calculate expression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limLoc m:val="subSup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(3)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substitution in integral: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y = 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 x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𝑑𝑦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(3)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simplify expression:</a:t>
                </a:r>
                <a:endParaRPr lang="de-DE" altLang="en-US" sz="2400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trig 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 siny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swap integral bounds, comsume -1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(3)=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𝑠𝑖𝑛𝑦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2 dummy variables is one: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2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(3)=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split summands n integral: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2"/>
                <a:r>
                  <a:rPr lang="de-DE" altLang="en-US" sz="2000">
                    <a:latin typeface="Calibri" panose="020F0502020204030204" charset="0"/>
                    <a:cs typeface="Cambria Math" panose="02040503050406030204" charset="0"/>
                  </a:rPr>
                  <a:t>(3)=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𝑑𝑥</m:t>
                        </m:r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move constant factor out of integral: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>
                        <a:latin typeface="Cambria Math" panose="02040503050406030204" charset="0"/>
                        <a:cs typeface="Cambria Math" panose="02040503050406030204" charset="0"/>
                      </a:rPr>
                      <m:t>π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smplify: group same expression: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>
                        <a:latin typeface="Cambria Math" panose="02040503050406030204" charset="0"/>
                        <a:cs typeface="Cambria Math" panose="02040503050406030204" charset="0"/>
                      </a:rPr>
                      <m:t>π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simplify: divide on 2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16255"/>
                <a:ext cx="5867400" cy="6341745"/>
              </a:xfrm>
              <a:prstGeom prst="rect">
                <a:avLst/>
              </a:prstGeom>
              <a:blipFill rotWithShape="1">
                <a:blip r:embed="rId2"/>
                <a:stretch>
                  <a:fillRect t="-771" b="-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2550"/>
            <a:ext cx="10515600" cy="54991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2015 Cambridge Step2, Q6 - 2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742315"/>
                <a:ext cx="12049125" cy="6115685"/>
              </a:xfrm>
            </p:spPr>
            <p:txBody>
              <a:bodyPr>
                <a:normAutofit lnSpcReduction="10000"/>
              </a:bodyPr>
              <a:p>
                <a:r>
                  <a:rPr lang="de-DE" altLang="en-US"/>
                  <a:t>use expression (3) to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𝑥𝑑𝑥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</m:e>
                    </m:nary>
                  </m:oMath>
                </a14:m>
                <a:r>
                  <a:rPr lang="de-DE" altLang="en-US"/>
                  <a:t> (4)</a:t>
                </a:r>
                <a:endParaRPr lang="de-DE" altLang="en-US"/>
              </a:p>
              <a:p>
                <a:pPr lvl="1"/>
                <a:r>
                  <a:rPr lang="de-DE" altLang="en-US"/>
                  <a:t>(4)=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use expression (2) to evaluate integral (4) :</a:t>
                </a:r>
                <a:endParaRPr lang="de-DE" altLang="en-US"/>
              </a:p>
              <a:p>
                <a:pPr lvl="1"/>
                <a:r>
                  <a:rPr lang="de-DE" altLang="en-US"/>
                  <a:t>(4)=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𝑠𝑖𝑚𝑝𝑙𝑖𝑓𝑦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𝑠𝑢𝑚𝑚𝑎𝑛𝑑𝑠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trig simplify: (4)= 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= -1 ,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calculate expression 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analog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to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&gt; 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(5)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substitution&lt;analog to 3&gt; </a:t>
                </a:r>
                <a:endParaRPr lang="de-DE" altLang="en-US"/>
              </a:p>
              <a:p>
                <a:pPr lvl="2"/>
                <a:r>
                  <a:rPr lang="de-DE" altLang="en-US"/>
                  <a:t> y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:r>
                  <a:rPr lang="de-DE" altLang="en-US"/>
                  <a:t>(5)=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resolve cube formula, split summands: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(5)=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r>
                          <a:rPr lang="en-US" altLang="de-DE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  <m:r>
                          <a:rPr lang="en-US" altLang="de-DE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  <m:sSup>
                          <m:sSupPr>
                            <m:ctrlPr>
                              <a:rPr lang="en-US" altLang="de-DE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de-DE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notice and simplify summands: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742315"/>
                <a:ext cx="12049125" cy="6115685"/>
              </a:xfrm>
              <a:blipFill rotWithShape="1">
                <a:blip r:embed="rId1"/>
                <a:stretch>
                  <a:fillRect t="-10" b="-96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8494</Words>
  <Application>WPS Presentation</Application>
  <PresentationFormat>Widescreen</PresentationFormat>
  <Paragraphs>223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Cambria Math</vt:lpstr>
      <vt:lpstr>Calibri</vt:lpstr>
      <vt:lpstr>MS Mincho</vt:lpstr>
      <vt:lpstr>Calibri Light</vt:lpstr>
      <vt:lpstr>Microsoft YaHei</vt:lpstr>
      <vt:lpstr>Arial Unicode MS</vt:lpstr>
      <vt:lpstr>Segoe Print</vt:lpstr>
      <vt:lpstr>Office Theme</vt:lpstr>
      <vt:lpstr>PowerPoint 演示文稿</vt:lpstr>
      <vt:lpstr> One integral in many ways 2 : </vt:lpstr>
      <vt:lpstr>PowerPoint 演示文稿</vt:lpstr>
      <vt:lpstr>PowerPoint 演示文稿</vt:lpstr>
      <vt:lpstr>PowerPoint 演示文稿</vt:lpstr>
      <vt:lpstr>PowerPoint 演示文稿</vt:lpstr>
      <vt:lpstr> Addition-substraction to fraction trick</vt:lpstr>
      <vt:lpstr>2015 Cambridge Step2, Q6</vt:lpstr>
      <vt:lpstr>2015 Cambridge Step2, Q6 - 2</vt:lpstr>
      <vt:lpstr>2015 Cambridge Step2, Q6 - 3</vt:lpstr>
      <vt:lpstr> </vt:lpstr>
      <vt:lpstr>PowerPoint 演示文稿</vt:lpstr>
      <vt:lpstr>PowerPoint 演示文稿</vt:lpstr>
      <vt:lpstr>PowerPoint 演示文稿</vt:lpstr>
      <vt:lpstr>PowerPoint 演示文稿</vt:lpstr>
      <vt:lpstr>trig - tan integral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integral in many ways 2 : </dc:title>
  <dc:creator/>
  <cp:lastModifiedBy>peter</cp:lastModifiedBy>
  <cp:revision>73</cp:revision>
  <dcterms:created xsi:type="dcterms:W3CDTF">2022-02-01T23:50:00Z</dcterms:created>
  <dcterms:modified xsi:type="dcterms:W3CDTF">2022-11-30T01:28:32Z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34B29BC85560410DA60BEA6EF96F0BCD</vt:lpwstr>
  </property>
  <property fmtid="{D5CDD505-2E9C-101B-9397-08002B2CF9AE}" pid="3" name="KSOProductBuildVer">
    <vt:lpwstr>1033-11.2.0.11214</vt:lpwstr>
  </property>
</Properties>
</file>