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>
                <a:latin typeface="Calibri" panose="020F0502020204030204" charset="0"/>
              </a:rPr>
              <a:t>Row inside integral usage </a:t>
            </a:r>
            <a:endParaRPr lang="de-DE">
              <a:latin typeface="Calibri" panose="020F050202020403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1505" y="1925320"/>
            <a:ext cx="5181600" cy="24536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37715"/>
            <a:ext cx="5181600" cy="1753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275" y="140970"/>
            <a:ext cx="11353800" cy="513080"/>
          </a:xfrm>
        </p:spPr>
        <p:txBody>
          <a:bodyPr>
            <a:normAutofit fontScale="90000"/>
          </a:bodyPr>
          <a:p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 viewer suggested integral.</a:t>
            </a:r>
            <a:r>
              <a:rPr lang="ru-RU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- 2</a:t>
            </a:r>
            <a:endParaRPr lang="ru-RU" altLang="de-D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7640" y="654050"/>
                <a:ext cx="11898630" cy="6056630"/>
              </a:xfrm>
            </p:spPr>
            <p:txBody>
              <a:bodyPr/>
              <a:p>
                <a:pPr lvl="0"/>
                <a:r>
                  <a:rPr lang="de-DE" altLang="en-US" sz="3265">
                    <a:latin typeface="Calibri" panose="020F0502020204030204" charset="0"/>
                    <a:cs typeface="Cambria Math" panose="02040503050406030204" charset="0"/>
                  </a:rPr>
                  <a:t>(2)=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br>
                  <a:rPr lang="en-US" altLang="de-DE" sz="3265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𝑑𝑥</m:t>
                      </m:r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de-DE" sz="3265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de-DE" sz="3265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𝑛𝑥</m:t>
                          </m:r>
                        </m:sup>
                      </m:sSup>
                      <m:sSubSup>
                        <m:sSubSupPr>
                          <m:ctrlP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</m:e>
                        <m:sub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de-DE" sz="3265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→∞</m:t>
                          </m:r>
                        </m:sup>
                      </m:sSubSup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de-DE" sz="3265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de-DE" sz="326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sz="3265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(3)=</a:t>
                </a:r>
                <a14:m>
                  <m:oMath xmlns:m="http://schemas.openxmlformats.org/officeDocument/2006/math">
                    <m:r>
                      <a:rPr lang="en-US" altLang="de-DE" sz="3265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</m:sup>
                    </m:sSup>
                    <m:sSubSup>
                      <m:sSubSupPr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→∞</m:t>
                        </m:r>
                      </m:sup>
                    </m:sSubSup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=−(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 sz="3265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, </a:t>
                </a:r>
                <a:endParaRPr lang="de-DE" altLang="en-US" sz="3265" i="1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de-DE" altLang="en-US" sz="3265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(main)=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sz="3265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3265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sz="326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de-DE" sz="326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sz="326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12</m:t>
                        </m:r>
                      </m:den>
                    </m:f>
                  </m:oMath>
                </a14:m>
                <a:endParaRPr lang="de-DE" altLang="en-US" sz="3265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(4)=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?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(main)=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7640" y="654050"/>
                <a:ext cx="11898630" cy="60566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105" y="99060"/>
            <a:ext cx="10515600" cy="71691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 by series: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8105" y="815340"/>
                <a:ext cx="12035790" cy="604266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recall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x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atan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recall = atanx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atan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  <m:e>
                        <m:r>
                          <a:rPr lang="de-DE" altLang="en-US">
                            <a:latin typeface="Calibri" panose="020F0502020204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c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d>
                          </m:den>
                        </m:f>
                      </m:e>
                    </m:nary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bSup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" y="815340"/>
                <a:ext cx="12035790" cy="60426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3985" y="260350"/>
                <a:ext cx="11219815" cy="1251585"/>
              </a:xfrm>
            </p:spPr>
            <p:txBody>
              <a:bodyPr>
                <a:normAutofit fontScale="90000"/>
                <a:scene3d>
                  <a:camera prst="orthographicFront"/>
                  <a:lightRig rig="threePt" dir="t"/>
                </a:scene3d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𝑎−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𝑙𝑛</m:t>
                              </m:r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985" y="260350"/>
                <a:ext cx="11219815" cy="1251585"/>
              </a:xfrm>
              <a:blipFill rotWithShape="1">
                <a:blip r:embed="rId1"/>
                <a:stretch>
                  <a:fillRect t="-5429" b="-10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5" y="1512570"/>
                <a:ext cx="12191365" cy="518477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𝑆𝑢𝑏𝑠𝑡𝑖𝑡𝑢𝑡𝑒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−𝑢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−𝑢𝑎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−𝑢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−𝑢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−𝑢𝑎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−𝑢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−𝑢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−𝑢𝑎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−𝑎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𝑆𝑢𝑏𝑠𝑡𝑖𝑡𝑢𝑡𝑒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" y="1512570"/>
                <a:ext cx="12191365" cy="51847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𝑑𝑥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𝑖𝑛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ℂ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21940" b="-147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895" y="1825625"/>
                <a:ext cx="11896090" cy="4960620"/>
              </a:xfrm>
            </p:spPr>
            <p:txBody>
              <a:bodyPr>
                <a:normAutofit fontScale="90000" lnSpcReduction="20000"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𝑡𝑥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𝑎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𝑙𝑛𝑥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  <m:nary>
                          <m:naryPr>
                            <m:limLoc m:val="undOvr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𝑙𝑛𝑥𝑑𝑥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𝑎𝑛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/>
                          <m:t> 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en-US"/>
              </a:p>
              <a:p>
                <a:r>
                  <a:rPr lang="de-DE" altLang="en-US">
                    <a:latin typeface="Calibri" panose="020F0502020204030204" charset="0"/>
                  </a:rPr>
                  <a:t>Usages:</a:t>
                </a:r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en-US">
                  <a:solidFill>
                    <a:schemeClr val="tx1"/>
                  </a:solidFill>
                  <a:latin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𝑖𝑥</m:t>
                            </m:r>
                          </m:sup>
                        </m:sSup>
                      </m:e>
                    </m:nary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...=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𝑖𝑥𝑙𝑛𝑥</m:t>
                            </m:r>
                          </m:sup>
                        </m:sSup>
                      </m:e>
                    </m:nary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n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n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n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𝑥𝑙𝑛𝑥</m:t>
                        </m:r>
                        <m:r>
                          <a:rPr lang="en-US" i="1">
                            <a:ln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n/>
                            <a:solidFill>
                              <a:srgbClr val="00B0F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n/>
                            <a:solidFill>
                              <a:srgbClr val="00B0F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n/>
                            <a:solidFill>
                              <a:srgbClr val="00B0F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𝑥𝑙𝑛𝑥</m:t>
                        </m:r>
                        <m:r>
                          <a:rPr lang="en-US" i="1">
                            <a:ln/>
                            <a:solidFill>
                              <a:srgbClr val="00B0F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n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de-DE" altLang="en-US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; so</a:t>
                </a:r>
                <a:endParaRPr lang="de-DE" altLang="en-US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𝑥𝑙𝑛𝑥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en-US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𝑥𝑙𝑛𝑥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</m:oMath>
                </a14:m>
                <a:endParaRPr lang="de-DE" altLang="en-US">
                  <a:latin typeface="Calibri" panose="020F0502020204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895" y="1825625"/>
                <a:ext cx="11896090" cy="4960620"/>
              </a:xfrm>
              <a:blipFill rotWithShape="1">
                <a:blip r:embed="rId2"/>
                <a:stretch>
                  <a:fillRect t="-6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2240</Words>
  <Application>WPS Presentation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MS Mincho</vt:lpstr>
      <vt:lpstr>Segoe Print</vt:lpstr>
      <vt:lpstr>Office Theme</vt:lpstr>
      <vt:lpstr>PowerPoint 演示文稿</vt:lpstr>
      <vt:lpstr>PowerPoint 演示文稿</vt:lpstr>
      <vt:lpstr>Row inside integral usage </vt:lpstr>
      <vt:lpstr>A viewer suggested integral.- 2</vt:lpstr>
      <vt:lpstr>Integrate by series: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55</cp:revision>
  <dcterms:created xsi:type="dcterms:W3CDTF">2022-02-01T23:37:00Z</dcterms:created>
  <dcterms:modified xsi:type="dcterms:W3CDTF">2022-03-13T23:54:02Z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B0007FA1C27A4158941B3FF153AAA8E9</vt:lpwstr>
  </property>
  <property fmtid="{D5CDD505-2E9C-101B-9397-08002B2CF9AE}" pid="3" name="KSOProductBuildVer">
    <vt:lpwstr>1033-11.2.0.10451</vt:lpwstr>
  </property>
</Properties>
</file>