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Inter"/>
      <p:regular r:id="rId23"/>
      <p:bold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Poppins Medium"/>
      <p:regular r:id="rId29"/>
      <p:bold r:id="rId30"/>
      <p:italic r:id="rId31"/>
      <p:boldItalic r:id="rId32"/>
    </p:embeddedFont>
    <p:embeddedFont>
      <p:font typeface="Poppins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50">
          <p15:clr>
            <a:srgbClr val="A4A3A4"/>
          </p15:clr>
        </p15:guide>
        <p15:guide id="2" orient="horz" pos="2880">
          <p15:clr>
            <a:srgbClr val="9AA0A6"/>
          </p15:clr>
        </p15:guide>
        <p15:guide id="3" pos="5400">
          <p15:clr>
            <a:srgbClr val="9AA0A6"/>
          </p15:clr>
        </p15:guide>
        <p15:guide id="4" pos="604">
          <p15:clr>
            <a:srgbClr val="747775"/>
          </p15:clr>
        </p15:guide>
        <p15:guide id="5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0" orient="horz"/>
        <p:guide pos="2880" orient="horz"/>
        <p:guide pos="5400"/>
        <p:guide pos="604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italic.fntdata"/><Relationship Id="rId30" Type="http://schemas.openxmlformats.org/officeDocument/2006/relationships/font" Target="fonts/PoppinsMedium-bold.fntdata"/><Relationship Id="rId11" Type="http://schemas.openxmlformats.org/officeDocument/2006/relationships/slide" Target="slides/slide6.xml"/><Relationship Id="rId33" Type="http://schemas.openxmlformats.org/officeDocument/2006/relationships/font" Target="fonts/Poppi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Poppins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italic.fntdata"/><Relationship Id="rId12" Type="http://schemas.openxmlformats.org/officeDocument/2006/relationships/slide" Target="slides/slide7.xml"/><Relationship Id="rId34" Type="http://schemas.openxmlformats.org/officeDocument/2006/relationships/font" Target="fonts/Poppins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oppins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6f75a4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86f75a4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86f75a47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86f75a47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6f75a47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6f75a47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86f75a4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86f75a4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86f75a47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86f75a47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86f75a4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86f75a4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ce97e7a7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dce97e7a76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bd2e201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bd2e201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cbc5fe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cbc5fe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86f75a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86f75a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86f75a4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86f75a4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86f75a4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86f75a4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86f75a4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86f75a4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86f75a4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86f75a4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6f75a4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86f75a4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86f75a4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86f75a4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TITLE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06000" y="291075"/>
            <a:ext cx="19650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nter"/>
              <a:buNone/>
              <a:defRPr b="1" sz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3861775" y="150312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3861775" y="179087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subTitle"/>
          </p:nvPr>
        </p:nvSpPr>
        <p:spPr>
          <a:xfrm>
            <a:off x="6133200" y="150312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6133200" y="179087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806000" y="1405600"/>
            <a:ext cx="2881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 b="1" sz="32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37675" y="2638275"/>
            <a:ext cx="29370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3861775" y="293577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8" type="body"/>
          </p:nvPr>
        </p:nvSpPr>
        <p:spPr>
          <a:xfrm>
            <a:off x="3861775" y="322352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6133200" y="293577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3" type="body"/>
          </p:nvPr>
        </p:nvSpPr>
        <p:spPr>
          <a:xfrm>
            <a:off x="6133200" y="322352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253433" y="1062350"/>
            <a:ext cx="85206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B1B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IoT en Ruby</a:t>
            </a:r>
            <a:endParaRPr sz="6000">
              <a:solidFill>
                <a:srgbClr val="1B1B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122250" y="2338600"/>
            <a:ext cx="2899500" cy="910800"/>
          </a:xfrm>
          <a:prstGeom prst="rect">
            <a:avLst/>
          </a:prstGeom>
          <a:solidFill>
            <a:srgbClr val="FFC83F"/>
          </a:solidFill>
          <a:ln cap="flat" cmpd="sng" w="9525">
            <a:solidFill>
              <a:srgbClr val="FFC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¿Es posible?</a:t>
            </a:r>
            <a:endParaRPr sz="2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¿Vale la pena?</a:t>
            </a:r>
            <a:endParaRPr sz="2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958475" y="556200"/>
            <a:ext cx="915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Servo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7977525" y="1100100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588" y="960225"/>
            <a:ext cx="4114825" cy="36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958475" y="556200"/>
            <a:ext cx="1248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Ultrasonic Sensor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7977525" y="1100100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725" y="914150"/>
            <a:ext cx="5267731" cy="3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958475" y="556200"/>
            <a:ext cx="12855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Motion Sensor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7977525" y="1100100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025" y="888925"/>
            <a:ext cx="5107675" cy="35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933050" y="2233200"/>
            <a:ext cx="52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Limitaciones</a:t>
            </a:r>
            <a:endParaRPr sz="40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812000" y="1394600"/>
            <a:ext cx="55200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Poppins"/>
              <a:buChar char="-"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Desarrollo activo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Poppins"/>
              <a:buChar char="-"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Menos Soporte para Hardware Específico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Poppins"/>
              <a:buChar char="-"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Rendimiento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Poppins"/>
              <a:buChar char="-"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Consumo de Recursos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Poppins"/>
              <a:buChar char="-"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Interfaz con Sistemas de Bajo Nivel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958475" y="556200"/>
            <a:ext cx="915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Limitaciones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933050" y="2233200"/>
            <a:ext cx="52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Conclusión</a:t>
            </a:r>
            <a:endParaRPr sz="40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3100011" y="3575085"/>
            <a:ext cx="385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931350" y="2323800"/>
            <a:ext cx="12813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" sz="3900" u="none" cap="none" strike="noStrike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Q&amp;A</a:t>
            </a:r>
            <a:br>
              <a:rPr i="0" lang="en" sz="3900" u="none" cap="none" strike="noStrike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br>
              <a:rPr i="0" lang="en" sz="3900" u="none" cap="none" strike="noStrike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i="0" sz="1800" u="none" cap="none" strike="noStrike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25" y="4020763"/>
            <a:ext cx="914400" cy="59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933050" y="2233200"/>
            <a:ext cx="52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¿Que es IoT?</a:t>
            </a:r>
            <a:endParaRPr sz="40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58475" y="1059475"/>
            <a:ext cx="7747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"IoT" se refiere a "Internet of Things". Es un concepto que se refiere a la interconexión digital de objetos cotidianos con internet o entre sí. Esto significa que objetos que tradicionalmente no estaban conectados a internet, como heladeras, luces, termostatos, entre otros, ahora pueden comunicarse y compartir datos a través de la red</a:t>
            </a:r>
            <a:r>
              <a:rPr lang="en" sz="2000">
                <a:solidFill>
                  <a:schemeClr val="dk1"/>
                </a:solidFill>
                <a:highlight>
                  <a:srgbClr val="F7F7F8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2000">
              <a:solidFill>
                <a:schemeClr val="dk1"/>
              </a:solidFill>
              <a:highlight>
                <a:srgbClr val="FFC83F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58475" y="556200"/>
            <a:ext cx="915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¿Que es IoT?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903900" y="1635800"/>
            <a:ext cx="527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Raspberry Pi como plataforma IoT</a:t>
            </a:r>
            <a:endParaRPr sz="4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958475" y="556200"/>
            <a:ext cx="915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Raspberry Pi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958475" y="999925"/>
            <a:ext cx="79299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CPU:</a:t>
            </a: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Broadcom BCM2837B0, Cortex-A53, 64-bit, quad-core a 1.4GHz.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RAM:</a:t>
            </a: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1GB LPDDR2 SDRAM.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Conectividad:</a:t>
            </a:r>
            <a:endParaRPr b="1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Wi-Fi 802.11ac de banda dual (2.4 GHz y 5 GHz).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Bluetooth 4.2/BLE (Bluetooth Low Energy).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Ethernet Gigabit (Rendimiento máximo de 300 Mbps).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USB: </a:t>
            </a: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 puertos USB 2.0.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GPIO:</a:t>
            </a: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40 pines (General Purpose Input/Output).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Salida de video y sonido:</a:t>
            </a:r>
            <a:endParaRPr b="1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Puerto HDMI de tamaño completo.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Char char="●"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Jack compuesto de video y audio de 3.5mm.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Almacenamiento:</a:t>
            </a: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Tarjeta microSD para cargar el sistema operativo y almacenar datos.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Poppins Medium"/>
              <a:buNone/>
            </a:pP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b="1" lang="en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Alimentación</a:t>
            </a:r>
            <a:r>
              <a:rPr lang="en">
                <a:solidFill>
                  <a:srgbClr val="37415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Conector micro USB de 5V/2.5A.</a:t>
            </a:r>
            <a:endParaRPr>
              <a:solidFill>
                <a:srgbClr val="37415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933050" y="2233200"/>
            <a:ext cx="52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Gemas disponibles</a:t>
            </a:r>
            <a:endParaRPr sz="40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3223525" y="1766175"/>
            <a:ext cx="353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Font typeface="Poppins Medium"/>
              <a:buChar char="-"/>
            </a:pPr>
            <a:r>
              <a:rPr lang="en" sz="2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PiPiper</a:t>
            </a:r>
            <a:endParaRPr sz="20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RPi.GPIO</a:t>
            </a:r>
            <a:endParaRPr sz="20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WiringPi-Ruby</a:t>
            </a:r>
            <a:endParaRPr sz="20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58475" y="556200"/>
            <a:ext cx="915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Gemas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933050" y="2233200"/>
            <a:ext cx="52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Ejemplos</a:t>
            </a:r>
            <a:endParaRPr sz="40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958475" y="556200"/>
            <a:ext cx="915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Led/Relay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1085525"/>
            <a:ext cx="4031024" cy="28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825" y="1085526"/>
            <a:ext cx="3332417" cy="28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7977525" y="1100100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