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96" r:id="rId4"/>
    <p:sldId id="305" r:id="rId5"/>
    <p:sldId id="298" r:id="rId6"/>
    <p:sldId id="299" r:id="rId7"/>
    <p:sldId id="303" r:id="rId8"/>
    <p:sldId id="307" r:id="rId9"/>
    <p:sldId id="30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b Merkulov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42"/>
    <a:srgbClr val="2E5A88"/>
    <a:srgbClr val="73D2DE"/>
    <a:srgbClr val="D81159"/>
    <a:srgbClr val="4BE3C1"/>
    <a:srgbClr val="CCCC00"/>
    <a:srgbClr val="CC6600"/>
    <a:srgbClr val="FF834C"/>
    <a:srgbClr val="00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FFA5-0299-47AD-A169-459A066CC2F8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5F767-572C-4BE1-A0CB-67FA23FAD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AF06-5073-421D-B01B-389C3F88336E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6DEF-2BBE-4791-A4B3-FEB78E59F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3DC7-AABA-4028-BD1B-A89943DAD059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3665-6DA6-49E7-BC7E-A40C98D7C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DB8A-72C4-4A04-BD7D-8E212848916F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566D-71FF-4C54-82FA-1D5BC1A35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17E0-BCE0-499B-80B6-B94293CFBBD4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9785-9D69-496B-869A-E58CB9E8D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045F-6A8D-4575-AE12-648674733D4A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045-D09B-45DF-AB4F-04B5F2856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16F9-FAAF-4B8D-A8D4-4CDCCD49DFCF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B1978-C364-409F-B677-48F66946B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5D1-9C95-4925-A5C3-698B3F7C6BB2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8FDE-F324-4CB3-A2DD-7AAA94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6E0AB-7949-45EE-BA6B-74DEECA1F40F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27A8-C4BD-4377-BA4A-76EC5D3F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0BD1-4C4F-4D9B-931D-F835522E94FD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8CE4-3F56-4629-9C5F-EDD106D2C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BE29-D15E-4E27-82C4-417F2D894447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91CE-C5D5-4E2A-9A19-CCC755DA0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D1756-0179-4BC9-86AC-50DF971D6EED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CBD2FE-F485-4FC9-9047-B8DBF6C051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image" Target="../media/image6.png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45931"/>
            <a:ext cx="5507038" cy="2483069"/>
          </a:xfr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Задача №2</a:t>
            </a:r>
            <a:b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Полет с заданным курсом и эшелоном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612524" y="4837113"/>
            <a:ext cx="5990514" cy="1338262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задачи: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 Автоматизации Экспериментов института №3 МАИ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l="8363" t="36629" r="69832" b="24599"/>
          <a:stretch>
            <a:fillRect/>
          </a:stretch>
        </p:blipFill>
        <p:spPr bwMode="auto">
          <a:xfrm>
            <a:off x="495092" y="788420"/>
            <a:ext cx="1238818" cy="123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2067" t="20570" r="39743" b="12184"/>
          <a:stretch>
            <a:fillRect/>
          </a:stretch>
        </p:blipFill>
        <p:spPr bwMode="auto">
          <a:xfrm>
            <a:off x="1271588" y="2614613"/>
            <a:ext cx="35941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36" y="793981"/>
            <a:ext cx="3321172" cy="1251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задачи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Описание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2/9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9984" y="1508124"/>
            <a:ext cx="3623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Одной из базовых функций, реализуемых БЛА, является автономный полёт по заданной траектории. Для осуществления такого полёта разрабатываются специальные системы стабилизации, способные регулировать высоту и направление полета БЛА.</a:t>
            </a:r>
          </a:p>
        </p:txBody>
      </p:sp>
      <p:pic>
        <p:nvPicPr>
          <p:cNvPr id="2054" name="Picture 6" descr="Планера (70 фото) - фото - картинки и рисунки: скачать бесплатно">
            <a:extLst>
              <a:ext uri="{FF2B5EF4-FFF2-40B4-BE49-F238E27FC236}">
                <a16:creationId xmlns:a16="http://schemas.microsoft.com/office/drawing/2014/main" id="{752DE739-DE69-84DE-2DF8-5EBBC1DE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69" y="1508125"/>
            <a:ext cx="5799473" cy="387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задачи и критерии оценки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Постановка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669" y="1143000"/>
            <a:ext cx="5330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Критерий оценивания: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Максимальный балл за задачу 10.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Время на выход БЛА на заданный курс дается 4.6 секунды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Время на выход  БЛА на заданную высоту дается 11.6 секунды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каждые 0.5 секунды больше отведенного времени снимается 1 балл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Допустимое перерегулирование по углу курса 4%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Допустимое перерегулирование по высоте 1%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каждые 0.5% процента превышения перерегулирования снимается 1 балл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же за правильные ответы на теоретические вопросы вы так же получаете 1 балл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64" y="1140738"/>
            <a:ext cx="5739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задачи: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Разработайте программу, реализующую автоматическое управление углом крена и тангажа БЛА для осуществления его движения с заданным курсом и эшелоном. 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Заданный эшелон и значение угла курса, система автоматической стабилизации БЛА; навигационные параметры БЛА в каждый момент времени (координаты и углы ориентации).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Заданные значения курса и высоты: 70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градусов и 150 метров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Стартовые: 0 градусов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00 метров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Программа 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Arduino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реализующая автономный полёт БЛА по заданным эшелону и курсу.</a:t>
            </a: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3/9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Качество переходного процесса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4/9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6631" y="1092130"/>
            <a:ext cx="42971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0" u="sng" dirty="0">
                <a:solidFill>
                  <a:srgbClr val="0D0D0D"/>
                </a:solidFill>
                <a:effectLst/>
                <a:latin typeface="Söhne"/>
              </a:rPr>
              <a:t>Перерегулирование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 описывает ситуацию, когда величина выходного сигнала временно превышает целевое значение во время адаптации системы к новым условиям. Это явление чаще всего связано с излишней реакцией пропорционального элемента управления.</a:t>
            </a:r>
          </a:p>
          <a:p>
            <a:pPr algn="l"/>
            <a:endParaRPr lang="ru-RU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1600" b="0" i="0" u="sng" dirty="0">
                <a:solidFill>
                  <a:srgbClr val="0D0D0D"/>
                </a:solidFill>
                <a:effectLst/>
                <a:latin typeface="Söhne"/>
              </a:rPr>
              <a:t>Время переходного процесса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 обозначает промежуток времени с момента установки нового целевого показателя до момента, когда выходное значение в последний раз входит в пределы заданной области допустимого отклонения и остаётся в ней. Этот период зависит от колебательных свойств системы.</a:t>
            </a:r>
          </a:p>
          <a:p>
            <a:pPr algn="l"/>
            <a:endParaRPr lang="ru-RU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Область допустимого отклонения, или </a:t>
            </a:r>
            <a:r>
              <a:rPr lang="ru-RU" sz="1600" b="0" i="0" u="sng" dirty="0">
                <a:solidFill>
                  <a:srgbClr val="0D0D0D"/>
                </a:solidFill>
                <a:effectLst/>
                <a:latin typeface="Söhne"/>
              </a:rPr>
              <a:t>трубка точности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, представляет собой диапазон значений вокруг заданного целевого уровня, в пределах которого система считается работающей корректно. В качестве стандарта часто применяется трубка точности в 5%.</a:t>
            </a:r>
          </a:p>
        </p:txBody>
      </p:sp>
      <p:pic>
        <p:nvPicPr>
          <p:cNvPr id="23" name="Рисунок 22" descr="High_accuracy_settling_time_measurements_figure_1_r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55" y="1508125"/>
            <a:ext cx="6852933" cy="50268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55236" y="1703304"/>
            <a:ext cx="258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Точность переходного процесса (трубка точности)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9091" y="2350059"/>
            <a:ext cx="1838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Время затухания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5265" y="1398174"/>
            <a:ext cx="220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Перерегулирование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642683" y="1703304"/>
            <a:ext cx="2031101" cy="113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Управление разворотом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5/9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6476" y="1541363"/>
            <a:ext cx="5064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Угловая скорость разворота по курсу при полёте БЛА с постоянной скоростью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на постоянной высоте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при малом угле крена 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γ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определяется соотношением: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 descr="dr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492505">
            <a:off x="4310" y="3293553"/>
            <a:ext cx="6082355" cy="138585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2954866" y="25908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46399" y="4055549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6200000">
            <a:off x="3262732" y="3756149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946399" y="3039551"/>
            <a:ext cx="0" cy="100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800000" flipV="1">
            <a:off x="3244513" y="2985251"/>
            <a:ext cx="0" cy="11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39066" y="3081868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V="1">
            <a:off x="3238585" y="2781401"/>
            <a:ext cx="0" cy="576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577696" y="2864914"/>
          <a:ext cx="165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330120" progId="Equation.DSMT4">
                  <p:embed/>
                </p:oleObj>
              </mc:Choice>
              <mc:Fallback>
                <p:oleObj name="Equation" r:id="rId3" imgW="1650960" imgH="330120" progId="Equation.DSMT4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696" y="2864914"/>
                        <a:ext cx="165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564996" y="396558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330120" progId="Equation.DSMT4">
                  <p:embed/>
                </p:oleObj>
              </mc:Choice>
              <mc:Fallback>
                <p:oleObj name="Equation" r:id="rId5" imgW="812520" imgH="33012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96" y="396558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072215" y="294059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330120" progId="Equation.DSMT4">
                  <p:embed/>
                </p:oleObj>
              </mc:Choice>
              <mc:Fallback>
                <p:oleObj name="Equation" r:id="rId7" imgW="850680" imgH="33012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15" y="2940590"/>
                        <a:ext cx="85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2976034" y="2405068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317160" progId="Equation.DSMT4">
                  <p:embed/>
                </p:oleObj>
              </mc:Choice>
              <mc:Fallback>
                <p:oleObj name="Equation" r:id="rId9" imgW="228600" imgH="317160" progId="Equation.DSMT4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34" y="2405068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643715" y="4938719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40" imgH="228600" progId="Equation.DSMT4">
                  <p:embed/>
                </p:oleObj>
              </mc:Choice>
              <mc:Fallback>
                <p:oleObj name="Equation" r:id="rId11" imgW="215640" imgH="2286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715" y="4938719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09153"/>
              </p:ext>
            </p:extLst>
          </p:nvPr>
        </p:nvGraphicFramePr>
        <p:xfrm>
          <a:off x="7961397" y="3023033"/>
          <a:ext cx="2114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14601" imgH="733320" progId="Equation.DSMT4">
                  <p:embed/>
                </p:oleObj>
              </mc:Choice>
              <mc:Fallback>
                <p:oleObj name="Equation" r:id="rId13" imgW="2114601" imgH="73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61397" y="3023033"/>
                        <a:ext cx="211455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86476" y="4191244"/>
            <a:ext cx="5064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этом мгновенный радиус разворота может быть рассчитан как: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45425"/>
              </p:ext>
            </p:extLst>
          </p:nvPr>
        </p:nvGraphicFramePr>
        <p:xfrm>
          <a:off x="8318584" y="5109007"/>
          <a:ext cx="1400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00099" imgH="819180" progId="Equation.DSMT4">
                  <p:embed/>
                </p:oleObj>
              </mc:Choice>
              <mc:Fallback>
                <p:oleObj name="Equation" r:id="rId15" imgW="1400099" imgH="8191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18584" y="5109007"/>
                        <a:ext cx="14001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2080" y="1541363"/>
            <a:ext cx="4645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Система сил при полёте с креном на постоянной высоте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0793" y="3155443"/>
            <a:ext cx="307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93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ПИД регулятор для управления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6/9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7358"/>
            <a:ext cx="10058400" cy="3980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1218" y="2159001"/>
            <a:ext cx="270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Заданное значение регулируемой величины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9208" y="1184959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Пропорциональный коэффициент усиления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56626" y="1414192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Дифференциальный коэффициент усиления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82667" y="2289756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Управляющая команда для БЛА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80929" y="4893227"/>
            <a:ext cx="270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Блок насыщения, ограничивающий минимальное и максимальное значение величины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2350" y="6025931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Интегральный коэффициент усиления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449" y="5548888"/>
            <a:ext cx="270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Текущее значение регулируемой величины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1545884" y="3082331"/>
            <a:ext cx="101613" cy="3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2"/>
          </p:cNvCxnSpPr>
          <p:nvPr/>
        </p:nvCxnSpPr>
        <p:spPr>
          <a:xfrm>
            <a:off x="3863875" y="1831290"/>
            <a:ext cx="1452592" cy="22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158039" y="2154456"/>
            <a:ext cx="1953253" cy="1357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10681975" y="3009209"/>
            <a:ext cx="760163" cy="100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6517016" y="5219363"/>
            <a:ext cx="345030" cy="806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1596690" y="5049430"/>
            <a:ext cx="652896" cy="41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9482667" y="4105940"/>
            <a:ext cx="470537" cy="78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6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Шаблон программы САУ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7/9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777" y="1901973"/>
            <a:ext cx="46859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Алгоритмы системы автоматического управления содержатся в файле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task.cpp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eaLnBrk="1" hangingPunct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вызывается только один раз при запуске программы.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Task8_in_the_loop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вызывается после функции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бесконечном цикле с частотой 100 Гц.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Обратите внимание, что углы поворота БЛА по тангажу не должны превышать 20 градусов; а углы поворота по крену не должны превышать 30 градусов.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7D1F8D-D08D-CE25-24E2-02C95AF5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86" y="1901973"/>
            <a:ext cx="5499217" cy="35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Система координат в симуляторе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№2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8/9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502" y="1510103"/>
            <a:ext cx="40632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Положительное направление разворота по углу курса – 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по часовой стрелке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Однако в телеметрии передается угол рысканья измеряемый против часовой стрелки.</a:t>
            </a:r>
          </a:p>
          <a:p>
            <a:pPr algn="ctr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Начальное местоположение БЛА: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0, 0 м. Высота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00 м.</a:t>
            </a: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Угол курса: 0 град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БЛА летит на север).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BBCC8-68C3-0EBD-ED9E-2C5EBC4657C0}"/>
              </a:ext>
            </a:extLst>
          </p:cNvPr>
          <p:cNvSpPr txBox="1"/>
          <p:nvPr/>
        </p:nvSpPr>
        <p:spPr>
          <a:xfrm>
            <a:off x="5541624" y="1417770"/>
            <a:ext cx="61221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Параметры телеметрии</a:t>
            </a:r>
          </a:p>
          <a:p>
            <a:pPr algn="ctr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координата Х (север) [м]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a_telemetry.Z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координата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Z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восток) [м]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координата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Y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высота) [м]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a_telemetry.Psi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Угол рысканья [град]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a_telemetry.Gam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Угол крена [град]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a_telemetry.Tan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Угол тангажа [град]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a_telemetry.V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 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Скорость полёта БЛА [м/с]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a_telemetry.Vx1 -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Продольная скорость [м/с]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a_telemetry.Vz1 -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Поперечная скорость [м/с]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a_telemetry.Vy1 -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Вертикальная скорость [м/с]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a_telemetry.wx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Угловая скорость вокруг продольной оси [1/с]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a_telemetry.wy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Угловая скорость вокруг вертикальной оси [1/с]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a_telemetry.wz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Угловая скорость вокруг поперечной оси [1/с]</a:t>
            </a:r>
          </a:p>
        </p:txBody>
      </p:sp>
    </p:spTree>
    <p:extLst>
      <p:ext uri="{BB962C8B-B14F-4D97-AF65-F5344CB8AC3E}">
        <p14:creationId xmlns:p14="http://schemas.microsoft.com/office/powerpoint/2010/main" val="25317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 решения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Задача №2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Декомпозиция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9/9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185" y="2385189"/>
            <a:ext cx="69576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Рассчитать необходимый угол рысканья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Выбрать структуру закона управления в канале крена для выхода на заданный курс по необходимому углу рысканья.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Выбрать структуру закона управления в канале тангажа для выхода на заданный эшелон.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Отладить разработанный алгоритм в симуляторе и проанализировать работу сформированных законов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7628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B2"/>
      </a:accent1>
      <a:accent2>
        <a:srgbClr val="F37961"/>
      </a:accent2>
      <a:accent3>
        <a:srgbClr val="A5A5A5"/>
      </a:accent3>
      <a:accent4>
        <a:srgbClr val="955AA5"/>
      </a:accent4>
      <a:accent5>
        <a:srgbClr val="45A2D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836</Words>
  <Application>Microsoft Office PowerPoint</Application>
  <PresentationFormat>Широкоэкранный</PresentationFormat>
  <Paragraphs>95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Söhne</vt:lpstr>
      <vt:lpstr>Office Theme</vt:lpstr>
      <vt:lpstr>Equation</vt:lpstr>
      <vt:lpstr>Задача №2 Полет с заданным курсом и эшелоном</vt:lpstr>
      <vt:lpstr>Описание задачи</vt:lpstr>
      <vt:lpstr>Постановка задачи и критерии оценки</vt:lpstr>
      <vt:lpstr>Качество переходного процесса</vt:lpstr>
      <vt:lpstr>Управление разворотом БЛА</vt:lpstr>
      <vt:lpstr>ПИД регулятор для управления БЛА</vt:lpstr>
      <vt:lpstr>Шаблон программы САУ БЛА</vt:lpstr>
      <vt:lpstr>Система координат в симуляторе</vt:lpstr>
      <vt:lpstr>Алгоритм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№1 Программа определения высоты и скорости полета</dc:title>
  <dc:creator>Gleb Merkulov</dc:creator>
  <cp:lastModifiedBy>Tim Khorev</cp:lastModifiedBy>
  <cp:revision>215</cp:revision>
  <dcterms:created xsi:type="dcterms:W3CDTF">2018-12-05T19:13:11Z</dcterms:created>
  <dcterms:modified xsi:type="dcterms:W3CDTF">2024-03-12T09:56:47Z</dcterms:modified>
</cp:coreProperties>
</file>