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96" r:id="rId4"/>
    <p:sldId id="298" r:id="rId5"/>
    <p:sldId id="299" r:id="rId6"/>
    <p:sldId id="305" r:id="rId7"/>
    <p:sldId id="303" r:id="rId8"/>
    <p:sldId id="306" r:id="rId9"/>
    <p:sldId id="307" r:id="rId10"/>
    <p:sldId id="30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b Merkulov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42"/>
    <a:srgbClr val="2E5A88"/>
    <a:srgbClr val="73D2DE"/>
    <a:srgbClr val="D81159"/>
    <a:srgbClr val="4BE3C1"/>
    <a:srgbClr val="CCCC00"/>
    <a:srgbClr val="CC6600"/>
    <a:srgbClr val="FF834C"/>
    <a:srgbClr val="00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FFA5-0299-47AD-A169-459A066CC2F8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5F767-572C-4BE1-A0CB-67FA23FAD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AF06-5073-421D-B01B-389C3F88336E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6DEF-2BBE-4791-A4B3-FEB78E59F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3DC7-AABA-4028-BD1B-A89943DAD059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3665-6DA6-49E7-BC7E-A40C98D7C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DB8A-72C4-4A04-BD7D-8E212848916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566D-71FF-4C54-82FA-1D5BC1A35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17E0-BCE0-499B-80B6-B94293CFBBD4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9785-9D69-496B-869A-E58CB9E8D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045F-6A8D-4575-AE12-648674733D4A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045-D09B-45DF-AB4F-04B5F2856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16F9-FAAF-4B8D-A8D4-4CDCCD49DFC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B1978-C364-409F-B677-48F66946B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5D1-9C95-4925-A5C3-698B3F7C6BB2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8FDE-F324-4CB3-A2DD-7AAA94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6E0AB-7949-45EE-BA6B-74DEECA1F40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27A8-C4BD-4377-BA4A-76EC5D3F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0BD1-4C4F-4D9B-931D-F835522E94F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8CE4-3F56-4629-9C5F-EDD106D2C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BE29-D15E-4E27-82C4-417F2D894447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91CE-C5D5-4E2A-9A19-CCC755DA0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D1756-0179-4BC9-86AC-50DF971D6EE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CBD2FE-F485-4FC9-9047-B8DBF6C051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image" Target="../media/image12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45931"/>
            <a:ext cx="5507038" cy="2483069"/>
          </a:xfr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b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Разработка системы автопилота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612524" y="4837113"/>
            <a:ext cx="5990514" cy="1338262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задачи: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 Автоматизации Экспериментов института №3 МАИ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l="8363" t="36629" r="69832" b="24599"/>
          <a:stretch>
            <a:fillRect/>
          </a:stretch>
        </p:blipFill>
        <p:spPr bwMode="auto">
          <a:xfrm>
            <a:off x="495092" y="788420"/>
            <a:ext cx="1238818" cy="123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2067" t="20570" r="39743" b="12184"/>
          <a:stretch>
            <a:fillRect/>
          </a:stretch>
        </p:blipFill>
        <p:spPr bwMode="auto">
          <a:xfrm>
            <a:off x="1271588" y="2614613"/>
            <a:ext cx="35941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36" y="793981"/>
            <a:ext cx="3321172" cy="1251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 решения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Декомпозиция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185" y="2385189"/>
            <a:ext cx="69576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Выбрать структуру законов управления в каналах крена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тангажа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Определить необходимые значения угла курса и высоты для достижения следующей путевой точки.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Выбрать траекторию движения БЛА (последовательность путевых точек) с учётом заданного ограничения по времени.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Отработать разработанный алгоритм на симуляторе.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Проанализировать полученный результат и доработать алгоритмы управления.</a:t>
            </a:r>
          </a:p>
        </p:txBody>
      </p:sp>
      <p:sp>
        <p:nvSpPr>
          <p:cNvPr id="10" name="Дуга 9"/>
          <p:cNvSpPr/>
          <p:nvPr/>
        </p:nvSpPr>
        <p:spPr>
          <a:xfrm>
            <a:off x="2473185" y="4482164"/>
            <a:ext cx="288000" cy="288000"/>
          </a:xfrm>
          <a:prstGeom prst="arc">
            <a:avLst>
              <a:gd name="adj1" fmla="val 4712111"/>
              <a:gd name="adj2" fmla="val 1695294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задачи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Описание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6552" y="4756973"/>
            <a:ext cx="9058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Одной из базовых функций, реализуемых БЛА, является автономный полёт по заданной траектории. Для осуществления такого полёта разрабатываются специальные системы автоматического управления, способные регулировать все параметры навигации БЛА в зависимости от его положения относительно заданной траектории.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859" y="1308815"/>
            <a:ext cx="8335981" cy="3177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задачи и критерии оценки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Постановка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669" y="1143000"/>
            <a:ext cx="5330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Критерий оценивания: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симуляторе расположены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 путевых точек в виде сфер диаметром 15 м. Оценивается количество пройденных БЛА путевых точек.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каждую пройденную путевую точку начисляется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0.5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балла.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Время полёта БЛА не должно превышать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 минут.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Итоговый результат всегда округляется в большую сторону.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Правильный ответ на вопрос по теории прибавляет 1 балл (всего 2 вопроса).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Время на выполнение без учёта тестовых вопросов = 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мин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64" y="1140738"/>
            <a:ext cx="57393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задачи: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Разработайте программу, реализующую автоматическое управление углом крена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тангажа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БЛА для осуществления его движения по заданной траектории. Траектория движения формируется участниками команды произвольным образом с целью пролёта БЛА по расположенным в симуляторе путевым точкам. 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Координаты путевых точек, система автоматического управления БЛА (кроме регуляторов в каналах крена и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тангажа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); навигационные параметры БЛА в каждый момент времени (координаты и углы ориентации).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Программа 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Arduino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реализующая автономный полёт БЛА по заданным путевым точкам.</a:t>
            </a: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3/10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Управление разворотом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4/10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86476" y="1541363"/>
            <a:ext cx="5064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Угловая скорость разворота по курсу при полёта БЛА с постоянной скоростью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на постоянной высоте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при малом угле крена </a:t>
            </a:r>
            <a:r>
              <a:rPr lang="el-GR" dirty="0">
                <a:latin typeface="Roboto" panose="02000000000000000000" pitchFamily="2" charset="0"/>
                <a:ea typeface="Roboto" panose="02000000000000000000" pitchFamily="2" charset="0"/>
              </a:rPr>
              <a:t>γ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определяется соотношением: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 descr="dro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492505">
            <a:off x="4310" y="3293553"/>
            <a:ext cx="6082355" cy="1385853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2954866" y="2590802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946399" y="4055549"/>
            <a:ext cx="0" cy="108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rot="16200000">
            <a:off x="3262732" y="3756149"/>
            <a:ext cx="0" cy="61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946399" y="3039551"/>
            <a:ext cx="0" cy="100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800000" flipV="1">
            <a:off x="3244513" y="2985251"/>
            <a:ext cx="0" cy="1152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3539066" y="3081868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rot="5400000" flipV="1">
            <a:off x="3238585" y="2781401"/>
            <a:ext cx="0" cy="5760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3577696" y="2864914"/>
          <a:ext cx="165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4" imgW="1650960" imgH="330120" progId="Equation.DSMT4">
                  <p:embed/>
                </p:oleObj>
              </mc:Choice>
              <mc:Fallback>
                <p:oleObj name="Equation" r:id="rId4" imgW="1650960" imgH="330120" progId="Equation.DSMT4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696" y="2864914"/>
                        <a:ext cx="1651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3564996" y="3965580"/>
          <a:ext cx="812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6" imgW="812520" imgH="330120" progId="Equation.DSMT4">
                  <p:embed/>
                </p:oleObj>
              </mc:Choice>
              <mc:Fallback>
                <p:oleObj name="Equation" r:id="rId6" imgW="812520" imgH="330120" progId="Equation.DSMT4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96" y="3965580"/>
                        <a:ext cx="812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072215" y="294059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8" imgW="850680" imgH="330120" progId="Equation.DSMT4">
                  <p:embed/>
                </p:oleObj>
              </mc:Choice>
              <mc:Fallback>
                <p:oleObj name="Equation" r:id="rId8" imgW="850680" imgH="330120" progId="Equation.DSMT4">
                  <p:embed/>
                  <p:pic>
                    <p:nvPicPr>
                      <p:cNvPr id="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215" y="2940590"/>
                        <a:ext cx="850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2976034" y="2405068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0" imgW="228600" imgH="317160" progId="Equation.DSMT4">
                  <p:embed/>
                </p:oleObj>
              </mc:Choice>
              <mc:Fallback>
                <p:oleObj name="Equation" r:id="rId10" imgW="228600" imgH="317160" progId="Equation.DSMT4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34" y="2405068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2643715" y="4938719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2" imgW="215640" imgH="228600" progId="Equation.DSMT4">
                  <p:embed/>
                </p:oleObj>
              </mc:Choice>
              <mc:Fallback>
                <p:oleObj name="Equation" r:id="rId12" imgW="215640" imgH="2286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715" y="4938719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809153"/>
              </p:ext>
            </p:extLst>
          </p:nvPr>
        </p:nvGraphicFramePr>
        <p:xfrm>
          <a:off x="7961397" y="3023033"/>
          <a:ext cx="21145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4" imgW="2114601" imgH="733320" progId="Equation.DSMT4">
                  <p:embed/>
                </p:oleObj>
              </mc:Choice>
              <mc:Fallback>
                <p:oleObj name="Equation" r:id="rId14" imgW="2114601" imgH="733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61397" y="3023033"/>
                        <a:ext cx="211455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86476" y="4191244"/>
            <a:ext cx="50643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этом мгновенный радиус разворота может быть рассчитан как: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45425"/>
              </p:ext>
            </p:extLst>
          </p:nvPr>
        </p:nvGraphicFramePr>
        <p:xfrm>
          <a:off x="8318584" y="5109007"/>
          <a:ext cx="1400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16" imgW="1400099" imgH="819180" progId="Equation.DSMT4">
                  <p:embed/>
                </p:oleObj>
              </mc:Choice>
              <mc:Fallback>
                <p:oleObj name="Equation" r:id="rId16" imgW="1400099" imgH="8191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18584" y="5109007"/>
                        <a:ext cx="140017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32080" y="1541363"/>
            <a:ext cx="46455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Система сил при полёте с креном на постоянной высоте</a:t>
            </a:r>
          </a:p>
          <a:p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20793" y="3155443"/>
            <a:ext cx="3075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93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ПИД регулятор для управления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5/10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7358"/>
            <a:ext cx="10058400" cy="39808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1218" y="2159001"/>
            <a:ext cx="270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Заданное значение регулируемой величины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09208" y="1184959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Пропорциональный коэффициент усиления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56626" y="1414192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Дифференциальный коэффициент усиления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82667" y="2289756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Управляющая команда для БЛА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80929" y="4893227"/>
            <a:ext cx="2709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Блок насыщения, ограничивающий минимальное и максимальное значение величины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2350" y="6025931"/>
            <a:ext cx="270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Интегральный коэффициент усиления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2449" y="5548888"/>
            <a:ext cx="270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Текущее значение регулируемой величины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1545884" y="3082331"/>
            <a:ext cx="101613" cy="354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2"/>
          </p:cNvCxnSpPr>
          <p:nvPr/>
        </p:nvCxnSpPr>
        <p:spPr>
          <a:xfrm>
            <a:off x="3863875" y="1831290"/>
            <a:ext cx="1452592" cy="22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6158039" y="2154456"/>
            <a:ext cx="1953253" cy="1357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10681975" y="3009209"/>
            <a:ext cx="760163" cy="1008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 flipV="1">
            <a:off x="6517016" y="5219363"/>
            <a:ext cx="345030" cy="806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1596690" y="5049430"/>
            <a:ext cx="652896" cy="41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9482667" y="4105940"/>
            <a:ext cx="470537" cy="787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Качество переходного процесса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6/10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910423" y="1143000"/>
            <a:ext cx="4154801" cy="45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1600" u="sng" dirty="0">
                <a:latin typeface="Roboto" panose="02000000000000000000" pitchFamily="2" charset="0"/>
                <a:ea typeface="Roboto" panose="02000000000000000000" pitchFamily="2" charset="0"/>
              </a:rPr>
              <a:t>Перерегулирование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переходного процесса приводит к отклонению выходного сигнала от желаемой величины, обычно оно вызвано слишком сильным пропорциональным звеном регулятора.</a:t>
            </a:r>
          </a:p>
          <a:p>
            <a:pPr algn="just">
              <a:lnSpc>
                <a:spcPct val="114000"/>
              </a:lnSpc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14000"/>
              </a:lnSpc>
            </a:pPr>
            <a:r>
              <a:rPr lang="ru-RU" sz="1600" u="sng" dirty="0">
                <a:latin typeface="Roboto" panose="02000000000000000000" pitchFamily="2" charset="0"/>
                <a:ea typeface="Roboto" panose="02000000000000000000" pitchFamily="2" charset="0"/>
              </a:rPr>
              <a:t>Время затухания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– зависит от </a:t>
            </a:r>
            <a:r>
              <a:rPr lang="ru-RU" sz="1600" dirty="0" err="1">
                <a:latin typeface="Roboto" panose="02000000000000000000" pitchFamily="2" charset="0"/>
                <a:ea typeface="Roboto" panose="02000000000000000000" pitchFamily="2" charset="0"/>
              </a:rPr>
              <a:t>колебательности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системы и величины дифференциального звена регулятора.</a:t>
            </a:r>
          </a:p>
          <a:p>
            <a:pPr algn="just">
              <a:lnSpc>
                <a:spcPct val="114000"/>
              </a:lnSpc>
            </a:pPr>
            <a:endParaRPr lang="ru-RU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14000"/>
              </a:lnSpc>
            </a:pPr>
            <a:r>
              <a:rPr lang="ru-RU" sz="1600" u="sng" dirty="0">
                <a:latin typeface="Roboto" panose="02000000000000000000" pitchFamily="2" charset="0"/>
                <a:ea typeface="Roboto" panose="02000000000000000000" pitchFamily="2" charset="0"/>
              </a:rPr>
              <a:t>Точность</a:t>
            </a:r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 переходного процесса, а также установившееся значение ошибки зависят от принятой трубки точности и величины интегрального звена регулятора.</a:t>
            </a:r>
          </a:p>
        </p:txBody>
      </p:sp>
      <p:pic>
        <p:nvPicPr>
          <p:cNvPr id="23" name="Рисунок 22" descr="High_accuracy_settling_time_measurements_figure_1_r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155" y="1508125"/>
            <a:ext cx="6852933" cy="502682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255236" y="1703304"/>
            <a:ext cx="258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</a:rPr>
              <a:t>Точность переходного процесса (трубка точности)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9091" y="2350059"/>
            <a:ext cx="1838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Время затухания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5265" y="1398174"/>
            <a:ext cx="220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Roboto" panose="02000000000000000000" pitchFamily="2" charset="0"/>
                <a:ea typeface="Roboto" panose="02000000000000000000" pitchFamily="2" charset="0"/>
              </a:rPr>
              <a:t>Перерегулирование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1642683" y="1703304"/>
            <a:ext cx="2031101" cy="1137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0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Шаблон программы САУ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777" y="1901973"/>
            <a:ext cx="46859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Алгоритмы системы автоматического управления должны быть размещены в файле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.cpp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eaLnBrk="1" hangingPunct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вызывается только один раз при запуске программы.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Task8_in_the_loop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вызывается после функции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бесконечном цикле с частотой 100 Гц.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Обратите внимание, что углы поворота БЛА по тангажу не должны превышать 20 градусов; а углы поворота по крену не должны превышать 30 градусов.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934" y="2439652"/>
            <a:ext cx="6101891" cy="29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Координаты путевых точек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114" y="1338440"/>
            <a:ext cx="48988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Координаты путевых точек и порядок их облёта содержатся в функции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 можете редактировать траекторию полёта по своему усмотрению (добавлять/изменять путевые точки).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добавлении свыше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 точек не забудьте поменять размер соответствующего массива в файле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.h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предотвращения сбоев в работе симулятора не рекомендуется редактирование каких-либо файлов программы кроме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.cpp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</a:rPr>
              <a:t>.h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eaLnBrk="1" hangingPunct="1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427" y="1411930"/>
            <a:ext cx="4923336" cy="4809408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7996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Система координат в симуляторе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8993" y="2385188"/>
            <a:ext cx="40632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карты 2 на 2 км. Начало координат – в центре карты. Выход за границы карты запрещён.</a:t>
            </a: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Положительное направление разворота по углу курса – 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по часовой стрелке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ctr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Начальное местоположение БЛА: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0, 0 м. Высота 60 м.</a:t>
            </a:r>
          </a:p>
          <a:p>
            <a:pPr algn="ctr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Угол курса: 0 град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БЛА летит на север).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339EC2-BC2B-4F8D-B408-09B3FB485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20396" r="2388" b="20028"/>
          <a:stretch/>
        </p:blipFill>
        <p:spPr>
          <a:xfrm>
            <a:off x="4153256" y="2148122"/>
            <a:ext cx="5366760" cy="3385574"/>
          </a:xfrm>
          <a:prstGeom prst="rect">
            <a:avLst/>
          </a:prstGeom>
        </p:spPr>
      </p:pic>
      <p:pic>
        <p:nvPicPr>
          <p:cNvPr id="12" name="Рисунок 11" descr="arduino.png"/>
          <p:cNvPicPr>
            <a:picLocks noChangeAspect="1"/>
          </p:cNvPicPr>
          <p:nvPr/>
        </p:nvPicPr>
        <p:blipFill rotWithShape="1">
          <a:blip r:embed="rId3" cstate="print"/>
          <a:srcRect t="9411" b="5399"/>
          <a:stretch/>
        </p:blipFill>
        <p:spPr>
          <a:xfrm>
            <a:off x="9196504" y="1048736"/>
            <a:ext cx="2995496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B2"/>
      </a:accent1>
      <a:accent2>
        <a:srgbClr val="F37961"/>
      </a:accent2>
      <a:accent3>
        <a:srgbClr val="A5A5A5"/>
      </a:accent3>
      <a:accent4>
        <a:srgbClr val="955AA5"/>
      </a:accent4>
      <a:accent5>
        <a:srgbClr val="45A2D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707</Words>
  <Application>Microsoft Office PowerPoint</Application>
  <PresentationFormat>Широкоэкранный</PresentationFormat>
  <Paragraphs>89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Equation</vt:lpstr>
      <vt:lpstr>Задача №4 Разработка системы автопилота</vt:lpstr>
      <vt:lpstr>Описание задачи</vt:lpstr>
      <vt:lpstr>Постановка задачи и критерии оценки</vt:lpstr>
      <vt:lpstr>Управление разворотом БЛА</vt:lpstr>
      <vt:lpstr>ПИД регулятор для управления БЛА</vt:lpstr>
      <vt:lpstr>Качество переходного процесса</vt:lpstr>
      <vt:lpstr>Шаблон программы САУ БЛА</vt:lpstr>
      <vt:lpstr>Координаты путевых точек</vt:lpstr>
      <vt:lpstr>Система координат в симуляторе</vt:lpstr>
      <vt:lpstr>Алгоритм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№1 Программа определения высоты и скорости полета</dc:title>
  <dc:creator>Gleb Merkulov</dc:creator>
  <cp:lastModifiedBy>Shen</cp:lastModifiedBy>
  <cp:revision>210</cp:revision>
  <dcterms:created xsi:type="dcterms:W3CDTF">2018-12-05T19:13:11Z</dcterms:created>
  <dcterms:modified xsi:type="dcterms:W3CDTF">2024-03-13T07:02:23Z</dcterms:modified>
</cp:coreProperties>
</file>