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96" r:id="rId4"/>
    <p:sldId id="305" r:id="rId5"/>
    <p:sldId id="298" r:id="rId6"/>
    <p:sldId id="306" r:id="rId7"/>
    <p:sldId id="299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leb Merkulov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42"/>
    <a:srgbClr val="2E5A88"/>
    <a:srgbClr val="73D2DE"/>
    <a:srgbClr val="D81159"/>
    <a:srgbClr val="4BE3C1"/>
    <a:srgbClr val="CCCC00"/>
    <a:srgbClr val="CC6600"/>
    <a:srgbClr val="FF834C"/>
    <a:srgbClr val="00B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4FFA5-0299-47AD-A169-459A066CC2F8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5F767-572C-4BE1-A0CB-67FA23FAD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EAF06-5073-421D-B01B-389C3F88336E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6DEF-2BBE-4791-A4B3-FEB78E59F1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A3DC7-AABA-4028-BD1B-A89943DAD059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73665-6DA6-49E7-BC7E-A40C98D7CE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0DB8A-72C4-4A04-BD7D-8E212848916F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566D-71FF-4C54-82FA-1D5BC1A357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317E0-BCE0-499B-80B6-B94293CFBBD4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59785-9D69-496B-869A-E58CB9E8D7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9045F-6A8D-4575-AE12-648674733D4A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045-D09B-45DF-AB4F-04B5F28566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A16F9-FAAF-4B8D-A8D4-4CDCCD49DFCF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B1978-C364-409F-B677-48F66946B9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265D1-9C95-4925-A5C3-698B3F7C6BB2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18FDE-F324-4CB3-A2DD-7AAA94813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6E0AB-7949-45EE-BA6B-74DEECA1F40F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D27A8-C4BD-4377-BA4A-76EC5D3FF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D0BD1-4C4F-4D9B-931D-F835522E94FD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D8CE4-3F56-4629-9C5F-EDD106D2C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BE29-D15E-4E27-82C4-417F2D894447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291CE-C5D5-4E2A-9A19-CCC755DA04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9D1756-0179-4BC9-86AC-50DF971D6EED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ACBD2FE-F485-4FC9-9047-B8DBF6C051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945931"/>
            <a:ext cx="5507038" cy="2483069"/>
          </a:xfr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Задача №5</a:t>
            </a:r>
            <a:b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Распознавание зоны </a:t>
            </a:r>
            <a:r>
              <a:rPr lang="ru-RU" sz="3600" dirty="0" err="1">
                <a:latin typeface="Roboto" panose="02000000000000000000" pitchFamily="2" charset="0"/>
                <a:ea typeface="Roboto" panose="02000000000000000000" pitchFamily="2" charset="0"/>
              </a:rPr>
              <a:t>доаставки</a:t>
            </a: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 груза на фотографии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4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5612524" y="4837113"/>
            <a:ext cx="5990514" cy="1338262"/>
          </a:xfrm>
        </p:spPr>
        <p:txBody>
          <a:bodyPr/>
          <a:lstStyle/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Разработчик задачи:</a:t>
            </a:r>
          </a:p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Отдел Автоматизации Экспериментов института №3 МАИ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l="8363" t="36629" r="69832" b="24599"/>
          <a:stretch>
            <a:fillRect/>
          </a:stretch>
        </p:blipFill>
        <p:spPr bwMode="auto">
          <a:xfrm>
            <a:off x="495092" y="788420"/>
            <a:ext cx="1238818" cy="123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 l="22067" t="20570" r="39743" b="12184"/>
          <a:stretch>
            <a:fillRect/>
          </a:stretch>
        </p:blipFill>
        <p:spPr bwMode="auto">
          <a:xfrm>
            <a:off x="1271588" y="2614613"/>
            <a:ext cx="359410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2536" y="793981"/>
            <a:ext cx="3321172" cy="12518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Описание задачи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№5 – Описание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2/</a:t>
            </a:r>
            <a:r>
              <a:rPr lang="en-US" dirty="0"/>
              <a:t>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9984" y="1508124"/>
            <a:ext cx="3623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Чтобы успешно доставить груз в назначенное место, важно не только проходить через контрольные точки, но и точно идентифицировать зону доставки груза на фотоснимке. В этом помогает камера, установленная на БЛА, которая обеспечивает съемку местности под аппаратом.</a:t>
            </a:r>
          </a:p>
        </p:txBody>
      </p:sp>
      <p:pic>
        <p:nvPicPr>
          <p:cNvPr id="1026" name="Picture 2" descr="Дрон поднимается над лесом Роялти-фри видео - Envato Elements">
            <a:extLst>
              <a:ext uri="{FF2B5EF4-FFF2-40B4-BE49-F238E27FC236}">
                <a16:creationId xmlns:a16="http://schemas.microsoft.com/office/drawing/2014/main" id="{06408AC7-5E4B-DB00-49BB-C3946520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73" y="1508124"/>
            <a:ext cx="6136810" cy="344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Постановка задачи и критерии оценки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№5 – Постановка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5669" y="1143000"/>
            <a:ext cx="53308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Критерий оценивания: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 правильное обнаружение зоны доставки груза начисляется 4 балла, за правильное определение точки доставки начисляется 6 баллов. За ошибку в определении координат точки доставки в пределах 30 метров каждые 5 метров снимается по баллу. В случае если ошибка больше 30 метров точка считается не корректно обнаруженной.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 ошибочное обнаружение на изображениях где нет зоны доставки -5 баллов.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же за вопросы по теории можно получить еще по 1 баллу за вопрос (всего два).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164" y="1140738"/>
            <a:ext cx="57393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Формулировка задачи: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Разработайте программу, программу позволяющую обнаружить наличие зоны доставки груза на фотографии и определить координаты точки в этой зоне.</a:t>
            </a:r>
          </a:p>
          <a:p>
            <a:pPr algn="just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Входные данные: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Изображение на котором есть зона доставки груза, два изображения на которых нет зоны доставки груза, высота полета и координаты БЛА в момент съемки изображений. Углов отклонения по крену и тангажу в момент съемки нет.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Выходные данные: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Программа на языке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выводящая информацию о наличии на изображениях зоны доставки и в случае обнаружения координаты точки внутри этой зоны</a:t>
            </a: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3/</a:t>
            </a:r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Описание точки сброса груза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№5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  <a:r>
              <a:rPr lang="en-US" dirty="0"/>
              <a:t>/9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5491722-D907-13A7-F3A4-4543D7B88C4F}"/>
              </a:ext>
            </a:extLst>
          </p:cNvPr>
          <p:cNvGrpSpPr/>
          <p:nvPr/>
        </p:nvGrpSpPr>
        <p:grpSpPr>
          <a:xfrm>
            <a:off x="682663" y="1082869"/>
            <a:ext cx="5491673" cy="3089067"/>
            <a:chOff x="654088" y="1082869"/>
            <a:chExt cx="5491673" cy="3089067"/>
          </a:xfrm>
        </p:grpSpPr>
        <p:pic>
          <p:nvPicPr>
            <p:cNvPr id="6" name="Рисунок 5" descr="Изображение выглядит как текст, снимок экрана, контроль, электрон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C48E2AE5-0816-E588-9C8C-B61DE26B1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088" y="1082869"/>
              <a:ext cx="5491673" cy="3089067"/>
            </a:xfrm>
            <a:prstGeom prst="rect">
              <a:avLst/>
            </a:prstGeom>
          </p:spPr>
        </p:pic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CA66D11-60CF-05DC-6733-3680CACA4EFC}"/>
                </a:ext>
              </a:extLst>
            </p:cNvPr>
            <p:cNvSpPr/>
            <p:nvPr/>
          </p:nvSpPr>
          <p:spPr>
            <a:xfrm>
              <a:off x="3222525" y="1711056"/>
              <a:ext cx="297656" cy="27859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82B501D-827C-4326-6BCC-55EF51C856CD}"/>
                </a:ext>
              </a:extLst>
            </p:cNvPr>
            <p:cNvSpPr/>
            <p:nvPr/>
          </p:nvSpPr>
          <p:spPr>
            <a:xfrm>
              <a:off x="3272531" y="1757859"/>
              <a:ext cx="197643" cy="1849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D40C0C5-2A3E-764A-EE3C-B455F6ADCD49}"/>
                </a:ext>
              </a:extLst>
            </p:cNvPr>
            <p:cNvSpPr/>
            <p:nvPr/>
          </p:nvSpPr>
          <p:spPr>
            <a:xfrm>
              <a:off x="2649617" y="2510692"/>
              <a:ext cx="1558533" cy="161886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D9E9155-4F48-C972-06E1-AEBF2274A3C8}"/>
              </a:ext>
            </a:extLst>
          </p:cNvPr>
          <p:cNvGrpSpPr/>
          <p:nvPr/>
        </p:nvGrpSpPr>
        <p:grpSpPr>
          <a:xfrm>
            <a:off x="7505836" y="1252040"/>
            <a:ext cx="4188903" cy="2356258"/>
            <a:chOff x="7505836" y="1252040"/>
            <a:chExt cx="4188903" cy="2356258"/>
          </a:xfrm>
        </p:grpSpPr>
        <p:pic>
          <p:nvPicPr>
            <p:cNvPr id="4" name="Рисунок 3" descr="Изображение выглядит как текст, снимок экрана, удаленное управление, контроль&#10;&#10;Автоматически созданное описание">
              <a:extLst>
                <a:ext uri="{FF2B5EF4-FFF2-40B4-BE49-F238E27FC236}">
                  <a16:creationId xmlns:a16="http://schemas.microsoft.com/office/drawing/2014/main" id="{8B3B9669-ABB2-B34B-AD85-A7126E30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836" y="1252040"/>
              <a:ext cx="4188903" cy="2356258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11EA333E-986B-92DF-BCC6-76EAE19BA512}"/>
                </a:ext>
              </a:extLst>
            </p:cNvPr>
            <p:cNvSpPr/>
            <p:nvPr/>
          </p:nvSpPr>
          <p:spPr>
            <a:xfrm>
              <a:off x="9048750" y="2317909"/>
              <a:ext cx="1138238" cy="12549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349A6CD-E10C-4943-C6AF-4176C83426AA}"/>
              </a:ext>
            </a:extLst>
          </p:cNvPr>
          <p:cNvGrpSpPr/>
          <p:nvPr/>
        </p:nvGrpSpPr>
        <p:grpSpPr>
          <a:xfrm>
            <a:off x="7505836" y="3946117"/>
            <a:ext cx="4188903" cy="2372768"/>
            <a:chOff x="7505836" y="3946117"/>
            <a:chExt cx="4188903" cy="2372768"/>
          </a:xfrm>
        </p:grpSpPr>
        <p:pic>
          <p:nvPicPr>
            <p:cNvPr id="8" name="Рисунок 7" descr="Изображение выглядит как рукописный текст, рисунок, зарисовка,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23528498-9D5E-6DAC-A5C1-9A86E90A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836" y="3962627"/>
              <a:ext cx="4188903" cy="2356258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49675DA4-B9EA-F86F-4CC6-8A689DDCB108}"/>
                </a:ext>
              </a:extLst>
            </p:cNvPr>
            <p:cNvSpPr/>
            <p:nvPr/>
          </p:nvSpPr>
          <p:spPr>
            <a:xfrm>
              <a:off x="8336122" y="3946117"/>
              <a:ext cx="297656" cy="278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6E4E353-E061-509C-6C56-C72F6D37BCE1}"/>
                </a:ext>
              </a:extLst>
            </p:cNvPr>
            <p:cNvSpPr/>
            <p:nvPr/>
          </p:nvSpPr>
          <p:spPr>
            <a:xfrm>
              <a:off x="8396129" y="3994972"/>
              <a:ext cx="189071" cy="1769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1C03C4-27ED-3C6E-FB38-BDE8D942AB8C}"/>
              </a:ext>
            </a:extLst>
          </p:cNvPr>
          <p:cNvSpPr txBox="1"/>
          <p:nvPr/>
        </p:nvSpPr>
        <p:spPr>
          <a:xfrm>
            <a:off x="540118" y="4255382"/>
            <a:ext cx="68920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Зона доставки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находится рядом с зеленой машиной стоящей на парковке рядом с магазином.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Зона доставки образована 2мя концентрическими окружностями, первая радиусом 2 метра, вторая радиусом 4 метра, точка доставки должна находиться между ними, в случае попадания во внутреннюю окружность обнаружение не засчитывается.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на изображении нет магазина </a:t>
            </a: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или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машины, то и точки сброса на ней нет.</a:t>
            </a:r>
          </a:p>
        </p:txBody>
      </p:sp>
    </p:spTree>
    <p:extLst>
      <p:ext uri="{BB962C8B-B14F-4D97-AF65-F5344CB8AC3E}">
        <p14:creationId xmlns:p14="http://schemas.microsoft.com/office/powerpoint/2010/main" val="234570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Расчет координат точки на кадре камеры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№5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5/</a:t>
            </a:r>
            <a:r>
              <a:rPr lang="en-US" dirty="0"/>
              <a:t>9</a:t>
            </a:r>
          </a:p>
        </p:txBody>
      </p:sp>
      <p:pic>
        <p:nvPicPr>
          <p:cNvPr id="4" name="Рисунок 3" descr="Изображение выглядит как диаграмма, линия, Параллельн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2579600-BA74-0F2E-403B-EA86CFD6C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08" y="1143000"/>
            <a:ext cx="9047584" cy="48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5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4FC8-96C5-DDEC-7F9B-5484AAAB3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7D96579-5E60-679D-5ADF-6A6452DD4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Цветовые фильтры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4252A-5FA7-F6D4-CA6F-6377B16D3A55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№5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750FB71-36A3-BAE0-25C6-0EA51C4C13D2}"/>
              </a:ext>
            </a:extLst>
          </p:cNvPr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3C5DA42-1B3F-89EC-DEED-7B58AA8A23C1}"/>
              </a:ext>
            </a:extLst>
          </p:cNvPr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6</a:t>
            </a:r>
            <a:r>
              <a:rPr lang="ru-RU" dirty="0"/>
              <a:t>/</a:t>
            </a:r>
            <a:r>
              <a:rPr lang="en-US" dirty="0"/>
              <a:t>9</a:t>
            </a:r>
          </a:p>
        </p:txBody>
      </p:sp>
      <p:pic>
        <p:nvPicPr>
          <p:cNvPr id="2" name="Рисунок 1" descr="code23.PNG">
            <a:extLst>
              <a:ext uri="{FF2B5EF4-FFF2-40B4-BE49-F238E27FC236}">
                <a16:creationId xmlns:a16="http://schemas.microsoft.com/office/drawing/2014/main" id="{6ED9E846-FFCE-668D-31D4-43086260E6E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464" y="1421480"/>
            <a:ext cx="6422016" cy="4015040"/>
          </a:xfrm>
          <a:prstGeom prst="rect">
            <a:avLst/>
          </a:prstGeom>
        </p:spPr>
      </p:pic>
      <p:pic>
        <p:nvPicPr>
          <p:cNvPr id="4" name="Рисунок 3" descr="blueimg.png">
            <a:extLst>
              <a:ext uri="{FF2B5EF4-FFF2-40B4-BE49-F238E27FC236}">
                <a16:creationId xmlns:a16="http://schemas.microsoft.com/office/drawing/2014/main" id="{BED8C2A9-0114-523F-FB36-1C0EA3B10B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9657" y="1421480"/>
            <a:ext cx="2501422" cy="1539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 descr="mask.png">
            <a:extLst>
              <a:ext uri="{FF2B5EF4-FFF2-40B4-BE49-F238E27FC236}">
                <a16:creationId xmlns:a16="http://schemas.microsoft.com/office/drawing/2014/main" id="{682DFCF7-CC7B-A1F1-580D-FEC4FE14DD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76199" y="3861011"/>
            <a:ext cx="2501401" cy="1539663"/>
          </a:xfrm>
          <a:prstGeom prst="rect">
            <a:avLst/>
          </a:prstGeom>
        </p:spPr>
      </p:pic>
      <p:sp>
        <p:nvSpPr>
          <p:cNvPr id="6" name="Стрелка вниз 14">
            <a:extLst>
              <a:ext uri="{FF2B5EF4-FFF2-40B4-BE49-F238E27FC236}">
                <a16:creationId xmlns:a16="http://schemas.microsoft.com/office/drawing/2014/main" id="{7697CA11-E077-D40A-A9F8-7C1F0A6AAFBF}"/>
              </a:ext>
            </a:extLst>
          </p:cNvPr>
          <p:cNvSpPr/>
          <p:nvPr/>
        </p:nvSpPr>
        <p:spPr>
          <a:xfrm>
            <a:off x="9757843" y="3097862"/>
            <a:ext cx="363415" cy="644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FB7CA-6CB2-28B8-73A3-85752BAD08EC}"/>
              </a:ext>
            </a:extLst>
          </p:cNvPr>
          <p:cNvSpPr txBox="1"/>
          <p:nvPr/>
        </p:nvSpPr>
        <p:spPr>
          <a:xfrm>
            <a:off x="585437" y="5623958"/>
            <a:ext cx="953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библиотека для работы с изображениями на языках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Python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C++.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Она предоставляет инструменты для облегчения разработки приложений, использующих техническое зрение.</a:t>
            </a:r>
            <a:endParaRPr lang="ru-RU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6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Представление изображения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HSV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№5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Рисунок 9" descr="hs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461" y="1508125"/>
            <a:ext cx="4696481" cy="46774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89154" y="1689517"/>
            <a:ext cx="43884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 использовании формата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HSV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каждый пиксель изображения кодируется тремя величинами:</a:t>
            </a:r>
          </a:p>
          <a:p>
            <a:pPr algn="just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Оттенок (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Hue)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цветовой тон. Варьируется в пределах от 0 до 360, согласно диаграмме слева.</a:t>
            </a:r>
          </a:p>
          <a:p>
            <a:pPr algn="just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Насыщенность (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Saturation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«чистота цвета», изменяется в пределах от 0 до 100%. Насыщенность равная нулю соответствует оттенкам серого.</a:t>
            </a:r>
          </a:p>
          <a:p>
            <a:pPr algn="just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Яркость (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Value)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также изменяется в пределах от 0 до 100%.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B62789-90E7-83B3-E684-A98E50256A42}"/>
              </a:ext>
            </a:extLst>
          </p:cNvPr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C6C909-0CA8-7EEC-9198-16549DF7C36D}"/>
              </a:ext>
            </a:extLst>
          </p:cNvPr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7</a:t>
            </a:r>
            <a:r>
              <a:rPr lang="ru-RU" dirty="0"/>
              <a:t>/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3366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Шаблон программы поиска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№5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8</a:t>
            </a:r>
            <a:r>
              <a:rPr lang="ru-RU" dirty="0"/>
              <a:t>/</a:t>
            </a:r>
            <a:r>
              <a:rPr lang="en-US" dirty="0"/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999" y="1508125"/>
            <a:ext cx="61105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выполнения задания выдается файл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template.py.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Решение необходимо реализовать в класса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Solution.</a:t>
            </a:r>
          </a:p>
          <a:p>
            <a:pPr algn="just" eaLnBrk="1" hangingPunct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Из этого класса будет вызываться метод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find_delivery_point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(self,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fname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его вход подается имя файла снятого изображения, а на выходе должно быть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None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точки сброса на изображении нет или координаты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Z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точки сброса если она обнаружена.</a:t>
            </a:r>
          </a:p>
          <a:p>
            <a:pPr algn="just" eaLnBrk="1" hangingPunct="1"/>
            <a:endParaRPr lang="ru-RU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классе заданы все необходимые константы и есть предлагаемое разделение на методы. Метод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point_coordinates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 задумке возвращает значение координат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Z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точки заданной значениями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системе координат кадра.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88A104-3BBE-571E-4463-0EC3B5E0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355" y="1284190"/>
            <a:ext cx="4064913" cy="279008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пульт дистанционного управления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2BD36067-CEE7-3676-6AAA-5E012FE24C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55" y="4205712"/>
            <a:ext cx="4075776" cy="22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Алгоритм решения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№5 – Декомпозиция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9</a:t>
            </a:r>
            <a:r>
              <a:rPr lang="ru-RU" dirty="0"/>
              <a:t>/</a:t>
            </a:r>
            <a:r>
              <a:rPr lang="en-US" dirty="0"/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7185" y="2385189"/>
            <a:ext cx="69576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Разработать алгоритм поиска здания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Разработать алгоритм определения положения автомобиля на кадре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Разработать алгоритм расчета координат точки по ее координатам в кадре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Отладить разработанные алгоритмы на изображениях</a:t>
            </a:r>
          </a:p>
        </p:txBody>
      </p:sp>
    </p:spTree>
    <p:extLst>
      <p:ext uri="{BB962C8B-B14F-4D97-AF65-F5344CB8AC3E}">
        <p14:creationId xmlns:p14="http://schemas.microsoft.com/office/powerpoint/2010/main" val="76287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8B2"/>
      </a:accent1>
      <a:accent2>
        <a:srgbClr val="F37961"/>
      </a:accent2>
      <a:accent3>
        <a:srgbClr val="A5A5A5"/>
      </a:accent3>
      <a:accent4>
        <a:srgbClr val="955AA5"/>
      </a:accent4>
      <a:accent5>
        <a:srgbClr val="45A2D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613</Words>
  <Application>Microsoft Office PowerPoint</Application>
  <PresentationFormat>Широкоэкранный</PresentationFormat>
  <Paragraphs>58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Задача №5 Распознавание зоны доаставки груза на фотографии</vt:lpstr>
      <vt:lpstr>Описание задачи</vt:lpstr>
      <vt:lpstr>Постановка задачи и критерии оценки</vt:lpstr>
      <vt:lpstr>Описание точки сброса груза</vt:lpstr>
      <vt:lpstr>Расчет координат точки на кадре камеры</vt:lpstr>
      <vt:lpstr>Цветовые фильтры</vt:lpstr>
      <vt:lpstr>Представление изображения HSV</vt:lpstr>
      <vt:lpstr>Шаблон программы поиска</vt:lpstr>
      <vt:lpstr>Алгоритм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№1 Программа определения высоты и скорости полета</dc:title>
  <dc:creator>Gleb Merkulov</dc:creator>
  <cp:lastModifiedBy>Tim Khorev</cp:lastModifiedBy>
  <cp:revision>222</cp:revision>
  <dcterms:created xsi:type="dcterms:W3CDTF">2018-12-05T19:13:11Z</dcterms:created>
  <dcterms:modified xsi:type="dcterms:W3CDTF">2024-03-13T16:20:58Z</dcterms:modified>
</cp:coreProperties>
</file>