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8" r:id="rId3"/>
    <p:sldId id="296" r:id="rId4"/>
    <p:sldId id="298" r:id="rId5"/>
    <p:sldId id="299" r:id="rId6"/>
    <p:sldId id="307" r:id="rId7"/>
    <p:sldId id="303" r:id="rId8"/>
    <p:sldId id="306" r:id="rId9"/>
    <p:sldId id="308" r:id="rId10"/>
    <p:sldId id="304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leb Merkulov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C42"/>
    <a:srgbClr val="2E5A88"/>
    <a:srgbClr val="73D2DE"/>
    <a:srgbClr val="D81159"/>
    <a:srgbClr val="4BE3C1"/>
    <a:srgbClr val="CCCC00"/>
    <a:srgbClr val="CC6600"/>
    <a:srgbClr val="FF834C"/>
    <a:srgbClr val="00B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4FFA5-0299-47AD-A169-459A066CC2F8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5F767-572C-4BE1-A0CB-67FA23FAD1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EAF06-5073-421D-B01B-389C3F88336E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86DEF-2BBE-4791-A4B3-FEB78E59F1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A3DC7-AABA-4028-BD1B-A89943DAD059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73665-6DA6-49E7-BC7E-A40C98D7CE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0DB8A-72C4-4A04-BD7D-8E212848916F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B566D-71FF-4C54-82FA-1D5BC1A357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317E0-BCE0-499B-80B6-B94293CFBBD4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59785-9D69-496B-869A-E58CB9E8D7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9045F-6A8D-4575-AE12-648674733D4A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989045-D09B-45DF-AB4F-04B5F28566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A16F9-FAAF-4B8D-A8D4-4CDCCD49DFCF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B1978-C364-409F-B677-48F66946B9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265D1-9C95-4925-A5C3-698B3F7C6BB2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918FDE-F324-4CB3-A2DD-7AAA94813A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6E0AB-7949-45EE-BA6B-74DEECA1F40F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D27A8-C4BD-4377-BA4A-76EC5D3FF5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D0BD1-4C4F-4D9B-931D-F835522E94FD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DD8CE4-3F56-4629-9C5F-EDD106D2C1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7BE29-D15E-4E27-82C4-417F2D894447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291CE-C5D5-4E2A-9A19-CCC755DA04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D9D1756-0179-4BC9-86AC-50DF971D6EED}" type="datetimeFigureOut">
              <a:rPr lang="en-US"/>
              <a:pPr>
                <a:defRPr/>
              </a:pPr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2ACBD2FE-F485-4FC9-9047-B8DBF6C0517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945931"/>
            <a:ext cx="5507038" cy="2483069"/>
          </a:xfr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Задача №6</a:t>
            </a:r>
            <a:b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3600" dirty="0">
                <a:latin typeface="Roboto" panose="02000000000000000000" pitchFamily="2" charset="0"/>
                <a:ea typeface="Roboto" panose="02000000000000000000" pitchFamily="2" charset="0"/>
              </a:rPr>
              <a:t>Поиск зоны доставки медицинского груза</a:t>
            </a:r>
            <a:endParaRPr lang="en-US" sz="3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243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5612524" y="4837113"/>
            <a:ext cx="5990514" cy="1338262"/>
          </a:xfrm>
        </p:spPr>
        <p:txBody>
          <a:bodyPr/>
          <a:lstStyle/>
          <a:p>
            <a:pPr algn="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Разработчик задачи:</a:t>
            </a:r>
          </a:p>
          <a:p>
            <a:pPr algn="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Отдел Автоматизации Экспериментов института №3 МАИ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 l="8363" t="36629" r="69832" b="24599"/>
          <a:stretch>
            <a:fillRect/>
          </a:stretch>
        </p:blipFill>
        <p:spPr bwMode="auto">
          <a:xfrm>
            <a:off x="495092" y="788420"/>
            <a:ext cx="1238818" cy="123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 l="22067" t="20570" r="39743" b="12184"/>
          <a:stretch>
            <a:fillRect/>
          </a:stretch>
        </p:blipFill>
        <p:spPr bwMode="auto">
          <a:xfrm>
            <a:off x="1271588" y="2614613"/>
            <a:ext cx="3594100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 descr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2536" y="793981"/>
            <a:ext cx="3321172" cy="12518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Алгоритм решения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6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– Декомпозиция задачи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10/10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17185" y="2385189"/>
            <a:ext cx="69576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Сформировать траекторию полёта БЛА; написать код алгоритма траекторного управления для реализации этой траектории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Разработать алгоритм обработки изображений с бортовой камеры БЛА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Отладить алгоритм для исключения ложных срабатываний.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Разработать алгоритм определения координат точки доставки груза.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Отработать разработанные алгоритмы на симуляторе.</a:t>
            </a:r>
          </a:p>
        </p:txBody>
      </p:sp>
    </p:spTree>
    <p:extLst>
      <p:ext uri="{BB962C8B-B14F-4D97-AF65-F5344CB8AC3E}">
        <p14:creationId xmlns:p14="http://schemas.microsoft.com/office/powerpoint/2010/main" val="76287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Описание задачи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№6 – Описание задачи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2/10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5420" y="2665362"/>
            <a:ext cx="4518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Одной из перспективных областей применения БЛА является оперативная доставка медицинских грузов в труднодоступные места. Это направление развития беспилотных систем особенно актуально для регионов России с низкой транспортной доступностью.</a:t>
            </a:r>
          </a:p>
        </p:txBody>
      </p:sp>
      <p:pic>
        <p:nvPicPr>
          <p:cNvPr id="8" name="Рисунок 7" descr="zone.png">
            <a:extLst>
              <a:ext uri="{FF2B5EF4-FFF2-40B4-BE49-F238E27FC236}">
                <a16:creationId xmlns:a16="http://schemas.microsoft.com/office/drawing/2014/main" id="{DF0030F1-C614-4CD3-9C1B-264BF984B66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10753" y="2091630"/>
            <a:ext cx="5572799" cy="34557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Постановка задачи и критерии оценки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№6 – Постановка задачи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5669" y="1143000"/>
            <a:ext cx="533082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Критерий оценивания: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Оценивается точность определения координат точки доставки медицинского груза. Оценка осуществляется путём расчёта расстояния от точки доставки до координат местоположения ориентира.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расстояние от точки доставки до ориентира меньше 2 метров – за решение задачи начисляется 0 баллов.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расстояние лежит в промежутке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2, 7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]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– за решение задачи начисляется максимальная оценка – 10 баллов.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 каждые дополнительные 2 метра расстояния снимается 1 балл.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Правильный ответ на вопрос по теории прибавляет 1 балл (всего 2 вопроса).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Время на выполнение без учёта тестовых вопросов = 90 мин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164" y="1140738"/>
            <a:ext cx="573934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Формулировка задачи: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Разработайте программу на языке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Python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,  реализующую автоматическое траекторное управление полётом БЛА и определение координат точки доставки медицинского груза посредством обработки изображений с бортовой камеры БЛА в режиме реального времени. </a:t>
            </a:r>
          </a:p>
          <a:p>
            <a:pPr algn="just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Входные данные: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Симулятор полёта БЛА; навигационные параметры БЛА в текущий момент времени; видеопоток данных с бортовой камеры БЛА.</a:t>
            </a:r>
          </a:p>
          <a:p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Выходные данные: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Программа на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Python,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реализующая расчёт координат местоположения точки доставки груза с использованием алгоритмов технического зрения; обработанное изображение с обозначением зоны доставки груза.</a:t>
            </a: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3/10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Углы ориентации БЛА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№6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4/10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DFF8A7-DAFE-45D9-843E-52848B98E1C1}"/>
              </a:ext>
            </a:extLst>
          </p:cNvPr>
          <p:cNvSpPr txBox="1"/>
          <p:nvPr/>
        </p:nvSpPr>
        <p:spPr>
          <a:xfrm>
            <a:off x="7118460" y="1736229"/>
            <a:ext cx="488989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Угол курса</a:t>
            </a:r>
            <a:r>
              <a:rPr lang="ru-RU" dirty="0"/>
              <a:t> – угол поворота БЛА в горизонтальной плоскости от направления на север. Отсчитывается </a:t>
            </a:r>
            <a:r>
              <a:rPr lang="ru-RU" u="sng" dirty="0"/>
              <a:t>по часовой</a:t>
            </a:r>
            <a:r>
              <a:rPr lang="ru-RU" dirty="0"/>
              <a:t> стрелке.</a:t>
            </a:r>
          </a:p>
          <a:p>
            <a:pPr algn="just"/>
            <a:r>
              <a:rPr lang="ru-RU" b="1" dirty="0"/>
              <a:t>Угол тангажа</a:t>
            </a:r>
            <a:r>
              <a:rPr lang="ru-RU" dirty="0"/>
              <a:t> – угол между продольной осью БЛА и плоскостью горизонта. При положительном угле тангажа </a:t>
            </a:r>
            <a:r>
              <a:rPr lang="ru-RU" u="sng" dirty="0"/>
              <a:t>«нос» БЛА поднимается</a:t>
            </a:r>
            <a:r>
              <a:rPr lang="ru-RU" dirty="0"/>
              <a:t> вверх.</a:t>
            </a:r>
          </a:p>
          <a:p>
            <a:pPr algn="just"/>
            <a:r>
              <a:rPr lang="ru-RU" b="1" dirty="0"/>
              <a:t>Угол крена</a:t>
            </a:r>
            <a:r>
              <a:rPr lang="ru-RU" dirty="0"/>
              <a:t> – угол отклонения плоскости симметрии БЛА от вертикального положения. При положительном крене </a:t>
            </a:r>
            <a:r>
              <a:rPr lang="ru-RU" u="sng" dirty="0"/>
              <a:t>поднимается левое крыло</a:t>
            </a:r>
            <a:r>
              <a:rPr lang="ru-RU" dirty="0"/>
              <a:t>.</a:t>
            </a:r>
          </a:p>
          <a:p>
            <a:endParaRPr lang="ru-RU" sz="1600" dirty="0"/>
          </a:p>
        </p:txBody>
      </p:sp>
      <p:pic>
        <p:nvPicPr>
          <p:cNvPr id="28" name="Рисунок 27" descr="axes.png">
            <a:extLst>
              <a:ext uri="{FF2B5EF4-FFF2-40B4-BE49-F238E27FC236}">
                <a16:creationId xmlns:a16="http://schemas.microsoft.com/office/drawing/2014/main" id="{3CA3E727-0591-4D6B-8500-06C31FC0C10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3641" y="2393326"/>
            <a:ext cx="6565116" cy="20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55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Зона доставки медицинского груза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№6 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5/10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85935" y="1724607"/>
            <a:ext cx="4150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Доставку груза требуется осуществить неподалёку от 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красной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машины, расположенной на парковке вдоль дороги в восточной части карты. Точка доставки не должна находится на автомобиле (или в непосредственной близости от него).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88F43B-46FA-4F93-B17D-FE352EE6A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785" y="1848295"/>
            <a:ext cx="5791200" cy="32575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DD23F1-017C-40E7-96D5-1301157E5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071" y="4063321"/>
            <a:ext cx="2429554" cy="242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6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Система координат в симуляторе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№6 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6/10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25943" y="2262759"/>
            <a:ext cx="40632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Размер карты 2 на 2 км. Начало координат – в центре карты. Выход за границы карты запрещён.</a:t>
            </a: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Положительное направление разворота по углу курса – </a:t>
            </a:r>
            <a:r>
              <a:rPr lang="ru-RU" u="sng" dirty="0">
                <a:latin typeface="Roboto" panose="02000000000000000000" pitchFamily="2" charset="0"/>
                <a:ea typeface="Roboto" panose="02000000000000000000" pitchFamily="2" charset="0"/>
              </a:rPr>
              <a:t>по часовой стрелке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just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Начальное местоположение БЛА: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0, 0 м. Высота 100 м. Угол курса: 0 град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БЛА летит на север).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Рисунок 11" descr="arduino.png"/>
          <p:cNvPicPr>
            <a:picLocks noChangeAspect="1"/>
          </p:cNvPicPr>
          <p:nvPr/>
        </p:nvPicPr>
        <p:blipFill rotWithShape="1">
          <a:blip r:embed="rId2" cstate="print"/>
          <a:srcRect t="9411" b="5399"/>
          <a:stretch/>
        </p:blipFill>
        <p:spPr>
          <a:xfrm>
            <a:off x="6584535" y="1508125"/>
            <a:ext cx="3911125" cy="369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9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Шаблон программы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№6 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7/10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95866" y="1508125"/>
            <a:ext cx="98002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Предоставленный шаблон программы уже содержит весь код для общения с симулятором и полётным контроллером.</a:t>
            </a:r>
          </a:p>
          <a:p>
            <a:pPr algn="just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Функция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sendNewWaypoint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(X, Z, H)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используется для отправки новых путевых точек на полётный контроллер. После получения такой команды, БЛА начнёт движение к точке с указанными координатами. После достижения этой точки БЛА вернётся на траекторию по умолчанию.</a:t>
            </a:r>
          </a:p>
          <a:p>
            <a:pPr algn="just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Функция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camera_processing_thread</a:t>
            </a:r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()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осуществляет обработку изображений с бортовой камеры БЛА. Именно в этой функции должен содержаться алгоритм решения задачи.</a:t>
            </a:r>
          </a:p>
          <a:p>
            <a:pPr algn="just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Структура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uav_state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и соответствующая глобальная переменная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last_telemetry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содержат данные телеметрии БЛА, полученные с симулятора. Обновление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last_telemetry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осуществляется в параллельном потоке с частотой около 10 Гц.</a:t>
            </a:r>
          </a:p>
          <a:p>
            <a:pPr algn="just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Допускается создание вспомогательных функций и глобальных переменных, не влияющих на работу служебных функций, предоставленных в шаблоне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03663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Управление БЛА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№6 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8/10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BCBB9C-796B-410C-ABD7-FCBEF9F0BD2A}"/>
              </a:ext>
            </a:extLst>
          </p:cNvPr>
          <p:cNvSpPr txBox="1"/>
          <p:nvPr/>
        </p:nvSpPr>
        <p:spPr>
          <a:xfrm>
            <a:off x="1195866" y="1720840"/>
            <a:ext cx="9800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Система автоматического управления, используемая полётным контроллером далека от идеала. Переходные процессы могут достигать десятков секунд – учитывайте это при формировании новых путевых точек для БЛА.</a:t>
            </a:r>
          </a:p>
          <a:p>
            <a:pPr algn="just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Бортовая камера не отличается высоким качеством изображения. Кроме того, если ваш алгоритм обработки изображений окажется слишком сложным с вычислительной точки зрения – у вас появится временной лаг (рассинхронизация данных телеметрии и системы технического зрения).</a:t>
            </a:r>
          </a:p>
          <a:p>
            <a:pPr algn="just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Одна из трёх координат путевой точки – её высота. Обнаружить ориентир на малой высоте может быть намного проще, но область обзора бортовой камеры в этом случае существенно снижается.</a:t>
            </a:r>
          </a:p>
        </p:txBody>
      </p:sp>
    </p:spTree>
    <p:extLst>
      <p:ext uri="{BB962C8B-B14F-4D97-AF65-F5344CB8AC3E}">
        <p14:creationId xmlns:p14="http://schemas.microsoft.com/office/powerpoint/2010/main" val="279967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777875"/>
          </a:xfrm>
        </p:spPr>
        <p:txBody>
          <a:bodyPr/>
          <a:lstStyle/>
          <a:p>
            <a:pPr algn="ctr"/>
            <a:r>
              <a:rPr lang="ru-RU" b="1" dirty="0">
                <a:latin typeface="Roboto" panose="02000000000000000000" pitchFamily="2" charset="0"/>
                <a:ea typeface="Roboto" panose="02000000000000000000" pitchFamily="2" charset="0"/>
              </a:rPr>
              <a:t>Результат обработки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Задача №6 – Теоретическая справка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11076917" y="6496050"/>
            <a:ext cx="146050" cy="361950"/>
          </a:xfrm>
          <a:prstGeom prst="rect">
            <a:avLst/>
          </a:prstGeom>
          <a:solidFill>
            <a:srgbClr val="FFBC4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4"/>
          <p:cNvSpPr/>
          <p:nvPr/>
        </p:nvSpPr>
        <p:spPr>
          <a:xfrm>
            <a:off x="11277600" y="6498246"/>
            <a:ext cx="914400" cy="365125"/>
          </a:xfrm>
          <a:prstGeom prst="rect">
            <a:avLst/>
          </a:prstGeom>
          <a:solidFill>
            <a:srgbClr val="2E5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9/10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BCBB9C-796B-410C-ABD7-FCBEF9F0BD2A}"/>
              </a:ext>
            </a:extLst>
          </p:cNvPr>
          <p:cNvSpPr txBox="1"/>
          <p:nvPr/>
        </p:nvSpPr>
        <p:spPr>
          <a:xfrm>
            <a:off x="1195866" y="1859339"/>
            <a:ext cx="98002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Результатом решения задачи (помимо собственно программы) является изображение с бортовой камеры с обозначенными на нём зоной доставки груза и рассчитанными координатами точки доставки. Это изображение должно быть сохранено в локальной папке с шаблоном программы. Пример кода для сохранения изображений уже включён в шаблон.</a:t>
            </a:r>
          </a:p>
          <a:p>
            <a:pPr algn="just" eaLnBrk="1" hangingPunct="1"/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 eaLnBrk="1" hangingPunct="1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проверки полученного результата в папке с шаблоном программы содержится исполняемый файл консольного приложения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eval.pyc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. Это приложение позволяет по введённым координатам точки доставки груза определить расстояние от указанной точки до истинного местоположения ориентира (центра красной машины). Финальная оценка задачи будет также осуществляться при помощи приложения </a:t>
            </a:r>
            <a:r>
              <a:rPr lang="en-US" b="1" dirty="0" err="1">
                <a:latin typeface="Roboto" panose="02000000000000000000" pitchFamily="2" charset="0"/>
                <a:ea typeface="Roboto" panose="02000000000000000000" pitchFamily="2" charset="0"/>
              </a:rPr>
              <a:t>eval.pyc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55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8B2"/>
      </a:accent1>
      <a:accent2>
        <a:srgbClr val="F37961"/>
      </a:accent2>
      <a:accent3>
        <a:srgbClr val="A5A5A5"/>
      </a:accent3>
      <a:accent4>
        <a:srgbClr val="955AA5"/>
      </a:accent4>
      <a:accent5>
        <a:srgbClr val="45A2DA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851</Words>
  <Application>Microsoft Office PowerPoint</Application>
  <PresentationFormat>Широкоэкранный</PresentationFormat>
  <Paragraphs>76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Задача №6 Поиск зоны доставки медицинского груза</vt:lpstr>
      <vt:lpstr>Описание задачи</vt:lpstr>
      <vt:lpstr>Постановка задачи и критерии оценки</vt:lpstr>
      <vt:lpstr>Углы ориентации БЛА</vt:lpstr>
      <vt:lpstr>Зона доставки медицинского груза</vt:lpstr>
      <vt:lpstr>Система координат в симуляторе</vt:lpstr>
      <vt:lpstr>Шаблон программы</vt:lpstr>
      <vt:lpstr>Управление БЛА</vt:lpstr>
      <vt:lpstr>Результат обработки</vt:lpstr>
      <vt:lpstr>Алгоритм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задачи №1 Программа определения высоты и скорости полета</dc:title>
  <dc:creator>Gleb Merkulov</dc:creator>
  <cp:lastModifiedBy>Shen</cp:lastModifiedBy>
  <cp:revision>223</cp:revision>
  <dcterms:created xsi:type="dcterms:W3CDTF">2018-12-05T19:13:11Z</dcterms:created>
  <dcterms:modified xsi:type="dcterms:W3CDTF">2024-03-13T06:33:47Z</dcterms:modified>
</cp:coreProperties>
</file>