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96" r:id="rId4"/>
    <p:sldId id="298" r:id="rId5"/>
    <p:sldId id="299" r:id="rId6"/>
    <p:sldId id="307" r:id="rId7"/>
    <p:sldId id="303" r:id="rId8"/>
    <p:sldId id="306" r:id="rId9"/>
    <p:sldId id="308" r:id="rId10"/>
    <p:sldId id="304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leb Merkulov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42"/>
    <a:srgbClr val="2E5A88"/>
    <a:srgbClr val="73D2DE"/>
    <a:srgbClr val="D81159"/>
    <a:srgbClr val="4BE3C1"/>
    <a:srgbClr val="CCCC00"/>
    <a:srgbClr val="CC6600"/>
    <a:srgbClr val="FF834C"/>
    <a:srgbClr val="00B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4FFA5-0299-47AD-A169-459A066CC2F8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5F767-572C-4BE1-A0CB-67FA23FAD1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EAF06-5073-421D-B01B-389C3F88336E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6DEF-2BBE-4791-A4B3-FEB78E59F1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A3DC7-AABA-4028-BD1B-A89943DAD059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73665-6DA6-49E7-BC7E-A40C98D7CE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0DB8A-72C4-4A04-BD7D-8E212848916F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566D-71FF-4C54-82FA-1D5BC1A357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317E0-BCE0-499B-80B6-B94293CFBBD4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59785-9D69-496B-869A-E58CB9E8D7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9045F-6A8D-4575-AE12-648674733D4A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045-D09B-45DF-AB4F-04B5F28566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A16F9-FAAF-4B8D-A8D4-4CDCCD49DFCF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B1978-C364-409F-B677-48F66946B9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265D1-9C95-4925-A5C3-698B3F7C6BB2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18FDE-F324-4CB3-A2DD-7AAA94813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6E0AB-7949-45EE-BA6B-74DEECA1F40F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D27A8-C4BD-4377-BA4A-76EC5D3FF5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D0BD1-4C4F-4D9B-931D-F835522E94FD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D8CE4-3F56-4629-9C5F-EDD106D2C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BE29-D15E-4E27-82C4-417F2D894447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291CE-C5D5-4E2A-9A19-CCC755DA04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9D1756-0179-4BC9-86AC-50DF971D6EED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ACBD2FE-F485-4FC9-9047-B8DBF6C051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945931"/>
            <a:ext cx="5507038" cy="2483069"/>
          </a:xfr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Задача №</a:t>
            </a: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b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Доставка медицинского груза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4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5612524" y="4837113"/>
            <a:ext cx="5990514" cy="1338262"/>
          </a:xfrm>
        </p:spPr>
        <p:txBody>
          <a:bodyPr/>
          <a:lstStyle/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Разработчик задачи:</a:t>
            </a:r>
          </a:p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Отдел Автоматизации Экспериментов института №3 МАИ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 l="8363" t="36629" r="69832" b="24599"/>
          <a:stretch>
            <a:fillRect/>
          </a:stretch>
        </p:blipFill>
        <p:spPr bwMode="auto">
          <a:xfrm>
            <a:off x="495092" y="788420"/>
            <a:ext cx="1238818" cy="123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 l="22067" t="20570" r="39743" b="12184"/>
          <a:stretch>
            <a:fillRect/>
          </a:stretch>
        </p:blipFill>
        <p:spPr bwMode="auto">
          <a:xfrm>
            <a:off x="1271588" y="2614613"/>
            <a:ext cx="359410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2536" y="793981"/>
            <a:ext cx="3321172" cy="12518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Алгоритм решения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latin typeface="Roboto" panose="02000000000000000000" pitchFamily="2" charset="0"/>
                <a:ea typeface="Roboto" panose="02000000000000000000" pitchFamily="2" charset="0"/>
              </a:rPr>
              <a:t>Задача №7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– Декомпозиция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7185" y="2385189"/>
            <a:ext cx="6957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Сформировать траекторию полёта БЛА; написать код алгоритма траекторного управления для реализации этой траектории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Оценить физику движения груза.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Разработать алгоритм сброса груза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Разработать алгоритм определения координат точки доставки груза.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Отработать разработанные алгоритмы на симуляторе.</a:t>
            </a:r>
          </a:p>
        </p:txBody>
      </p:sp>
    </p:spTree>
    <p:extLst>
      <p:ext uri="{BB962C8B-B14F-4D97-AF65-F5344CB8AC3E}">
        <p14:creationId xmlns:p14="http://schemas.microsoft.com/office/powerpoint/2010/main" val="76287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Описание задачи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№7 – Описание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2/10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420" y="2665362"/>
            <a:ext cx="4518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Одной из перспективных областей применения БЛА является оперативная доставка медицинских грузов в труднодоступные места. Это направление развития беспилотных систем особенно актуально для регионов России с низкой транспортной доступностью.</a:t>
            </a:r>
          </a:p>
        </p:txBody>
      </p:sp>
      <p:pic>
        <p:nvPicPr>
          <p:cNvPr id="10" name="Рисунок 9" descr="task5_no axes.jpg">
            <a:extLst>
              <a:ext uri="{FF2B5EF4-FFF2-40B4-BE49-F238E27FC236}">
                <a16:creationId xmlns:a16="http://schemas.microsoft.com/office/drawing/2014/main" id="{97F9C9CB-9267-4344-83ED-5F7111835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2050" y="1515533"/>
            <a:ext cx="3865284" cy="4656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Постановка задачи и критерии оценки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№7 – Постановка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5669" y="1143000"/>
            <a:ext cx="5330825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Критерий оценивания: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Оценивается точность доставки медицинского груза. Оценка осуществляется путём расчёта расстояния от фактической точки доставки до координат местоположения ориентира.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При генерации изображения распознанных координат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X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Z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точки доставки с текстом на изображении (можно сгенерировать текстовый файл с координатами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одной строкой)) то начисляется 4 балла.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Если расстояние от точки доставки до ориентира меньше 2 метров – за решение задачи начисляется 0 баллов.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Если расстояние лежит в промежутке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2, 7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– за решение задачи начисляется максимальная оценка – 8 баллов.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За каждые дополнительные 2 метра расстояния снимается 1 балл.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Правильный ответ на вопрос по теории прибавляет 1 балл (всего 2 </a:t>
            </a:r>
            <a:r>
              <a:rPr lang="ru-RU" sz="1600">
                <a:latin typeface="Roboto" panose="02000000000000000000" pitchFamily="2" charset="0"/>
                <a:ea typeface="Roboto" panose="02000000000000000000" pitchFamily="2" charset="0"/>
              </a:rPr>
              <a:t>вопроса).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Время на выполнение без учёта тестовых вопросов = 135 мин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164" y="1140738"/>
            <a:ext cx="57393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Формулировка задачи: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Разработайте программу на языке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 реализующую автоматическое траекторное управление полётом БЛА и автономную доставку медицинского груза с использованием системы технического зрения. </a:t>
            </a:r>
          </a:p>
          <a:p>
            <a:pPr algn="just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Входные данные: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Симулятор полёта БЛА; навигационные параметры БЛА в текущий момент времени; видеопоток данных с бортовой камеры БЛА.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Выходные данные: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Программа на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Python,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реализующая расчёт координат местоположения точки доставки груза с использованием алгоритмов технического зрения и автоматическую доставку груза.</a:t>
            </a: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3/10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Доставка медикаментов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№7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4/10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298467-393B-4E6C-961F-87FAE754F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4441" y="1568554"/>
            <a:ext cx="5400646" cy="3720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C12B34-855E-49B4-BDC2-6C5A86544A5A}"/>
              </a:ext>
            </a:extLst>
          </p:cNvPr>
          <p:cNvSpPr txBox="1"/>
          <p:nvPr/>
        </p:nvSpPr>
        <p:spPr>
          <a:xfrm>
            <a:off x="368770" y="2518713"/>
            <a:ext cx="4518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Медицинский груз оснащён парашютом для обеспечения безопасной доставки. Парашют обеспечивает снижение вертикальной скорости падения груза. Зависимость времени падения груза от высоты его отцепления участникам предстоит определить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348935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Зона доставки медицинского груза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№7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5/10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935" y="1724607"/>
            <a:ext cx="4150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Доставку груза требуется осуществить неподалёку от 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жёлтой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машины, расположенной на парковке вдоль дороги в западной части карты. Падение груза на машину (или в непосредственной близости от неё) недопустимо.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88F43B-46FA-4F93-B17D-FE352EE6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3600" y="2020548"/>
            <a:ext cx="5791200" cy="3257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DD23F1-017C-40E7-96D5-1301157E5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71" y="4063321"/>
            <a:ext cx="2429554" cy="24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6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Система координат в симуляторе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№7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5943" y="2262759"/>
            <a:ext cx="40632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Размер карты 2 на 2 км. Начало координат – в центре карты. Выход за границы карты запрещён.</a:t>
            </a: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Положительное направление разворота по углу курса – </a:t>
            </a: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по часовой стрелке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Начальное местоположение БЛА: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0, 0 м. Высота 100 м. Угол курса: 0 град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БЛА летит на север).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Рисунок 11" descr="arduino.png"/>
          <p:cNvPicPr>
            <a:picLocks noChangeAspect="1"/>
          </p:cNvPicPr>
          <p:nvPr/>
        </p:nvPicPr>
        <p:blipFill rotWithShape="1">
          <a:blip r:embed="rId2" cstate="print"/>
          <a:srcRect t="9411" b="5399"/>
          <a:stretch/>
        </p:blipFill>
        <p:spPr>
          <a:xfrm>
            <a:off x="6584535" y="1508125"/>
            <a:ext cx="3911125" cy="36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9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Шаблон программы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№7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7036" y="1044714"/>
            <a:ext cx="103979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Предоставленный шаблон программы уже содержит весь код для общения с симулятором и полётным контроллером.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sendNewWaypoint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(X, Z, H)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используется для отправки новых путевых точек на полётный контроллер. После получения такой команды, БЛА начнёт движение к точке с указанными координатами. После достижения этой точки БЛА вернётся на траекторию, заданную по умолчанию (0,0,80 -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300,0,80).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camera_processing_thread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осуществляет обработку изображений с бортовой камеры БЛА. Именно в этой функции должен содержаться алгоритм решения задачи.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Структура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uav_state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соответствующая глобальная переменная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last_telemetry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содержат данные телеметрии БЛА, полученные с симулятора. Обновление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last_telemetry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осуществляется в параллельном потоке с частотой около 10 Гц.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sendDropCargo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отправляет команду на сброс груза. Обратите внимание, что эта команда будет обработана только если текущая высота полёта не превышает 60 м. 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Допускается создание вспомогательных функций и глобальных переменных, не влияющих на работу служебных функций, предоставленных в шаблоне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03663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Управление БЛА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№7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8/10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CBB9C-796B-410C-ABD7-FCBEF9F0BD2A}"/>
              </a:ext>
            </a:extLst>
          </p:cNvPr>
          <p:cNvSpPr txBox="1"/>
          <p:nvPr/>
        </p:nvSpPr>
        <p:spPr>
          <a:xfrm>
            <a:off x="1195866" y="1720840"/>
            <a:ext cx="98002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Система автоматического управления, используемая полётным контроллером далека от идеала. Переходные процессы могут достигать десятков секунд – учитывайте это при формировании новых путевых точек для БЛА.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Бортовая камера не отличается высоким качеством изображения. Кроме того, если ваш алгоритм обработки изображений окажется слишком сложным с вычислительной точки зрения – у вас появится временной лаг (рассинхронизация данных телеметрии и системы технического зрения).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Одна из трёх координат путевой точки – её высота. Обнаружить ориентир на малой высоте может быть намного проще, но область обзора бортовой камеры в этом случае существенно снижается.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Медицинский груз требует деликатной доставки. В этой связи, отцепление груза от БЛА возможно только на высоте ниже 60 м.</a:t>
            </a:r>
          </a:p>
        </p:txBody>
      </p:sp>
    </p:spTree>
    <p:extLst>
      <p:ext uri="{BB962C8B-B14F-4D97-AF65-F5344CB8AC3E}">
        <p14:creationId xmlns:p14="http://schemas.microsoft.com/office/powerpoint/2010/main" val="279967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Результат обработки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№7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9/10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CBB9C-796B-410C-ABD7-FCBEF9F0BD2A}"/>
              </a:ext>
            </a:extLst>
          </p:cNvPr>
          <p:cNvSpPr txBox="1"/>
          <p:nvPr/>
        </p:nvSpPr>
        <p:spPr>
          <a:xfrm>
            <a:off x="1195866" y="1970435"/>
            <a:ext cx="9800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После касания грузом подстилающей поверхности в окне симулятора будет выведена дальность доставки медицинского груза относительно координат ориентира (машины). На основе этого значения и будет осуществляться оценка решения.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Обратите внимание, что определение точных координат точки доставки груза и собственно его доставка должны осуществляться в рамках одного запуска программы. В этой связи для точной доставки медицинского груза понадобится как минимум два захода на зону доставки.</a:t>
            </a:r>
          </a:p>
        </p:txBody>
      </p:sp>
    </p:spTree>
    <p:extLst>
      <p:ext uri="{BB962C8B-B14F-4D97-AF65-F5344CB8AC3E}">
        <p14:creationId xmlns:p14="http://schemas.microsoft.com/office/powerpoint/2010/main" val="306355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8B2"/>
      </a:accent1>
      <a:accent2>
        <a:srgbClr val="F37961"/>
      </a:accent2>
      <a:accent3>
        <a:srgbClr val="A5A5A5"/>
      </a:accent3>
      <a:accent4>
        <a:srgbClr val="955AA5"/>
      </a:accent4>
      <a:accent5>
        <a:srgbClr val="45A2D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849</Words>
  <Application>Microsoft Office PowerPoint</Application>
  <PresentationFormat>Широкоэкранный</PresentationFormat>
  <Paragraphs>77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Задача №7 Доставка медицинского груза</vt:lpstr>
      <vt:lpstr>Описание задачи</vt:lpstr>
      <vt:lpstr>Постановка задачи и критерии оценки</vt:lpstr>
      <vt:lpstr>Доставка медикаментов</vt:lpstr>
      <vt:lpstr>Зона доставки медицинского груза</vt:lpstr>
      <vt:lpstr>Система координат в симуляторе</vt:lpstr>
      <vt:lpstr>Шаблон программы</vt:lpstr>
      <vt:lpstr>Управление БЛА</vt:lpstr>
      <vt:lpstr>Результат обработки</vt:lpstr>
      <vt:lpstr>Алгоритм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№1 Программа определения высоты и скорости полета</dc:title>
  <dc:creator>Gleb Merkulov</dc:creator>
  <cp:lastModifiedBy>admin</cp:lastModifiedBy>
  <cp:revision>231</cp:revision>
  <dcterms:created xsi:type="dcterms:W3CDTF">2018-12-05T19:13:11Z</dcterms:created>
  <dcterms:modified xsi:type="dcterms:W3CDTF">2024-03-14T11:59:09Z</dcterms:modified>
</cp:coreProperties>
</file>