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5" r:id="rId3"/>
    <p:sldId id="393" r:id="rId4"/>
    <p:sldId id="282" r:id="rId5"/>
    <p:sldId id="355" r:id="rId6"/>
    <p:sldId id="373" r:id="rId7"/>
    <p:sldId id="343" r:id="rId8"/>
    <p:sldId id="258" r:id="rId9"/>
    <p:sldId id="374" r:id="rId10"/>
    <p:sldId id="356" r:id="rId11"/>
    <p:sldId id="375" r:id="rId12"/>
    <p:sldId id="376" r:id="rId13"/>
    <p:sldId id="377" r:id="rId14"/>
    <p:sldId id="357" r:id="rId15"/>
    <p:sldId id="379" r:id="rId16"/>
    <p:sldId id="358" r:id="rId17"/>
    <p:sldId id="359" r:id="rId18"/>
    <p:sldId id="380" r:id="rId19"/>
    <p:sldId id="381" r:id="rId20"/>
    <p:sldId id="382" r:id="rId21"/>
    <p:sldId id="383" r:id="rId22"/>
    <p:sldId id="384" r:id="rId23"/>
    <p:sldId id="378" r:id="rId24"/>
    <p:sldId id="396" r:id="rId25"/>
    <p:sldId id="385" r:id="rId26"/>
    <p:sldId id="397" r:id="rId27"/>
    <p:sldId id="387" r:id="rId28"/>
    <p:sldId id="388" r:id="rId29"/>
    <p:sldId id="389" r:id="rId30"/>
    <p:sldId id="390" r:id="rId31"/>
    <p:sldId id="391" r:id="rId32"/>
    <p:sldId id="392" r:id="rId33"/>
    <p:sldId id="394" r:id="rId34"/>
    <p:sldId id="350" r:id="rId35"/>
    <p:sldId id="398" r:id="rId36"/>
    <p:sldId id="339" r:id="rId37"/>
    <p:sldId id="351" r:id="rId38"/>
    <p:sldId id="341" r:id="rId39"/>
    <p:sldId id="352" r:id="rId40"/>
    <p:sldId id="371" r:id="rId41"/>
    <p:sldId id="372" r:id="rId42"/>
    <p:sldId id="263" r:id="rId43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A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4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7A48D-9A47-49C6-BE51-0509F692340E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0762E-10A5-4AF0-9737-19CC3654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33F01-D6EA-407C-8358-4275F1F11FE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33503-B4A9-4273-8D5C-F1CAFA629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02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0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05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9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34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1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68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3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80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07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41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0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06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19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42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80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07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81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94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98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00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1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4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6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55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31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13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60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78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39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2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132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26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2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7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0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7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3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4547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26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536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6606250" y="1820387"/>
            <a:ext cx="4398356" cy="3715376"/>
          </a:xfrm>
          <a:custGeom>
            <a:avLst/>
            <a:gdLst>
              <a:gd name="connsiteX0" fmla="*/ 0 w 4398356"/>
              <a:gd name="connsiteY0" fmla="*/ 0 h 3715376"/>
              <a:gd name="connsiteX1" fmla="*/ 4398356 w 4398356"/>
              <a:gd name="connsiteY1" fmla="*/ 0 h 3715376"/>
              <a:gd name="connsiteX2" fmla="*/ 4398356 w 4398356"/>
              <a:gd name="connsiteY2" fmla="*/ 3715376 h 3715376"/>
              <a:gd name="connsiteX3" fmla="*/ 0 w 4398356"/>
              <a:gd name="connsiteY3" fmla="*/ 3715376 h 371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56" h="3715376">
                <a:moveTo>
                  <a:pt x="0" y="0"/>
                </a:moveTo>
                <a:lnTo>
                  <a:pt x="4398356" y="0"/>
                </a:lnTo>
                <a:lnTo>
                  <a:pt x="4398356" y="3715376"/>
                </a:lnTo>
                <a:lnTo>
                  <a:pt x="0" y="37153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0916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2148091" y="1788934"/>
            <a:ext cx="2400164" cy="2393696"/>
          </a:xfrm>
          <a:custGeom>
            <a:avLst/>
            <a:gdLst>
              <a:gd name="connsiteX0" fmla="*/ 1200082 w 2400164"/>
              <a:gd name="connsiteY0" fmla="*/ 0 h 2393696"/>
              <a:gd name="connsiteX1" fmla="*/ 2400164 w 2400164"/>
              <a:gd name="connsiteY1" fmla="*/ 1196848 h 2393696"/>
              <a:gd name="connsiteX2" fmla="*/ 1200082 w 2400164"/>
              <a:gd name="connsiteY2" fmla="*/ 2393696 h 2393696"/>
              <a:gd name="connsiteX3" fmla="*/ 0 w 2400164"/>
              <a:gd name="connsiteY3" fmla="*/ 1196848 h 2393696"/>
              <a:gd name="connsiteX4" fmla="*/ 1200082 w 2400164"/>
              <a:gd name="connsiteY4" fmla="*/ 0 h 23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164" h="2393696">
                <a:moveTo>
                  <a:pt x="1200082" y="0"/>
                </a:moveTo>
                <a:cubicBezTo>
                  <a:pt x="1862869" y="0"/>
                  <a:pt x="2400164" y="535847"/>
                  <a:pt x="2400164" y="1196848"/>
                </a:cubicBezTo>
                <a:cubicBezTo>
                  <a:pt x="2400164" y="1857849"/>
                  <a:pt x="1862869" y="2393696"/>
                  <a:pt x="1200082" y="2393696"/>
                </a:cubicBezTo>
                <a:cubicBezTo>
                  <a:pt x="537295" y="2393696"/>
                  <a:pt x="0" y="1857849"/>
                  <a:pt x="0" y="1196848"/>
                </a:cubicBezTo>
                <a:cubicBezTo>
                  <a:pt x="0" y="535847"/>
                  <a:pt x="537295" y="0"/>
                  <a:pt x="12000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1"/>
          </p:nvPr>
        </p:nvSpPr>
        <p:spPr>
          <a:xfrm>
            <a:off x="4895920" y="1788934"/>
            <a:ext cx="2400164" cy="2393696"/>
          </a:xfrm>
          <a:custGeom>
            <a:avLst/>
            <a:gdLst>
              <a:gd name="connsiteX0" fmla="*/ 1200082 w 2400164"/>
              <a:gd name="connsiteY0" fmla="*/ 0 h 2393696"/>
              <a:gd name="connsiteX1" fmla="*/ 2400164 w 2400164"/>
              <a:gd name="connsiteY1" fmla="*/ 1196848 h 2393696"/>
              <a:gd name="connsiteX2" fmla="*/ 1200082 w 2400164"/>
              <a:gd name="connsiteY2" fmla="*/ 2393696 h 2393696"/>
              <a:gd name="connsiteX3" fmla="*/ 0 w 2400164"/>
              <a:gd name="connsiteY3" fmla="*/ 1196848 h 2393696"/>
              <a:gd name="connsiteX4" fmla="*/ 1200082 w 2400164"/>
              <a:gd name="connsiteY4" fmla="*/ 0 h 23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164" h="2393696">
                <a:moveTo>
                  <a:pt x="1200082" y="0"/>
                </a:moveTo>
                <a:cubicBezTo>
                  <a:pt x="1862869" y="0"/>
                  <a:pt x="2400164" y="535847"/>
                  <a:pt x="2400164" y="1196848"/>
                </a:cubicBezTo>
                <a:cubicBezTo>
                  <a:pt x="2400164" y="1857849"/>
                  <a:pt x="1862869" y="2393696"/>
                  <a:pt x="1200082" y="2393696"/>
                </a:cubicBezTo>
                <a:cubicBezTo>
                  <a:pt x="537295" y="2393696"/>
                  <a:pt x="0" y="1857849"/>
                  <a:pt x="0" y="1196848"/>
                </a:cubicBezTo>
                <a:cubicBezTo>
                  <a:pt x="0" y="535847"/>
                  <a:pt x="537295" y="0"/>
                  <a:pt x="12000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2"/>
          </p:nvPr>
        </p:nvSpPr>
        <p:spPr>
          <a:xfrm>
            <a:off x="7643748" y="1788934"/>
            <a:ext cx="2400164" cy="2393696"/>
          </a:xfrm>
          <a:custGeom>
            <a:avLst/>
            <a:gdLst>
              <a:gd name="connsiteX0" fmla="*/ 1200082 w 2400164"/>
              <a:gd name="connsiteY0" fmla="*/ 0 h 2393696"/>
              <a:gd name="connsiteX1" fmla="*/ 2400164 w 2400164"/>
              <a:gd name="connsiteY1" fmla="*/ 1196848 h 2393696"/>
              <a:gd name="connsiteX2" fmla="*/ 1200082 w 2400164"/>
              <a:gd name="connsiteY2" fmla="*/ 2393696 h 2393696"/>
              <a:gd name="connsiteX3" fmla="*/ 0 w 2400164"/>
              <a:gd name="connsiteY3" fmla="*/ 1196848 h 2393696"/>
              <a:gd name="connsiteX4" fmla="*/ 1200082 w 2400164"/>
              <a:gd name="connsiteY4" fmla="*/ 0 h 23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164" h="2393696">
                <a:moveTo>
                  <a:pt x="1200082" y="0"/>
                </a:moveTo>
                <a:cubicBezTo>
                  <a:pt x="1862869" y="0"/>
                  <a:pt x="2400164" y="535847"/>
                  <a:pt x="2400164" y="1196848"/>
                </a:cubicBezTo>
                <a:cubicBezTo>
                  <a:pt x="2400164" y="1857849"/>
                  <a:pt x="1862869" y="2393696"/>
                  <a:pt x="1200082" y="2393696"/>
                </a:cubicBezTo>
                <a:cubicBezTo>
                  <a:pt x="537295" y="2393696"/>
                  <a:pt x="0" y="1857849"/>
                  <a:pt x="0" y="1196848"/>
                </a:cubicBezTo>
                <a:cubicBezTo>
                  <a:pt x="0" y="535847"/>
                  <a:pt x="537295" y="0"/>
                  <a:pt x="12000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556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6532284" y="1943100"/>
            <a:ext cx="4008716" cy="2997200"/>
          </a:xfrm>
          <a:custGeom>
            <a:avLst/>
            <a:gdLst>
              <a:gd name="connsiteX0" fmla="*/ 0 w 4008716"/>
              <a:gd name="connsiteY0" fmla="*/ 0 h 2997200"/>
              <a:gd name="connsiteX1" fmla="*/ 4008716 w 4008716"/>
              <a:gd name="connsiteY1" fmla="*/ 0 h 2997200"/>
              <a:gd name="connsiteX2" fmla="*/ 4008716 w 4008716"/>
              <a:gd name="connsiteY2" fmla="*/ 2997200 h 2997200"/>
              <a:gd name="connsiteX3" fmla="*/ 0 w 4008716"/>
              <a:gd name="connsiteY3" fmla="*/ 299720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8716" h="2997200">
                <a:moveTo>
                  <a:pt x="0" y="0"/>
                </a:moveTo>
                <a:lnTo>
                  <a:pt x="4008716" y="0"/>
                </a:lnTo>
                <a:lnTo>
                  <a:pt x="4008716" y="2997200"/>
                </a:lnTo>
                <a:lnTo>
                  <a:pt x="0" y="299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1005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390650" y="1789113"/>
            <a:ext cx="4000500" cy="4000500"/>
          </a:xfrm>
          <a:custGeom>
            <a:avLst/>
            <a:gdLst>
              <a:gd name="connsiteX0" fmla="*/ 2000250 w 4000500"/>
              <a:gd name="connsiteY0" fmla="*/ 0 h 4000500"/>
              <a:gd name="connsiteX1" fmla="*/ 4000500 w 4000500"/>
              <a:gd name="connsiteY1" fmla="*/ 2000250 h 4000500"/>
              <a:gd name="connsiteX2" fmla="*/ 2000250 w 4000500"/>
              <a:gd name="connsiteY2" fmla="*/ 4000500 h 4000500"/>
              <a:gd name="connsiteX3" fmla="*/ 0 w 4000500"/>
              <a:gd name="connsiteY3" fmla="*/ 2000250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0" h="4000500">
                <a:moveTo>
                  <a:pt x="2000250" y="0"/>
                </a:moveTo>
                <a:lnTo>
                  <a:pt x="4000500" y="2000250"/>
                </a:lnTo>
                <a:lnTo>
                  <a:pt x="2000250" y="400050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0606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65513"/>
          </a:xfrm>
          <a:custGeom>
            <a:avLst/>
            <a:gdLst>
              <a:gd name="connsiteX0" fmla="*/ 0 w 12192000"/>
              <a:gd name="connsiteY0" fmla="*/ 0 h 3465513"/>
              <a:gd name="connsiteX1" fmla="*/ 12192000 w 12192000"/>
              <a:gd name="connsiteY1" fmla="*/ 0 h 3465513"/>
              <a:gd name="connsiteX2" fmla="*/ 12192000 w 12192000"/>
              <a:gd name="connsiteY2" fmla="*/ 3465513 h 3465513"/>
              <a:gd name="connsiteX3" fmla="*/ 0 w 12192000"/>
              <a:gd name="connsiteY3" fmla="*/ 3465513 h 34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65513">
                <a:moveTo>
                  <a:pt x="0" y="0"/>
                </a:moveTo>
                <a:lnTo>
                  <a:pt x="12192000" y="0"/>
                </a:lnTo>
                <a:lnTo>
                  <a:pt x="12192000" y="3465513"/>
                </a:lnTo>
                <a:lnTo>
                  <a:pt x="0" y="34655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8797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0478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892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82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858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3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921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69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98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041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6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8" r:id="rId14"/>
    <p:sldLayoutId id="2147483752" r:id="rId15"/>
    <p:sldLayoutId id="2147483754" r:id="rId16"/>
    <p:sldLayoutId id="214748364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ndwatch.com/blog/back-to-the-basics-the-3-cloud-computing-service-delivery-models/" TargetMode="External"/><Relationship Id="rId2" Type="http://schemas.openxmlformats.org/officeDocument/2006/relationships/hyperlink" Target="https://docs.vmware.com/en/VMware-Cloud-Director/10.4/%20VMware-Cloud-Director-Install-Configure-Upgrade-Guide/%20GUID-059548C6-0779-4242-84BB-6F3F4D8E6E4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indinventory.com/blog/best-practices-rest-api-development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/#work-employment" TargetMode="External"/><Relationship Id="rId2" Type="http://schemas.openxmlformats.org/officeDocument/2006/relationships/hyperlink" Target="https://community.nasscom.in/communities/cloud-computing/cloud-and-beyond-future-cloud-computing-india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/>
        </p:nvSpPr>
        <p:spPr>
          <a:xfrm rot="18872354">
            <a:off x="-1385780" y="-955967"/>
            <a:ext cx="11156025" cy="5249760"/>
          </a:xfrm>
          <a:custGeom>
            <a:avLst/>
            <a:gdLst>
              <a:gd name="connsiteX0" fmla="*/ 6853302 w 11156025"/>
              <a:gd name="connsiteY0" fmla="*/ 869226 h 5249760"/>
              <a:gd name="connsiteX1" fmla="*/ 6730722 w 11156025"/>
              <a:gd name="connsiteY1" fmla="*/ 869227 h 5249760"/>
              <a:gd name="connsiteX2" fmla="*/ 6672398 w 11156025"/>
              <a:gd name="connsiteY2" fmla="*/ 4495054 h 5249760"/>
              <a:gd name="connsiteX3" fmla="*/ 10421276 w 11156025"/>
              <a:gd name="connsiteY3" fmla="*/ 4495054 h 5249760"/>
              <a:gd name="connsiteX4" fmla="*/ 11156025 w 11156025"/>
              <a:gd name="connsiteY4" fmla="*/ 5241716 h 5249760"/>
              <a:gd name="connsiteX5" fmla="*/ 6660388 w 11156025"/>
              <a:gd name="connsiteY5" fmla="*/ 5241715 h 5249760"/>
              <a:gd name="connsiteX6" fmla="*/ 6660259 w 11156025"/>
              <a:gd name="connsiteY6" fmla="*/ 5249760 h 5249760"/>
              <a:gd name="connsiteX7" fmla="*/ 6160109 w 11156025"/>
              <a:gd name="connsiteY7" fmla="*/ 5241715 h 5249760"/>
              <a:gd name="connsiteX8" fmla="*/ 5944324 w 11156025"/>
              <a:gd name="connsiteY8" fmla="*/ 5241715 h 5249760"/>
              <a:gd name="connsiteX9" fmla="*/ 5944324 w 11156025"/>
              <a:gd name="connsiteY9" fmla="*/ 5238244 h 5249760"/>
              <a:gd name="connsiteX10" fmla="*/ 5913694 w 11156025"/>
              <a:gd name="connsiteY10" fmla="*/ 5237751 h 5249760"/>
              <a:gd name="connsiteX11" fmla="*/ 5983963 w 11156025"/>
              <a:gd name="connsiteY11" fmla="*/ 869226 h 5249760"/>
              <a:gd name="connsiteX12" fmla="*/ 0 w 11156025"/>
              <a:gd name="connsiteY12" fmla="*/ 869226 h 5249760"/>
              <a:gd name="connsiteX13" fmla="*/ 758767 w 11156025"/>
              <a:gd name="connsiteY13" fmla="*/ 122565 h 5249760"/>
              <a:gd name="connsiteX14" fmla="*/ 5995973 w 11156025"/>
              <a:gd name="connsiteY14" fmla="*/ 122565 h 5249760"/>
              <a:gd name="connsiteX15" fmla="*/ 5997945 w 11156025"/>
              <a:gd name="connsiteY15" fmla="*/ 0 h 524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56025" h="5249760">
                <a:moveTo>
                  <a:pt x="6853302" y="869226"/>
                </a:moveTo>
                <a:lnTo>
                  <a:pt x="6730722" y="869227"/>
                </a:lnTo>
                <a:lnTo>
                  <a:pt x="6672398" y="4495054"/>
                </a:lnTo>
                <a:lnTo>
                  <a:pt x="10421276" y="4495054"/>
                </a:lnTo>
                <a:lnTo>
                  <a:pt x="11156025" y="5241716"/>
                </a:lnTo>
                <a:lnTo>
                  <a:pt x="6660388" y="5241715"/>
                </a:lnTo>
                <a:lnTo>
                  <a:pt x="6660259" y="5249760"/>
                </a:lnTo>
                <a:lnTo>
                  <a:pt x="6160109" y="5241715"/>
                </a:lnTo>
                <a:lnTo>
                  <a:pt x="5944324" y="5241715"/>
                </a:lnTo>
                <a:lnTo>
                  <a:pt x="5944324" y="5238244"/>
                </a:lnTo>
                <a:lnTo>
                  <a:pt x="5913694" y="5237751"/>
                </a:lnTo>
                <a:lnTo>
                  <a:pt x="5983963" y="869226"/>
                </a:lnTo>
                <a:lnTo>
                  <a:pt x="0" y="869226"/>
                </a:lnTo>
                <a:lnTo>
                  <a:pt x="758767" y="122565"/>
                </a:lnTo>
                <a:lnTo>
                  <a:pt x="5995973" y="122565"/>
                </a:lnTo>
                <a:lnTo>
                  <a:pt x="599794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 rot="18872354">
            <a:off x="-804159" y="-2135772"/>
            <a:ext cx="8132090" cy="5369805"/>
          </a:xfrm>
          <a:custGeom>
            <a:avLst/>
            <a:gdLst>
              <a:gd name="connsiteX0" fmla="*/ 3590629 w 8132090"/>
              <a:gd name="connsiteY0" fmla="*/ 746661 h 5369805"/>
              <a:gd name="connsiteX1" fmla="*/ 0 w 8132090"/>
              <a:gd name="connsiteY1" fmla="*/ 746661 h 5369805"/>
              <a:gd name="connsiteX2" fmla="*/ 758767 w 8132090"/>
              <a:gd name="connsiteY2" fmla="*/ 0 h 5369805"/>
              <a:gd name="connsiteX3" fmla="*/ 2855881 w 8132090"/>
              <a:gd name="connsiteY3" fmla="*/ 0 h 5369805"/>
              <a:gd name="connsiteX4" fmla="*/ 6441477 w 8132090"/>
              <a:gd name="connsiteY4" fmla="*/ 3643734 h 5369805"/>
              <a:gd name="connsiteX5" fmla="*/ 6425852 w 8132090"/>
              <a:gd name="connsiteY5" fmla="*/ 4615099 h 5369805"/>
              <a:gd name="connsiteX6" fmla="*/ 7397342 w 8132090"/>
              <a:gd name="connsiteY6" fmla="*/ 4615099 h 5369805"/>
              <a:gd name="connsiteX7" fmla="*/ 8132090 w 8132090"/>
              <a:gd name="connsiteY7" fmla="*/ 5361760 h 5369805"/>
              <a:gd name="connsiteX8" fmla="*/ 6413842 w 8132090"/>
              <a:gd name="connsiteY8" fmla="*/ 5361760 h 5369805"/>
              <a:gd name="connsiteX9" fmla="*/ 6413713 w 8132090"/>
              <a:gd name="connsiteY9" fmla="*/ 5369805 h 5369805"/>
              <a:gd name="connsiteX10" fmla="*/ 5913562 w 8132090"/>
              <a:gd name="connsiteY10" fmla="*/ 5361760 h 5369805"/>
              <a:gd name="connsiteX11" fmla="*/ 5697778 w 8132090"/>
              <a:gd name="connsiteY11" fmla="*/ 5361760 h 5369805"/>
              <a:gd name="connsiteX12" fmla="*/ 5697778 w 8132090"/>
              <a:gd name="connsiteY12" fmla="*/ 5358289 h 5369805"/>
              <a:gd name="connsiteX13" fmla="*/ 5667148 w 8132090"/>
              <a:gd name="connsiteY13" fmla="*/ 5357796 h 5369805"/>
              <a:gd name="connsiteX14" fmla="*/ 5706729 w 8132090"/>
              <a:gd name="connsiteY14" fmla="*/ 2897073 h 536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32090" h="5369805">
                <a:moveTo>
                  <a:pt x="3590629" y="746661"/>
                </a:moveTo>
                <a:lnTo>
                  <a:pt x="0" y="746661"/>
                </a:lnTo>
                <a:lnTo>
                  <a:pt x="758767" y="0"/>
                </a:lnTo>
                <a:lnTo>
                  <a:pt x="2855881" y="0"/>
                </a:lnTo>
                <a:close/>
                <a:moveTo>
                  <a:pt x="6441477" y="3643734"/>
                </a:moveTo>
                <a:lnTo>
                  <a:pt x="6425852" y="4615099"/>
                </a:lnTo>
                <a:lnTo>
                  <a:pt x="7397342" y="4615099"/>
                </a:lnTo>
                <a:lnTo>
                  <a:pt x="8132090" y="5361760"/>
                </a:lnTo>
                <a:lnTo>
                  <a:pt x="6413842" y="5361760"/>
                </a:lnTo>
                <a:lnTo>
                  <a:pt x="6413713" y="5369805"/>
                </a:lnTo>
                <a:lnTo>
                  <a:pt x="5913562" y="5361760"/>
                </a:lnTo>
                <a:lnTo>
                  <a:pt x="5697778" y="5361760"/>
                </a:lnTo>
                <a:lnTo>
                  <a:pt x="5697778" y="5358289"/>
                </a:lnTo>
                <a:lnTo>
                  <a:pt x="5667148" y="5357796"/>
                </a:lnTo>
                <a:lnTo>
                  <a:pt x="5706729" y="28970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 flipH="1">
            <a:off x="6487016" y="687566"/>
            <a:ext cx="2514442" cy="2555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 flipH="1">
            <a:off x="0" y="1070998"/>
            <a:ext cx="2514442" cy="2555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3598888" y="714119"/>
            <a:ext cx="2514442" cy="2555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 flipH="1">
            <a:off x="7493113" y="530967"/>
            <a:ext cx="1882031" cy="1912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03281" y="3468429"/>
            <a:ext cx="1018543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ctr" defTabSz="457200" rtl="1" eaLnBrk="1" latinLnBrk="0" hangingPunct="1"/>
            <a:r>
              <a:rPr lang="fa-IR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رابط ارتباطی تحت </a:t>
            </a:r>
            <a:r>
              <a:rPr lang="fa-IR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وب</a:t>
            </a:r>
            <a:r>
              <a:rPr lang="fa-IR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خدمات زیرساخت به عنوان خدمت 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VCloud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6022" y="4794069"/>
            <a:ext cx="379850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fa-I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نگارش: سیدمحمد فاطمی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4" name="文本框 34"/>
          <p:cNvSpPr txBox="1"/>
          <p:nvPr/>
        </p:nvSpPr>
        <p:spPr>
          <a:xfrm>
            <a:off x="175893" y="5261129"/>
            <a:ext cx="445863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fa-I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استاد راهنما: دکتر محمود </a:t>
            </a:r>
            <a:r>
              <a:rPr lang="fa-IR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ممتازپور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017" y="5330472"/>
            <a:ext cx="1158091" cy="118192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145" y="5250849"/>
            <a:ext cx="1322898" cy="13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07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50" name="任意多边形: 形状 49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8105040" y="259366"/>
            <a:ext cx="3754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احراز هویت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۷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68959-6BE7-78D4-93E8-B66524F60518}"/>
              </a:ext>
            </a:extLst>
          </p:cNvPr>
          <p:cNvSpPr/>
          <p:nvPr/>
        </p:nvSpPr>
        <p:spPr>
          <a:xfrm>
            <a:off x="484937" y="1360669"/>
            <a:ext cx="10765223" cy="3350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ایجاد حساب کاربری جدید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تعیین سطوح دسترسی مختلف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قطع دسترسی کاربران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اعتبارسنجی</a:t>
            </a: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r>
              <a:rPr lang="fa-I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درخواست‌ها</a:t>
            </a:r>
            <a:endParaRPr lang="fa-IR" sz="2200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92452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50" name="任意多边形: 形状 49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8105040" y="259366"/>
            <a:ext cx="3754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خدمات ابری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۸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CF852-824B-F1A7-DFAA-EC59F5699FE8}"/>
              </a:ext>
            </a:extLst>
          </p:cNvPr>
          <p:cNvSpPr txBox="1"/>
          <p:nvPr/>
        </p:nvSpPr>
        <p:spPr>
          <a:xfrm>
            <a:off x="1330859" y="1484768"/>
            <a:ext cx="1006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ارائه خدمات تعریف شده در </a:t>
            </a:r>
            <a:r>
              <a:rPr lang="en-US" sz="2400" dirty="0">
                <a:latin typeface="IRANSans" panose="020B0506030804020204" pitchFamily="34" charset="-78"/>
                <a:cs typeface="IRANSans" panose="020B0506030804020204" pitchFamily="34" charset="-78"/>
              </a:rPr>
              <a:t>IaaS</a:t>
            </a:r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 با تمرکز بر </a:t>
            </a:r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ماشین‌های</a:t>
            </a:r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 مجازی</a:t>
            </a:r>
            <a:endParaRPr lang="en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49A8F-B872-73A8-FD55-3CED528BC16D}"/>
              </a:ext>
            </a:extLst>
          </p:cNvPr>
          <p:cNvSpPr txBox="1"/>
          <p:nvPr/>
        </p:nvSpPr>
        <p:spPr>
          <a:xfrm>
            <a:off x="3358836" y="2453489"/>
            <a:ext cx="7891324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ساخت ماشین مجازی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حذف ماشین مجازی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ویرایش مشخصات ماشین مجازی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ساخت تصویر و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برنامه‌های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قابل اجرا روی ماشین مجازی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ارسال دستورات روشن، خاموش و راه اندازی مجدد در ماشین مجازی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تعریف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شبکه‌های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محلی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اضافه کردن ماشین مجازی به یک شبکه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2377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50" name="任意多边形: 形状 49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8105040" y="259366"/>
            <a:ext cx="3754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457200" rtl="1" eaLnBrk="1" latinLnBrk="0" hangingPunct="1">
              <a:lnSpc>
                <a:spcPct val="150000"/>
              </a:lnSpc>
            </a:pPr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مدیریت و حسابداری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۹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CF852-824B-F1A7-DFAA-EC59F5699FE8}"/>
              </a:ext>
            </a:extLst>
          </p:cNvPr>
          <p:cNvSpPr txBox="1"/>
          <p:nvPr/>
        </p:nvSpPr>
        <p:spPr>
          <a:xfrm>
            <a:off x="1330859" y="1484768"/>
            <a:ext cx="1006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اعمال قوانین و عملیات نظارتی و کنترلی بر خدمات ارائه شده</a:t>
            </a:r>
            <a:endParaRPr lang="en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49A8F-B872-73A8-FD55-3CED528BC16D}"/>
              </a:ext>
            </a:extLst>
          </p:cNvPr>
          <p:cNvSpPr txBox="1"/>
          <p:nvPr/>
        </p:nvSpPr>
        <p:spPr>
          <a:xfrm>
            <a:off x="3358836" y="2453489"/>
            <a:ext cx="7891324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تعریف سهمیه منابع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ویرایش و حذف سهمیه منابع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بروزرسانی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خودکار میزان استفاده از سهمیه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رصد کردن مصرف جزئی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تعریف هزینه منابع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اعتبارسنجی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درخواست‌های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مرتبط با منابع</a:t>
            </a:r>
          </a:p>
        </p:txBody>
      </p:sp>
    </p:spTree>
    <p:extLst>
      <p:ext uri="{BB962C8B-B14F-4D97-AF65-F5344CB8AC3E}">
        <p14:creationId xmlns:p14="http://schemas.microsoft.com/office/powerpoint/2010/main" val="34490568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50" name="任意多边形: 形状 49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7116024" y="259366"/>
            <a:ext cx="4743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457200" rtl="1" eaLnBrk="1" latinLnBrk="0" hangingPunct="1">
              <a:lnSpc>
                <a:spcPct val="150000"/>
              </a:lnSpc>
            </a:pPr>
            <a:r>
              <a:rPr lang="fa-IR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نیازمندی‌های</a:t>
            </a:r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غیر عملکردی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۱۰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CF852-824B-F1A7-DFAA-EC59F5699FE8}"/>
              </a:ext>
            </a:extLst>
          </p:cNvPr>
          <p:cNvSpPr txBox="1"/>
          <p:nvPr/>
        </p:nvSpPr>
        <p:spPr>
          <a:xfrm>
            <a:off x="1330859" y="1484768"/>
            <a:ext cx="1006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دسته‌ای</a:t>
            </a:r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 از </a:t>
            </a:r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نیازمندی‌ها</a:t>
            </a:r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 که مربوط به نحوه عملکرد و ویژگی های ضمنی </a:t>
            </a:r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سامانه‌اند</a:t>
            </a:r>
            <a:endParaRPr lang="fa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49A8F-B872-73A8-FD55-3CED528BC16D}"/>
              </a:ext>
            </a:extLst>
          </p:cNvPr>
          <p:cNvSpPr txBox="1"/>
          <p:nvPr/>
        </p:nvSpPr>
        <p:spPr>
          <a:xfrm>
            <a:off x="3358836" y="2453489"/>
            <a:ext cx="7891324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اجرای بدون اختلال در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فشار‌های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متغیر به همراه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مقیاس‌پذیری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نظارت و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ایرادیابی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آسان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مقاومت در برابر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آسیب‌پذیری‌های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امنیتی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توسعه و گسترش راحت</a:t>
            </a:r>
          </a:p>
        </p:txBody>
      </p:sp>
    </p:spTree>
    <p:extLst>
      <p:ext uri="{BB962C8B-B14F-4D97-AF65-F5344CB8AC3E}">
        <p14:creationId xmlns:p14="http://schemas.microsoft.com/office/powerpoint/2010/main" val="17006524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8910309" y="388315"/>
            <a:ext cx="28600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نمونه‌های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مشابه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8434884" y="3769110"/>
            <a:ext cx="2827851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14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۱۱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3076" name="Picture 4" descr="Google Cloud Logo, symbol, meaning, history, PNG, brand">
            <a:extLst>
              <a:ext uri="{FF2B5EF4-FFF2-40B4-BE49-F238E27FC236}">
                <a16:creationId xmlns:a16="http://schemas.microsoft.com/office/drawing/2014/main" id="{B5887B25-2ADB-7768-FD5F-CBCAA770E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>
            <a:off x="8597655" y="1424061"/>
            <a:ext cx="1986023" cy="198602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zure has a new logo, but where do you download it? Here!">
            <a:extLst>
              <a:ext uri="{FF2B5EF4-FFF2-40B4-BE49-F238E27FC236}">
                <a16:creationId xmlns:a16="http://schemas.microsoft.com/office/drawing/2014/main" id="{C91C8674-0FC0-3315-B487-F5EFE2DC4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8836" y="1398651"/>
            <a:ext cx="1987200" cy="1987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wnload DigitalOcean Logo in SVG Vector or PNG File Format ...">
            <a:extLst>
              <a:ext uri="{FF2B5EF4-FFF2-40B4-BE49-F238E27FC236}">
                <a16:creationId xmlns:a16="http://schemas.microsoft.com/office/drawing/2014/main" id="{916A0BAF-DA06-8397-CEBC-D8CE93474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1642602" y="1397474"/>
            <a:ext cx="1987200" cy="1987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7442D11-C197-38F7-D9FC-6DC17BA1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70" y="1731291"/>
            <a:ext cx="2203551" cy="13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upload.wikimedia.org/wikipedia/fa/thumb/a/ad/%D...">
            <a:extLst>
              <a:ext uri="{FF2B5EF4-FFF2-40B4-BE49-F238E27FC236}">
                <a16:creationId xmlns:a16="http://schemas.microsoft.com/office/drawing/2014/main" id="{010F0890-CD4E-6EB5-17CF-CEAF9CB3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82" y="3714802"/>
            <a:ext cx="2203552" cy="202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آسیاتک - ویکی‌پدیا، دانشنامهٔ آزاد">
            <a:extLst>
              <a:ext uri="{FF2B5EF4-FFF2-40B4-BE49-F238E27FC236}">
                <a16:creationId xmlns:a16="http://schemas.microsoft.com/office/drawing/2014/main" id="{9D336712-0927-A6ED-0151-4C2A1169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98" y="4159839"/>
            <a:ext cx="3206750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519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 rot="2672354" flipH="1" flipV="1">
            <a:off x="-331668" y="-419689"/>
            <a:ext cx="2660816" cy="5377034"/>
          </a:xfrm>
          <a:custGeom>
            <a:avLst/>
            <a:gdLst>
              <a:gd name="connsiteX0" fmla="*/ 1902049 w 2660816"/>
              <a:gd name="connsiteY0" fmla="*/ 5377034 h 5377034"/>
              <a:gd name="connsiteX1" fmla="*/ 3470 w 2660816"/>
              <a:gd name="connsiteY1" fmla="*/ 5377034 h 5377034"/>
              <a:gd name="connsiteX2" fmla="*/ 3470 w 2660816"/>
              <a:gd name="connsiteY2" fmla="*/ 5346400 h 5377034"/>
              <a:gd name="connsiteX3" fmla="*/ 0 w 2660816"/>
              <a:gd name="connsiteY3" fmla="*/ 5346345 h 5377034"/>
              <a:gd name="connsiteX4" fmla="*/ 3470 w 2660816"/>
              <a:gd name="connsiteY4" fmla="*/ 5130611 h 5377034"/>
              <a:gd name="connsiteX5" fmla="*/ 3470 w 2660816"/>
              <a:gd name="connsiteY5" fmla="*/ 4630373 h 5377034"/>
              <a:gd name="connsiteX6" fmla="*/ 11516 w 2660816"/>
              <a:gd name="connsiteY6" fmla="*/ 4630373 h 5377034"/>
              <a:gd name="connsiteX7" fmla="*/ 85997 w 2660816"/>
              <a:gd name="connsiteY7" fmla="*/ 0 h 5377034"/>
              <a:gd name="connsiteX8" fmla="*/ 820744 w 2660816"/>
              <a:gd name="connsiteY8" fmla="*/ 746661 h 5377034"/>
              <a:gd name="connsiteX9" fmla="*/ 758274 w 2660816"/>
              <a:gd name="connsiteY9" fmla="*/ 4630373 h 5377034"/>
              <a:gd name="connsiteX10" fmla="*/ 2660816 w 2660816"/>
              <a:gd name="connsiteY10" fmla="*/ 4630373 h 53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5377034">
                <a:moveTo>
                  <a:pt x="1902049" y="5377034"/>
                </a:moveTo>
                <a:lnTo>
                  <a:pt x="3470" y="5377034"/>
                </a:lnTo>
                <a:lnTo>
                  <a:pt x="3470" y="5346400"/>
                </a:lnTo>
                <a:lnTo>
                  <a:pt x="0" y="5346345"/>
                </a:lnTo>
                <a:lnTo>
                  <a:pt x="3470" y="5130611"/>
                </a:lnTo>
                <a:lnTo>
                  <a:pt x="3470" y="4630373"/>
                </a:lnTo>
                <a:lnTo>
                  <a:pt x="11516" y="4630373"/>
                </a:lnTo>
                <a:lnTo>
                  <a:pt x="85997" y="0"/>
                </a:lnTo>
                <a:lnTo>
                  <a:pt x="820744" y="746661"/>
                </a:lnTo>
                <a:lnTo>
                  <a:pt x="758274" y="4630373"/>
                </a:lnTo>
                <a:lnTo>
                  <a:pt x="2660816" y="46303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8127646" flipH="1">
            <a:off x="10556096" y="3013096"/>
            <a:ext cx="3223857" cy="3219752"/>
          </a:xfrm>
          <a:custGeom>
            <a:avLst/>
            <a:gdLst>
              <a:gd name="connsiteX0" fmla="*/ 3223857 w 3223857"/>
              <a:gd name="connsiteY0" fmla="*/ 3213758 h 3219752"/>
              <a:gd name="connsiteX1" fmla="*/ 2676543 w 3223857"/>
              <a:gd name="connsiteY1" fmla="*/ 2657570 h 3219752"/>
              <a:gd name="connsiteX2" fmla="*/ 565160 w 3223857"/>
              <a:gd name="connsiteY2" fmla="*/ 2657570 h 3219752"/>
              <a:gd name="connsiteX3" fmla="*/ 599117 w 3223857"/>
              <a:gd name="connsiteY3" fmla="*/ 546460 h 3219752"/>
              <a:gd name="connsiteX4" fmla="*/ 61376 w 3223857"/>
              <a:gd name="connsiteY4" fmla="*/ 0 h 3219752"/>
              <a:gd name="connsiteX5" fmla="*/ 51490 w 3223857"/>
              <a:gd name="connsiteY5" fmla="*/ 9728 h 3219752"/>
              <a:gd name="connsiteX6" fmla="*/ 0 w 3223857"/>
              <a:gd name="connsiteY6" fmla="*/ 3210807 h 3219752"/>
              <a:gd name="connsiteX7" fmla="*/ 22816 w 3223857"/>
              <a:gd name="connsiteY7" fmla="*/ 3211174 h 3219752"/>
              <a:gd name="connsiteX8" fmla="*/ 22816 w 3223857"/>
              <a:gd name="connsiteY8" fmla="*/ 3213759 h 3219752"/>
              <a:gd name="connsiteX9" fmla="*/ 183505 w 3223857"/>
              <a:gd name="connsiteY9" fmla="*/ 3213759 h 3219752"/>
              <a:gd name="connsiteX10" fmla="*/ 556117 w 3223857"/>
              <a:gd name="connsiteY10" fmla="*/ 3219752 h 3219752"/>
              <a:gd name="connsiteX11" fmla="*/ 556213 w 3223857"/>
              <a:gd name="connsiteY11" fmla="*/ 3213758 h 321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3857" h="3219752">
                <a:moveTo>
                  <a:pt x="3223857" y="3213758"/>
                </a:moveTo>
                <a:lnTo>
                  <a:pt x="2676543" y="2657570"/>
                </a:lnTo>
                <a:lnTo>
                  <a:pt x="565160" y="2657570"/>
                </a:lnTo>
                <a:lnTo>
                  <a:pt x="599117" y="546460"/>
                </a:lnTo>
                <a:lnTo>
                  <a:pt x="61376" y="0"/>
                </a:lnTo>
                <a:lnTo>
                  <a:pt x="51490" y="9728"/>
                </a:lnTo>
                <a:lnTo>
                  <a:pt x="0" y="3210807"/>
                </a:lnTo>
                <a:lnTo>
                  <a:pt x="22816" y="3211174"/>
                </a:lnTo>
                <a:lnTo>
                  <a:pt x="22816" y="3213759"/>
                </a:lnTo>
                <a:lnTo>
                  <a:pt x="183505" y="3213759"/>
                </a:lnTo>
                <a:lnTo>
                  <a:pt x="556117" y="3219752"/>
                </a:lnTo>
                <a:lnTo>
                  <a:pt x="556213" y="321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8127646" flipH="1">
            <a:off x="9810013" y="2550607"/>
            <a:ext cx="4318839" cy="3766214"/>
          </a:xfrm>
          <a:custGeom>
            <a:avLst/>
            <a:gdLst>
              <a:gd name="connsiteX0" fmla="*/ 4318839 w 4318839"/>
              <a:gd name="connsiteY0" fmla="*/ 3760219 h 3766214"/>
              <a:gd name="connsiteX1" fmla="*/ 3771525 w 4318839"/>
              <a:gd name="connsiteY1" fmla="*/ 3204032 h 3766214"/>
              <a:gd name="connsiteX2" fmla="*/ 565160 w 4318839"/>
              <a:gd name="connsiteY2" fmla="*/ 3204032 h 3766214"/>
              <a:gd name="connsiteX3" fmla="*/ 616697 w 4318839"/>
              <a:gd name="connsiteY3" fmla="*/ 0 h 3766214"/>
              <a:gd name="connsiteX4" fmla="*/ 51490 w 4318839"/>
              <a:gd name="connsiteY4" fmla="*/ 556189 h 3766214"/>
              <a:gd name="connsiteX5" fmla="*/ 0 w 4318839"/>
              <a:gd name="connsiteY5" fmla="*/ 3757269 h 3766214"/>
              <a:gd name="connsiteX6" fmla="*/ 22816 w 4318839"/>
              <a:gd name="connsiteY6" fmla="*/ 3757636 h 3766214"/>
              <a:gd name="connsiteX7" fmla="*/ 22816 w 4318839"/>
              <a:gd name="connsiteY7" fmla="*/ 3760221 h 3766214"/>
              <a:gd name="connsiteX8" fmla="*/ 183505 w 4318839"/>
              <a:gd name="connsiteY8" fmla="*/ 3760221 h 3766214"/>
              <a:gd name="connsiteX9" fmla="*/ 556117 w 4318839"/>
              <a:gd name="connsiteY9" fmla="*/ 3766214 h 3766214"/>
              <a:gd name="connsiteX10" fmla="*/ 556213 w 4318839"/>
              <a:gd name="connsiteY10" fmla="*/ 3760220 h 37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39" h="3766214">
                <a:moveTo>
                  <a:pt x="4318839" y="3760219"/>
                </a:moveTo>
                <a:lnTo>
                  <a:pt x="3771525" y="3204032"/>
                </a:lnTo>
                <a:lnTo>
                  <a:pt x="565160" y="3204032"/>
                </a:lnTo>
                <a:lnTo>
                  <a:pt x="616697" y="0"/>
                </a:lnTo>
                <a:lnTo>
                  <a:pt x="51490" y="556189"/>
                </a:lnTo>
                <a:lnTo>
                  <a:pt x="0" y="3757269"/>
                </a:lnTo>
                <a:lnTo>
                  <a:pt x="22816" y="3757636"/>
                </a:lnTo>
                <a:lnTo>
                  <a:pt x="22816" y="3760221"/>
                </a:lnTo>
                <a:lnTo>
                  <a:pt x="183505" y="3760221"/>
                </a:lnTo>
                <a:lnTo>
                  <a:pt x="556117" y="3766214"/>
                </a:lnTo>
                <a:lnTo>
                  <a:pt x="556213" y="3760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2672354" flipH="1" flipV="1">
            <a:off x="200632" y="-630770"/>
            <a:ext cx="2660816" cy="6846813"/>
          </a:xfrm>
          <a:custGeom>
            <a:avLst/>
            <a:gdLst>
              <a:gd name="connsiteX0" fmla="*/ 2660816 w 2660816"/>
              <a:gd name="connsiteY0" fmla="*/ 6100152 h 6846813"/>
              <a:gd name="connsiteX1" fmla="*/ 1902048 w 2660816"/>
              <a:gd name="connsiteY1" fmla="*/ 6846813 h 6846813"/>
              <a:gd name="connsiteX2" fmla="*/ 3470 w 2660816"/>
              <a:gd name="connsiteY2" fmla="*/ 6846813 h 6846813"/>
              <a:gd name="connsiteX3" fmla="*/ 3470 w 2660816"/>
              <a:gd name="connsiteY3" fmla="*/ 6816180 h 6846813"/>
              <a:gd name="connsiteX4" fmla="*/ 0 w 2660816"/>
              <a:gd name="connsiteY4" fmla="*/ 6816124 h 6846813"/>
              <a:gd name="connsiteX5" fmla="*/ 3470 w 2660816"/>
              <a:gd name="connsiteY5" fmla="*/ 6600395 h 6846813"/>
              <a:gd name="connsiteX6" fmla="*/ 3470 w 2660816"/>
              <a:gd name="connsiteY6" fmla="*/ 6100152 h 6846813"/>
              <a:gd name="connsiteX7" fmla="*/ 11517 w 2660816"/>
              <a:gd name="connsiteY7" fmla="*/ 6100152 h 6846813"/>
              <a:gd name="connsiteX8" fmla="*/ 109638 w 2660816"/>
              <a:gd name="connsiteY8" fmla="*/ 0 h 6846813"/>
              <a:gd name="connsiteX9" fmla="*/ 844386 w 2660816"/>
              <a:gd name="connsiteY9" fmla="*/ 746662 h 6846813"/>
              <a:gd name="connsiteX10" fmla="*/ 758274 w 2660816"/>
              <a:gd name="connsiteY10" fmla="*/ 6100152 h 68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6846813">
                <a:moveTo>
                  <a:pt x="2660816" y="6100152"/>
                </a:moveTo>
                <a:lnTo>
                  <a:pt x="1902048" y="6846813"/>
                </a:lnTo>
                <a:lnTo>
                  <a:pt x="3470" y="6846813"/>
                </a:lnTo>
                <a:lnTo>
                  <a:pt x="3470" y="6816180"/>
                </a:lnTo>
                <a:lnTo>
                  <a:pt x="0" y="6816124"/>
                </a:lnTo>
                <a:lnTo>
                  <a:pt x="3470" y="6600395"/>
                </a:lnTo>
                <a:lnTo>
                  <a:pt x="3470" y="6100152"/>
                </a:lnTo>
                <a:lnTo>
                  <a:pt x="11517" y="6100152"/>
                </a:lnTo>
                <a:lnTo>
                  <a:pt x="109638" y="0"/>
                </a:lnTo>
                <a:lnTo>
                  <a:pt x="844386" y="746662"/>
                </a:lnTo>
                <a:lnTo>
                  <a:pt x="758274" y="6100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1"/>
          <p:cNvSpPr txBox="1"/>
          <p:nvPr/>
        </p:nvSpPr>
        <p:spPr>
          <a:xfrm>
            <a:off x="3402958" y="2967335"/>
            <a:ext cx="53860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اجزا و </a:t>
            </a:r>
            <a:r>
              <a:rPr lang="fa-I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فناوری‌ها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2445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cxnSpLocks/>
          </p:cNvCxnSpPr>
          <p:nvPr/>
        </p:nvCxnSpPr>
        <p:spPr>
          <a:xfrm flipH="1">
            <a:off x="484937" y="4979525"/>
            <a:ext cx="1372891" cy="139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1853954" y="4979525"/>
            <a:ext cx="486982" cy="494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25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28"/>
          <p:cNvSpPr txBox="1"/>
          <p:nvPr/>
        </p:nvSpPr>
        <p:spPr>
          <a:xfrm>
            <a:off x="7405987" y="358079"/>
            <a:ext cx="437171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فناوری مدیریت زیرساخت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۱۳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DB7E2-331D-BB6C-E966-99B2DDB07E4A}"/>
              </a:ext>
            </a:extLst>
          </p:cNvPr>
          <p:cNvSpPr txBox="1"/>
          <p:nvPr/>
        </p:nvSpPr>
        <p:spPr>
          <a:xfrm>
            <a:off x="949124" y="1354238"/>
            <a:ext cx="10660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استفاده از ابزار </a:t>
            </a:r>
            <a:r>
              <a:rPr lang="en-US" sz="2000" dirty="0">
                <a:latin typeface="IRANSans" panose="020B0506030804020204" pitchFamily="34" charset="-78"/>
                <a:cs typeface="IRANSans" panose="020B0506030804020204" pitchFamily="34" charset="-78"/>
              </a:rPr>
              <a:t>VMWare Cloud Director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به عنوان برنامه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فراهم‌کننده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وابستگی‌های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مجازی‌سازی</a:t>
            </a:r>
            <a:endParaRPr lang="en-IR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4098" name="Picture 2" descr="VMware Cloud Director Documentation">
            <a:extLst>
              <a:ext uri="{FF2B5EF4-FFF2-40B4-BE49-F238E27FC236}">
                <a16:creationId xmlns:a16="http://schemas.microsoft.com/office/drawing/2014/main" id="{B0703C7C-065B-D184-B686-536315EA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55" y="1878475"/>
            <a:ext cx="8239889" cy="47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12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867576" y="324802"/>
            <a:ext cx="31101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زبان برنامه </a:t>
            </a:r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نویسی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۱۴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122" name="Picture 2" descr="Go (programming language) - Wikipedia">
            <a:extLst>
              <a:ext uri="{FF2B5EF4-FFF2-40B4-BE49-F238E27FC236}">
                <a16:creationId xmlns:a16="http://schemas.microsoft.com/office/drawing/2014/main" id="{BBC32CA7-829A-FC25-3686-42F893DE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1886"/>
            <a:ext cx="6230471" cy="23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94A58C-37E6-E324-85EA-1E81FC1511FB}"/>
              </a:ext>
            </a:extLst>
          </p:cNvPr>
          <p:cNvSpPr txBox="1"/>
          <p:nvPr/>
        </p:nvSpPr>
        <p:spPr>
          <a:xfrm>
            <a:off x="3530279" y="1296365"/>
            <a:ext cx="771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بر مبنای نظرسنجی جهانی </a:t>
            </a:r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وبسایت</a:t>
            </a:r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en-US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stackoverflow</a:t>
            </a:r>
            <a:endParaRPr lang="en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01EA7-EB64-A044-D200-32A3175817BF}"/>
              </a:ext>
            </a:extLst>
          </p:cNvPr>
          <p:cNvSpPr txBox="1"/>
          <p:nvPr/>
        </p:nvSpPr>
        <p:spPr>
          <a:xfrm>
            <a:off x="3738623" y="2148221"/>
            <a:ext cx="7511537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جایگاه ۱۳ ام محبوب ترین فناوری توسعه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نرم‌افزار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جایگاه ۵ ام در فناوری توسعه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برنامه‌های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تحت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وب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>
              <a:lnSpc>
                <a:spcPct val="150000"/>
              </a:lnSpc>
            </a:pP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B490-8D0D-E2E7-0A13-5EC7FD68E1C0}"/>
              </a:ext>
            </a:extLst>
          </p:cNvPr>
          <p:cNvSpPr txBox="1"/>
          <p:nvPr/>
        </p:nvSpPr>
        <p:spPr>
          <a:xfrm>
            <a:off x="4386804" y="3665515"/>
            <a:ext cx="6863356" cy="2789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برخی ویژگی های برجسته</a:t>
            </a:r>
          </a:p>
          <a:p>
            <a:pPr marL="0" algn="r" defTabSz="457200" rtl="1" eaLnBrk="1" latinLnBrk="0" hangingPunct="1"/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پشتیبانی قوی از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هم‌زمانی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مدیریت حافظه بهینه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سادگی نحو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کارایی بهینه</a:t>
            </a:r>
          </a:p>
        </p:txBody>
      </p:sp>
    </p:spTree>
    <p:extLst>
      <p:ext uri="{BB962C8B-B14F-4D97-AF65-F5344CB8AC3E}">
        <p14:creationId xmlns:p14="http://schemas.microsoft.com/office/powerpoint/2010/main" val="35589490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9295577" y="324802"/>
            <a:ext cx="26821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استاندارد ارتباط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۱۵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4A58C-37E6-E324-85EA-1E81FC1511FB}"/>
              </a:ext>
            </a:extLst>
          </p:cNvPr>
          <p:cNvSpPr txBox="1"/>
          <p:nvPr/>
        </p:nvSpPr>
        <p:spPr>
          <a:xfrm>
            <a:off x="3530279" y="1296365"/>
            <a:ext cx="77198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استاندارد </a:t>
            </a:r>
            <a:r>
              <a:rPr lang="en-US" sz="2400" dirty="0">
                <a:latin typeface="IRANSans" panose="020B0506030804020204" pitchFamily="34" charset="-78"/>
                <a:cs typeface="IRANSans" panose="020B0506030804020204" pitchFamily="34" charset="-78"/>
              </a:rPr>
              <a:t>REST</a:t>
            </a:r>
          </a:p>
          <a:p>
            <a:pPr marL="0" algn="r" defTabSz="457200" rtl="1" eaLnBrk="1" latinLnBrk="0" hangingPunct="1"/>
            <a:endParaRPr lang="en-US" sz="28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457200" indent="-4572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تعریف روابط پیش از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پیاده‌سازی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457200" indent="-4572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پروتکل ارتباطی قابل خواندن </a:t>
            </a:r>
            <a:r>
              <a:rPr lang="en-US" sz="2200" dirty="0">
                <a:latin typeface="IRANSans" panose="020B0506030804020204" pitchFamily="34" charset="-78"/>
                <a:cs typeface="IRANSans" panose="020B0506030804020204" pitchFamily="34" charset="-78"/>
              </a:rPr>
              <a:t>JSON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457200" indent="-4572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معماری </a:t>
            </a:r>
            <a:r>
              <a:rPr lang="en-US" sz="2200" dirty="0">
                <a:latin typeface="IRANSans" panose="020B0506030804020204" pitchFamily="34" charset="-78"/>
                <a:cs typeface="IRANSans" panose="020B0506030804020204" pitchFamily="34" charset="-78"/>
              </a:rPr>
              <a:t>stateless</a:t>
            </a: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6146" name="Picture 2" descr="10 Major Practices to Execute in REST API Development">
            <a:extLst>
              <a:ext uri="{FF2B5EF4-FFF2-40B4-BE49-F238E27FC236}">
                <a16:creationId xmlns:a16="http://schemas.microsoft.com/office/drawing/2014/main" id="{E56EEFAF-4487-9852-9B88-A1C352BC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3" y="3504719"/>
            <a:ext cx="7719882" cy="293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897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10087461" y="324802"/>
            <a:ext cx="189026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پایگاه داده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۱۶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50A1A-DB2A-7EF5-8C2B-DAFAD7DC8458}"/>
              </a:ext>
            </a:extLst>
          </p:cNvPr>
          <p:cNvSpPr txBox="1"/>
          <p:nvPr/>
        </p:nvSpPr>
        <p:spPr>
          <a:xfrm>
            <a:off x="7118429" y="1157467"/>
            <a:ext cx="32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پایگاه داده </a:t>
            </a:r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رابطه‌ای</a:t>
            </a:r>
            <a:endParaRPr lang="en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95BF0-2E14-E4B3-6A55-8E09ADDAAA45}"/>
              </a:ext>
            </a:extLst>
          </p:cNvPr>
          <p:cNvSpPr txBox="1"/>
          <p:nvPr/>
        </p:nvSpPr>
        <p:spPr>
          <a:xfrm>
            <a:off x="767544" y="1157467"/>
            <a:ext cx="318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پایگاه داده غیر </a:t>
            </a:r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رابطه‌ای</a:t>
            </a:r>
            <a:endParaRPr lang="en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7170" name="Picture 2" descr="PostgreSQL - Wikipedia">
            <a:extLst>
              <a:ext uri="{FF2B5EF4-FFF2-40B4-BE49-F238E27FC236}">
                <a16:creationId xmlns:a16="http://schemas.microsoft.com/office/drawing/2014/main" id="{3A2E5804-4EB3-D6BC-6BF3-64411873F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25" t="-31101" r="-38582" b="-35325"/>
          <a:stretch/>
        </p:blipFill>
        <p:spPr bwMode="auto">
          <a:xfrm>
            <a:off x="7573434" y="3429000"/>
            <a:ext cx="3592543" cy="3592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DBB885-743B-06C8-2E4F-F383BC57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23" y="4401260"/>
            <a:ext cx="3592543" cy="9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432EA-646B-3D24-5959-D2B07137EE2F}"/>
              </a:ext>
            </a:extLst>
          </p:cNvPr>
          <p:cNvSpPr txBox="1"/>
          <p:nvPr/>
        </p:nvSpPr>
        <p:spPr>
          <a:xfrm>
            <a:off x="7118429" y="1854196"/>
            <a:ext cx="3275636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داده‌های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ساختار یافته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در قالب جداول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خواندن‌های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مکرر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روابط میان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داده‌ها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7C4AC-3C99-4A4E-0D76-61F8D60881A6}"/>
              </a:ext>
            </a:extLst>
          </p:cNvPr>
          <p:cNvSpPr txBox="1"/>
          <p:nvPr/>
        </p:nvSpPr>
        <p:spPr>
          <a:xfrm>
            <a:off x="685642" y="1854196"/>
            <a:ext cx="3275636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ساختار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سندپایه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نوشتن‌های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متعدد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در قالب سند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توزیع شدن آسان</a:t>
            </a: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41546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9bbc85e-124a-484c-b6e8-f26f596bdbac"/>
          <p:cNvGrpSpPr>
            <a:grpSpLocks noChangeAspect="1"/>
          </p:cNvGrpSpPr>
          <p:nvPr/>
        </p:nvGrpSpPr>
        <p:grpSpPr>
          <a:xfrm>
            <a:off x="2276450" y="3265642"/>
            <a:ext cx="8688125" cy="2263254"/>
            <a:chOff x="2087904" y="2330331"/>
            <a:chExt cx="8688125" cy="2263254"/>
          </a:xfrm>
        </p:grpSpPr>
        <p:sp>
          <p:nvSpPr>
            <p:cNvPr id="4" name="Freeform: Shape 1"/>
            <p:cNvSpPr>
              <a:spLocks/>
            </p:cNvSpPr>
            <p:nvPr/>
          </p:nvSpPr>
          <p:spPr bwMode="auto">
            <a:xfrm>
              <a:off x="4497107" y="4065598"/>
              <a:ext cx="498364" cy="527987"/>
            </a:xfrm>
            <a:custGeom>
              <a:avLst/>
              <a:gdLst>
                <a:gd name="T0" fmla="*/ 186 w 200"/>
                <a:gd name="T1" fmla="*/ 0 h 197"/>
                <a:gd name="T2" fmla="*/ 14 w 200"/>
                <a:gd name="T3" fmla="*/ 0 h 197"/>
                <a:gd name="T4" fmla="*/ 0 w 200"/>
                <a:gd name="T5" fmla="*/ 15 h 197"/>
                <a:gd name="T6" fmla="*/ 0 w 200"/>
                <a:gd name="T7" fmla="*/ 127 h 197"/>
                <a:gd name="T8" fmla="*/ 14 w 200"/>
                <a:gd name="T9" fmla="*/ 141 h 197"/>
                <a:gd name="T10" fmla="*/ 82 w 200"/>
                <a:gd name="T11" fmla="*/ 141 h 197"/>
                <a:gd name="T12" fmla="*/ 55 w 200"/>
                <a:gd name="T13" fmla="*/ 189 h 197"/>
                <a:gd name="T14" fmla="*/ 58 w 200"/>
                <a:gd name="T15" fmla="*/ 197 h 197"/>
                <a:gd name="T16" fmla="*/ 61 w 200"/>
                <a:gd name="T17" fmla="*/ 197 h 197"/>
                <a:gd name="T18" fmla="*/ 66 w 200"/>
                <a:gd name="T19" fmla="*/ 194 h 197"/>
                <a:gd name="T20" fmla="*/ 95 w 200"/>
                <a:gd name="T21" fmla="*/ 141 h 197"/>
                <a:gd name="T22" fmla="*/ 105 w 200"/>
                <a:gd name="T23" fmla="*/ 141 h 197"/>
                <a:gd name="T24" fmla="*/ 134 w 200"/>
                <a:gd name="T25" fmla="*/ 194 h 197"/>
                <a:gd name="T26" fmla="*/ 140 w 200"/>
                <a:gd name="T27" fmla="*/ 197 h 197"/>
                <a:gd name="T28" fmla="*/ 142 w 200"/>
                <a:gd name="T29" fmla="*/ 197 h 197"/>
                <a:gd name="T30" fmla="*/ 145 w 200"/>
                <a:gd name="T31" fmla="*/ 189 h 197"/>
                <a:gd name="T32" fmla="*/ 118 w 200"/>
                <a:gd name="T33" fmla="*/ 141 h 197"/>
                <a:gd name="T34" fmla="*/ 186 w 200"/>
                <a:gd name="T35" fmla="*/ 141 h 197"/>
                <a:gd name="T36" fmla="*/ 200 w 200"/>
                <a:gd name="T37" fmla="*/ 127 h 197"/>
                <a:gd name="T38" fmla="*/ 200 w 200"/>
                <a:gd name="T39" fmla="*/ 15 h 197"/>
                <a:gd name="T40" fmla="*/ 186 w 200"/>
                <a:gd name="T41" fmla="*/ 0 h 197"/>
                <a:gd name="T42" fmla="*/ 188 w 200"/>
                <a:gd name="T43" fmla="*/ 120 h 197"/>
                <a:gd name="T44" fmla="*/ 12 w 200"/>
                <a:gd name="T45" fmla="*/ 120 h 197"/>
                <a:gd name="T46" fmla="*/ 12 w 200"/>
                <a:gd name="T47" fmla="*/ 14 h 197"/>
                <a:gd name="T48" fmla="*/ 188 w 200"/>
                <a:gd name="T49" fmla="*/ 14 h 197"/>
                <a:gd name="T50" fmla="*/ 188 w 200"/>
                <a:gd name="T51" fmla="*/ 120 h 197"/>
                <a:gd name="T52" fmla="*/ 148 w 200"/>
                <a:gd name="T53" fmla="*/ 99 h 197"/>
                <a:gd name="T54" fmla="*/ 124 w 200"/>
                <a:gd name="T55" fmla="*/ 99 h 197"/>
                <a:gd name="T56" fmla="*/ 124 w 200"/>
                <a:gd name="T57" fmla="*/ 29 h 197"/>
                <a:gd name="T58" fmla="*/ 148 w 200"/>
                <a:gd name="T59" fmla="*/ 29 h 197"/>
                <a:gd name="T60" fmla="*/ 148 w 200"/>
                <a:gd name="T61" fmla="*/ 99 h 197"/>
                <a:gd name="T62" fmla="*/ 76 w 200"/>
                <a:gd name="T63" fmla="*/ 99 h 197"/>
                <a:gd name="T64" fmla="*/ 52 w 200"/>
                <a:gd name="T65" fmla="*/ 99 h 197"/>
                <a:gd name="T66" fmla="*/ 52 w 200"/>
                <a:gd name="T67" fmla="*/ 66 h 197"/>
                <a:gd name="T68" fmla="*/ 76 w 200"/>
                <a:gd name="T69" fmla="*/ 66 h 197"/>
                <a:gd name="T70" fmla="*/ 76 w 200"/>
                <a:gd name="T71" fmla="*/ 99 h 197"/>
                <a:gd name="T72" fmla="*/ 112 w 200"/>
                <a:gd name="T73" fmla="*/ 99 h 197"/>
                <a:gd name="T74" fmla="*/ 88 w 200"/>
                <a:gd name="T75" fmla="*/ 99 h 197"/>
                <a:gd name="T76" fmla="*/ 88 w 200"/>
                <a:gd name="T77" fmla="*/ 47 h 197"/>
                <a:gd name="T78" fmla="*/ 112 w 200"/>
                <a:gd name="T79" fmla="*/ 47 h 197"/>
                <a:gd name="T80" fmla="*/ 112 w 200"/>
                <a:gd name="T81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197">
                  <a:moveTo>
                    <a:pt x="1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5"/>
                    <a:pt x="6" y="141"/>
                    <a:pt x="14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55" y="189"/>
                    <a:pt x="55" y="189"/>
                    <a:pt x="55" y="189"/>
                  </a:cubicBezTo>
                  <a:cubicBezTo>
                    <a:pt x="54" y="191"/>
                    <a:pt x="55" y="195"/>
                    <a:pt x="58" y="197"/>
                  </a:cubicBezTo>
                  <a:cubicBezTo>
                    <a:pt x="59" y="197"/>
                    <a:pt x="60" y="197"/>
                    <a:pt x="61" y="197"/>
                  </a:cubicBezTo>
                  <a:cubicBezTo>
                    <a:pt x="63" y="197"/>
                    <a:pt x="65" y="196"/>
                    <a:pt x="66" y="194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34" y="194"/>
                    <a:pt x="134" y="194"/>
                    <a:pt x="134" y="194"/>
                  </a:cubicBezTo>
                  <a:cubicBezTo>
                    <a:pt x="135" y="196"/>
                    <a:pt x="137" y="197"/>
                    <a:pt x="140" y="197"/>
                  </a:cubicBezTo>
                  <a:cubicBezTo>
                    <a:pt x="140" y="197"/>
                    <a:pt x="141" y="197"/>
                    <a:pt x="142" y="197"/>
                  </a:cubicBezTo>
                  <a:cubicBezTo>
                    <a:pt x="145" y="195"/>
                    <a:pt x="146" y="191"/>
                    <a:pt x="145" y="189"/>
                  </a:cubicBezTo>
                  <a:cubicBezTo>
                    <a:pt x="118" y="141"/>
                    <a:pt x="118" y="141"/>
                    <a:pt x="118" y="141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94" y="141"/>
                    <a:pt x="200" y="135"/>
                    <a:pt x="200" y="127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7"/>
                    <a:pt x="194" y="0"/>
                    <a:pt x="186" y="0"/>
                  </a:cubicBezTo>
                  <a:close/>
                  <a:moveTo>
                    <a:pt x="188" y="120"/>
                  </a:moveTo>
                  <a:cubicBezTo>
                    <a:pt x="12" y="120"/>
                    <a:pt x="12" y="120"/>
                    <a:pt x="12" y="1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88" y="14"/>
                    <a:pt x="188" y="14"/>
                    <a:pt x="188" y="14"/>
                  </a:cubicBezTo>
                  <a:lnTo>
                    <a:pt x="188" y="120"/>
                  </a:lnTo>
                  <a:close/>
                  <a:moveTo>
                    <a:pt x="148" y="99"/>
                  </a:moveTo>
                  <a:cubicBezTo>
                    <a:pt x="124" y="99"/>
                    <a:pt x="124" y="99"/>
                    <a:pt x="124" y="9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48" y="29"/>
                    <a:pt x="148" y="29"/>
                    <a:pt x="148" y="29"/>
                  </a:cubicBezTo>
                  <a:lnTo>
                    <a:pt x="148" y="99"/>
                  </a:lnTo>
                  <a:close/>
                  <a:moveTo>
                    <a:pt x="76" y="99"/>
                  </a:moveTo>
                  <a:cubicBezTo>
                    <a:pt x="52" y="99"/>
                    <a:pt x="52" y="99"/>
                    <a:pt x="52" y="9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6" y="66"/>
                    <a:pt x="76" y="66"/>
                    <a:pt x="76" y="66"/>
                  </a:cubicBezTo>
                  <a:lnTo>
                    <a:pt x="76" y="99"/>
                  </a:lnTo>
                  <a:close/>
                  <a:moveTo>
                    <a:pt x="112" y="99"/>
                  </a:moveTo>
                  <a:cubicBezTo>
                    <a:pt x="88" y="99"/>
                    <a:pt x="88" y="99"/>
                    <a:pt x="88" y="99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112" y="47"/>
                    <a:pt x="112" y="47"/>
                    <a:pt x="112" y="47"/>
                  </a:cubicBezTo>
                  <a:lnTo>
                    <a:pt x="112" y="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cxnSp>
          <p:nvCxnSpPr>
            <p:cNvPr id="10" name="Straight Connector 7"/>
            <p:cNvCxnSpPr/>
            <p:nvPr/>
          </p:nvCxnSpPr>
          <p:spPr>
            <a:xfrm>
              <a:off x="2087904" y="2330333"/>
              <a:ext cx="2166115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8"/>
            <p:cNvCxnSpPr/>
            <p:nvPr/>
          </p:nvCxnSpPr>
          <p:spPr>
            <a:xfrm>
              <a:off x="5361570" y="2330333"/>
              <a:ext cx="2166115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9"/>
            <p:cNvCxnSpPr/>
            <p:nvPr/>
          </p:nvCxnSpPr>
          <p:spPr>
            <a:xfrm>
              <a:off x="8609911" y="2330333"/>
              <a:ext cx="2166115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0"/>
            <p:cNvCxnSpPr/>
            <p:nvPr/>
          </p:nvCxnSpPr>
          <p:spPr>
            <a:xfrm rot="10800000" flipV="1">
              <a:off x="8542581" y="2330331"/>
              <a:ext cx="2233448" cy="1946891"/>
            </a:xfrm>
            <a:prstGeom prst="bentConnector3">
              <a:avLst>
                <a:gd name="adj1" fmla="val -60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1"/>
            <p:cNvCxnSpPr/>
            <p:nvPr/>
          </p:nvCxnSpPr>
          <p:spPr>
            <a:xfrm flipH="1">
              <a:off x="5315356" y="4277223"/>
              <a:ext cx="2166115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11"/>
          <p:cNvSpPr txBox="1"/>
          <p:nvPr/>
        </p:nvSpPr>
        <p:spPr>
          <a:xfrm>
            <a:off x="501223" y="3628716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مقدمه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3720470" y="3628716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اجزا و فناوری‌ها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7006005" y="3557430"/>
            <a:ext cx="24490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طراحی و پیاده‌سازی سیستم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3764968" y="5724406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کارهای آینده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6998850" y="5724406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جمع‌بندی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59" name="TextBox 11"/>
          <p:cNvSpPr txBox="1"/>
          <p:nvPr/>
        </p:nvSpPr>
        <p:spPr>
          <a:xfrm>
            <a:off x="8008016" y="1074523"/>
            <a:ext cx="35773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chemeClr val="accent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سیر ارائه</a:t>
            </a:r>
            <a:endParaRPr lang="en-US" sz="3200" b="1" dirty="0">
              <a:solidFill>
                <a:schemeClr val="accent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60" name="任意多边形: 形状 17"/>
          <p:cNvSpPr/>
          <p:nvPr/>
        </p:nvSpPr>
        <p:spPr>
          <a:xfrm rot="18872354">
            <a:off x="-346276" y="-1786416"/>
            <a:ext cx="7622702" cy="4666088"/>
          </a:xfrm>
          <a:custGeom>
            <a:avLst/>
            <a:gdLst>
              <a:gd name="connsiteX0" fmla="*/ 6887955 w 7622702"/>
              <a:gd name="connsiteY0" fmla="*/ 3919427 h 4666088"/>
              <a:gd name="connsiteX1" fmla="*/ 3801211 w 7622702"/>
              <a:gd name="connsiteY1" fmla="*/ 3919427 h 4666088"/>
              <a:gd name="connsiteX2" fmla="*/ 3850856 w 7622702"/>
              <a:gd name="connsiteY2" fmla="*/ 833083 h 4666088"/>
              <a:gd name="connsiteX3" fmla="*/ 3031065 w 7622702"/>
              <a:gd name="connsiteY3" fmla="*/ 0 h 4666088"/>
              <a:gd name="connsiteX4" fmla="*/ 758768 w 7622702"/>
              <a:gd name="connsiteY4" fmla="*/ 0 h 4666088"/>
              <a:gd name="connsiteX5" fmla="*/ 0 w 7622702"/>
              <a:gd name="connsiteY5" fmla="*/ 746660 h 4666088"/>
              <a:gd name="connsiteX6" fmla="*/ 3105488 w 7622702"/>
              <a:gd name="connsiteY6" fmla="*/ 746661 h 4666088"/>
              <a:gd name="connsiteX7" fmla="*/ 3054452 w 7622702"/>
              <a:gd name="connsiteY7" fmla="*/ 3919427 h 4666088"/>
              <a:gd name="connsiteX8" fmla="*/ 3046407 w 7622702"/>
              <a:gd name="connsiteY8" fmla="*/ 3919427 h 4666088"/>
              <a:gd name="connsiteX9" fmla="*/ 3046407 w 7622702"/>
              <a:gd name="connsiteY9" fmla="*/ 4419643 h 4666088"/>
              <a:gd name="connsiteX10" fmla="*/ 3042937 w 7622702"/>
              <a:gd name="connsiteY10" fmla="*/ 4635398 h 4666088"/>
              <a:gd name="connsiteX11" fmla="*/ 3046407 w 7622702"/>
              <a:gd name="connsiteY11" fmla="*/ 4635454 h 4666088"/>
              <a:gd name="connsiteX12" fmla="*/ 3046407 w 7622702"/>
              <a:gd name="connsiteY12" fmla="*/ 4666088 h 4666088"/>
              <a:gd name="connsiteX13" fmla="*/ 7622702 w 7622702"/>
              <a:gd name="connsiteY13" fmla="*/ 4666088 h 466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22702" h="4666088">
                <a:moveTo>
                  <a:pt x="6887955" y="3919427"/>
                </a:moveTo>
                <a:lnTo>
                  <a:pt x="3801211" y="3919427"/>
                </a:lnTo>
                <a:lnTo>
                  <a:pt x="3850856" y="833083"/>
                </a:lnTo>
                <a:lnTo>
                  <a:pt x="3031065" y="0"/>
                </a:lnTo>
                <a:lnTo>
                  <a:pt x="758768" y="0"/>
                </a:lnTo>
                <a:lnTo>
                  <a:pt x="0" y="746660"/>
                </a:lnTo>
                <a:lnTo>
                  <a:pt x="3105488" y="746661"/>
                </a:lnTo>
                <a:lnTo>
                  <a:pt x="3054452" y="3919427"/>
                </a:lnTo>
                <a:lnTo>
                  <a:pt x="3046407" y="3919427"/>
                </a:lnTo>
                <a:lnTo>
                  <a:pt x="3046407" y="4419643"/>
                </a:lnTo>
                <a:lnTo>
                  <a:pt x="3042937" y="4635398"/>
                </a:lnTo>
                <a:lnTo>
                  <a:pt x="3046407" y="4635454"/>
                </a:lnTo>
                <a:lnTo>
                  <a:pt x="3046407" y="4666088"/>
                </a:lnTo>
                <a:lnTo>
                  <a:pt x="7622702" y="46660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zh-CN" altLang="en-US" sz="240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61" name="任意多边形: 形状 15"/>
          <p:cNvSpPr/>
          <p:nvPr/>
        </p:nvSpPr>
        <p:spPr>
          <a:xfrm rot="18872354">
            <a:off x="-104410" y="-2554860"/>
            <a:ext cx="6014010" cy="4666088"/>
          </a:xfrm>
          <a:custGeom>
            <a:avLst/>
            <a:gdLst>
              <a:gd name="connsiteX0" fmla="*/ 2157120 w 6014010"/>
              <a:gd name="connsiteY0" fmla="*/ 746660 h 4666088"/>
              <a:gd name="connsiteX1" fmla="*/ 1422373 w 6014010"/>
              <a:gd name="connsiteY1" fmla="*/ 0 h 4666088"/>
              <a:gd name="connsiteX2" fmla="*/ 758767 w 6014010"/>
              <a:gd name="connsiteY2" fmla="*/ 0 h 4666088"/>
              <a:gd name="connsiteX3" fmla="*/ 0 w 6014010"/>
              <a:gd name="connsiteY3" fmla="*/ 746660 h 4666088"/>
              <a:gd name="connsiteX4" fmla="*/ 6014010 w 6014010"/>
              <a:gd name="connsiteY4" fmla="*/ 4666088 h 4666088"/>
              <a:gd name="connsiteX5" fmla="*/ 5279263 w 6014010"/>
              <a:gd name="connsiteY5" fmla="*/ 3919427 h 4666088"/>
              <a:gd name="connsiteX6" fmla="*/ 3801211 w 6014010"/>
              <a:gd name="connsiteY6" fmla="*/ 3919427 h 4666088"/>
              <a:gd name="connsiteX7" fmla="*/ 3824983 w 6014010"/>
              <a:gd name="connsiteY7" fmla="*/ 2441567 h 4666088"/>
              <a:gd name="connsiteX8" fmla="*/ 3090235 w 6014010"/>
              <a:gd name="connsiteY8" fmla="*/ 1694905 h 4666088"/>
              <a:gd name="connsiteX9" fmla="*/ 3054453 w 6014010"/>
              <a:gd name="connsiteY9" fmla="*/ 3919427 h 4666088"/>
              <a:gd name="connsiteX10" fmla="*/ 3046407 w 6014010"/>
              <a:gd name="connsiteY10" fmla="*/ 3919427 h 4666088"/>
              <a:gd name="connsiteX11" fmla="*/ 3046407 w 6014010"/>
              <a:gd name="connsiteY11" fmla="*/ 4419644 h 4666088"/>
              <a:gd name="connsiteX12" fmla="*/ 3042937 w 6014010"/>
              <a:gd name="connsiteY12" fmla="*/ 4635398 h 4666088"/>
              <a:gd name="connsiteX13" fmla="*/ 3046407 w 6014010"/>
              <a:gd name="connsiteY13" fmla="*/ 4635454 h 4666088"/>
              <a:gd name="connsiteX14" fmla="*/ 3046407 w 6014010"/>
              <a:gd name="connsiteY14" fmla="*/ 4666088 h 466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14010" h="4666088">
                <a:moveTo>
                  <a:pt x="2157120" y="746660"/>
                </a:moveTo>
                <a:lnTo>
                  <a:pt x="1422373" y="0"/>
                </a:lnTo>
                <a:lnTo>
                  <a:pt x="758767" y="0"/>
                </a:lnTo>
                <a:lnTo>
                  <a:pt x="0" y="746660"/>
                </a:lnTo>
                <a:close/>
                <a:moveTo>
                  <a:pt x="6014010" y="4666088"/>
                </a:moveTo>
                <a:lnTo>
                  <a:pt x="5279263" y="3919427"/>
                </a:lnTo>
                <a:lnTo>
                  <a:pt x="3801211" y="3919427"/>
                </a:lnTo>
                <a:lnTo>
                  <a:pt x="3824983" y="2441567"/>
                </a:lnTo>
                <a:lnTo>
                  <a:pt x="3090235" y="1694905"/>
                </a:lnTo>
                <a:lnTo>
                  <a:pt x="3054453" y="3919427"/>
                </a:lnTo>
                <a:lnTo>
                  <a:pt x="3046407" y="3919427"/>
                </a:lnTo>
                <a:lnTo>
                  <a:pt x="3046407" y="4419644"/>
                </a:lnTo>
                <a:lnTo>
                  <a:pt x="3042937" y="4635398"/>
                </a:lnTo>
                <a:lnTo>
                  <a:pt x="3046407" y="4635454"/>
                </a:lnTo>
                <a:lnTo>
                  <a:pt x="3046407" y="4666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61" y="2819505"/>
            <a:ext cx="637058" cy="740898"/>
          </a:xfrm>
          <a:prstGeom prst="rect">
            <a:avLst/>
          </a:prstGeom>
        </p:spPr>
      </p:pic>
      <p:grpSp>
        <p:nvGrpSpPr>
          <p:cNvPr id="6" name="Google Shape;10324;p59">
            <a:extLst>
              <a:ext uri="{FF2B5EF4-FFF2-40B4-BE49-F238E27FC236}">
                <a16:creationId xmlns:a16="http://schemas.microsoft.com/office/drawing/2014/main" id="{2C46A517-FC91-8635-AED5-C8477909B8E8}"/>
              </a:ext>
            </a:extLst>
          </p:cNvPr>
          <p:cNvGrpSpPr/>
          <p:nvPr/>
        </p:nvGrpSpPr>
        <p:grpSpPr>
          <a:xfrm>
            <a:off x="8035669" y="4937147"/>
            <a:ext cx="461062" cy="600760"/>
            <a:chOff x="1333682" y="3344330"/>
            <a:chExt cx="271214" cy="383088"/>
          </a:xfrm>
          <a:solidFill>
            <a:srgbClr val="5ECCF3"/>
          </a:solidFill>
        </p:grpSpPr>
        <p:sp>
          <p:nvSpPr>
            <p:cNvPr id="8" name="Google Shape;10325;p59">
              <a:extLst>
                <a:ext uri="{FF2B5EF4-FFF2-40B4-BE49-F238E27FC236}">
                  <a16:creationId xmlns:a16="http://schemas.microsoft.com/office/drawing/2014/main" id="{E8B3E465-97A0-5A55-1B27-E9174BEC91C2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26;p59">
              <a:extLst>
                <a:ext uri="{FF2B5EF4-FFF2-40B4-BE49-F238E27FC236}">
                  <a16:creationId xmlns:a16="http://schemas.microsoft.com/office/drawing/2014/main" id="{0DC53BF9-5D72-BFC1-34AE-E118E5806302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27;p59">
              <a:extLst>
                <a:ext uri="{FF2B5EF4-FFF2-40B4-BE49-F238E27FC236}">
                  <a16:creationId xmlns:a16="http://schemas.microsoft.com/office/drawing/2014/main" id="{D2DADD26-A797-483F-A256-9AD819F7D44A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28;p59">
              <a:extLst>
                <a:ext uri="{FF2B5EF4-FFF2-40B4-BE49-F238E27FC236}">
                  <a16:creationId xmlns:a16="http://schemas.microsoft.com/office/drawing/2014/main" id="{FF1960D8-6CA7-735E-5CB4-DAA1A87FB3D0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29;p59">
              <a:extLst>
                <a:ext uri="{FF2B5EF4-FFF2-40B4-BE49-F238E27FC236}">
                  <a16:creationId xmlns:a16="http://schemas.microsoft.com/office/drawing/2014/main" id="{BEE8D375-E412-9440-281B-2138CAEFDC19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30;p59">
              <a:extLst>
                <a:ext uri="{FF2B5EF4-FFF2-40B4-BE49-F238E27FC236}">
                  <a16:creationId xmlns:a16="http://schemas.microsoft.com/office/drawing/2014/main" id="{D90A21CE-4E6F-87C9-38FD-06B895043A94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31;p59">
              <a:extLst>
                <a:ext uri="{FF2B5EF4-FFF2-40B4-BE49-F238E27FC236}">
                  <a16:creationId xmlns:a16="http://schemas.microsoft.com/office/drawing/2014/main" id="{38000AF8-DD64-5CEC-CEF7-5717E3384E89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32;p59">
              <a:extLst>
                <a:ext uri="{FF2B5EF4-FFF2-40B4-BE49-F238E27FC236}">
                  <a16:creationId xmlns:a16="http://schemas.microsoft.com/office/drawing/2014/main" id="{665832F7-BA3B-2D27-E5A0-501C06293987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33;p59">
              <a:extLst>
                <a:ext uri="{FF2B5EF4-FFF2-40B4-BE49-F238E27FC236}">
                  <a16:creationId xmlns:a16="http://schemas.microsoft.com/office/drawing/2014/main" id="{4B0553BC-29CA-4365-9E25-D370A7FD1DA5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34;p59">
              <a:extLst>
                <a:ext uri="{FF2B5EF4-FFF2-40B4-BE49-F238E27FC236}">
                  <a16:creationId xmlns:a16="http://schemas.microsoft.com/office/drawing/2014/main" id="{99C35C9E-EF1A-20F2-623B-E7374AF7C422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35;p59">
              <a:extLst>
                <a:ext uri="{FF2B5EF4-FFF2-40B4-BE49-F238E27FC236}">
                  <a16:creationId xmlns:a16="http://schemas.microsoft.com/office/drawing/2014/main" id="{6E6031AE-9900-9A8D-20C3-CD3D6D017366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356;p59">
            <a:extLst>
              <a:ext uri="{FF2B5EF4-FFF2-40B4-BE49-F238E27FC236}">
                <a16:creationId xmlns:a16="http://schemas.microsoft.com/office/drawing/2014/main" id="{4F7CA35D-6377-0B87-0186-961ADFBFE518}"/>
              </a:ext>
            </a:extLst>
          </p:cNvPr>
          <p:cNvGrpSpPr/>
          <p:nvPr/>
        </p:nvGrpSpPr>
        <p:grpSpPr>
          <a:xfrm>
            <a:off x="7911487" y="2991723"/>
            <a:ext cx="638070" cy="506860"/>
            <a:chOff x="2567841" y="1994124"/>
            <a:chExt cx="399812" cy="306477"/>
          </a:xfrm>
          <a:solidFill>
            <a:srgbClr val="FFC000"/>
          </a:solidFill>
        </p:grpSpPr>
        <p:sp>
          <p:nvSpPr>
            <p:cNvPr id="29" name="Google Shape;10357;p59">
              <a:extLst>
                <a:ext uri="{FF2B5EF4-FFF2-40B4-BE49-F238E27FC236}">
                  <a16:creationId xmlns:a16="http://schemas.microsoft.com/office/drawing/2014/main" id="{34359C98-14D2-469A-ED69-51651AA2C3ED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58;p59">
              <a:extLst>
                <a:ext uri="{FF2B5EF4-FFF2-40B4-BE49-F238E27FC236}">
                  <a16:creationId xmlns:a16="http://schemas.microsoft.com/office/drawing/2014/main" id="{D376FFC3-9468-9164-71D8-AEF2CDDCE36B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59;p59">
              <a:extLst>
                <a:ext uri="{FF2B5EF4-FFF2-40B4-BE49-F238E27FC236}">
                  <a16:creationId xmlns:a16="http://schemas.microsoft.com/office/drawing/2014/main" id="{926EEDE5-1F39-3A10-E6EC-9ABE5E1DA3B3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478;p59">
            <a:extLst>
              <a:ext uri="{FF2B5EF4-FFF2-40B4-BE49-F238E27FC236}">
                <a16:creationId xmlns:a16="http://schemas.microsoft.com/office/drawing/2014/main" id="{CFAA4033-9E1A-D69A-42F7-45CF36A6784D}"/>
              </a:ext>
            </a:extLst>
          </p:cNvPr>
          <p:cNvGrpSpPr/>
          <p:nvPr/>
        </p:nvGrpSpPr>
        <p:grpSpPr>
          <a:xfrm>
            <a:off x="1412228" y="2897786"/>
            <a:ext cx="615322" cy="711646"/>
            <a:chOff x="852385" y="1510916"/>
            <a:chExt cx="353145" cy="351997"/>
          </a:xfrm>
          <a:solidFill>
            <a:srgbClr val="5ECCF3"/>
          </a:solidFill>
        </p:grpSpPr>
        <p:sp>
          <p:nvSpPr>
            <p:cNvPr id="33" name="Google Shape;10479;p59">
              <a:extLst>
                <a:ext uri="{FF2B5EF4-FFF2-40B4-BE49-F238E27FC236}">
                  <a16:creationId xmlns:a16="http://schemas.microsoft.com/office/drawing/2014/main" id="{8C4A5B3B-A7F0-0107-7840-42926B648248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80;p59">
              <a:extLst>
                <a:ext uri="{FF2B5EF4-FFF2-40B4-BE49-F238E27FC236}">
                  <a16:creationId xmlns:a16="http://schemas.microsoft.com/office/drawing/2014/main" id="{BE4A860F-6A1D-8F9E-DED2-CB870765B4BD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81;p59">
              <a:extLst>
                <a:ext uri="{FF2B5EF4-FFF2-40B4-BE49-F238E27FC236}">
                  <a16:creationId xmlns:a16="http://schemas.microsoft.com/office/drawing/2014/main" id="{14BBFE4F-9A41-929D-CC5A-126CE1FBE081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872151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10595613" y="324802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معماری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۱۷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50A1A-DB2A-7EF5-8C2B-DAFAD7DC8458}"/>
              </a:ext>
            </a:extLst>
          </p:cNvPr>
          <p:cNvSpPr txBox="1"/>
          <p:nvPr/>
        </p:nvSpPr>
        <p:spPr>
          <a:xfrm>
            <a:off x="6096000" y="1175574"/>
            <a:ext cx="5190668" cy="282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مزایای استفاده از معماری </a:t>
            </a:r>
            <a:r>
              <a:rPr lang="fa-IR" sz="24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میکروسرویس</a:t>
            </a:r>
            <a:endParaRPr lang="fa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endParaRPr lang="fa-IR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سرعت توسعه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نرم‌افزار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مقیاس‌پذیری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راحت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آستانه تحمل خطا</a:t>
            </a: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بهینگی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مصرف منابع</a:t>
            </a:r>
          </a:p>
        </p:txBody>
      </p:sp>
      <p:pic>
        <p:nvPicPr>
          <p:cNvPr id="8194" name="Picture 2" descr="Microservices in eCommerce Explained | Vue Storefront">
            <a:extLst>
              <a:ext uri="{FF2B5EF4-FFF2-40B4-BE49-F238E27FC236}">
                <a16:creationId xmlns:a16="http://schemas.microsoft.com/office/drawing/2014/main" id="{F22B2A2D-C8D6-7EBF-63D6-B767C35D9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7" y="1850833"/>
            <a:ext cx="6939166" cy="4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6803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9207413" y="324802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دروازه ورود رابط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۱۸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50A1A-DB2A-7EF5-8C2B-DAFAD7DC8458}"/>
              </a:ext>
            </a:extLst>
          </p:cNvPr>
          <p:cNvSpPr txBox="1"/>
          <p:nvPr/>
        </p:nvSpPr>
        <p:spPr>
          <a:xfrm>
            <a:off x="6096000" y="1175574"/>
            <a:ext cx="5190668" cy="282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latin typeface="IRANSans" panose="020B0506030804020204" pitchFamily="34" charset="-78"/>
                <a:cs typeface="IRANSans" panose="020B0506030804020204" pitchFamily="34" charset="-78"/>
              </a:rPr>
              <a:t>مزایای استفاده از دروازه ورود رابط</a:t>
            </a:r>
          </a:p>
          <a:p>
            <a:pPr marL="0" algn="r" defTabSz="457200" rtl="1" eaLnBrk="1" latinLnBrk="0" hangingPunct="1"/>
            <a:endParaRPr lang="en-US" sz="24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کنترل و مدیریت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درخواست‌ها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تقسیم بار</a:t>
            </a: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امنیت بیشتر</a:t>
            </a: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نظارت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دقیق‌تر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9452C-D4BA-ACBC-0456-7B8A1F30B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0" y="1990880"/>
            <a:ext cx="7007341" cy="40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25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11167886" y="32480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داکر</a:t>
            </a:r>
            <a:endParaRPr lang="fa-IR" altLang="zh-CN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۱۹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2A50D-F893-F642-DF47-9DE8335156C1}"/>
              </a:ext>
            </a:extLst>
          </p:cNvPr>
          <p:cNvSpPr txBox="1"/>
          <p:nvPr/>
        </p:nvSpPr>
        <p:spPr>
          <a:xfrm>
            <a:off x="1174511" y="1530036"/>
            <a:ext cx="10703636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با استفاده از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داکر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امکان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بسته‌بندی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برنامه‌ها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در قالب </a:t>
            </a:r>
            <a:r>
              <a:rPr lang="en-US" sz="2200" dirty="0">
                <a:latin typeface="IRANSans" panose="020B0506030804020204" pitchFamily="34" charset="-78"/>
                <a:cs typeface="IRANSans" panose="020B0506030804020204" pitchFamily="34" charset="-78"/>
              </a:rPr>
              <a:t>container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فراهم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می‌شود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که امکاناتی نظیر:</a:t>
            </a:r>
          </a:p>
          <a:p>
            <a:pPr marL="0" algn="r" defTabSz="457200" rtl="1" eaLnBrk="1" latinLnBrk="0" hangingPunct="1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افزایش سرعت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بالاآمدن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منزوی سازی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برنامه‌ها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بهبود امنیت</a:t>
            </a: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algn="r" defTabSz="457200" rtl="1" eaLnBrk="1" latinLnBrk="0" hangingPunct="1"/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به دنبال خواهد داشت.</a:t>
            </a: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10242" name="Picture 2" descr="A practical introduction to Docker containers | Red Hat Developer">
            <a:extLst>
              <a:ext uri="{FF2B5EF4-FFF2-40B4-BE49-F238E27FC236}">
                <a16:creationId xmlns:a16="http://schemas.microsoft.com/office/drawing/2014/main" id="{A7555574-9507-4D45-4F3C-5EE6C22A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65" y="2117194"/>
            <a:ext cx="5166574" cy="42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914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 rot="2672354" flipH="1" flipV="1">
            <a:off x="-331668" y="-419689"/>
            <a:ext cx="2660816" cy="5377034"/>
          </a:xfrm>
          <a:custGeom>
            <a:avLst/>
            <a:gdLst>
              <a:gd name="connsiteX0" fmla="*/ 1902049 w 2660816"/>
              <a:gd name="connsiteY0" fmla="*/ 5377034 h 5377034"/>
              <a:gd name="connsiteX1" fmla="*/ 3470 w 2660816"/>
              <a:gd name="connsiteY1" fmla="*/ 5377034 h 5377034"/>
              <a:gd name="connsiteX2" fmla="*/ 3470 w 2660816"/>
              <a:gd name="connsiteY2" fmla="*/ 5346400 h 5377034"/>
              <a:gd name="connsiteX3" fmla="*/ 0 w 2660816"/>
              <a:gd name="connsiteY3" fmla="*/ 5346345 h 5377034"/>
              <a:gd name="connsiteX4" fmla="*/ 3470 w 2660816"/>
              <a:gd name="connsiteY4" fmla="*/ 5130611 h 5377034"/>
              <a:gd name="connsiteX5" fmla="*/ 3470 w 2660816"/>
              <a:gd name="connsiteY5" fmla="*/ 4630373 h 5377034"/>
              <a:gd name="connsiteX6" fmla="*/ 11516 w 2660816"/>
              <a:gd name="connsiteY6" fmla="*/ 4630373 h 5377034"/>
              <a:gd name="connsiteX7" fmla="*/ 85997 w 2660816"/>
              <a:gd name="connsiteY7" fmla="*/ 0 h 5377034"/>
              <a:gd name="connsiteX8" fmla="*/ 820744 w 2660816"/>
              <a:gd name="connsiteY8" fmla="*/ 746661 h 5377034"/>
              <a:gd name="connsiteX9" fmla="*/ 758274 w 2660816"/>
              <a:gd name="connsiteY9" fmla="*/ 4630373 h 5377034"/>
              <a:gd name="connsiteX10" fmla="*/ 2660816 w 2660816"/>
              <a:gd name="connsiteY10" fmla="*/ 4630373 h 53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5377034">
                <a:moveTo>
                  <a:pt x="1902049" y="5377034"/>
                </a:moveTo>
                <a:lnTo>
                  <a:pt x="3470" y="5377034"/>
                </a:lnTo>
                <a:lnTo>
                  <a:pt x="3470" y="5346400"/>
                </a:lnTo>
                <a:lnTo>
                  <a:pt x="0" y="5346345"/>
                </a:lnTo>
                <a:lnTo>
                  <a:pt x="3470" y="5130611"/>
                </a:lnTo>
                <a:lnTo>
                  <a:pt x="3470" y="4630373"/>
                </a:lnTo>
                <a:lnTo>
                  <a:pt x="11516" y="4630373"/>
                </a:lnTo>
                <a:lnTo>
                  <a:pt x="85997" y="0"/>
                </a:lnTo>
                <a:lnTo>
                  <a:pt x="820744" y="746661"/>
                </a:lnTo>
                <a:lnTo>
                  <a:pt x="758274" y="4630373"/>
                </a:lnTo>
                <a:lnTo>
                  <a:pt x="2660816" y="46303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8127646" flipH="1">
            <a:off x="10556096" y="3013096"/>
            <a:ext cx="3223857" cy="3219752"/>
          </a:xfrm>
          <a:custGeom>
            <a:avLst/>
            <a:gdLst>
              <a:gd name="connsiteX0" fmla="*/ 3223857 w 3223857"/>
              <a:gd name="connsiteY0" fmla="*/ 3213758 h 3219752"/>
              <a:gd name="connsiteX1" fmla="*/ 2676543 w 3223857"/>
              <a:gd name="connsiteY1" fmla="*/ 2657570 h 3219752"/>
              <a:gd name="connsiteX2" fmla="*/ 565160 w 3223857"/>
              <a:gd name="connsiteY2" fmla="*/ 2657570 h 3219752"/>
              <a:gd name="connsiteX3" fmla="*/ 599117 w 3223857"/>
              <a:gd name="connsiteY3" fmla="*/ 546460 h 3219752"/>
              <a:gd name="connsiteX4" fmla="*/ 61376 w 3223857"/>
              <a:gd name="connsiteY4" fmla="*/ 0 h 3219752"/>
              <a:gd name="connsiteX5" fmla="*/ 51490 w 3223857"/>
              <a:gd name="connsiteY5" fmla="*/ 9728 h 3219752"/>
              <a:gd name="connsiteX6" fmla="*/ 0 w 3223857"/>
              <a:gd name="connsiteY6" fmla="*/ 3210807 h 3219752"/>
              <a:gd name="connsiteX7" fmla="*/ 22816 w 3223857"/>
              <a:gd name="connsiteY7" fmla="*/ 3211174 h 3219752"/>
              <a:gd name="connsiteX8" fmla="*/ 22816 w 3223857"/>
              <a:gd name="connsiteY8" fmla="*/ 3213759 h 3219752"/>
              <a:gd name="connsiteX9" fmla="*/ 183505 w 3223857"/>
              <a:gd name="connsiteY9" fmla="*/ 3213759 h 3219752"/>
              <a:gd name="connsiteX10" fmla="*/ 556117 w 3223857"/>
              <a:gd name="connsiteY10" fmla="*/ 3219752 h 3219752"/>
              <a:gd name="connsiteX11" fmla="*/ 556213 w 3223857"/>
              <a:gd name="connsiteY11" fmla="*/ 3213758 h 321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3857" h="3219752">
                <a:moveTo>
                  <a:pt x="3223857" y="3213758"/>
                </a:moveTo>
                <a:lnTo>
                  <a:pt x="2676543" y="2657570"/>
                </a:lnTo>
                <a:lnTo>
                  <a:pt x="565160" y="2657570"/>
                </a:lnTo>
                <a:lnTo>
                  <a:pt x="599117" y="546460"/>
                </a:lnTo>
                <a:lnTo>
                  <a:pt x="61376" y="0"/>
                </a:lnTo>
                <a:lnTo>
                  <a:pt x="51490" y="9728"/>
                </a:lnTo>
                <a:lnTo>
                  <a:pt x="0" y="3210807"/>
                </a:lnTo>
                <a:lnTo>
                  <a:pt x="22816" y="3211174"/>
                </a:lnTo>
                <a:lnTo>
                  <a:pt x="22816" y="3213759"/>
                </a:lnTo>
                <a:lnTo>
                  <a:pt x="183505" y="3213759"/>
                </a:lnTo>
                <a:lnTo>
                  <a:pt x="556117" y="3219752"/>
                </a:lnTo>
                <a:lnTo>
                  <a:pt x="556213" y="321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8127646" flipH="1">
            <a:off x="9810013" y="2550607"/>
            <a:ext cx="4318839" cy="3766214"/>
          </a:xfrm>
          <a:custGeom>
            <a:avLst/>
            <a:gdLst>
              <a:gd name="connsiteX0" fmla="*/ 4318839 w 4318839"/>
              <a:gd name="connsiteY0" fmla="*/ 3760219 h 3766214"/>
              <a:gd name="connsiteX1" fmla="*/ 3771525 w 4318839"/>
              <a:gd name="connsiteY1" fmla="*/ 3204032 h 3766214"/>
              <a:gd name="connsiteX2" fmla="*/ 565160 w 4318839"/>
              <a:gd name="connsiteY2" fmla="*/ 3204032 h 3766214"/>
              <a:gd name="connsiteX3" fmla="*/ 616697 w 4318839"/>
              <a:gd name="connsiteY3" fmla="*/ 0 h 3766214"/>
              <a:gd name="connsiteX4" fmla="*/ 51490 w 4318839"/>
              <a:gd name="connsiteY4" fmla="*/ 556189 h 3766214"/>
              <a:gd name="connsiteX5" fmla="*/ 0 w 4318839"/>
              <a:gd name="connsiteY5" fmla="*/ 3757269 h 3766214"/>
              <a:gd name="connsiteX6" fmla="*/ 22816 w 4318839"/>
              <a:gd name="connsiteY6" fmla="*/ 3757636 h 3766214"/>
              <a:gd name="connsiteX7" fmla="*/ 22816 w 4318839"/>
              <a:gd name="connsiteY7" fmla="*/ 3760221 h 3766214"/>
              <a:gd name="connsiteX8" fmla="*/ 183505 w 4318839"/>
              <a:gd name="connsiteY8" fmla="*/ 3760221 h 3766214"/>
              <a:gd name="connsiteX9" fmla="*/ 556117 w 4318839"/>
              <a:gd name="connsiteY9" fmla="*/ 3766214 h 3766214"/>
              <a:gd name="connsiteX10" fmla="*/ 556213 w 4318839"/>
              <a:gd name="connsiteY10" fmla="*/ 3760220 h 37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39" h="3766214">
                <a:moveTo>
                  <a:pt x="4318839" y="3760219"/>
                </a:moveTo>
                <a:lnTo>
                  <a:pt x="3771525" y="3204032"/>
                </a:lnTo>
                <a:lnTo>
                  <a:pt x="565160" y="3204032"/>
                </a:lnTo>
                <a:lnTo>
                  <a:pt x="616697" y="0"/>
                </a:lnTo>
                <a:lnTo>
                  <a:pt x="51490" y="556189"/>
                </a:lnTo>
                <a:lnTo>
                  <a:pt x="0" y="3757269"/>
                </a:lnTo>
                <a:lnTo>
                  <a:pt x="22816" y="3757636"/>
                </a:lnTo>
                <a:lnTo>
                  <a:pt x="22816" y="3760221"/>
                </a:lnTo>
                <a:lnTo>
                  <a:pt x="183505" y="3760221"/>
                </a:lnTo>
                <a:lnTo>
                  <a:pt x="556117" y="3766214"/>
                </a:lnTo>
                <a:lnTo>
                  <a:pt x="556213" y="3760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2672354" flipH="1" flipV="1">
            <a:off x="200632" y="-630770"/>
            <a:ext cx="2660816" cy="6846813"/>
          </a:xfrm>
          <a:custGeom>
            <a:avLst/>
            <a:gdLst>
              <a:gd name="connsiteX0" fmla="*/ 2660816 w 2660816"/>
              <a:gd name="connsiteY0" fmla="*/ 6100152 h 6846813"/>
              <a:gd name="connsiteX1" fmla="*/ 1902048 w 2660816"/>
              <a:gd name="connsiteY1" fmla="*/ 6846813 h 6846813"/>
              <a:gd name="connsiteX2" fmla="*/ 3470 w 2660816"/>
              <a:gd name="connsiteY2" fmla="*/ 6846813 h 6846813"/>
              <a:gd name="connsiteX3" fmla="*/ 3470 w 2660816"/>
              <a:gd name="connsiteY3" fmla="*/ 6816180 h 6846813"/>
              <a:gd name="connsiteX4" fmla="*/ 0 w 2660816"/>
              <a:gd name="connsiteY4" fmla="*/ 6816124 h 6846813"/>
              <a:gd name="connsiteX5" fmla="*/ 3470 w 2660816"/>
              <a:gd name="connsiteY5" fmla="*/ 6600395 h 6846813"/>
              <a:gd name="connsiteX6" fmla="*/ 3470 w 2660816"/>
              <a:gd name="connsiteY6" fmla="*/ 6100152 h 6846813"/>
              <a:gd name="connsiteX7" fmla="*/ 11517 w 2660816"/>
              <a:gd name="connsiteY7" fmla="*/ 6100152 h 6846813"/>
              <a:gd name="connsiteX8" fmla="*/ 109638 w 2660816"/>
              <a:gd name="connsiteY8" fmla="*/ 0 h 6846813"/>
              <a:gd name="connsiteX9" fmla="*/ 844386 w 2660816"/>
              <a:gd name="connsiteY9" fmla="*/ 746662 h 6846813"/>
              <a:gd name="connsiteX10" fmla="*/ 758274 w 2660816"/>
              <a:gd name="connsiteY10" fmla="*/ 6100152 h 68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6846813">
                <a:moveTo>
                  <a:pt x="2660816" y="6100152"/>
                </a:moveTo>
                <a:lnTo>
                  <a:pt x="1902048" y="6846813"/>
                </a:lnTo>
                <a:lnTo>
                  <a:pt x="3470" y="6846813"/>
                </a:lnTo>
                <a:lnTo>
                  <a:pt x="3470" y="6816180"/>
                </a:lnTo>
                <a:lnTo>
                  <a:pt x="0" y="6816124"/>
                </a:lnTo>
                <a:lnTo>
                  <a:pt x="3470" y="6600395"/>
                </a:lnTo>
                <a:lnTo>
                  <a:pt x="3470" y="6100152"/>
                </a:lnTo>
                <a:lnTo>
                  <a:pt x="11517" y="6100152"/>
                </a:lnTo>
                <a:lnTo>
                  <a:pt x="109638" y="0"/>
                </a:lnTo>
                <a:lnTo>
                  <a:pt x="844386" y="746662"/>
                </a:lnTo>
                <a:lnTo>
                  <a:pt x="758274" y="6100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1"/>
          <p:cNvSpPr txBox="1"/>
          <p:nvPr/>
        </p:nvSpPr>
        <p:spPr>
          <a:xfrm>
            <a:off x="2559115" y="2967335"/>
            <a:ext cx="775278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طراحی و </a:t>
            </a:r>
            <a:r>
              <a:rPr lang="fa-IR" sz="6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پیاده‌سازی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021214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9755640" y="324802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r" defTabSz="457200" rtl="1" eaLnBrk="1" latinLnBrk="0" hangingPunct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طراحی پروژه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۱۹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2A50D-F893-F642-DF47-9DE8335156C1}"/>
              </a:ext>
            </a:extLst>
          </p:cNvPr>
          <p:cNvSpPr txBox="1"/>
          <p:nvPr/>
        </p:nvSpPr>
        <p:spPr>
          <a:xfrm>
            <a:off x="8822892" y="1213008"/>
            <a:ext cx="2427268" cy="407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پایه کد مشترک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میکروسرویس‌ها</a:t>
            </a:r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914400" lvl="1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قفل</a:t>
            </a:r>
          </a:p>
          <a:p>
            <a:pPr marL="914400" lvl="1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خادم</a:t>
            </a:r>
          </a:p>
          <a:p>
            <a:pPr marL="914400" lvl="1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ناظم</a:t>
            </a:r>
          </a:p>
          <a:p>
            <a:pPr marL="914400" lvl="1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باجه</a:t>
            </a: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3" name="任意多边形: 形状 19">
            <a:extLst>
              <a:ext uri="{FF2B5EF4-FFF2-40B4-BE49-F238E27FC236}">
                <a16:creationId xmlns:a16="http://schemas.microsoft.com/office/drawing/2014/main" id="{FFDA39EF-2C81-6608-76DB-617D5E82BE6A}"/>
              </a:ext>
            </a:extLst>
          </p:cNvPr>
          <p:cNvSpPr/>
          <p:nvPr/>
        </p:nvSpPr>
        <p:spPr>
          <a:xfrm rot="2727646" flipV="1">
            <a:off x="-24256" y="4971333"/>
            <a:ext cx="4453443" cy="3432678"/>
          </a:xfrm>
          <a:custGeom>
            <a:avLst/>
            <a:gdLst>
              <a:gd name="connsiteX0" fmla="*/ 0 w 4453443"/>
              <a:gd name="connsiteY0" fmla="*/ 3420670 h 3432678"/>
              <a:gd name="connsiteX1" fmla="*/ 30630 w 4453443"/>
              <a:gd name="connsiteY1" fmla="*/ 3421162 h 3432678"/>
              <a:gd name="connsiteX2" fmla="*/ 30630 w 4453443"/>
              <a:gd name="connsiteY2" fmla="*/ 3424633 h 3432678"/>
              <a:gd name="connsiteX3" fmla="*/ 246395 w 4453443"/>
              <a:gd name="connsiteY3" fmla="*/ 3424633 h 3432678"/>
              <a:gd name="connsiteX4" fmla="*/ 746565 w 4453443"/>
              <a:gd name="connsiteY4" fmla="*/ 3432678 h 3432678"/>
              <a:gd name="connsiteX5" fmla="*/ 746694 w 4453443"/>
              <a:gd name="connsiteY5" fmla="*/ 3424634 h 3432678"/>
              <a:gd name="connsiteX6" fmla="*/ 4453443 w 4453443"/>
              <a:gd name="connsiteY6" fmla="*/ 3424633 h 3432678"/>
              <a:gd name="connsiteX7" fmla="*/ 3718696 w 4453443"/>
              <a:gd name="connsiteY7" fmla="*/ 2677972 h 3432678"/>
              <a:gd name="connsiteX8" fmla="*/ 758704 w 4453443"/>
              <a:gd name="connsiteY8" fmla="*/ 2677972 h 3432678"/>
              <a:gd name="connsiteX9" fmla="*/ 801781 w 4453443"/>
              <a:gd name="connsiteY9" fmla="*/ 0 h 3432678"/>
              <a:gd name="connsiteX10" fmla="*/ 43012 w 4453443"/>
              <a:gd name="connsiteY10" fmla="*/ 746662 h 34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3443" h="3432678">
                <a:moveTo>
                  <a:pt x="0" y="3420670"/>
                </a:moveTo>
                <a:lnTo>
                  <a:pt x="30630" y="3421162"/>
                </a:lnTo>
                <a:lnTo>
                  <a:pt x="30630" y="3424633"/>
                </a:lnTo>
                <a:lnTo>
                  <a:pt x="246395" y="3424633"/>
                </a:lnTo>
                <a:lnTo>
                  <a:pt x="746565" y="3432678"/>
                </a:lnTo>
                <a:lnTo>
                  <a:pt x="746694" y="3424634"/>
                </a:lnTo>
                <a:lnTo>
                  <a:pt x="4453443" y="3424633"/>
                </a:lnTo>
                <a:lnTo>
                  <a:pt x="3718696" y="2677972"/>
                </a:lnTo>
                <a:lnTo>
                  <a:pt x="758704" y="2677972"/>
                </a:lnTo>
                <a:lnTo>
                  <a:pt x="801781" y="0"/>
                </a:lnTo>
                <a:lnTo>
                  <a:pt x="43012" y="7466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zh-CN" altLang="en-US"/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AA92041A-D0FD-982D-999E-7ACA731F72F7}"/>
              </a:ext>
            </a:extLst>
          </p:cNvPr>
          <p:cNvSpPr/>
          <p:nvPr/>
        </p:nvSpPr>
        <p:spPr>
          <a:xfrm rot="2727646" flipV="1">
            <a:off x="3055865" y="5473066"/>
            <a:ext cx="3160540" cy="3166488"/>
          </a:xfrm>
          <a:custGeom>
            <a:avLst/>
            <a:gdLst>
              <a:gd name="connsiteX0" fmla="*/ 0 w 3160540"/>
              <a:gd name="connsiteY0" fmla="*/ 3157074 h 3166488"/>
              <a:gd name="connsiteX1" fmla="*/ 24013 w 3160540"/>
              <a:gd name="connsiteY1" fmla="*/ 3157460 h 3166488"/>
              <a:gd name="connsiteX2" fmla="*/ 24013 w 3160540"/>
              <a:gd name="connsiteY2" fmla="*/ 3160181 h 3166488"/>
              <a:gd name="connsiteX3" fmla="*/ 193165 w 3160540"/>
              <a:gd name="connsiteY3" fmla="*/ 3160181 h 3166488"/>
              <a:gd name="connsiteX4" fmla="*/ 585284 w 3160540"/>
              <a:gd name="connsiteY4" fmla="*/ 3166488 h 3166488"/>
              <a:gd name="connsiteX5" fmla="*/ 585385 w 3160540"/>
              <a:gd name="connsiteY5" fmla="*/ 3160181 h 3166488"/>
              <a:gd name="connsiteX6" fmla="*/ 3160540 w 3160540"/>
              <a:gd name="connsiteY6" fmla="*/ 3160181 h 3166488"/>
              <a:gd name="connsiteX7" fmla="*/ 2584521 w 3160540"/>
              <a:gd name="connsiteY7" fmla="*/ 2574822 h 3166488"/>
              <a:gd name="connsiteX8" fmla="*/ 594800 w 3160540"/>
              <a:gd name="connsiteY8" fmla="*/ 2574822 h 3166488"/>
              <a:gd name="connsiteX9" fmla="*/ 626802 w 3160540"/>
              <a:gd name="connsiteY9" fmla="*/ 585359 h 3166488"/>
              <a:gd name="connsiteX10" fmla="*/ 50782 w 3160540"/>
              <a:gd name="connsiteY10" fmla="*/ 0 h 3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0540" h="3166488">
                <a:moveTo>
                  <a:pt x="0" y="3157074"/>
                </a:moveTo>
                <a:lnTo>
                  <a:pt x="24013" y="3157460"/>
                </a:lnTo>
                <a:lnTo>
                  <a:pt x="24013" y="3160181"/>
                </a:lnTo>
                <a:lnTo>
                  <a:pt x="193165" y="3160181"/>
                </a:lnTo>
                <a:lnTo>
                  <a:pt x="585284" y="3166488"/>
                </a:lnTo>
                <a:lnTo>
                  <a:pt x="585385" y="3160181"/>
                </a:lnTo>
                <a:lnTo>
                  <a:pt x="3160540" y="3160181"/>
                </a:lnTo>
                <a:lnTo>
                  <a:pt x="2584521" y="2574822"/>
                </a:lnTo>
                <a:lnTo>
                  <a:pt x="594800" y="2574822"/>
                </a:lnTo>
                <a:lnTo>
                  <a:pt x="626802" y="585359"/>
                </a:lnTo>
                <a:lnTo>
                  <a:pt x="50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876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9334050" y="324802"/>
            <a:ext cx="264367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پایه کد مشترک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۲۰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2A50D-F893-F642-DF47-9DE8335156C1}"/>
              </a:ext>
            </a:extLst>
          </p:cNvPr>
          <p:cNvSpPr txBox="1"/>
          <p:nvPr/>
        </p:nvSpPr>
        <p:spPr>
          <a:xfrm>
            <a:off x="950614" y="1530036"/>
            <a:ext cx="109275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برای رعایت اصل عدم تکرار و باز استفاده از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کد‌های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نوشته شده، موارد مشترک در این سامانه در قالب یک پروژه به اسم </a:t>
            </a:r>
            <a:r>
              <a:rPr lang="en-US" sz="2200" dirty="0">
                <a:latin typeface="IRANSans" panose="020B0506030804020204" pitchFamily="34" charset="-78"/>
                <a:cs typeface="IRANSans" panose="020B0506030804020204" pitchFamily="34" charset="-78"/>
              </a:rPr>
              <a:t>pkg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آورده شده.</a:t>
            </a:r>
          </a:p>
          <a:p>
            <a:pPr marL="0" algn="r" defTabSz="457200" rtl="1" eaLnBrk="1" latinLnBrk="0" hangingPunct="1"/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این موارد مشترک شامل:</a:t>
            </a:r>
          </a:p>
          <a:p>
            <a:pPr marL="0" algn="r" defTabSz="457200" rtl="1" eaLnBrk="1" latinLnBrk="0" hangingPunct="1"/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مقداردهی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اولیه‌ی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مسیریاب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وب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اتصال به پایگاه داده</a:t>
            </a: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مقدار دهی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تنظیمات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برنامه‌های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کاربر</a:t>
            </a: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algn="r" defTabSz="457200" rtl="1" eaLnBrk="1" latinLnBrk="0" hangingPunct="1"/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است.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46189-6FB4-02E1-2FA8-6DB4F260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5" y="2706034"/>
            <a:ext cx="4172918" cy="36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9642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710482" y="324802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فناوری‌های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مشترک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۲۱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2A50D-F893-F642-DF47-9DE8335156C1}"/>
              </a:ext>
            </a:extLst>
          </p:cNvPr>
          <p:cNvSpPr txBox="1"/>
          <p:nvPr/>
        </p:nvSpPr>
        <p:spPr>
          <a:xfrm>
            <a:off x="950615" y="1530036"/>
            <a:ext cx="102995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3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خدمت‌گزار</a:t>
            </a:r>
            <a:r>
              <a:rPr lang="fa-IR" sz="3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3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وب</a:t>
            </a:r>
            <a:endParaRPr lang="fa-IR" sz="3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endParaRPr lang="fa-IR" sz="3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چهارچوب </a:t>
            </a:r>
            <a:r>
              <a:rPr lang="en-US" sz="2000" dirty="0">
                <a:latin typeface="IRANSans" panose="020B0506030804020204" pitchFamily="34" charset="-78"/>
                <a:cs typeface="IRANSans" panose="020B0506030804020204" pitchFamily="34" charset="-78"/>
              </a:rPr>
              <a:t>Echo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برای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پیاده‌سازی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خدمت‌گزار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وب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استفاده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شده‌است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.</a:t>
            </a:r>
          </a:p>
          <a:p>
            <a:pPr marL="0" algn="r" defTabSz="457200" rtl="1" eaLnBrk="1" latinLnBrk="0" hangingPunct="1"/>
            <a:endParaRPr lang="fa-IR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امکان تعریف مسیر،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میان‌افزار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و تابع رسیدگی کننده از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ویژگی‌های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این چهارچوب است.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84EA5-923D-2F92-60B2-FCAD02A6C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67" y="3660547"/>
            <a:ext cx="7732865" cy="28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3973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710482" y="324802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فناوری‌های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مشترک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۲۲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2A50D-F893-F642-DF47-9DE8335156C1}"/>
              </a:ext>
            </a:extLst>
          </p:cNvPr>
          <p:cNvSpPr txBox="1"/>
          <p:nvPr/>
        </p:nvSpPr>
        <p:spPr>
          <a:xfrm>
            <a:off x="950615" y="1530036"/>
            <a:ext cx="1029954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3200" dirty="0">
                <a:latin typeface="IRANSans" panose="020B0506030804020204" pitchFamily="34" charset="-78"/>
                <a:cs typeface="IRANSans" panose="020B0506030804020204" pitchFamily="34" charset="-78"/>
              </a:rPr>
              <a:t>ارتباط با پایگاه داده</a:t>
            </a:r>
          </a:p>
          <a:p>
            <a:pPr marL="0" algn="r" defTabSz="457200" rtl="1" eaLnBrk="1" latinLnBrk="0" hangingPunct="1"/>
            <a:endParaRPr lang="fa-IR" sz="3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ارتباط با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پایگاه‌داده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توسط چهارچوب </a:t>
            </a:r>
            <a:r>
              <a:rPr lang="en-US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ent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انجام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می‌شود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. ویژگی های این چهارچوب موارد زیر است:</a:t>
            </a:r>
            <a:endParaRPr lang="en-US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endParaRPr lang="en-US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342900" indent="-3429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رابط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برنامه‌نویسی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ایستا</a:t>
            </a:r>
          </a:p>
          <a:p>
            <a:pPr marL="342900" indent="-3429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تضمین امنیت بالا</a:t>
            </a:r>
          </a:p>
          <a:p>
            <a:pPr marL="342900" indent="-3429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امکان تعریف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قلاب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جهت امور مدیریتی و نظارتی</a:t>
            </a:r>
          </a:p>
          <a:p>
            <a:pPr marL="342900" indent="-342900" algn="r" defTabSz="457200" rtl="1" eaLnBrk="1" latinLnBrk="0" hangingPunct="1">
              <a:buFont typeface="Arial" panose="020B0604020202020204" pitchFamily="34" charset="0"/>
              <a:buChar char="•"/>
            </a:pPr>
            <a:endParaRPr lang="fa-IR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342900" indent="-342900" algn="r" defTabSz="457200" rtl="1" eaLnBrk="1" latinLnBrk="0" hangingPunct="1">
              <a:buFont typeface="Arial" panose="020B0604020202020204" pitchFamily="34" charset="0"/>
              <a:buChar char="•"/>
            </a:pPr>
            <a:endParaRPr lang="fa-IR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algn="r" defTabSz="457200" rtl="1" eaLnBrk="1" latinLnBrk="0" hangingPunct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همچنین در پروژه قفل از چهارچوب </a:t>
            </a:r>
            <a:r>
              <a:rPr lang="en-US" sz="2000" dirty="0">
                <a:latin typeface="IRANSans" panose="020B0506030804020204" pitchFamily="34" charset="-78"/>
                <a:cs typeface="IRANSans" panose="020B0506030804020204" pitchFamily="34" charset="-78"/>
              </a:rPr>
              <a:t>gorm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که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معروف‌ترین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 چهارچوب تعامل با پایگاه داده است استفاده </a:t>
            </a:r>
            <a:r>
              <a:rPr lang="fa-IR" sz="2000" dirty="0" err="1">
                <a:latin typeface="IRANSans" panose="020B0506030804020204" pitchFamily="34" charset="-78"/>
                <a:cs typeface="IRANSans" panose="020B0506030804020204" pitchFamily="34" charset="-78"/>
              </a:rPr>
              <a:t>کرده‌ایم</a:t>
            </a:r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.</a:t>
            </a:r>
          </a:p>
          <a:p>
            <a:pPr marL="0" algn="r" defTabSz="457200" rtl="1" eaLnBrk="1" latinLnBrk="0" hangingPunct="1"/>
            <a:endParaRPr lang="fa-IR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algn="r" defTabSz="457200" rtl="1" eaLnBrk="1" latinLnBrk="0" hangingPunct="1"/>
            <a:endParaRPr lang="en-US" sz="28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77056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551785" y="324802"/>
            <a:ext cx="342593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معماری کلی سیستم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۲۳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3BE3E-3CE9-ED9A-AECC-BC8A0B4E9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4" y="1552463"/>
            <a:ext cx="10141826" cy="404286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0649431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838722" y="324802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میکروسرویس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قفل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۲۴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AB60-C791-DDC7-A84C-9D950108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6" y="3863516"/>
            <a:ext cx="7420166" cy="2574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B1142-E088-E539-94D4-1AB4AC3E045C}"/>
              </a:ext>
            </a:extLst>
          </p:cNvPr>
          <p:cNvSpPr txBox="1"/>
          <p:nvPr/>
        </p:nvSpPr>
        <p:spPr>
          <a:xfrm>
            <a:off x="3518705" y="1481559"/>
            <a:ext cx="7731456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احراز هویت</a:t>
            </a:r>
          </a:p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مدیریت کاربران</a:t>
            </a:r>
          </a:p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تعیین سطوح دسترسی</a:t>
            </a:r>
          </a:p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در تعامل با دروازه ورود</a:t>
            </a: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7494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 rot="2672354" flipH="1" flipV="1">
            <a:off x="-331668" y="-419689"/>
            <a:ext cx="2660816" cy="5377034"/>
          </a:xfrm>
          <a:custGeom>
            <a:avLst/>
            <a:gdLst>
              <a:gd name="connsiteX0" fmla="*/ 1902049 w 2660816"/>
              <a:gd name="connsiteY0" fmla="*/ 5377034 h 5377034"/>
              <a:gd name="connsiteX1" fmla="*/ 3470 w 2660816"/>
              <a:gd name="connsiteY1" fmla="*/ 5377034 h 5377034"/>
              <a:gd name="connsiteX2" fmla="*/ 3470 w 2660816"/>
              <a:gd name="connsiteY2" fmla="*/ 5346400 h 5377034"/>
              <a:gd name="connsiteX3" fmla="*/ 0 w 2660816"/>
              <a:gd name="connsiteY3" fmla="*/ 5346345 h 5377034"/>
              <a:gd name="connsiteX4" fmla="*/ 3470 w 2660816"/>
              <a:gd name="connsiteY4" fmla="*/ 5130611 h 5377034"/>
              <a:gd name="connsiteX5" fmla="*/ 3470 w 2660816"/>
              <a:gd name="connsiteY5" fmla="*/ 4630373 h 5377034"/>
              <a:gd name="connsiteX6" fmla="*/ 11516 w 2660816"/>
              <a:gd name="connsiteY6" fmla="*/ 4630373 h 5377034"/>
              <a:gd name="connsiteX7" fmla="*/ 85997 w 2660816"/>
              <a:gd name="connsiteY7" fmla="*/ 0 h 5377034"/>
              <a:gd name="connsiteX8" fmla="*/ 820744 w 2660816"/>
              <a:gd name="connsiteY8" fmla="*/ 746661 h 5377034"/>
              <a:gd name="connsiteX9" fmla="*/ 758274 w 2660816"/>
              <a:gd name="connsiteY9" fmla="*/ 4630373 h 5377034"/>
              <a:gd name="connsiteX10" fmla="*/ 2660816 w 2660816"/>
              <a:gd name="connsiteY10" fmla="*/ 4630373 h 53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5377034">
                <a:moveTo>
                  <a:pt x="1902049" y="5377034"/>
                </a:moveTo>
                <a:lnTo>
                  <a:pt x="3470" y="5377034"/>
                </a:lnTo>
                <a:lnTo>
                  <a:pt x="3470" y="5346400"/>
                </a:lnTo>
                <a:lnTo>
                  <a:pt x="0" y="5346345"/>
                </a:lnTo>
                <a:lnTo>
                  <a:pt x="3470" y="5130611"/>
                </a:lnTo>
                <a:lnTo>
                  <a:pt x="3470" y="4630373"/>
                </a:lnTo>
                <a:lnTo>
                  <a:pt x="11516" y="4630373"/>
                </a:lnTo>
                <a:lnTo>
                  <a:pt x="85997" y="0"/>
                </a:lnTo>
                <a:lnTo>
                  <a:pt x="820744" y="746661"/>
                </a:lnTo>
                <a:lnTo>
                  <a:pt x="758274" y="4630373"/>
                </a:lnTo>
                <a:lnTo>
                  <a:pt x="2660816" y="46303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8127646" flipH="1">
            <a:off x="10556096" y="3013096"/>
            <a:ext cx="3223857" cy="3219752"/>
          </a:xfrm>
          <a:custGeom>
            <a:avLst/>
            <a:gdLst>
              <a:gd name="connsiteX0" fmla="*/ 3223857 w 3223857"/>
              <a:gd name="connsiteY0" fmla="*/ 3213758 h 3219752"/>
              <a:gd name="connsiteX1" fmla="*/ 2676543 w 3223857"/>
              <a:gd name="connsiteY1" fmla="*/ 2657570 h 3219752"/>
              <a:gd name="connsiteX2" fmla="*/ 565160 w 3223857"/>
              <a:gd name="connsiteY2" fmla="*/ 2657570 h 3219752"/>
              <a:gd name="connsiteX3" fmla="*/ 599117 w 3223857"/>
              <a:gd name="connsiteY3" fmla="*/ 546460 h 3219752"/>
              <a:gd name="connsiteX4" fmla="*/ 61376 w 3223857"/>
              <a:gd name="connsiteY4" fmla="*/ 0 h 3219752"/>
              <a:gd name="connsiteX5" fmla="*/ 51490 w 3223857"/>
              <a:gd name="connsiteY5" fmla="*/ 9728 h 3219752"/>
              <a:gd name="connsiteX6" fmla="*/ 0 w 3223857"/>
              <a:gd name="connsiteY6" fmla="*/ 3210807 h 3219752"/>
              <a:gd name="connsiteX7" fmla="*/ 22816 w 3223857"/>
              <a:gd name="connsiteY7" fmla="*/ 3211174 h 3219752"/>
              <a:gd name="connsiteX8" fmla="*/ 22816 w 3223857"/>
              <a:gd name="connsiteY8" fmla="*/ 3213759 h 3219752"/>
              <a:gd name="connsiteX9" fmla="*/ 183505 w 3223857"/>
              <a:gd name="connsiteY9" fmla="*/ 3213759 h 3219752"/>
              <a:gd name="connsiteX10" fmla="*/ 556117 w 3223857"/>
              <a:gd name="connsiteY10" fmla="*/ 3219752 h 3219752"/>
              <a:gd name="connsiteX11" fmla="*/ 556213 w 3223857"/>
              <a:gd name="connsiteY11" fmla="*/ 3213758 h 321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3857" h="3219752">
                <a:moveTo>
                  <a:pt x="3223857" y="3213758"/>
                </a:moveTo>
                <a:lnTo>
                  <a:pt x="2676543" y="2657570"/>
                </a:lnTo>
                <a:lnTo>
                  <a:pt x="565160" y="2657570"/>
                </a:lnTo>
                <a:lnTo>
                  <a:pt x="599117" y="546460"/>
                </a:lnTo>
                <a:lnTo>
                  <a:pt x="61376" y="0"/>
                </a:lnTo>
                <a:lnTo>
                  <a:pt x="51490" y="9728"/>
                </a:lnTo>
                <a:lnTo>
                  <a:pt x="0" y="3210807"/>
                </a:lnTo>
                <a:lnTo>
                  <a:pt x="22816" y="3211174"/>
                </a:lnTo>
                <a:lnTo>
                  <a:pt x="22816" y="3213759"/>
                </a:lnTo>
                <a:lnTo>
                  <a:pt x="183505" y="3213759"/>
                </a:lnTo>
                <a:lnTo>
                  <a:pt x="556117" y="3219752"/>
                </a:lnTo>
                <a:lnTo>
                  <a:pt x="556213" y="321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8127646" flipH="1">
            <a:off x="9810013" y="2550607"/>
            <a:ext cx="4318839" cy="3766214"/>
          </a:xfrm>
          <a:custGeom>
            <a:avLst/>
            <a:gdLst>
              <a:gd name="connsiteX0" fmla="*/ 4318839 w 4318839"/>
              <a:gd name="connsiteY0" fmla="*/ 3760219 h 3766214"/>
              <a:gd name="connsiteX1" fmla="*/ 3771525 w 4318839"/>
              <a:gd name="connsiteY1" fmla="*/ 3204032 h 3766214"/>
              <a:gd name="connsiteX2" fmla="*/ 565160 w 4318839"/>
              <a:gd name="connsiteY2" fmla="*/ 3204032 h 3766214"/>
              <a:gd name="connsiteX3" fmla="*/ 616697 w 4318839"/>
              <a:gd name="connsiteY3" fmla="*/ 0 h 3766214"/>
              <a:gd name="connsiteX4" fmla="*/ 51490 w 4318839"/>
              <a:gd name="connsiteY4" fmla="*/ 556189 h 3766214"/>
              <a:gd name="connsiteX5" fmla="*/ 0 w 4318839"/>
              <a:gd name="connsiteY5" fmla="*/ 3757269 h 3766214"/>
              <a:gd name="connsiteX6" fmla="*/ 22816 w 4318839"/>
              <a:gd name="connsiteY6" fmla="*/ 3757636 h 3766214"/>
              <a:gd name="connsiteX7" fmla="*/ 22816 w 4318839"/>
              <a:gd name="connsiteY7" fmla="*/ 3760221 h 3766214"/>
              <a:gd name="connsiteX8" fmla="*/ 183505 w 4318839"/>
              <a:gd name="connsiteY8" fmla="*/ 3760221 h 3766214"/>
              <a:gd name="connsiteX9" fmla="*/ 556117 w 4318839"/>
              <a:gd name="connsiteY9" fmla="*/ 3766214 h 3766214"/>
              <a:gd name="connsiteX10" fmla="*/ 556213 w 4318839"/>
              <a:gd name="connsiteY10" fmla="*/ 3760220 h 37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39" h="3766214">
                <a:moveTo>
                  <a:pt x="4318839" y="3760219"/>
                </a:moveTo>
                <a:lnTo>
                  <a:pt x="3771525" y="3204032"/>
                </a:lnTo>
                <a:lnTo>
                  <a:pt x="565160" y="3204032"/>
                </a:lnTo>
                <a:lnTo>
                  <a:pt x="616697" y="0"/>
                </a:lnTo>
                <a:lnTo>
                  <a:pt x="51490" y="556189"/>
                </a:lnTo>
                <a:lnTo>
                  <a:pt x="0" y="3757269"/>
                </a:lnTo>
                <a:lnTo>
                  <a:pt x="22816" y="3757636"/>
                </a:lnTo>
                <a:lnTo>
                  <a:pt x="22816" y="3760221"/>
                </a:lnTo>
                <a:lnTo>
                  <a:pt x="183505" y="3760221"/>
                </a:lnTo>
                <a:lnTo>
                  <a:pt x="556117" y="3766214"/>
                </a:lnTo>
                <a:lnTo>
                  <a:pt x="556213" y="3760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2672354" flipH="1" flipV="1">
            <a:off x="200632" y="-630770"/>
            <a:ext cx="2660816" cy="6846813"/>
          </a:xfrm>
          <a:custGeom>
            <a:avLst/>
            <a:gdLst>
              <a:gd name="connsiteX0" fmla="*/ 2660816 w 2660816"/>
              <a:gd name="connsiteY0" fmla="*/ 6100152 h 6846813"/>
              <a:gd name="connsiteX1" fmla="*/ 1902048 w 2660816"/>
              <a:gd name="connsiteY1" fmla="*/ 6846813 h 6846813"/>
              <a:gd name="connsiteX2" fmla="*/ 3470 w 2660816"/>
              <a:gd name="connsiteY2" fmla="*/ 6846813 h 6846813"/>
              <a:gd name="connsiteX3" fmla="*/ 3470 w 2660816"/>
              <a:gd name="connsiteY3" fmla="*/ 6816180 h 6846813"/>
              <a:gd name="connsiteX4" fmla="*/ 0 w 2660816"/>
              <a:gd name="connsiteY4" fmla="*/ 6816124 h 6846813"/>
              <a:gd name="connsiteX5" fmla="*/ 3470 w 2660816"/>
              <a:gd name="connsiteY5" fmla="*/ 6600395 h 6846813"/>
              <a:gd name="connsiteX6" fmla="*/ 3470 w 2660816"/>
              <a:gd name="connsiteY6" fmla="*/ 6100152 h 6846813"/>
              <a:gd name="connsiteX7" fmla="*/ 11517 w 2660816"/>
              <a:gd name="connsiteY7" fmla="*/ 6100152 h 6846813"/>
              <a:gd name="connsiteX8" fmla="*/ 109638 w 2660816"/>
              <a:gd name="connsiteY8" fmla="*/ 0 h 6846813"/>
              <a:gd name="connsiteX9" fmla="*/ 844386 w 2660816"/>
              <a:gd name="connsiteY9" fmla="*/ 746662 h 6846813"/>
              <a:gd name="connsiteX10" fmla="*/ 758274 w 2660816"/>
              <a:gd name="connsiteY10" fmla="*/ 6100152 h 68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6846813">
                <a:moveTo>
                  <a:pt x="2660816" y="6100152"/>
                </a:moveTo>
                <a:lnTo>
                  <a:pt x="1902048" y="6846813"/>
                </a:lnTo>
                <a:lnTo>
                  <a:pt x="3470" y="6846813"/>
                </a:lnTo>
                <a:lnTo>
                  <a:pt x="3470" y="6816180"/>
                </a:lnTo>
                <a:lnTo>
                  <a:pt x="0" y="6816124"/>
                </a:lnTo>
                <a:lnTo>
                  <a:pt x="3470" y="6600395"/>
                </a:lnTo>
                <a:lnTo>
                  <a:pt x="3470" y="6100152"/>
                </a:lnTo>
                <a:lnTo>
                  <a:pt x="11517" y="6100152"/>
                </a:lnTo>
                <a:lnTo>
                  <a:pt x="109638" y="0"/>
                </a:lnTo>
                <a:lnTo>
                  <a:pt x="844386" y="746662"/>
                </a:lnTo>
                <a:lnTo>
                  <a:pt x="758274" y="6100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1"/>
          <p:cNvSpPr txBox="1"/>
          <p:nvPr/>
        </p:nvSpPr>
        <p:spPr>
          <a:xfrm>
            <a:off x="3402958" y="2967335"/>
            <a:ext cx="53860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مقدمه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283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723306" y="324802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میکروسرویس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ناظم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۲۵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B1142-E088-E539-94D4-1AB4AC3E045C}"/>
              </a:ext>
            </a:extLst>
          </p:cNvPr>
          <p:cNvSpPr txBox="1"/>
          <p:nvPr/>
        </p:nvSpPr>
        <p:spPr>
          <a:xfrm>
            <a:off x="3518705" y="1481559"/>
            <a:ext cx="7731456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سرویس داخلی</a:t>
            </a: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وظیفه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اعتبارسنجی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درخواست‌ها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عملیات‌های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مدیریتی سامانه</a:t>
            </a: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نقطه تعامل با پایگاه داده مدیریتی</a:t>
            </a:r>
          </a:p>
          <a:p>
            <a:pPr marL="342900" indent="-3429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85EB5-B607-77A2-3826-EAB7370AD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3" y="2905059"/>
            <a:ext cx="5888692" cy="35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5274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643156" y="324802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میکروسرویس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خادم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۲۶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B1142-E088-E539-94D4-1AB4AC3E045C}"/>
              </a:ext>
            </a:extLst>
          </p:cNvPr>
          <p:cNvSpPr txBox="1"/>
          <p:nvPr/>
        </p:nvSpPr>
        <p:spPr>
          <a:xfrm>
            <a:off x="3518705" y="1481559"/>
            <a:ext cx="7731456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نقطه تعامل با </a:t>
            </a:r>
            <a:r>
              <a:rPr lang="en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vCloud</a:t>
            </a:r>
          </a:p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تشکیل شده از دو برنامه مستقل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زمان‌بند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خدمتگزار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ذخیره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واقعه‌ها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در </a:t>
            </a:r>
            <a:r>
              <a:rPr lang="en-US" sz="2200" dirty="0">
                <a:latin typeface="IRANSans" panose="020B0506030804020204" pitchFamily="34" charset="-78"/>
                <a:cs typeface="IRANSans" panose="020B0506030804020204" pitchFamily="34" charset="-78"/>
              </a:rPr>
              <a:t>MongoDB</a:t>
            </a:r>
            <a:endParaRPr lang="en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BD266-E550-C9D7-3F7B-311A8089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3" y="2749465"/>
            <a:ext cx="6214211" cy="3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346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8742542" y="324802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میکروسرویس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باجه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۲۷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B1142-E088-E539-94D4-1AB4AC3E045C}"/>
              </a:ext>
            </a:extLst>
          </p:cNvPr>
          <p:cNvSpPr txBox="1"/>
          <p:nvPr/>
        </p:nvSpPr>
        <p:spPr>
          <a:xfrm>
            <a:off x="5907741" y="1481559"/>
            <a:ext cx="5342419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تحویل‌گیرنده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درخواست‌های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کاربران</a:t>
            </a:r>
          </a:p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درگاه ارائه خدمات سایر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سرویس‌ها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تعامل دوطرفه با سایر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میکروسرویس‌ها</a:t>
            </a: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457200" indent="-457200" algn="r" defTabSz="457200" rtl="1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FC991-3BB3-5044-EFD5-A10A6674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4" y="3418609"/>
            <a:ext cx="5523927" cy="29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0556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17" name="任意多边形: 形状 16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8"/>
          <p:cNvSpPr txBox="1"/>
          <p:nvPr/>
        </p:nvSpPr>
        <p:spPr>
          <a:xfrm>
            <a:off x="9207413" y="324802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دروازه ورود رابط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۲۸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026" name="Picture 2" descr="Advanced Load Balancer, Web Server, &amp; Reverse Proxy - NGINX">
            <a:extLst>
              <a:ext uri="{FF2B5EF4-FFF2-40B4-BE49-F238E27FC236}">
                <a16:creationId xmlns:a16="http://schemas.microsoft.com/office/drawing/2014/main" id="{D921712D-8340-705B-1559-A635085A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3" y="4085773"/>
            <a:ext cx="6409765" cy="2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323C6-25BF-7AE4-575B-509D4E9BC049}"/>
              </a:ext>
            </a:extLst>
          </p:cNvPr>
          <p:cNvSpPr txBox="1"/>
          <p:nvPr/>
        </p:nvSpPr>
        <p:spPr>
          <a:xfrm>
            <a:off x="1434353" y="1353671"/>
            <a:ext cx="9815807" cy="292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پیاده‌سازی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دروازه ورود رابط با استفاده از ابزار </a:t>
            </a:r>
            <a:r>
              <a:rPr lang="en-US" sz="2200" dirty="0">
                <a:latin typeface="IRANSans" panose="020B0506030804020204" pitchFamily="34" charset="-78"/>
                <a:cs typeface="IRANSans" panose="020B0506030804020204" pitchFamily="34" charset="-78"/>
              </a:rPr>
              <a:t>nginx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انجام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شده‌است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.</a:t>
            </a:r>
          </a:p>
          <a:p>
            <a:pPr algn="r" rtl="1"/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algn="r" rtl="1"/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ویژگی‌ها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:</a:t>
            </a:r>
          </a:p>
          <a:p>
            <a:pPr algn="r" rtl="1"/>
            <a:endParaRPr lang="fa-IR" sz="2200" dirty="0"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پیاده‌سازی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با زبان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برنامه‌نویسی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en-US" sz="2200" dirty="0">
                <a:latin typeface="IRANSans" panose="020B0506030804020204" pitchFamily="34" charset="-78"/>
                <a:cs typeface="IRANSans" panose="020B0506030804020204" pitchFamily="34" charset="-78"/>
              </a:rPr>
              <a:t>C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و سرعت بالا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محبوبیت و فراوانی منابع و مستندات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پشتیبانی خوب توسط </a:t>
            </a:r>
            <a:r>
              <a:rPr lang="fa-IR" sz="2200" dirty="0" err="1">
                <a:latin typeface="IRANSans" panose="020B0506030804020204" pitchFamily="34" charset="-78"/>
                <a:cs typeface="IRANSans" panose="020B0506030804020204" pitchFamily="34" charset="-78"/>
              </a:rPr>
              <a:t>میزبان‌های</a:t>
            </a:r>
            <a:r>
              <a:rPr lang="fa-IR" sz="2200" dirty="0">
                <a:latin typeface="IRANSans" panose="020B0506030804020204" pitchFamily="34" charset="-78"/>
                <a:cs typeface="IRANSans" panose="020B0506030804020204" pitchFamily="34" charset="-78"/>
              </a:rPr>
              <a:t> سکوی اجرا</a:t>
            </a:r>
          </a:p>
        </p:txBody>
      </p:sp>
    </p:spTree>
    <p:extLst>
      <p:ext uri="{BB962C8B-B14F-4D97-AF65-F5344CB8AC3E}">
        <p14:creationId xmlns:p14="http://schemas.microsoft.com/office/powerpoint/2010/main" val="375635595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 rot="2672354" flipH="1" flipV="1">
            <a:off x="-331668" y="-419689"/>
            <a:ext cx="2660816" cy="5377034"/>
          </a:xfrm>
          <a:custGeom>
            <a:avLst/>
            <a:gdLst>
              <a:gd name="connsiteX0" fmla="*/ 1902049 w 2660816"/>
              <a:gd name="connsiteY0" fmla="*/ 5377034 h 5377034"/>
              <a:gd name="connsiteX1" fmla="*/ 3470 w 2660816"/>
              <a:gd name="connsiteY1" fmla="*/ 5377034 h 5377034"/>
              <a:gd name="connsiteX2" fmla="*/ 3470 w 2660816"/>
              <a:gd name="connsiteY2" fmla="*/ 5346400 h 5377034"/>
              <a:gd name="connsiteX3" fmla="*/ 0 w 2660816"/>
              <a:gd name="connsiteY3" fmla="*/ 5346345 h 5377034"/>
              <a:gd name="connsiteX4" fmla="*/ 3470 w 2660816"/>
              <a:gd name="connsiteY4" fmla="*/ 5130611 h 5377034"/>
              <a:gd name="connsiteX5" fmla="*/ 3470 w 2660816"/>
              <a:gd name="connsiteY5" fmla="*/ 4630373 h 5377034"/>
              <a:gd name="connsiteX6" fmla="*/ 11516 w 2660816"/>
              <a:gd name="connsiteY6" fmla="*/ 4630373 h 5377034"/>
              <a:gd name="connsiteX7" fmla="*/ 85997 w 2660816"/>
              <a:gd name="connsiteY7" fmla="*/ 0 h 5377034"/>
              <a:gd name="connsiteX8" fmla="*/ 820744 w 2660816"/>
              <a:gd name="connsiteY8" fmla="*/ 746661 h 5377034"/>
              <a:gd name="connsiteX9" fmla="*/ 758274 w 2660816"/>
              <a:gd name="connsiteY9" fmla="*/ 4630373 h 5377034"/>
              <a:gd name="connsiteX10" fmla="*/ 2660816 w 2660816"/>
              <a:gd name="connsiteY10" fmla="*/ 4630373 h 53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5377034">
                <a:moveTo>
                  <a:pt x="1902049" y="5377034"/>
                </a:moveTo>
                <a:lnTo>
                  <a:pt x="3470" y="5377034"/>
                </a:lnTo>
                <a:lnTo>
                  <a:pt x="3470" y="5346400"/>
                </a:lnTo>
                <a:lnTo>
                  <a:pt x="0" y="5346345"/>
                </a:lnTo>
                <a:lnTo>
                  <a:pt x="3470" y="5130611"/>
                </a:lnTo>
                <a:lnTo>
                  <a:pt x="3470" y="4630373"/>
                </a:lnTo>
                <a:lnTo>
                  <a:pt x="11516" y="4630373"/>
                </a:lnTo>
                <a:lnTo>
                  <a:pt x="85997" y="0"/>
                </a:lnTo>
                <a:lnTo>
                  <a:pt x="820744" y="746661"/>
                </a:lnTo>
                <a:lnTo>
                  <a:pt x="758274" y="4630373"/>
                </a:lnTo>
                <a:lnTo>
                  <a:pt x="2660816" y="46303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8127646" flipH="1">
            <a:off x="10556096" y="3013096"/>
            <a:ext cx="3223857" cy="3219752"/>
          </a:xfrm>
          <a:custGeom>
            <a:avLst/>
            <a:gdLst>
              <a:gd name="connsiteX0" fmla="*/ 3223857 w 3223857"/>
              <a:gd name="connsiteY0" fmla="*/ 3213758 h 3219752"/>
              <a:gd name="connsiteX1" fmla="*/ 2676543 w 3223857"/>
              <a:gd name="connsiteY1" fmla="*/ 2657570 h 3219752"/>
              <a:gd name="connsiteX2" fmla="*/ 565160 w 3223857"/>
              <a:gd name="connsiteY2" fmla="*/ 2657570 h 3219752"/>
              <a:gd name="connsiteX3" fmla="*/ 599117 w 3223857"/>
              <a:gd name="connsiteY3" fmla="*/ 546460 h 3219752"/>
              <a:gd name="connsiteX4" fmla="*/ 61376 w 3223857"/>
              <a:gd name="connsiteY4" fmla="*/ 0 h 3219752"/>
              <a:gd name="connsiteX5" fmla="*/ 51490 w 3223857"/>
              <a:gd name="connsiteY5" fmla="*/ 9728 h 3219752"/>
              <a:gd name="connsiteX6" fmla="*/ 0 w 3223857"/>
              <a:gd name="connsiteY6" fmla="*/ 3210807 h 3219752"/>
              <a:gd name="connsiteX7" fmla="*/ 22816 w 3223857"/>
              <a:gd name="connsiteY7" fmla="*/ 3211174 h 3219752"/>
              <a:gd name="connsiteX8" fmla="*/ 22816 w 3223857"/>
              <a:gd name="connsiteY8" fmla="*/ 3213759 h 3219752"/>
              <a:gd name="connsiteX9" fmla="*/ 183505 w 3223857"/>
              <a:gd name="connsiteY9" fmla="*/ 3213759 h 3219752"/>
              <a:gd name="connsiteX10" fmla="*/ 556117 w 3223857"/>
              <a:gd name="connsiteY10" fmla="*/ 3219752 h 3219752"/>
              <a:gd name="connsiteX11" fmla="*/ 556213 w 3223857"/>
              <a:gd name="connsiteY11" fmla="*/ 3213758 h 321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3857" h="3219752">
                <a:moveTo>
                  <a:pt x="3223857" y="3213758"/>
                </a:moveTo>
                <a:lnTo>
                  <a:pt x="2676543" y="2657570"/>
                </a:lnTo>
                <a:lnTo>
                  <a:pt x="565160" y="2657570"/>
                </a:lnTo>
                <a:lnTo>
                  <a:pt x="599117" y="546460"/>
                </a:lnTo>
                <a:lnTo>
                  <a:pt x="61376" y="0"/>
                </a:lnTo>
                <a:lnTo>
                  <a:pt x="51490" y="9728"/>
                </a:lnTo>
                <a:lnTo>
                  <a:pt x="0" y="3210807"/>
                </a:lnTo>
                <a:lnTo>
                  <a:pt x="22816" y="3211174"/>
                </a:lnTo>
                <a:lnTo>
                  <a:pt x="22816" y="3213759"/>
                </a:lnTo>
                <a:lnTo>
                  <a:pt x="183505" y="3213759"/>
                </a:lnTo>
                <a:lnTo>
                  <a:pt x="556117" y="3219752"/>
                </a:lnTo>
                <a:lnTo>
                  <a:pt x="556213" y="321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8127646" flipH="1">
            <a:off x="9810013" y="2550607"/>
            <a:ext cx="4318839" cy="3766214"/>
          </a:xfrm>
          <a:custGeom>
            <a:avLst/>
            <a:gdLst>
              <a:gd name="connsiteX0" fmla="*/ 4318839 w 4318839"/>
              <a:gd name="connsiteY0" fmla="*/ 3760219 h 3766214"/>
              <a:gd name="connsiteX1" fmla="*/ 3771525 w 4318839"/>
              <a:gd name="connsiteY1" fmla="*/ 3204032 h 3766214"/>
              <a:gd name="connsiteX2" fmla="*/ 565160 w 4318839"/>
              <a:gd name="connsiteY2" fmla="*/ 3204032 h 3766214"/>
              <a:gd name="connsiteX3" fmla="*/ 616697 w 4318839"/>
              <a:gd name="connsiteY3" fmla="*/ 0 h 3766214"/>
              <a:gd name="connsiteX4" fmla="*/ 51490 w 4318839"/>
              <a:gd name="connsiteY4" fmla="*/ 556189 h 3766214"/>
              <a:gd name="connsiteX5" fmla="*/ 0 w 4318839"/>
              <a:gd name="connsiteY5" fmla="*/ 3757269 h 3766214"/>
              <a:gd name="connsiteX6" fmla="*/ 22816 w 4318839"/>
              <a:gd name="connsiteY6" fmla="*/ 3757636 h 3766214"/>
              <a:gd name="connsiteX7" fmla="*/ 22816 w 4318839"/>
              <a:gd name="connsiteY7" fmla="*/ 3760221 h 3766214"/>
              <a:gd name="connsiteX8" fmla="*/ 183505 w 4318839"/>
              <a:gd name="connsiteY8" fmla="*/ 3760221 h 3766214"/>
              <a:gd name="connsiteX9" fmla="*/ 556117 w 4318839"/>
              <a:gd name="connsiteY9" fmla="*/ 3766214 h 3766214"/>
              <a:gd name="connsiteX10" fmla="*/ 556213 w 4318839"/>
              <a:gd name="connsiteY10" fmla="*/ 3760220 h 37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39" h="3766214">
                <a:moveTo>
                  <a:pt x="4318839" y="3760219"/>
                </a:moveTo>
                <a:lnTo>
                  <a:pt x="3771525" y="3204032"/>
                </a:lnTo>
                <a:lnTo>
                  <a:pt x="565160" y="3204032"/>
                </a:lnTo>
                <a:lnTo>
                  <a:pt x="616697" y="0"/>
                </a:lnTo>
                <a:lnTo>
                  <a:pt x="51490" y="556189"/>
                </a:lnTo>
                <a:lnTo>
                  <a:pt x="0" y="3757269"/>
                </a:lnTo>
                <a:lnTo>
                  <a:pt x="22816" y="3757636"/>
                </a:lnTo>
                <a:lnTo>
                  <a:pt x="22816" y="3760221"/>
                </a:lnTo>
                <a:lnTo>
                  <a:pt x="183505" y="3760221"/>
                </a:lnTo>
                <a:lnTo>
                  <a:pt x="556117" y="3766214"/>
                </a:lnTo>
                <a:lnTo>
                  <a:pt x="556213" y="3760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2672354" flipH="1" flipV="1">
            <a:off x="200632" y="-630770"/>
            <a:ext cx="2660816" cy="6846813"/>
          </a:xfrm>
          <a:custGeom>
            <a:avLst/>
            <a:gdLst>
              <a:gd name="connsiteX0" fmla="*/ 2660816 w 2660816"/>
              <a:gd name="connsiteY0" fmla="*/ 6100152 h 6846813"/>
              <a:gd name="connsiteX1" fmla="*/ 1902048 w 2660816"/>
              <a:gd name="connsiteY1" fmla="*/ 6846813 h 6846813"/>
              <a:gd name="connsiteX2" fmla="*/ 3470 w 2660816"/>
              <a:gd name="connsiteY2" fmla="*/ 6846813 h 6846813"/>
              <a:gd name="connsiteX3" fmla="*/ 3470 w 2660816"/>
              <a:gd name="connsiteY3" fmla="*/ 6816180 h 6846813"/>
              <a:gd name="connsiteX4" fmla="*/ 0 w 2660816"/>
              <a:gd name="connsiteY4" fmla="*/ 6816124 h 6846813"/>
              <a:gd name="connsiteX5" fmla="*/ 3470 w 2660816"/>
              <a:gd name="connsiteY5" fmla="*/ 6600395 h 6846813"/>
              <a:gd name="connsiteX6" fmla="*/ 3470 w 2660816"/>
              <a:gd name="connsiteY6" fmla="*/ 6100152 h 6846813"/>
              <a:gd name="connsiteX7" fmla="*/ 11517 w 2660816"/>
              <a:gd name="connsiteY7" fmla="*/ 6100152 h 6846813"/>
              <a:gd name="connsiteX8" fmla="*/ 109638 w 2660816"/>
              <a:gd name="connsiteY8" fmla="*/ 0 h 6846813"/>
              <a:gd name="connsiteX9" fmla="*/ 844386 w 2660816"/>
              <a:gd name="connsiteY9" fmla="*/ 746662 h 6846813"/>
              <a:gd name="connsiteX10" fmla="*/ 758274 w 2660816"/>
              <a:gd name="connsiteY10" fmla="*/ 6100152 h 68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6846813">
                <a:moveTo>
                  <a:pt x="2660816" y="6100152"/>
                </a:moveTo>
                <a:lnTo>
                  <a:pt x="1902048" y="6846813"/>
                </a:lnTo>
                <a:lnTo>
                  <a:pt x="3470" y="6846813"/>
                </a:lnTo>
                <a:lnTo>
                  <a:pt x="3470" y="6816180"/>
                </a:lnTo>
                <a:lnTo>
                  <a:pt x="0" y="6816124"/>
                </a:lnTo>
                <a:lnTo>
                  <a:pt x="3470" y="6600395"/>
                </a:lnTo>
                <a:lnTo>
                  <a:pt x="3470" y="6100152"/>
                </a:lnTo>
                <a:lnTo>
                  <a:pt x="11517" y="6100152"/>
                </a:lnTo>
                <a:lnTo>
                  <a:pt x="109638" y="0"/>
                </a:lnTo>
                <a:lnTo>
                  <a:pt x="844386" y="746662"/>
                </a:lnTo>
                <a:lnTo>
                  <a:pt x="758274" y="6100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1"/>
          <p:cNvSpPr txBox="1"/>
          <p:nvPr/>
        </p:nvSpPr>
        <p:spPr>
          <a:xfrm>
            <a:off x="3244187" y="2967335"/>
            <a:ext cx="570362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rtl="1"/>
            <a:r>
              <a:rPr lang="fa-I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ارزیابی و </a:t>
            </a:r>
            <a:r>
              <a:rPr lang="fa-I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جمع‌بندی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211990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9"/>
          <p:cNvSpPr/>
          <p:nvPr/>
        </p:nvSpPr>
        <p:spPr>
          <a:xfrm rot="2727646" flipV="1">
            <a:off x="-3916" y="4752713"/>
            <a:ext cx="4453443" cy="3432678"/>
          </a:xfrm>
          <a:custGeom>
            <a:avLst/>
            <a:gdLst>
              <a:gd name="connsiteX0" fmla="*/ 0 w 4453443"/>
              <a:gd name="connsiteY0" fmla="*/ 3420670 h 3432678"/>
              <a:gd name="connsiteX1" fmla="*/ 30630 w 4453443"/>
              <a:gd name="connsiteY1" fmla="*/ 3421162 h 3432678"/>
              <a:gd name="connsiteX2" fmla="*/ 30630 w 4453443"/>
              <a:gd name="connsiteY2" fmla="*/ 3424633 h 3432678"/>
              <a:gd name="connsiteX3" fmla="*/ 246395 w 4453443"/>
              <a:gd name="connsiteY3" fmla="*/ 3424633 h 3432678"/>
              <a:gd name="connsiteX4" fmla="*/ 746565 w 4453443"/>
              <a:gd name="connsiteY4" fmla="*/ 3432678 h 3432678"/>
              <a:gd name="connsiteX5" fmla="*/ 746694 w 4453443"/>
              <a:gd name="connsiteY5" fmla="*/ 3424634 h 3432678"/>
              <a:gd name="connsiteX6" fmla="*/ 4453443 w 4453443"/>
              <a:gd name="connsiteY6" fmla="*/ 3424633 h 3432678"/>
              <a:gd name="connsiteX7" fmla="*/ 3718696 w 4453443"/>
              <a:gd name="connsiteY7" fmla="*/ 2677972 h 3432678"/>
              <a:gd name="connsiteX8" fmla="*/ 758704 w 4453443"/>
              <a:gd name="connsiteY8" fmla="*/ 2677972 h 3432678"/>
              <a:gd name="connsiteX9" fmla="*/ 801781 w 4453443"/>
              <a:gd name="connsiteY9" fmla="*/ 0 h 3432678"/>
              <a:gd name="connsiteX10" fmla="*/ 43012 w 4453443"/>
              <a:gd name="connsiteY10" fmla="*/ 746662 h 34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3443" h="3432678">
                <a:moveTo>
                  <a:pt x="0" y="3420670"/>
                </a:moveTo>
                <a:lnTo>
                  <a:pt x="30630" y="3421162"/>
                </a:lnTo>
                <a:lnTo>
                  <a:pt x="30630" y="3424633"/>
                </a:lnTo>
                <a:lnTo>
                  <a:pt x="246395" y="3424633"/>
                </a:lnTo>
                <a:lnTo>
                  <a:pt x="746565" y="3432678"/>
                </a:lnTo>
                <a:lnTo>
                  <a:pt x="746694" y="3424634"/>
                </a:lnTo>
                <a:lnTo>
                  <a:pt x="4453443" y="3424633"/>
                </a:lnTo>
                <a:lnTo>
                  <a:pt x="3718696" y="2677972"/>
                </a:lnTo>
                <a:lnTo>
                  <a:pt x="758704" y="2677972"/>
                </a:lnTo>
                <a:lnTo>
                  <a:pt x="801781" y="0"/>
                </a:lnTo>
                <a:lnTo>
                  <a:pt x="43012" y="7466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7"/>
          <p:cNvSpPr/>
          <p:nvPr/>
        </p:nvSpPr>
        <p:spPr>
          <a:xfrm rot="2727646" flipV="1">
            <a:off x="3076205" y="5254446"/>
            <a:ext cx="3160540" cy="3166488"/>
          </a:xfrm>
          <a:custGeom>
            <a:avLst/>
            <a:gdLst>
              <a:gd name="connsiteX0" fmla="*/ 0 w 3160540"/>
              <a:gd name="connsiteY0" fmla="*/ 3157074 h 3166488"/>
              <a:gd name="connsiteX1" fmla="*/ 24013 w 3160540"/>
              <a:gd name="connsiteY1" fmla="*/ 3157460 h 3166488"/>
              <a:gd name="connsiteX2" fmla="*/ 24013 w 3160540"/>
              <a:gd name="connsiteY2" fmla="*/ 3160181 h 3166488"/>
              <a:gd name="connsiteX3" fmla="*/ 193165 w 3160540"/>
              <a:gd name="connsiteY3" fmla="*/ 3160181 h 3166488"/>
              <a:gd name="connsiteX4" fmla="*/ 585284 w 3160540"/>
              <a:gd name="connsiteY4" fmla="*/ 3166488 h 3166488"/>
              <a:gd name="connsiteX5" fmla="*/ 585385 w 3160540"/>
              <a:gd name="connsiteY5" fmla="*/ 3160181 h 3166488"/>
              <a:gd name="connsiteX6" fmla="*/ 3160540 w 3160540"/>
              <a:gd name="connsiteY6" fmla="*/ 3160181 h 3166488"/>
              <a:gd name="connsiteX7" fmla="*/ 2584521 w 3160540"/>
              <a:gd name="connsiteY7" fmla="*/ 2574822 h 3166488"/>
              <a:gd name="connsiteX8" fmla="*/ 594800 w 3160540"/>
              <a:gd name="connsiteY8" fmla="*/ 2574822 h 3166488"/>
              <a:gd name="connsiteX9" fmla="*/ 626802 w 3160540"/>
              <a:gd name="connsiteY9" fmla="*/ 585359 h 3166488"/>
              <a:gd name="connsiteX10" fmla="*/ 50782 w 3160540"/>
              <a:gd name="connsiteY10" fmla="*/ 0 h 3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0540" h="3166488">
                <a:moveTo>
                  <a:pt x="0" y="3157074"/>
                </a:moveTo>
                <a:lnTo>
                  <a:pt x="24013" y="3157460"/>
                </a:lnTo>
                <a:lnTo>
                  <a:pt x="24013" y="3160181"/>
                </a:lnTo>
                <a:lnTo>
                  <a:pt x="193165" y="3160181"/>
                </a:lnTo>
                <a:lnTo>
                  <a:pt x="585284" y="3166488"/>
                </a:lnTo>
                <a:lnTo>
                  <a:pt x="585385" y="3160181"/>
                </a:lnTo>
                <a:lnTo>
                  <a:pt x="3160540" y="3160181"/>
                </a:lnTo>
                <a:lnTo>
                  <a:pt x="2584521" y="2574822"/>
                </a:lnTo>
                <a:lnTo>
                  <a:pt x="594800" y="2574822"/>
                </a:lnTo>
                <a:lnTo>
                  <a:pt x="626802" y="585359"/>
                </a:lnTo>
                <a:lnTo>
                  <a:pt x="50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7"/>
          <p:cNvCxnSpPr>
            <a:cxnSpLocks/>
          </p:cNvCxnSpPr>
          <p:nvPr/>
        </p:nvCxnSpPr>
        <p:spPr>
          <a:xfrm flipH="1">
            <a:off x="484937" y="4979525"/>
            <a:ext cx="1372891" cy="139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9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291526" y="1143313"/>
            <a:ext cx="10686197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defTabSz="457200" rtl="1" eaLnBrk="1" latinLnBrk="0" hangingPunct="1">
              <a:lnSpc>
                <a:spcPct val="200000"/>
              </a:lnSpc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ارزیابی پروژه از طریق تعریف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تست‌های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از نوع</a:t>
            </a:r>
          </a:p>
          <a:p>
            <a:pPr marL="800100" lvl="1" indent="-342900" algn="r" defTabSz="457200" rtl="1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تست واحد</a:t>
            </a:r>
          </a:p>
          <a:p>
            <a:pPr marL="800100" lvl="1" indent="-342900" algn="r" defTabSz="457200" rtl="1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تست ادغام</a:t>
            </a:r>
          </a:p>
          <a:p>
            <a:pPr marL="800100" lvl="1" indent="-342900" algn="r" defTabSz="457200" rtl="1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تست بار</a:t>
            </a:r>
          </a:p>
          <a:p>
            <a:pPr lvl="1" algn="r" defTabSz="457200" rtl="1" eaLnBrk="1" latinLnBrk="0" hangingPunct="1">
              <a:lnSpc>
                <a:spcPct val="200000"/>
              </a:lnSpc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انجام شده.</a:t>
            </a:r>
          </a:p>
        </p:txBody>
      </p:sp>
      <p:sp>
        <p:nvSpPr>
          <p:cNvPr id="2" name="Rectangle 1"/>
          <p:cNvSpPr/>
          <p:nvPr/>
        </p:nvSpPr>
        <p:spPr>
          <a:xfrm>
            <a:off x="9784495" y="-11735"/>
            <a:ext cx="21932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ارزیابی پروژه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۳۰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21800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9"/>
          <p:cNvSpPr/>
          <p:nvPr/>
        </p:nvSpPr>
        <p:spPr>
          <a:xfrm rot="2727646" flipV="1">
            <a:off x="-3916" y="4752713"/>
            <a:ext cx="4453443" cy="3432678"/>
          </a:xfrm>
          <a:custGeom>
            <a:avLst/>
            <a:gdLst>
              <a:gd name="connsiteX0" fmla="*/ 0 w 4453443"/>
              <a:gd name="connsiteY0" fmla="*/ 3420670 h 3432678"/>
              <a:gd name="connsiteX1" fmla="*/ 30630 w 4453443"/>
              <a:gd name="connsiteY1" fmla="*/ 3421162 h 3432678"/>
              <a:gd name="connsiteX2" fmla="*/ 30630 w 4453443"/>
              <a:gd name="connsiteY2" fmla="*/ 3424633 h 3432678"/>
              <a:gd name="connsiteX3" fmla="*/ 246395 w 4453443"/>
              <a:gd name="connsiteY3" fmla="*/ 3424633 h 3432678"/>
              <a:gd name="connsiteX4" fmla="*/ 746565 w 4453443"/>
              <a:gd name="connsiteY4" fmla="*/ 3432678 h 3432678"/>
              <a:gd name="connsiteX5" fmla="*/ 746694 w 4453443"/>
              <a:gd name="connsiteY5" fmla="*/ 3424634 h 3432678"/>
              <a:gd name="connsiteX6" fmla="*/ 4453443 w 4453443"/>
              <a:gd name="connsiteY6" fmla="*/ 3424633 h 3432678"/>
              <a:gd name="connsiteX7" fmla="*/ 3718696 w 4453443"/>
              <a:gd name="connsiteY7" fmla="*/ 2677972 h 3432678"/>
              <a:gd name="connsiteX8" fmla="*/ 758704 w 4453443"/>
              <a:gd name="connsiteY8" fmla="*/ 2677972 h 3432678"/>
              <a:gd name="connsiteX9" fmla="*/ 801781 w 4453443"/>
              <a:gd name="connsiteY9" fmla="*/ 0 h 3432678"/>
              <a:gd name="connsiteX10" fmla="*/ 43012 w 4453443"/>
              <a:gd name="connsiteY10" fmla="*/ 746662 h 34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3443" h="3432678">
                <a:moveTo>
                  <a:pt x="0" y="3420670"/>
                </a:moveTo>
                <a:lnTo>
                  <a:pt x="30630" y="3421162"/>
                </a:lnTo>
                <a:lnTo>
                  <a:pt x="30630" y="3424633"/>
                </a:lnTo>
                <a:lnTo>
                  <a:pt x="246395" y="3424633"/>
                </a:lnTo>
                <a:lnTo>
                  <a:pt x="746565" y="3432678"/>
                </a:lnTo>
                <a:lnTo>
                  <a:pt x="746694" y="3424634"/>
                </a:lnTo>
                <a:lnTo>
                  <a:pt x="4453443" y="3424633"/>
                </a:lnTo>
                <a:lnTo>
                  <a:pt x="3718696" y="2677972"/>
                </a:lnTo>
                <a:lnTo>
                  <a:pt x="758704" y="2677972"/>
                </a:lnTo>
                <a:lnTo>
                  <a:pt x="801781" y="0"/>
                </a:lnTo>
                <a:lnTo>
                  <a:pt x="43012" y="7466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7"/>
          <p:cNvSpPr/>
          <p:nvPr/>
        </p:nvSpPr>
        <p:spPr>
          <a:xfrm rot="2727646" flipV="1">
            <a:off x="3076205" y="5254446"/>
            <a:ext cx="3160540" cy="3166488"/>
          </a:xfrm>
          <a:custGeom>
            <a:avLst/>
            <a:gdLst>
              <a:gd name="connsiteX0" fmla="*/ 0 w 3160540"/>
              <a:gd name="connsiteY0" fmla="*/ 3157074 h 3166488"/>
              <a:gd name="connsiteX1" fmla="*/ 24013 w 3160540"/>
              <a:gd name="connsiteY1" fmla="*/ 3157460 h 3166488"/>
              <a:gd name="connsiteX2" fmla="*/ 24013 w 3160540"/>
              <a:gd name="connsiteY2" fmla="*/ 3160181 h 3166488"/>
              <a:gd name="connsiteX3" fmla="*/ 193165 w 3160540"/>
              <a:gd name="connsiteY3" fmla="*/ 3160181 h 3166488"/>
              <a:gd name="connsiteX4" fmla="*/ 585284 w 3160540"/>
              <a:gd name="connsiteY4" fmla="*/ 3166488 h 3166488"/>
              <a:gd name="connsiteX5" fmla="*/ 585385 w 3160540"/>
              <a:gd name="connsiteY5" fmla="*/ 3160181 h 3166488"/>
              <a:gd name="connsiteX6" fmla="*/ 3160540 w 3160540"/>
              <a:gd name="connsiteY6" fmla="*/ 3160181 h 3166488"/>
              <a:gd name="connsiteX7" fmla="*/ 2584521 w 3160540"/>
              <a:gd name="connsiteY7" fmla="*/ 2574822 h 3166488"/>
              <a:gd name="connsiteX8" fmla="*/ 594800 w 3160540"/>
              <a:gd name="connsiteY8" fmla="*/ 2574822 h 3166488"/>
              <a:gd name="connsiteX9" fmla="*/ 626802 w 3160540"/>
              <a:gd name="connsiteY9" fmla="*/ 585359 h 3166488"/>
              <a:gd name="connsiteX10" fmla="*/ 50782 w 3160540"/>
              <a:gd name="connsiteY10" fmla="*/ 0 h 3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0540" h="3166488">
                <a:moveTo>
                  <a:pt x="0" y="3157074"/>
                </a:moveTo>
                <a:lnTo>
                  <a:pt x="24013" y="3157460"/>
                </a:lnTo>
                <a:lnTo>
                  <a:pt x="24013" y="3160181"/>
                </a:lnTo>
                <a:lnTo>
                  <a:pt x="193165" y="3160181"/>
                </a:lnTo>
                <a:lnTo>
                  <a:pt x="585284" y="3166488"/>
                </a:lnTo>
                <a:lnTo>
                  <a:pt x="585385" y="3160181"/>
                </a:lnTo>
                <a:lnTo>
                  <a:pt x="3160540" y="3160181"/>
                </a:lnTo>
                <a:lnTo>
                  <a:pt x="2584521" y="2574822"/>
                </a:lnTo>
                <a:lnTo>
                  <a:pt x="594800" y="2574822"/>
                </a:lnTo>
                <a:lnTo>
                  <a:pt x="626802" y="585359"/>
                </a:lnTo>
                <a:lnTo>
                  <a:pt x="50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7"/>
          <p:cNvCxnSpPr>
            <a:cxnSpLocks/>
          </p:cNvCxnSpPr>
          <p:nvPr/>
        </p:nvCxnSpPr>
        <p:spPr>
          <a:xfrm flipH="1">
            <a:off x="484937" y="4979525"/>
            <a:ext cx="1372891" cy="139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9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291526" y="1143313"/>
            <a:ext cx="10686197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defTabSz="457200" rtl="1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تحقیق و استخراج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نیازمندی‌ها</a:t>
            </a:r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742950" lvl="1" indent="-285750" algn="r" defTabSz="457200" rtl="1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انتخاب فناوری مناسب از بین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گزینه‌های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مطرح</a:t>
            </a:r>
          </a:p>
          <a:p>
            <a:pPr marL="742950" lvl="1" indent="-285750" algn="r" defTabSz="457200" rtl="1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پیاده‌سازی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رابط خدمات تحت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وب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در قالب چند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میکروسرویس</a:t>
            </a:r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742950" lvl="1" indent="-285750" algn="r" defTabSz="457200" rtl="1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ارزیابی خدمات ارائه شده در قالب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تست‌های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ادغام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71807" y="-11735"/>
            <a:ext cx="17059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جمع‌بندی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۳۱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175803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 rot="2672354" flipH="1" flipV="1">
            <a:off x="-331668" y="-419689"/>
            <a:ext cx="2660816" cy="5377034"/>
          </a:xfrm>
          <a:custGeom>
            <a:avLst/>
            <a:gdLst>
              <a:gd name="connsiteX0" fmla="*/ 1902049 w 2660816"/>
              <a:gd name="connsiteY0" fmla="*/ 5377034 h 5377034"/>
              <a:gd name="connsiteX1" fmla="*/ 3470 w 2660816"/>
              <a:gd name="connsiteY1" fmla="*/ 5377034 h 5377034"/>
              <a:gd name="connsiteX2" fmla="*/ 3470 w 2660816"/>
              <a:gd name="connsiteY2" fmla="*/ 5346400 h 5377034"/>
              <a:gd name="connsiteX3" fmla="*/ 0 w 2660816"/>
              <a:gd name="connsiteY3" fmla="*/ 5346345 h 5377034"/>
              <a:gd name="connsiteX4" fmla="*/ 3470 w 2660816"/>
              <a:gd name="connsiteY4" fmla="*/ 5130611 h 5377034"/>
              <a:gd name="connsiteX5" fmla="*/ 3470 w 2660816"/>
              <a:gd name="connsiteY5" fmla="*/ 4630373 h 5377034"/>
              <a:gd name="connsiteX6" fmla="*/ 11516 w 2660816"/>
              <a:gd name="connsiteY6" fmla="*/ 4630373 h 5377034"/>
              <a:gd name="connsiteX7" fmla="*/ 85997 w 2660816"/>
              <a:gd name="connsiteY7" fmla="*/ 0 h 5377034"/>
              <a:gd name="connsiteX8" fmla="*/ 820744 w 2660816"/>
              <a:gd name="connsiteY8" fmla="*/ 746661 h 5377034"/>
              <a:gd name="connsiteX9" fmla="*/ 758274 w 2660816"/>
              <a:gd name="connsiteY9" fmla="*/ 4630373 h 5377034"/>
              <a:gd name="connsiteX10" fmla="*/ 2660816 w 2660816"/>
              <a:gd name="connsiteY10" fmla="*/ 4630373 h 53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5377034">
                <a:moveTo>
                  <a:pt x="1902049" y="5377034"/>
                </a:moveTo>
                <a:lnTo>
                  <a:pt x="3470" y="5377034"/>
                </a:lnTo>
                <a:lnTo>
                  <a:pt x="3470" y="5346400"/>
                </a:lnTo>
                <a:lnTo>
                  <a:pt x="0" y="5346345"/>
                </a:lnTo>
                <a:lnTo>
                  <a:pt x="3470" y="5130611"/>
                </a:lnTo>
                <a:lnTo>
                  <a:pt x="3470" y="4630373"/>
                </a:lnTo>
                <a:lnTo>
                  <a:pt x="11516" y="4630373"/>
                </a:lnTo>
                <a:lnTo>
                  <a:pt x="85997" y="0"/>
                </a:lnTo>
                <a:lnTo>
                  <a:pt x="820744" y="746661"/>
                </a:lnTo>
                <a:lnTo>
                  <a:pt x="758274" y="4630373"/>
                </a:lnTo>
                <a:lnTo>
                  <a:pt x="2660816" y="46303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8127646" flipH="1">
            <a:off x="10556096" y="3013096"/>
            <a:ext cx="3223857" cy="3219752"/>
          </a:xfrm>
          <a:custGeom>
            <a:avLst/>
            <a:gdLst>
              <a:gd name="connsiteX0" fmla="*/ 3223857 w 3223857"/>
              <a:gd name="connsiteY0" fmla="*/ 3213758 h 3219752"/>
              <a:gd name="connsiteX1" fmla="*/ 2676543 w 3223857"/>
              <a:gd name="connsiteY1" fmla="*/ 2657570 h 3219752"/>
              <a:gd name="connsiteX2" fmla="*/ 565160 w 3223857"/>
              <a:gd name="connsiteY2" fmla="*/ 2657570 h 3219752"/>
              <a:gd name="connsiteX3" fmla="*/ 599117 w 3223857"/>
              <a:gd name="connsiteY3" fmla="*/ 546460 h 3219752"/>
              <a:gd name="connsiteX4" fmla="*/ 61376 w 3223857"/>
              <a:gd name="connsiteY4" fmla="*/ 0 h 3219752"/>
              <a:gd name="connsiteX5" fmla="*/ 51490 w 3223857"/>
              <a:gd name="connsiteY5" fmla="*/ 9728 h 3219752"/>
              <a:gd name="connsiteX6" fmla="*/ 0 w 3223857"/>
              <a:gd name="connsiteY6" fmla="*/ 3210807 h 3219752"/>
              <a:gd name="connsiteX7" fmla="*/ 22816 w 3223857"/>
              <a:gd name="connsiteY7" fmla="*/ 3211174 h 3219752"/>
              <a:gd name="connsiteX8" fmla="*/ 22816 w 3223857"/>
              <a:gd name="connsiteY8" fmla="*/ 3213759 h 3219752"/>
              <a:gd name="connsiteX9" fmla="*/ 183505 w 3223857"/>
              <a:gd name="connsiteY9" fmla="*/ 3213759 h 3219752"/>
              <a:gd name="connsiteX10" fmla="*/ 556117 w 3223857"/>
              <a:gd name="connsiteY10" fmla="*/ 3219752 h 3219752"/>
              <a:gd name="connsiteX11" fmla="*/ 556213 w 3223857"/>
              <a:gd name="connsiteY11" fmla="*/ 3213758 h 321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3857" h="3219752">
                <a:moveTo>
                  <a:pt x="3223857" y="3213758"/>
                </a:moveTo>
                <a:lnTo>
                  <a:pt x="2676543" y="2657570"/>
                </a:lnTo>
                <a:lnTo>
                  <a:pt x="565160" y="2657570"/>
                </a:lnTo>
                <a:lnTo>
                  <a:pt x="599117" y="546460"/>
                </a:lnTo>
                <a:lnTo>
                  <a:pt x="61376" y="0"/>
                </a:lnTo>
                <a:lnTo>
                  <a:pt x="51490" y="9728"/>
                </a:lnTo>
                <a:lnTo>
                  <a:pt x="0" y="3210807"/>
                </a:lnTo>
                <a:lnTo>
                  <a:pt x="22816" y="3211174"/>
                </a:lnTo>
                <a:lnTo>
                  <a:pt x="22816" y="3213759"/>
                </a:lnTo>
                <a:lnTo>
                  <a:pt x="183505" y="3213759"/>
                </a:lnTo>
                <a:lnTo>
                  <a:pt x="556117" y="3219752"/>
                </a:lnTo>
                <a:lnTo>
                  <a:pt x="556213" y="321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8127646" flipH="1">
            <a:off x="9810013" y="2550607"/>
            <a:ext cx="4318839" cy="3766214"/>
          </a:xfrm>
          <a:custGeom>
            <a:avLst/>
            <a:gdLst>
              <a:gd name="connsiteX0" fmla="*/ 4318839 w 4318839"/>
              <a:gd name="connsiteY0" fmla="*/ 3760219 h 3766214"/>
              <a:gd name="connsiteX1" fmla="*/ 3771525 w 4318839"/>
              <a:gd name="connsiteY1" fmla="*/ 3204032 h 3766214"/>
              <a:gd name="connsiteX2" fmla="*/ 565160 w 4318839"/>
              <a:gd name="connsiteY2" fmla="*/ 3204032 h 3766214"/>
              <a:gd name="connsiteX3" fmla="*/ 616697 w 4318839"/>
              <a:gd name="connsiteY3" fmla="*/ 0 h 3766214"/>
              <a:gd name="connsiteX4" fmla="*/ 51490 w 4318839"/>
              <a:gd name="connsiteY4" fmla="*/ 556189 h 3766214"/>
              <a:gd name="connsiteX5" fmla="*/ 0 w 4318839"/>
              <a:gd name="connsiteY5" fmla="*/ 3757269 h 3766214"/>
              <a:gd name="connsiteX6" fmla="*/ 22816 w 4318839"/>
              <a:gd name="connsiteY6" fmla="*/ 3757636 h 3766214"/>
              <a:gd name="connsiteX7" fmla="*/ 22816 w 4318839"/>
              <a:gd name="connsiteY7" fmla="*/ 3760221 h 3766214"/>
              <a:gd name="connsiteX8" fmla="*/ 183505 w 4318839"/>
              <a:gd name="connsiteY8" fmla="*/ 3760221 h 3766214"/>
              <a:gd name="connsiteX9" fmla="*/ 556117 w 4318839"/>
              <a:gd name="connsiteY9" fmla="*/ 3766214 h 3766214"/>
              <a:gd name="connsiteX10" fmla="*/ 556213 w 4318839"/>
              <a:gd name="connsiteY10" fmla="*/ 3760220 h 37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39" h="3766214">
                <a:moveTo>
                  <a:pt x="4318839" y="3760219"/>
                </a:moveTo>
                <a:lnTo>
                  <a:pt x="3771525" y="3204032"/>
                </a:lnTo>
                <a:lnTo>
                  <a:pt x="565160" y="3204032"/>
                </a:lnTo>
                <a:lnTo>
                  <a:pt x="616697" y="0"/>
                </a:lnTo>
                <a:lnTo>
                  <a:pt x="51490" y="556189"/>
                </a:lnTo>
                <a:lnTo>
                  <a:pt x="0" y="3757269"/>
                </a:lnTo>
                <a:lnTo>
                  <a:pt x="22816" y="3757636"/>
                </a:lnTo>
                <a:lnTo>
                  <a:pt x="22816" y="3760221"/>
                </a:lnTo>
                <a:lnTo>
                  <a:pt x="183505" y="3760221"/>
                </a:lnTo>
                <a:lnTo>
                  <a:pt x="556117" y="3766214"/>
                </a:lnTo>
                <a:lnTo>
                  <a:pt x="556213" y="3760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2672354" flipH="1" flipV="1">
            <a:off x="200632" y="-630770"/>
            <a:ext cx="2660816" cy="6846813"/>
          </a:xfrm>
          <a:custGeom>
            <a:avLst/>
            <a:gdLst>
              <a:gd name="connsiteX0" fmla="*/ 2660816 w 2660816"/>
              <a:gd name="connsiteY0" fmla="*/ 6100152 h 6846813"/>
              <a:gd name="connsiteX1" fmla="*/ 1902048 w 2660816"/>
              <a:gd name="connsiteY1" fmla="*/ 6846813 h 6846813"/>
              <a:gd name="connsiteX2" fmla="*/ 3470 w 2660816"/>
              <a:gd name="connsiteY2" fmla="*/ 6846813 h 6846813"/>
              <a:gd name="connsiteX3" fmla="*/ 3470 w 2660816"/>
              <a:gd name="connsiteY3" fmla="*/ 6816180 h 6846813"/>
              <a:gd name="connsiteX4" fmla="*/ 0 w 2660816"/>
              <a:gd name="connsiteY4" fmla="*/ 6816124 h 6846813"/>
              <a:gd name="connsiteX5" fmla="*/ 3470 w 2660816"/>
              <a:gd name="connsiteY5" fmla="*/ 6600395 h 6846813"/>
              <a:gd name="connsiteX6" fmla="*/ 3470 w 2660816"/>
              <a:gd name="connsiteY6" fmla="*/ 6100152 h 6846813"/>
              <a:gd name="connsiteX7" fmla="*/ 11517 w 2660816"/>
              <a:gd name="connsiteY7" fmla="*/ 6100152 h 6846813"/>
              <a:gd name="connsiteX8" fmla="*/ 109638 w 2660816"/>
              <a:gd name="connsiteY8" fmla="*/ 0 h 6846813"/>
              <a:gd name="connsiteX9" fmla="*/ 844386 w 2660816"/>
              <a:gd name="connsiteY9" fmla="*/ 746662 h 6846813"/>
              <a:gd name="connsiteX10" fmla="*/ 758274 w 2660816"/>
              <a:gd name="connsiteY10" fmla="*/ 6100152 h 68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6846813">
                <a:moveTo>
                  <a:pt x="2660816" y="6100152"/>
                </a:moveTo>
                <a:lnTo>
                  <a:pt x="1902048" y="6846813"/>
                </a:lnTo>
                <a:lnTo>
                  <a:pt x="3470" y="6846813"/>
                </a:lnTo>
                <a:lnTo>
                  <a:pt x="3470" y="6816180"/>
                </a:lnTo>
                <a:lnTo>
                  <a:pt x="0" y="6816124"/>
                </a:lnTo>
                <a:lnTo>
                  <a:pt x="3470" y="6600395"/>
                </a:lnTo>
                <a:lnTo>
                  <a:pt x="3470" y="6100152"/>
                </a:lnTo>
                <a:lnTo>
                  <a:pt x="11517" y="6100152"/>
                </a:lnTo>
                <a:lnTo>
                  <a:pt x="109638" y="0"/>
                </a:lnTo>
                <a:lnTo>
                  <a:pt x="844386" y="746662"/>
                </a:lnTo>
                <a:lnTo>
                  <a:pt x="758274" y="6100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1"/>
          <p:cNvSpPr txBox="1"/>
          <p:nvPr/>
        </p:nvSpPr>
        <p:spPr>
          <a:xfrm>
            <a:off x="3244187" y="3043285"/>
            <a:ext cx="570362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rtl="1"/>
            <a:r>
              <a:rPr lang="fa-I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کارهای آینده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44382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9"/>
          <p:cNvSpPr/>
          <p:nvPr/>
        </p:nvSpPr>
        <p:spPr>
          <a:xfrm rot="2727646" flipV="1">
            <a:off x="-3916" y="4752713"/>
            <a:ext cx="4453443" cy="3432678"/>
          </a:xfrm>
          <a:custGeom>
            <a:avLst/>
            <a:gdLst>
              <a:gd name="connsiteX0" fmla="*/ 0 w 4453443"/>
              <a:gd name="connsiteY0" fmla="*/ 3420670 h 3432678"/>
              <a:gd name="connsiteX1" fmla="*/ 30630 w 4453443"/>
              <a:gd name="connsiteY1" fmla="*/ 3421162 h 3432678"/>
              <a:gd name="connsiteX2" fmla="*/ 30630 w 4453443"/>
              <a:gd name="connsiteY2" fmla="*/ 3424633 h 3432678"/>
              <a:gd name="connsiteX3" fmla="*/ 246395 w 4453443"/>
              <a:gd name="connsiteY3" fmla="*/ 3424633 h 3432678"/>
              <a:gd name="connsiteX4" fmla="*/ 746565 w 4453443"/>
              <a:gd name="connsiteY4" fmla="*/ 3432678 h 3432678"/>
              <a:gd name="connsiteX5" fmla="*/ 746694 w 4453443"/>
              <a:gd name="connsiteY5" fmla="*/ 3424634 h 3432678"/>
              <a:gd name="connsiteX6" fmla="*/ 4453443 w 4453443"/>
              <a:gd name="connsiteY6" fmla="*/ 3424633 h 3432678"/>
              <a:gd name="connsiteX7" fmla="*/ 3718696 w 4453443"/>
              <a:gd name="connsiteY7" fmla="*/ 2677972 h 3432678"/>
              <a:gd name="connsiteX8" fmla="*/ 758704 w 4453443"/>
              <a:gd name="connsiteY8" fmla="*/ 2677972 h 3432678"/>
              <a:gd name="connsiteX9" fmla="*/ 801781 w 4453443"/>
              <a:gd name="connsiteY9" fmla="*/ 0 h 3432678"/>
              <a:gd name="connsiteX10" fmla="*/ 43012 w 4453443"/>
              <a:gd name="connsiteY10" fmla="*/ 746662 h 34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3443" h="3432678">
                <a:moveTo>
                  <a:pt x="0" y="3420670"/>
                </a:moveTo>
                <a:lnTo>
                  <a:pt x="30630" y="3421162"/>
                </a:lnTo>
                <a:lnTo>
                  <a:pt x="30630" y="3424633"/>
                </a:lnTo>
                <a:lnTo>
                  <a:pt x="246395" y="3424633"/>
                </a:lnTo>
                <a:lnTo>
                  <a:pt x="746565" y="3432678"/>
                </a:lnTo>
                <a:lnTo>
                  <a:pt x="746694" y="3424634"/>
                </a:lnTo>
                <a:lnTo>
                  <a:pt x="4453443" y="3424633"/>
                </a:lnTo>
                <a:lnTo>
                  <a:pt x="3718696" y="2677972"/>
                </a:lnTo>
                <a:lnTo>
                  <a:pt x="758704" y="2677972"/>
                </a:lnTo>
                <a:lnTo>
                  <a:pt x="801781" y="0"/>
                </a:lnTo>
                <a:lnTo>
                  <a:pt x="43012" y="7466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7"/>
          <p:cNvSpPr/>
          <p:nvPr/>
        </p:nvSpPr>
        <p:spPr>
          <a:xfrm rot="2727646" flipV="1">
            <a:off x="3076205" y="5254446"/>
            <a:ext cx="3160540" cy="3166488"/>
          </a:xfrm>
          <a:custGeom>
            <a:avLst/>
            <a:gdLst>
              <a:gd name="connsiteX0" fmla="*/ 0 w 3160540"/>
              <a:gd name="connsiteY0" fmla="*/ 3157074 h 3166488"/>
              <a:gd name="connsiteX1" fmla="*/ 24013 w 3160540"/>
              <a:gd name="connsiteY1" fmla="*/ 3157460 h 3166488"/>
              <a:gd name="connsiteX2" fmla="*/ 24013 w 3160540"/>
              <a:gd name="connsiteY2" fmla="*/ 3160181 h 3166488"/>
              <a:gd name="connsiteX3" fmla="*/ 193165 w 3160540"/>
              <a:gd name="connsiteY3" fmla="*/ 3160181 h 3166488"/>
              <a:gd name="connsiteX4" fmla="*/ 585284 w 3160540"/>
              <a:gd name="connsiteY4" fmla="*/ 3166488 h 3166488"/>
              <a:gd name="connsiteX5" fmla="*/ 585385 w 3160540"/>
              <a:gd name="connsiteY5" fmla="*/ 3160181 h 3166488"/>
              <a:gd name="connsiteX6" fmla="*/ 3160540 w 3160540"/>
              <a:gd name="connsiteY6" fmla="*/ 3160181 h 3166488"/>
              <a:gd name="connsiteX7" fmla="*/ 2584521 w 3160540"/>
              <a:gd name="connsiteY7" fmla="*/ 2574822 h 3166488"/>
              <a:gd name="connsiteX8" fmla="*/ 594800 w 3160540"/>
              <a:gd name="connsiteY8" fmla="*/ 2574822 h 3166488"/>
              <a:gd name="connsiteX9" fmla="*/ 626802 w 3160540"/>
              <a:gd name="connsiteY9" fmla="*/ 585359 h 3166488"/>
              <a:gd name="connsiteX10" fmla="*/ 50782 w 3160540"/>
              <a:gd name="connsiteY10" fmla="*/ 0 h 3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0540" h="3166488">
                <a:moveTo>
                  <a:pt x="0" y="3157074"/>
                </a:moveTo>
                <a:lnTo>
                  <a:pt x="24013" y="3157460"/>
                </a:lnTo>
                <a:lnTo>
                  <a:pt x="24013" y="3160181"/>
                </a:lnTo>
                <a:lnTo>
                  <a:pt x="193165" y="3160181"/>
                </a:lnTo>
                <a:lnTo>
                  <a:pt x="585284" y="3166488"/>
                </a:lnTo>
                <a:lnTo>
                  <a:pt x="585385" y="3160181"/>
                </a:lnTo>
                <a:lnTo>
                  <a:pt x="3160540" y="3160181"/>
                </a:lnTo>
                <a:lnTo>
                  <a:pt x="2584521" y="2574822"/>
                </a:lnTo>
                <a:lnTo>
                  <a:pt x="594800" y="2574822"/>
                </a:lnTo>
                <a:lnTo>
                  <a:pt x="626802" y="585359"/>
                </a:lnTo>
                <a:lnTo>
                  <a:pt x="50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7"/>
          <p:cNvCxnSpPr>
            <a:cxnSpLocks/>
          </p:cNvCxnSpPr>
          <p:nvPr/>
        </p:nvCxnSpPr>
        <p:spPr>
          <a:xfrm flipH="1">
            <a:off x="484937" y="4979525"/>
            <a:ext cx="1372891" cy="139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9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28"/>
          <p:cNvSpPr txBox="1"/>
          <p:nvPr/>
        </p:nvSpPr>
        <p:spPr>
          <a:xfrm>
            <a:off x="9849521" y="324802"/>
            <a:ext cx="21996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کارهای آینده</a:t>
            </a:r>
            <a:endParaRPr lang="zh-CN" alt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1382" y="1105054"/>
            <a:ext cx="10686197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تجزیه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میکروسرویس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ناظم</a:t>
            </a:r>
          </a:p>
          <a:p>
            <a:pPr marL="1200150" lvl="2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جداسازی خدمات مالی و نظارتی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ارتباطات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رخدادپایه</a:t>
            </a:r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1200150" lvl="2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استفاده از یک صف پیام مرکزی به عنوان رابط ارتباطی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میکروسرویس‌ها</a:t>
            </a:r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نظارت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گسترده‌تر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و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تخصصی‌تر</a:t>
            </a:r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افزایش گستره خدمات پشتیبانی شده در </a:t>
            </a:r>
            <a:r>
              <a:rPr lang="en-US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vCloud</a:t>
            </a:r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۳۳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242287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 rot="2672354" flipH="1" flipV="1">
            <a:off x="-331668" y="-419689"/>
            <a:ext cx="2660816" cy="5377034"/>
          </a:xfrm>
          <a:custGeom>
            <a:avLst/>
            <a:gdLst>
              <a:gd name="connsiteX0" fmla="*/ 1902049 w 2660816"/>
              <a:gd name="connsiteY0" fmla="*/ 5377034 h 5377034"/>
              <a:gd name="connsiteX1" fmla="*/ 3470 w 2660816"/>
              <a:gd name="connsiteY1" fmla="*/ 5377034 h 5377034"/>
              <a:gd name="connsiteX2" fmla="*/ 3470 w 2660816"/>
              <a:gd name="connsiteY2" fmla="*/ 5346400 h 5377034"/>
              <a:gd name="connsiteX3" fmla="*/ 0 w 2660816"/>
              <a:gd name="connsiteY3" fmla="*/ 5346345 h 5377034"/>
              <a:gd name="connsiteX4" fmla="*/ 3470 w 2660816"/>
              <a:gd name="connsiteY4" fmla="*/ 5130611 h 5377034"/>
              <a:gd name="connsiteX5" fmla="*/ 3470 w 2660816"/>
              <a:gd name="connsiteY5" fmla="*/ 4630373 h 5377034"/>
              <a:gd name="connsiteX6" fmla="*/ 11516 w 2660816"/>
              <a:gd name="connsiteY6" fmla="*/ 4630373 h 5377034"/>
              <a:gd name="connsiteX7" fmla="*/ 85997 w 2660816"/>
              <a:gd name="connsiteY7" fmla="*/ 0 h 5377034"/>
              <a:gd name="connsiteX8" fmla="*/ 820744 w 2660816"/>
              <a:gd name="connsiteY8" fmla="*/ 746661 h 5377034"/>
              <a:gd name="connsiteX9" fmla="*/ 758274 w 2660816"/>
              <a:gd name="connsiteY9" fmla="*/ 4630373 h 5377034"/>
              <a:gd name="connsiteX10" fmla="*/ 2660816 w 2660816"/>
              <a:gd name="connsiteY10" fmla="*/ 4630373 h 53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5377034">
                <a:moveTo>
                  <a:pt x="1902049" y="5377034"/>
                </a:moveTo>
                <a:lnTo>
                  <a:pt x="3470" y="5377034"/>
                </a:lnTo>
                <a:lnTo>
                  <a:pt x="3470" y="5346400"/>
                </a:lnTo>
                <a:lnTo>
                  <a:pt x="0" y="5346345"/>
                </a:lnTo>
                <a:lnTo>
                  <a:pt x="3470" y="5130611"/>
                </a:lnTo>
                <a:lnTo>
                  <a:pt x="3470" y="4630373"/>
                </a:lnTo>
                <a:lnTo>
                  <a:pt x="11516" y="4630373"/>
                </a:lnTo>
                <a:lnTo>
                  <a:pt x="85997" y="0"/>
                </a:lnTo>
                <a:lnTo>
                  <a:pt x="820744" y="746661"/>
                </a:lnTo>
                <a:lnTo>
                  <a:pt x="758274" y="4630373"/>
                </a:lnTo>
                <a:lnTo>
                  <a:pt x="2660816" y="46303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8127646" flipH="1">
            <a:off x="10556096" y="3013096"/>
            <a:ext cx="3223857" cy="3219752"/>
          </a:xfrm>
          <a:custGeom>
            <a:avLst/>
            <a:gdLst>
              <a:gd name="connsiteX0" fmla="*/ 3223857 w 3223857"/>
              <a:gd name="connsiteY0" fmla="*/ 3213758 h 3219752"/>
              <a:gd name="connsiteX1" fmla="*/ 2676543 w 3223857"/>
              <a:gd name="connsiteY1" fmla="*/ 2657570 h 3219752"/>
              <a:gd name="connsiteX2" fmla="*/ 565160 w 3223857"/>
              <a:gd name="connsiteY2" fmla="*/ 2657570 h 3219752"/>
              <a:gd name="connsiteX3" fmla="*/ 599117 w 3223857"/>
              <a:gd name="connsiteY3" fmla="*/ 546460 h 3219752"/>
              <a:gd name="connsiteX4" fmla="*/ 61376 w 3223857"/>
              <a:gd name="connsiteY4" fmla="*/ 0 h 3219752"/>
              <a:gd name="connsiteX5" fmla="*/ 51490 w 3223857"/>
              <a:gd name="connsiteY5" fmla="*/ 9728 h 3219752"/>
              <a:gd name="connsiteX6" fmla="*/ 0 w 3223857"/>
              <a:gd name="connsiteY6" fmla="*/ 3210807 h 3219752"/>
              <a:gd name="connsiteX7" fmla="*/ 22816 w 3223857"/>
              <a:gd name="connsiteY7" fmla="*/ 3211174 h 3219752"/>
              <a:gd name="connsiteX8" fmla="*/ 22816 w 3223857"/>
              <a:gd name="connsiteY8" fmla="*/ 3213759 h 3219752"/>
              <a:gd name="connsiteX9" fmla="*/ 183505 w 3223857"/>
              <a:gd name="connsiteY9" fmla="*/ 3213759 h 3219752"/>
              <a:gd name="connsiteX10" fmla="*/ 556117 w 3223857"/>
              <a:gd name="connsiteY10" fmla="*/ 3219752 h 3219752"/>
              <a:gd name="connsiteX11" fmla="*/ 556213 w 3223857"/>
              <a:gd name="connsiteY11" fmla="*/ 3213758 h 321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3857" h="3219752">
                <a:moveTo>
                  <a:pt x="3223857" y="3213758"/>
                </a:moveTo>
                <a:lnTo>
                  <a:pt x="2676543" y="2657570"/>
                </a:lnTo>
                <a:lnTo>
                  <a:pt x="565160" y="2657570"/>
                </a:lnTo>
                <a:lnTo>
                  <a:pt x="599117" y="546460"/>
                </a:lnTo>
                <a:lnTo>
                  <a:pt x="61376" y="0"/>
                </a:lnTo>
                <a:lnTo>
                  <a:pt x="51490" y="9728"/>
                </a:lnTo>
                <a:lnTo>
                  <a:pt x="0" y="3210807"/>
                </a:lnTo>
                <a:lnTo>
                  <a:pt x="22816" y="3211174"/>
                </a:lnTo>
                <a:lnTo>
                  <a:pt x="22816" y="3213759"/>
                </a:lnTo>
                <a:lnTo>
                  <a:pt x="183505" y="3213759"/>
                </a:lnTo>
                <a:lnTo>
                  <a:pt x="556117" y="3219752"/>
                </a:lnTo>
                <a:lnTo>
                  <a:pt x="556213" y="321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8127646" flipH="1">
            <a:off x="9810013" y="2550607"/>
            <a:ext cx="4318839" cy="3766214"/>
          </a:xfrm>
          <a:custGeom>
            <a:avLst/>
            <a:gdLst>
              <a:gd name="connsiteX0" fmla="*/ 4318839 w 4318839"/>
              <a:gd name="connsiteY0" fmla="*/ 3760219 h 3766214"/>
              <a:gd name="connsiteX1" fmla="*/ 3771525 w 4318839"/>
              <a:gd name="connsiteY1" fmla="*/ 3204032 h 3766214"/>
              <a:gd name="connsiteX2" fmla="*/ 565160 w 4318839"/>
              <a:gd name="connsiteY2" fmla="*/ 3204032 h 3766214"/>
              <a:gd name="connsiteX3" fmla="*/ 616697 w 4318839"/>
              <a:gd name="connsiteY3" fmla="*/ 0 h 3766214"/>
              <a:gd name="connsiteX4" fmla="*/ 51490 w 4318839"/>
              <a:gd name="connsiteY4" fmla="*/ 556189 h 3766214"/>
              <a:gd name="connsiteX5" fmla="*/ 0 w 4318839"/>
              <a:gd name="connsiteY5" fmla="*/ 3757269 h 3766214"/>
              <a:gd name="connsiteX6" fmla="*/ 22816 w 4318839"/>
              <a:gd name="connsiteY6" fmla="*/ 3757636 h 3766214"/>
              <a:gd name="connsiteX7" fmla="*/ 22816 w 4318839"/>
              <a:gd name="connsiteY7" fmla="*/ 3760221 h 3766214"/>
              <a:gd name="connsiteX8" fmla="*/ 183505 w 4318839"/>
              <a:gd name="connsiteY8" fmla="*/ 3760221 h 3766214"/>
              <a:gd name="connsiteX9" fmla="*/ 556117 w 4318839"/>
              <a:gd name="connsiteY9" fmla="*/ 3766214 h 3766214"/>
              <a:gd name="connsiteX10" fmla="*/ 556213 w 4318839"/>
              <a:gd name="connsiteY10" fmla="*/ 3760220 h 37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39" h="3766214">
                <a:moveTo>
                  <a:pt x="4318839" y="3760219"/>
                </a:moveTo>
                <a:lnTo>
                  <a:pt x="3771525" y="3204032"/>
                </a:lnTo>
                <a:lnTo>
                  <a:pt x="565160" y="3204032"/>
                </a:lnTo>
                <a:lnTo>
                  <a:pt x="616697" y="0"/>
                </a:lnTo>
                <a:lnTo>
                  <a:pt x="51490" y="556189"/>
                </a:lnTo>
                <a:lnTo>
                  <a:pt x="0" y="3757269"/>
                </a:lnTo>
                <a:lnTo>
                  <a:pt x="22816" y="3757636"/>
                </a:lnTo>
                <a:lnTo>
                  <a:pt x="22816" y="3760221"/>
                </a:lnTo>
                <a:lnTo>
                  <a:pt x="183505" y="3760221"/>
                </a:lnTo>
                <a:lnTo>
                  <a:pt x="556117" y="3766214"/>
                </a:lnTo>
                <a:lnTo>
                  <a:pt x="556213" y="3760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2672354" flipH="1" flipV="1">
            <a:off x="200632" y="-630770"/>
            <a:ext cx="2660816" cy="6846813"/>
          </a:xfrm>
          <a:custGeom>
            <a:avLst/>
            <a:gdLst>
              <a:gd name="connsiteX0" fmla="*/ 2660816 w 2660816"/>
              <a:gd name="connsiteY0" fmla="*/ 6100152 h 6846813"/>
              <a:gd name="connsiteX1" fmla="*/ 1902048 w 2660816"/>
              <a:gd name="connsiteY1" fmla="*/ 6846813 h 6846813"/>
              <a:gd name="connsiteX2" fmla="*/ 3470 w 2660816"/>
              <a:gd name="connsiteY2" fmla="*/ 6846813 h 6846813"/>
              <a:gd name="connsiteX3" fmla="*/ 3470 w 2660816"/>
              <a:gd name="connsiteY3" fmla="*/ 6816180 h 6846813"/>
              <a:gd name="connsiteX4" fmla="*/ 0 w 2660816"/>
              <a:gd name="connsiteY4" fmla="*/ 6816124 h 6846813"/>
              <a:gd name="connsiteX5" fmla="*/ 3470 w 2660816"/>
              <a:gd name="connsiteY5" fmla="*/ 6600395 h 6846813"/>
              <a:gd name="connsiteX6" fmla="*/ 3470 w 2660816"/>
              <a:gd name="connsiteY6" fmla="*/ 6100152 h 6846813"/>
              <a:gd name="connsiteX7" fmla="*/ 11517 w 2660816"/>
              <a:gd name="connsiteY7" fmla="*/ 6100152 h 6846813"/>
              <a:gd name="connsiteX8" fmla="*/ 109638 w 2660816"/>
              <a:gd name="connsiteY8" fmla="*/ 0 h 6846813"/>
              <a:gd name="connsiteX9" fmla="*/ 844386 w 2660816"/>
              <a:gd name="connsiteY9" fmla="*/ 746662 h 6846813"/>
              <a:gd name="connsiteX10" fmla="*/ 758274 w 2660816"/>
              <a:gd name="connsiteY10" fmla="*/ 6100152 h 68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6846813">
                <a:moveTo>
                  <a:pt x="2660816" y="6100152"/>
                </a:moveTo>
                <a:lnTo>
                  <a:pt x="1902048" y="6846813"/>
                </a:lnTo>
                <a:lnTo>
                  <a:pt x="3470" y="6846813"/>
                </a:lnTo>
                <a:lnTo>
                  <a:pt x="3470" y="6816180"/>
                </a:lnTo>
                <a:lnTo>
                  <a:pt x="0" y="6816124"/>
                </a:lnTo>
                <a:lnTo>
                  <a:pt x="3470" y="6600395"/>
                </a:lnTo>
                <a:lnTo>
                  <a:pt x="3470" y="6100152"/>
                </a:lnTo>
                <a:lnTo>
                  <a:pt x="11517" y="6100152"/>
                </a:lnTo>
                <a:lnTo>
                  <a:pt x="109638" y="0"/>
                </a:lnTo>
                <a:lnTo>
                  <a:pt x="844386" y="746662"/>
                </a:lnTo>
                <a:lnTo>
                  <a:pt x="758274" y="6100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1"/>
          <p:cNvSpPr txBox="1"/>
          <p:nvPr/>
        </p:nvSpPr>
        <p:spPr>
          <a:xfrm>
            <a:off x="3244187" y="2967335"/>
            <a:ext cx="570362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rtl="1"/>
            <a:r>
              <a:rPr lang="fa-I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70002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 rot="2727646" flipV="1">
            <a:off x="-3916" y="4752713"/>
            <a:ext cx="4453443" cy="3432678"/>
          </a:xfrm>
          <a:custGeom>
            <a:avLst/>
            <a:gdLst>
              <a:gd name="connsiteX0" fmla="*/ 0 w 4453443"/>
              <a:gd name="connsiteY0" fmla="*/ 3420670 h 3432678"/>
              <a:gd name="connsiteX1" fmla="*/ 30630 w 4453443"/>
              <a:gd name="connsiteY1" fmla="*/ 3421162 h 3432678"/>
              <a:gd name="connsiteX2" fmla="*/ 30630 w 4453443"/>
              <a:gd name="connsiteY2" fmla="*/ 3424633 h 3432678"/>
              <a:gd name="connsiteX3" fmla="*/ 246395 w 4453443"/>
              <a:gd name="connsiteY3" fmla="*/ 3424633 h 3432678"/>
              <a:gd name="connsiteX4" fmla="*/ 746565 w 4453443"/>
              <a:gd name="connsiteY4" fmla="*/ 3432678 h 3432678"/>
              <a:gd name="connsiteX5" fmla="*/ 746694 w 4453443"/>
              <a:gd name="connsiteY5" fmla="*/ 3424634 h 3432678"/>
              <a:gd name="connsiteX6" fmla="*/ 4453443 w 4453443"/>
              <a:gd name="connsiteY6" fmla="*/ 3424633 h 3432678"/>
              <a:gd name="connsiteX7" fmla="*/ 3718696 w 4453443"/>
              <a:gd name="connsiteY7" fmla="*/ 2677972 h 3432678"/>
              <a:gd name="connsiteX8" fmla="*/ 758704 w 4453443"/>
              <a:gd name="connsiteY8" fmla="*/ 2677972 h 3432678"/>
              <a:gd name="connsiteX9" fmla="*/ 801781 w 4453443"/>
              <a:gd name="connsiteY9" fmla="*/ 0 h 3432678"/>
              <a:gd name="connsiteX10" fmla="*/ 43012 w 4453443"/>
              <a:gd name="connsiteY10" fmla="*/ 746662 h 34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3443" h="3432678">
                <a:moveTo>
                  <a:pt x="0" y="3420670"/>
                </a:moveTo>
                <a:lnTo>
                  <a:pt x="30630" y="3421162"/>
                </a:lnTo>
                <a:lnTo>
                  <a:pt x="30630" y="3424633"/>
                </a:lnTo>
                <a:lnTo>
                  <a:pt x="246395" y="3424633"/>
                </a:lnTo>
                <a:lnTo>
                  <a:pt x="746565" y="3432678"/>
                </a:lnTo>
                <a:lnTo>
                  <a:pt x="746694" y="3424634"/>
                </a:lnTo>
                <a:lnTo>
                  <a:pt x="4453443" y="3424633"/>
                </a:lnTo>
                <a:lnTo>
                  <a:pt x="3718696" y="2677972"/>
                </a:lnTo>
                <a:lnTo>
                  <a:pt x="758704" y="2677972"/>
                </a:lnTo>
                <a:lnTo>
                  <a:pt x="801781" y="0"/>
                </a:lnTo>
                <a:lnTo>
                  <a:pt x="43012" y="7466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 rot="2727646" flipV="1">
            <a:off x="3076205" y="5254446"/>
            <a:ext cx="3160540" cy="3166488"/>
          </a:xfrm>
          <a:custGeom>
            <a:avLst/>
            <a:gdLst>
              <a:gd name="connsiteX0" fmla="*/ 0 w 3160540"/>
              <a:gd name="connsiteY0" fmla="*/ 3157074 h 3166488"/>
              <a:gd name="connsiteX1" fmla="*/ 24013 w 3160540"/>
              <a:gd name="connsiteY1" fmla="*/ 3157460 h 3166488"/>
              <a:gd name="connsiteX2" fmla="*/ 24013 w 3160540"/>
              <a:gd name="connsiteY2" fmla="*/ 3160181 h 3166488"/>
              <a:gd name="connsiteX3" fmla="*/ 193165 w 3160540"/>
              <a:gd name="connsiteY3" fmla="*/ 3160181 h 3166488"/>
              <a:gd name="connsiteX4" fmla="*/ 585284 w 3160540"/>
              <a:gd name="connsiteY4" fmla="*/ 3166488 h 3166488"/>
              <a:gd name="connsiteX5" fmla="*/ 585385 w 3160540"/>
              <a:gd name="connsiteY5" fmla="*/ 3160181 h 3166488"/>
              <a:gd name="connsiteX6" fmla="*/ 3160540 w 3160540"/>
              <a:gd name="connsiteY6" fmla="*/ 3160181 h 3166488"/>
              <a:gd name="connsiteX7" fmla="*/ 2584521 w 3160540"/>
              <a:gd name="connsiteY7" fmla="*/ 2574822 h 3166488"/>
              <a:gd name="connsiteX8" fmla="*/ 594800 w 3160540"/>
              <a:gd name="connsiteY8" fmla="*/ 2574822 h 3166488"/>
              <a:gd name="connsiteX9" fmla="*/ 626802 w 3160540"/>
              <a:gd name="connsiteY9" fmla="*/ 585359 h 3166488"/>
              <a:gd name="connsiteX10" fmla="*/ 50782 w 3160540"/>
              <a:gd name="connsiteY10" fmla="*/ 0 h 3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0540" h="3166488">
                <a:moveTo>
                  <a:pt x="0" y="3157074"/>
                </a:moveTo>
                <a:lnTo>
                  <a:pt x="24013" y="3157460"/>
                </a:lnTo>
                <a:lnTo>
                  <a:pt x="24013" y="3160181"/>
                </a:lnTo>
                <a:lnTo>
                  <a:pt x="193165" y="3160181"/>
                </a:lnTo>
                <a:lnTo>
                  <a:pt x="585284" y="3166488"/>
                </a:lnTo>
                <a:lnTo>
                  <a:pt x="585385" y="3160181"/>
                </a:lnTo>
                <a:lnTo>
                  <a:pt x="3160540" y="3160181"/>
                </a:lnTo>
                <a:lnTo>
                  <a:pt x="2584521" y="2574822"/>
                </a:lnTo>
                <a:lnTo>
                  <a:pt x="594800" y="2574822"/>
                </a:lnTo>
                <a:lnTo>
                  <a:pt x="626802" y="585359"/>
                </a:lnTo>
                <a:lnTo>
                  <a:pt x="50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 flipH="1">
            <a:off x="484937" y="4979525"/>
            <a:ext cx="1372891" cy="139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1853954" y="4979525"/>
            <a:ext cx="486982" cy="494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25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71464" y="1664201"/>
            <a:ext cx="10978696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تحولات فناوری اخیر، باعث نیاز روزافزون </a:t>
            </a:r>
            <a:r>
              <a:rPr lang="fa-IR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کسب‌وکارها</a:t>
            </a: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به </a:t>
            </a:r>
            <a:r>
              <a:rPr lang="fa-IR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مدل‌های</a:t>
            </a: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جدید ارائه </a:t>
            </a:r>
            <a:r>
              <a:rPr lang="fa-IR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زیرساخت‌های</a:t>
            </a: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r>
              <a:rPr lang="fa-IR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محاسباتی</a:t>
            </a: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و </a:t>
            </a:r>
            <a:r>
              <a:rPr lang="fa-IR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شبکه‌ای</a:t>
            </a: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شده است.</a:t>
            </a:r>
          </a:p>
          <a:p>
            <a:pPr marL="285750" indent="-285750" algn="just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رایانش</a:t>
            </a: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ابری، </a:t>
            </a:r>
            <a:r>
              <a:rPr lang="fa-IR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محبوب‌ترین</a:t>
            </a:r>
            <a:r>
              <a:rPr lang="fa-IR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مدل ارائه این خدمات در دنیای امروزی است.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4220" y="459421"/>
            <a:ext cx="351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مقدمه</a:t>
            </a:r>
            <a:endParaRPr lang="en-US" sz="36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۱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772479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۳۵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6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7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53589" y="1044196"/>
            <a:ext cx="102965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effectLst/>
              </a:rPr>
              <a:t>Donovan, S. and Kernighan, B. W. The Go Programming Language. Pearson Education, 2015.</a:t>
            </a:r>
          </a:p>
          <a:p>
            <a:pPr algn="just"/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effectLst/>
              </a:rPr>
              <a:t>Fowler, Martin. </a:t>
            </a:r>
            <a:r>
              <a:rPr lang="en-US" i="1" dirty="0">
                <a:effectLst/>
              </a:rPr>
              <a:t>Microservices</a:t>
            </a:r>
            <a:r>
              <a:rPr lang="en-US" dirty="0">
                <a:effectLst/>
              </a:rPr>
              <a:t>. O’Reilly Media, Inc., 2014.</a:t>
            </a:r>
          </a:p>
          <a:p>
            <a:pPr algn="just"/>
            <a:endParaRPr lang="fa-IR" dirty="0"/>
          </a:p>
          <a:p>
            <a:r>
              <a:rPr lang="en-US" dirty="0"/>
              <a:t>[3] </a:t>
            </a:r>
            <a:r>
              <a:rPr lang="en-US" dirty="0">
                <a:effectLst/>
              </a:rPr>
              <a:t>Mell, Peter and </a:t>
            </a:r>
            <a:r>
              <a:rPr lang="en-US" dirty="0" err="1">
                <a:effectLst/>
              </a:rPr>
              <a:t>Grance</a:t>
            </a:r>
            <a:r>
              <a:rPr lang="en-US" dirty="0">
                <a:effectLst/>
              </a:rPr>
              <a:t>, Timothy. The </a:t>
            </a:r>
            <a:r>
              <a:rPr lang="en-US" dirty="0" err="1">
                <a:effectLst/>
              </a:rPr>
              <a:t>nist</a:t>
            </a:r>
            <a:r>
              <a:rPr lang="en-US" dirty="0">
                <a:effectLst/>
              </a:rPr>
              <a:t> definition of cloud computing.</a:t>
            </a:r>
          </a:p>
          <a:p>
            <a:r>
              <a:rPr lang="en-US" i="1" dirty="0" err="1">
                <a:effectLst/>
              </a:rPr>
              <a:t>Bational</a:t>
            </a:r>
            <a:r>
              <a:rPr lang="en-US" i="1" dirty="0">
                <a:effectLst/>
              </a:rPr>
              <a:t> Institute of Standards and Technology</a:t>
            </a:r>
            <a:r>
              <a:rPr lang="en-US" dirty="0">
                <a:effectLst/>
              </a:rPr>
              <a:t>, 7(1):1–15, 2011.</a:t>
            </a:r>
          </a:p>
          <a:p>
            <a:pPr algn="just"/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effectLst/>
              </a:rPr>
              <a:t>Microsoft. Direct client-to-microservice communication versus the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 gateway pattern.</a:t>
            </a:r>
          </a:p>
          <a:p>
            <a:pPr algn="just"/>
            <a:endParaRPr lang="fa-IR" dirty="0"/>
          </a:p>
          <a:p>
            <a:r>
              <a:rPr lang="en-US" dirty="0"/>
              <a:t>[5] </a:t>
            </a:r>
            <a:r>
              <a:rPr lang="en-US" dirty="0">
                <a:effectLst/>
              </a:rPr>
              <a:t>VMWare. </a:t>
            </a:r>
            <a:r>
              <a:rPr lang="en-US" dirty="0" err="1">
                <a:effectLst/>
              </a:rPr>
              <a:t>Vmware</a:t>
            </a:r>
            <a:r>
              <a:rPr lang="en-US" dirty="0">
                <a:effectLst/>
              </a:rPr>
              <a:t> cloud director architecture.</a:t>
            </a:r>
          </a:p>
          <a:p>
            <a:r>
              <a:rPr lang="en-US" dirty="0">
                <a:effectLst/>
                <a:hlinkClick r:id="rId2"/>
              </a:rPr>
              <a:t>https://</a:t>
            </a:r>
            <a:r>
              <a:rPr lang="en-US" dirty="0" err="1">
                <a:effectLst/>
                <a:hlinkClick r:id="rId2"/>
              </a:rPr>
              <a:t>docs.vmware.com</a:t>
            </a:r>
            <a:r>
              <a:rPr lang="en-US" dirty="0">
                <a:effectLst/>
                <a:hlinkClick r:id="rId2"/>
              </a:rPr>
              <a:t>/</a:t>
            </a:r>
            <a:r>
              <a:rPr lang="en-US" dirty="0" err="1">
                <a:effectLst/>
                <a:hlinkClick r:id="rId2"/>
              </a:rPr>
              <a:t>en</a:t>
            </a:r>
            <a:r>
              <a:rPr lang="en-US" dirty="0">
                <a:effectLst/>
                <a:hlinkClick r:id="rId2"/>
              </a:rPr>
              <a:t>/VMware-Cloud-Director/10.4/ VMware-Cloud-Director-Install-Configure-Upgrade-Guide/ GUID-059548C6-0779-4242-84BB-6F3F4D8E6E4E.html</a:t>
            </a:r>
            <a:r>
              <a:rPr lang="en-US" dirty="0">
                <a:effectLst/>
              </a:rPr>
              <a:t>, 2023. [Accessed Feb. .]2023 ,16</a:t>
            </a:r>
          </a:p>
          <a:p>
            <a:pPr algn="just"/>
            <a:endParaRPr lang="en-US" dirty="0"/>
          </a:p>
          <a:p>
            <a:r>
              <a:rPr lang="en-US" dirty="0">
                <a:effectLst/>
              </a:rPr>
              <a:t>[6] “3 Cloud Computing Service Delivery Models | 2nd Watch.” </a:t>
            </a:r>
            <a:r>
              <a:rPr lang="en-US" dirty="0">
                <a:effectLst/>
                <a:hlinkClick r:id="rId3"/>
              </a:rPr>
              <a:t>https://www.2ndwatch.com/blog/back-to-the-basics-the-3-cloud-computing-service-delivery-models/</a:t>
            </a:r>
            <a:r>
              <a:rPr lang="en-US" dirty="0">
                <a:effectLst/>
              </a:rPr>
              <a:t> (accessed Feb. 19, 2023).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[7] “10 Major Practices to Execute in REST API Development.” </a:t>
            </a:r>
            <a:r>
              <a:rPr lang="en-US" dirty="0">
                <a:effectLst/>
                <a:hlinkClick r:id="rId4"/>
              </a:rPr>
              <a:t>https://www.mindinventory.com/blog/best-practices-rest-api-development/</a:t>
            </a:r>
            <a:r>
              <a:rPr lang="en-US" dirty="0">
                <a:effectLst/>
              </a:rPr>
              <a:t> (accessed Feb. 19, 2023).</a:t>
            </a:r>
          </a:p>
          <a:p>
            <a:pPr algn="just"/>
            <a:endParaRPr lang="fa-IR" dirty="0"/>
          </a:p>
        </p:txBody>
      </p:sp>
      <p:sp>
        <p:nvSpPr>
          <p:cNvPr id="11" name="文本框 28"/>
          <p:cNvSpPr txBox="1"/>
          <p:nvPr/>
        </p:nvSpPr>
        <p:spPr>
          <a:xfrm>
            <a:off x="11053376" y="324802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fa-IR" altLang="zh-CN" sz="3200" b="1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  <a:endParaRPr lang="zh-CN" alt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513148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۳۶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6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7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63885" y="882907"/>
            <a:ext cx="1055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[8] “Cloud and Beyond: The future of cloud computing in India | NASSCOM Community | The Official Community of Indian IT Industry.” </a:t>
            </a:r>
            <a:r>
              <a:rPr lang="en-US" dirty="0">
                <a:effectLst/>
                <a:hlinkClick r:id="rId2"/>
              </a:rPr>
              <a:t>https://community.nasscom.in/communities/cloud-computing/cloud-and-beyond-future-cloud-computing-india</a:t>
            </a:r>
            <a:r>
              <a:rPr lang="en-US" dirty="0">
                <a:effectLst/>
              </a:rPr>
              <a:t> (accessed Feb. 19, 2023).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[9]</a:t>
            </a:r>
            <a:r>
              <a:rPr lang="en-US" dirty="0"/>
              <a:t> </a:t>
            </a:r>
            <a:r>
              <a:rPr lang="en-US" dirty="0">
                <a:effectLst/>
              </a:rPr>
              <a:t>“Stack Overflow Developer Survey 2022.” </a:t>
            </a:r>
            <a:r>
              <a:rPr lang="en-US" dirty="0">
                <a:effectLst/>
                <a:hlinkClick r:id="rId3"/>
              </a:rPr>
              <a:t>https://survey.stackoverflow.co/2022/#work-employment</a:t>
            </a:r>
            <a:r>
              <a:rPr lang="en-US" dirty="0">
                <a:effectLst/>
              </a:rPr>
              <a:t> (accessed Feb. 19, 2023).</a:t>
            </a:r>
          </a:p>
        </p:txBody>
      </p:sp>
    </p:spTree>
    <p:extLst>
      <p:ext uri="{BB962C8B-B14F-4D97-AF65-F5344CB8AC3E}">
        <p14:creationId xmlns:p14="http://schemas.microsoft.com/office/powerpoint/2010/main" val="159520948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92" y="4482403"/>
            <a:ext cx="63498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54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 تشکر از </a:t>
            </a:r>
            <a:r>
              <a:rPr lang="fa-IR" sz="6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توجه</a:t>
            </a:r>
            <a:r>
              <a:rPr lang="fa-IR" sz="54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شما </a:t>
            </a:r>
            <a:r>
              <a:rPr lang="fa-IR" sz="54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  <a:sym typeface="Wingdings" panose="05000000000000000000" pitchFamily="2" charset="2"/>
              </a:rPr>
              <a:t></a:t>
            </a:r>
            <a:endParaRPr lang="en-US" sz="54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465513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66640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/>
        </p:nvSpPr>
        <p:spPr>
          <a:xfrm>
            <a:off x="2110780" y="2095500"/>
            <a:ext cx="1250554" cy="125055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9" name="任意多边形: 形状 8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9374400" y="391735"/>
            <a:ext cx="214353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رایانش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ابری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3745" y="1644552"/>
            <a:ext cx="5096416" cy="1481175"/>
            <a:chOff x="6736921" y="1587132"/>
            <a:chExt cx="4388871" cy="1313502"/>
          </a:xfrm>
        </p:grpSpPr>
        <p:sp>
          <p:nvSpPr>
            <p:cNvPr id="16" name="TextBox 11"/>
            <p:cNvSpPr txBox="1"/>
            <p:nvPr/>
          </p:nvSpPr>
          <p:spPr>
            <a:xfrm>
              <a:off x="6736921" y="2520884"/>
              <a:ext cx="4167434" cy="1592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Fs.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958358" y="1587132"/>
              <a:ext cx="4167434" cy="131350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 algn="r" defTabSz="457200" rtl="1" eaLnBrk="1" latinLnBrk="0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مدلی برای دسترسی به منابع </a:t>
              </a:r>
              <a:r>
                <a:rPr lang="fa-IR" sz="2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محاسباتی</a:t>
              </a:r>
              <a:r>
                <a:rPr lang="fa-I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 از جمله شبکه، </a:t>
              </a:r>
              <a:r>
                <a:rPr lang="fa-IR" sz="2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کارگزار</a:t>
              </a:r>
              <a:r>
                <a:rPr lang="fa-I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، فضای </a:t>
              </a:r>
              <a:r>
                <a:rPr lang="fa-IR" sz="2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ذخیره‌سازی</a:t>
              </a:r>
              <a:r>
                <a:rPr lang="fa-I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 و </a:t>
              </a:r>
              <a:r>
                <a:rPr lang="fa-IR" sz="2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برنامه‌های</a:t>
              </a:r>
              <a:r>
                <a:rPr lang="fa-I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 تحت شبکه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64769" y="3251498"/>
            <a:ext cx="4505125" cy="973343"/>
            <a:chOff x="6384223" y="2146422"/>
            <a:chExt cx="4540019" cy="973343"/>
          </a:xfrm>
        </p:grpSpPr>
        <p:sp>
          <p:nvSpPr>
            <p:cNvPr id="20" name="TextBox 11"/>
            <p:cNvSpPr txBox="1"/>
            <p:nvPr/>
          </p:nvSpPr>
          <p:spPr>
            <a:xfrm>
              <a:off x="6736921" y="2520884"/>
              <a:ext cx="4167434" cy="209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F.</a:t>
              </a:r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6384223" y="2146422"/>
              <a:ext cx="4540019" cy="973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 algn="r" rt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RANSans" panose="02040503050201020203" pitchFamily="18" charset="-78"/>
                  <a:cs typeface="IRANSans" panose="02040503050201020203" pitchFamily="18" charset="-78"/>
                </a:rPr>
                <a:t>دسترسی به صورت آنی و بدون توجه به زیرساخت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</p:grpSp>
      <p:sp>
        <p:nvSpPr>
          <p:cNvPr id="24" name="TextBox 11"/>
          <p:cNvSpPr txBox="1"/>
          <p:nvPr/>
        </p:nvSpPr>
        <p:spPr>
          <a:xfrm>
            <a:off x="7074661" y="4641909"/>
            <a:ext cx="4175499" cy="465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دارای </a:t>
            </a:r>
            <a:r>
              <a:rPr lang="fa-I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الگو‌های</a:t>
            </a: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مختلف ارائه خدمت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9278C2-95CA-8F86-AA05-64B5BC2A1A5A}"/>
              </a:ext>
            </a:extLst>
          </p:cNvPr>
          <p:cNvSpPr/>
          <p:nvPr/>
        </p:nvSpPr>
        <p:spPr>
          <a:xfrm>
            <a:off x="375426" y="1030671"/>
            <a:ext cx="5662830" cy="5372509"/>
          </a:xfrm>
          <a:prstGeom prst="ellipse">
            <a:avLst/>
          </a:prstGeom>
          <a:blipFill dpi="0" rotWithShape="1">
            <a:blip r:embed="rId3"/>
            <a:srcRect/>
            <a:tile tx="0" ty="0" sx="75000" sy="75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601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/>
        </p:nvSpPr>
        <p:spPr>
          <a:xfrm>
            <a:off x="2110780" y="2095500"/>
            <a:ext cx="1250554" cy="125055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9" name="任意多边形: 形状 8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590800" y="388315"/>
            <a:ext cx="565892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الگو‌های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ارائه خدمات </a:t>
            </a:r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رایانش</a:t>
            </a:r>
            <a:r>
              <a:rPr lang="fa-IR" altLang="zh-CN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ابری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3745" y="2173542"/>
            <a:ext cx="5266516" cy="703493"/>
            <a:chOff x="6736921" y="2056240"/>
            <a:chExt cx="4388870" cy="623856"/>
          </a:xfrm>
        </p:grpSpPr>
        <p:sp>
          <p:nvSpPr>
            <p:cNvPr id="16" name="TextBox 11"/>
            <p:cNvSpPr txBox="1"/>
            <p:nvPr/>
          </p:nvSpPr>
          <p:spPr>
            <a:xfrm>
              <a:off x="6736921" y="2520884"/>
              <a:ext cx="4167434" cy="1592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Fs.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7246121" y="2056240"/>
              <a:ext cx="3879670" cy="37528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 algn="r" defTabSz="457200" rtl="1" eaLnBrk="1" latinLnBrk="0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۳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2052" name="Picture 4" descr="Cloud Service Models It Comparison Between Iaas Paas And Saas Models |  Presentation Graphics | Presentation PowerPoint Example | Slide Templates">
            <a:extLst>
              <a:ext uri="{FF2B5EF4-FFF2-40B4-BE49-F238E27FC236}">
                <a16:creationId xmlns:a16="http://schemas.microsoft.com/office/drawing/2014/main" id="{7A6C5624-BC46-543C-35CB-276DE1B7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750" y="1265446"/>
            <a:ext cx="9655180" cy="543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27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/>
          <p:cNvSpPr/>
          <p:nvPr/>
        </p:nvSpPr>
        <p:spPr>
          <a:xfrm rot="2672354" flipH="1" flipV="1">
            <a:off x="-331668" y="-419689"/>
            <a:ext cx="2660816" cy="5377034"/>
          </a:xfrm>
          <a:custGeom>
            <a:avLst/>
            <a:gdLst>
              <a:gd name="connsiteX0" fmla="*/ 1902049 w 2660816"/>
              <a:gd name="connsiteY0" fmla="*/ 5377034 h 5377034"/>
              <a:gd name="connsiteX1" fmla="*/ 3470 w 2660816"/>
              <a:gd name="connsiteY1" fmla="*/ 5377034 h 5377034"/>
              <a:gd name="connsiteX2" fmla="*/ 3470 w 2660816"/>
              <a:gd name="connsiteY2" fmla="*/ 5346400 h 5377034"/>
              <a:gd name="connsiteX3" fmla="*/ 0 w 2660816"/>
              <a:gd name="connsiteY3" fmla="*/ 5346345 h 5377034"/>
              <a:gd name="connsiteX4" fmla="*/ 3470 w 2660816"/>
              <a:gd name="connsiteY4" fmla="*/ 5130611 h 5377034"/>
              <a:gd name="connsiteX5" fmla="*/ 3470 w 2660816"/>
              <a:gd name="connsiteY5" fmla="*/ 4630373 h 5377034"/>
              <a:gd name="connsiteX6" fmla="*/ 11516 w 2660816"/>
              <a:gd name="connsiteY6" fmla="*/ 4630373 h 5377034"/>
              <a:gd name="connsiteX7" fmla="*/ 85997 w 2660816"/>
              <a:gd name="connsiteY7" fmla="*/ 0 h 5377034"/>
              <a:gd name="connsiteX8" fmla="*/ 820744 w 2660816"/>
              <a:gd name="connsiteY8" fmla="*/ 746661 h 5377034"/>
              <a:gd name="connsiteX9" fmla="*/ 758274 w 2660816"/>
              <a:gd name="connsiteY9" fmla="*/ 4630373 h 5377034"/>
              <a:gd name="connsiteX10" fmla="*/ 2660816 w 2660816"/>
              <a:gd name="connsiteY10" fmla="*/ 4630373 h 537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5377034">
                <a:moveTo>
                  <a:pt x="1902049" y="5377034"/>
                </a:moveTo>
                <a:lnTo>
                  <a:pt x="3470" y="5377034"/>
                </a:lnTo>
                <a:lnTo>
                  <a:pt x="3470" y="5346400"/>
                </a:lnTo>
                <a:lnTo>
                  <a:pt x="0" y="5346345"/>
                </a:lnTo>
                <a:lnTo>
                  <a:pt x="3470" y="5130611"/>
                </a:lnTo>
                <a:lnTo>
                  <a:pt x="3470" y="4630373"/>
                </a:lnTo>
                <a:lnTo>
                  <a:pt x="11516" y="4630373"/>
                </a:lnTo>
                <a:lnTo>
                  <a:pt x="85997" y="0"/>
                </a:lnTo>
                <a:lnTo>
                  <a:pt x="820744" y="746661"/>
                </a:lnTo>
                <a:lnTo>
                  <a:pt x="758274" y="4630373"/>
                </a:lnTo>
                <a:lnTo>
                  <a:pt x="2660816" y="46303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8127646" flipH="1">
            <a:off x="10556096" y="3013096"/>
            <a:ext cx="3223857" cy="3219752"/>
          </a:xfrm>
          <a:custGeom>
            <a:avLst/>
            <a:gdLst>
              <a:gd name="connsiteX0" fmla="*/ 3223857 w 3223857"/>
              <a:gd name="connsiteY0" fmla="*/ 3213758 h 3219752"/>
              <a:gd name="connsiteX1" fmla="*/ 2676543 w 3223857"/>
              <a:gd name="connsiteY1" fmla="*/ 2657570 h 3219752"/>
              <a:gd name="connsiteX2" fmla="*/ 565160 w 3223857"/>
              <a:gd name="connsiteY2" fmla="*/ 2657570 h 3219752"/>
              <a:gd name="connsiteX3" fmla="*/ 599117 w 3223857"/>
              <a:gd name="connsiteY3" fmla="*/ 546460 h 3219752"/>
              <a:gd name="connsiteX4" fmla="*/ 61376 w 3223857"/>
              <a:gd name="connsiteY4" fmla="*/ 0 h 3219752"/>
              <a:gd name="connsiteX5" fmla="*/ 51490 w 3223857"/>
              <a:gd name="connsiteY5" fmla="*/ 9728 h 3219752"/>
              <a:gd name="connsiteX6" fmla="*/ 0 w 3223857"/>
              <a:gd name="connsiteY6" fmla="*/ 3210807 h 3219752"/>
              <a:gd name="connsiteX7" fmla="*/ 22816 w 3223857"/>
              <a:gd name="connsiteY7" fmla="*/ 3211174 h 3219752"/>
              <a:gd name="connsiteX8" fmla="*/ 22816 w 3223857"/>
              <a:gd name="connsiteY8" fmla="*/ 3213759 h 3219752"/>
              <a:gd name="connsiteX9" fmla="*/ 183505 w 3223857"/>
              <a:gd name="connsiteY9" fmla="*/ 3213759 h 3219752"/>
              <a:gd name="connsiteX10" fmla="*/ 556117 w 3223857"/>
              <a:gd name="connsiteY10" fmla="*/ 3219752 h 3219752"/>
              <a:gd name="connsiteX11" fmla="*/ 556213 w 3223857"/>
              <a:gd name="connsiteY11" fmla="*/ 3213758 h 321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3857" h="3219752">
                <a:moveTo>
                  <a:pt x="3223857" y="3213758"/>
                </a:moveTo>
                <a:lnTo>
                  <a:pt x="2676543" y="2657570"/>
                </a:lnTo>
                <a:lnTo>
                  <a:pt x="565160" y="2657570"/>
                </a:lnTo>
                <a:lnTo>
                  <a:pt x="599117" y="546460"/>
                </a:lnTo>
                <a:lnTo>
                  <a:pt x="61376" y="0"/>
                </a:lnTo>
                <a:lnTo>
                  <a:pt x="51490" y="9728"/>
                </a:lnTo>
                <a:lnTo>
                  <a:pt x="0" y="3210807"/>
                </a:lnTo>
                <a:lnTo>
                  <a:pt x="22816" y="3211174"/>
                </a:lnTo>
                <a:lnTo>
                  <a:pt x="22816" y="3213759"/>
                </a:lnTo>
                <a:lnTo>
                  <a:pt x="183505" y="3213759"/>
                </a:lnTo>
                <a:lnTo>
                  <a:pt x="556117" y="3219752"/>
                </a:lnTo>
                <a:lnTo>
                  <a:pt x="556213" y="321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8127646" flipH="1">
            <a:off x="9810013" y="2550607"/>
            <a:ext cx="4318839" cy="3766214"/>
          </a:xfrm>
          <a:custGeom>
            <a:avLst/>
            <a:gdLst>
              <a:gd name="connsiteX0" fmla="*/ 4318839 w 4318839"/>
              <a:gd name="connsiteY0" fmla="*/ 3760219 h 3766214"/>
              <a:gd name="connsiteX1" fmla="*/ 3771525 w 4318839"/>
              <a:gd name="connsiteY1" fmla="*/ 3204032 h 3766214"/>
              <a:gd name="connsiteX2" fmla="*/ 565160 w 4318839"/>
              <a:gd name="connsiteY2" fmla="*/ 3204032 h 3766214"/>
              <a:gd name="connsiteX3" fmla="*/ 616697 w 4318839"/>
              <a:gd name="connsiteY3" fmla="*/ 0 h 3766214"/>
              <a:gd name="connsiteX4" fmla="*/ 51490 w 4318839"/>
              <a:gd name="connsiteY4" fmla="*/ 556189 h 3766214"/>
              <a:gd name="connsiteX5" fmla="*/ 0 w 4318839"/>
              <a:gd name="connsiteY5" fmla="*/ 3757269 h 3766214"/>
              <a:gd name="connsiteX6" fmla="*/ 22816 w 4318839"/>
              <a:gd name="connsiteY6" fmla="*/ 3757636 h 3766214"/>
              <a:gd name="connsiteX7" fmla="*/ 22816 w 4318839"/>
              <a:gd name="connsiteY7" fmla="*/ 3760221 h 3766214"/>
              <a:gd name="connsiteX8" fmla="*/ 183505 w 4318839"/>
              <a:gd name="connsiteY8" fmla="*/ 3760221 h 3766214"/>
              <a:gd name="connsiteX9" fmla="*/ 556117 w 4318839"/>
              <a:gd name="connsiteY9" fmla="*/ 3766214 h 3766214"/>
              <a:gd name="connsiteX10" fmla="*/ 556213 w 4318839"/>
              <a:gd name="connsiteY10" fmla="*/ 3760220 h 37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39" h="3766214">
                <a:moveTo>
                  <a:pt x="4318839" y="3760219"/>
                </a:moveTo>
                <a:lnTo>
                  <a:pt x="3771525" y="3204032"/>
                </a:lnTo>
                <a:lnTo>
                  <a:pt x="565160" y="3204032"/>
                </a:lnTo>
                <a:lnTo>
                  <a:pt x="616697" y="0"/>
                </a:lnTo>
                <a:lnTo>
                  <a:pt x="51490" y="556189"/>
                </a:lnTo>
                <a:lnTo>
                  <a:pt x="0" y="3757269"/>
                </a:lnTo>
                <a:lnTo>
                  <a:pt x="22816" y="3757636"/>
                </a:lnTo>
                <a:lnTo>
                  <a:pt x="22816" y="3760221"/>
                </a:lnTo>
                <a:lnTo>
                  <a:pt x="183505" y="3760221"/>
                </a:lnTo>
                <a:lnTo>
                  <a:pt x="556117" y="3766214"/>
                </a:lnTo>
                <a:lnTo>
                  <a:pt x="556213" y="3760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2672354" flipH="1" flipV="1">
            <a:off x="200632" y="-630770"/>
            <a:ext cx="2660816" cy="6846813"/>
          </a:xfrm>
          <a:custGeom>
            <a:avLst/>
            <a:gdLst>
              <a:gd name="connsiteX0" fmla="*/ 2660816 w 2660816"/>
              <a:gd name="connsiteY0" fmla="*/ 6100152 h 6846813"/>
              <a:gd name="connsiteX1" fmla="*/ 1902048 w 2660816"/>
              <a:gd name="connsiteY1" fmla="*/ 6846813 h 6846813"/>
              <a:gd name="connsiteX2" fmla="*/ 3470 w 2660816"/>
              <a:gd name="connsiteY2" fmla="*/ 6846813 h 6846813"/>
              <a:gd name="connsiteX3" fmla="*/ 3470 w 2660816"/>
              <a:gd name="connsiteY3" fmla="*/ 6816180 h 6846813"/>
              <a:gd name="connsiteX4" fmla="*/ 0 w 2660816"/>
              <a:gd name="connsiteY4" fmla="*/ 6816124 h 6846813"/>
              <a:gd name="connsiteX5" fmla="*/ 3470 w 2660816"/>
              <a:gd name="connsiteY5" fmla="*/ 6600395 h 6846813"/>
              <a:gd name="connsiteX6" fmla="*/ 3470 w 2660816"/>
              <a:gd name="connsiteY6" fmla="*/ 6100152 h 6846813"/>
              <a:gd name="connsiteX7" fmla="*/ 11517 w 2660816"/>
              <a:gd name="connsiteY7" fmla="*/ 6100152 h 6846813"/>
              <a:gd name="connsiteX8" fmla="*/ 109638 w 2660816"/>
              <a:gd name="connsiteY8" fmla="*/ 0 h 6846813"/>
              <a:gd name="connsiteX9" fmla="*/ 844386 w 2660816"/>
              <a:gd name="connsiteY9" fmla="*/ 746662 h 6846813"/>
              <a:gd name="connsiteX10" fmla="*/ 758274 w 2660816"/>
              <a:gd name="connsiteY10" fmla="*/ 6100152 h 68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0816" h="6846813">
                <a:moveTo>
                  <a:pt x="2660816" y="6100152"/>
                </a:moveTo>
                <a:lnTo>
                  <a:pt x="1902048" y="6846813"/>
                </a:lnTo>
                <a:lnTo>
                  <a:pt x="3470" y="6846813"/>
                </a:lnTo>
                <a:lnTo>
                  <a:pt x="3470" y="6816180"/>
                </a:lnTo>
                <a:lnTo>
                  <a:pt x="0" y="6816124"/>
                </a:lnTo>
                <a:lnTo>
                  <a:pt x="3470" y="6600395"/>
                </a:lnTo>
                <a:lnTo>
                  <a:pt x="3470" y="6100152"/>
                </a:lnTo>
                <a:lnTo>
                  <a:pt x="11517" y="6100152"/>
                </a:lnTo>
                <a:lnTo>
                  <a:pt x="109638" y="0"/>
                </a:lnTo>
                <a:lnTo>
                  <a:pt x="844386" y="746662"/>
                </a:lnTo>
                <a:lnTo>
                  <a:pt x="758274" y="6100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1"/>
          <p:cNvSpPr txBox="1"/>
          <p:nvPr/>
        </p:nvSpPr>
        <p:spPr>
          <a:xfrm>
            <a:off x="3402958" y="2967335"/>
            <a:ext cx="53860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a-I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تعریف مسئله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32604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 rot="2727646" flipV="1">
            <a:off x="-3916" y="5060529"/>
            <a:ext cx="4453443" cy="3432678"/>
          </a:xfrm>
          <a:custGeom>
            <a:avLst/>
            <a:gdLst>
              <a:gd name="connsiteX0" fmla="*/ 0 w 4453443"/>
              <a:gd name="connsiteY0" fmla="*/ 3420670 h 3432678"/>
              <a:gd name="connsiteX1" fmla="*/ 30630 w 4453443"/>
              <a:gd name="connsiteY1" fmla="*/ 3421162 h 3432678"/>
              <a:gd name="connsiteX2" fmla="*/ 30630 w 4453443"/>
              <a:gd name="connsiteY2" fmla="*/ 3424633 h 3432678"/>
              <a:gd name="connsiteX3" fmla="*/ 246395 w 4453443"/>
              <a:gd name="connsiteY3" fmla="*/ 3424633 h 3432678"/>
              <a:gd name="connsiteX4" fmla="*/ 746565 w 4453443"/>
              <a:gd name="connsiteY4" fmla="*/ 3432678 h 3432678"/>
              <a:gd name="connsiteX5" fmla="*/ 746694 w 4453443"/>
              <a:gd name="connsiteY5" fmla="*/ 3424634 h 3432678"/>
              <a:gd name="connsiteX6" fmla="*/ 4453443 w 4453443"/>
              <a:gd name="connsiteY6" fmla="*/ 3424633 h 3432678"/>
              <a:gd name="connsiteX7" fmla="*/ 3718696 w 4453443"/>
              <a:gd name="connsiteY7" fmla="*/ 2677972 h 3432678"/>
              <a:gd name="connsiteX8" fmla="*/ 758704 w 4453443"/>
              <a:gd name="connsiteY8" fmla="*/ 2677972 h 3432678"/>
              <a:gd name="connsiteX9" fmla="*/ 801781 w 4453443"/>
              <a:gd name="connsiteY9" fmla="*/ 0 h 3432678"/>
              <a:gd name="connsiteX10" fmla="*/ 43012 w 4453443"/>
              <a:gd name="connsiteY10" fmla="*/ 746662 h 34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3443" h="3432678">
                <a:moveTo>
                  <a:pt x="0" y="3420670"/>
                </a:moveTo>
                <a:lnTo>
                  <a:pt x="30630" y="3421162"/>
                </a:lnTo>
                <a:lnTo>
                  <a:pt x="30630" y="3424633"/>
                </a:lnTo>
                <a:lnTo>
                  <a:pt x="246395" y="3424633"/>
                </a:lnTo>
                <a:lnTo>
                  <a:pt x="746565" y="3432678"/>
                </a:lnTo>
                <a:lnTo>
                  <a:pt x="746694" y="3424634"/>
                </a:lnTo>
                <a:lnTo>
                  <a:pt x="4453443" y="3424633"/>
                </a:lnTo>
                <a:lnTo>
                  <a:pt x="3718696" y="2677972"/>
                </a:lnTo>
                <a:lnTo>
                  <a:pt x="758704" y="2677972"/>
                </a:lnTo>
                <a:lnTo>
                  <a:pt x="801781" y="0"/>
                </a:lnTo>
                <a:lnTo>
                  <a:pt x="43012" y="7466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 rot="2727646" flipV="1">
            <a:off x="3076205" y="5580368"/>
            <a:ext cx="3160540" cy="3166488"/>
          </a:xfrm>
          <a:custGeom>
            <a:avLst/>
            <a:gdLst>
              <a:gd name="connsiteX0" fmla="*/ 0 w 3160540"/>
              <a:gd name="connsiteY0" fmla="*/ 3157074 h 3166488"/>
              <a:gd name="connsiteX1" fmla="*/ 24013 w 3160540"/>
              <a:gd name="connsiteY1" fmla="*/ 3157460 h 3166488"/>
              <a:gd name="connsiteX2" fmla="*/ 24013 w 3160540"/>
              <a:gd name="connsiteY2" fmla="*/ 3160181 h 3166488"/>
              <a:gd name="connsiteX3" fmla="*/ 193165 w 3160540"/>
              <a:gd name="connsiteY3" fmla="*/ 3160181 h 3166488"/>
              <a:gd name="connsiteX4" fmla="*/ 585284 w 3160540"/>
              <a:gd name="connsiteY4" fmla="*/ 3166488 h 3166488"/>
              <a:gd name="connsiteX5" fmla="*/ 585385 w 3160540"/>
              <a:gd name="connsiteY5" fmla="*/ 3160181 h 3166488"/>
              <a:gd name="connsiteX6" fmla="*/ 3160540 w 3160540"/>
              <a:gd name="connsiteY6" fmla="*/ 3160181 h 3166488"/>
              <a:gd name="connsiteX7" fmla="*/ 2584521 w 3160540"/>
              <a:gd name="connsiteY7" fmla="*/ 2574822 h 3166488"/>
              <a:gd name="connsiteX8" fmla="*/ 594800 w 3160540"/>
              <a:gd name="connsiteY8" fmla="*/ 2574822 h 3166488"/>
              <a:gd name="connsiteX9" fmla="*/ 626802 w 3160540"/>
              <a:gd name="connsiteY9" fmla="*/ 585359 h 3166488"/>
              <a:gd name="connsiteX10" fmla="*/ 50782 w 3160540"/>
              <a:gd name="connsiteY10" fmla="*/ 0 h 3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0540" h="3166488">
                <a:moveTo>
                  <a:pt x="0" y="3157074"/>
                </a:moveTo>
                <a:lnTo>
                  <a:pt x="24013" y="3157460"/>
                </a:lnTo>
                <a:lnTo>
                  <a:pt x="24013" y="3160181"/>
                </a:lnTo>
                <a:lnTo>
                  <a:pt x="193165" y="3160181"/>
                </a:lnTo>
                <a:lnTo>
                  <a:pt x="585284" y="3166488"/>
                </a:lnTo>
                <a:lnTo>
                  <a:pt x="585385" y="3160181"/>
                </a:lnTo>
                <a:lnTo>
                  <a:pt x="3160540" y="3160181"/>
                </a:lnTo>
                <a:lnTo>
                  <a:pt x="2584521" y="2574822"/>
                </a:lnTo>
                <a:lnTo>
                  <a:pt x="594800" y="2574822"/>
                </a:lnTo>
                <a:lnTo>
                  <a:pt x="626802" y="585359"/>
                </a:lnTo>
                <a:lnTo>
                  <a:pt x="50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zh-CN" altLang="en-US"/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 flipH="1">
            <a:off x="484937" y="4979525"/>
            <a:ext cx="1372891" cy="139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1853954" y="4979525"/>
            <a:ext cx="486982" cy="494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25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238173" y="497472"/>
            <a:ext cx="351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بیان صورت مسئله</a:t>
            </a:r>
            <a:endParaRPr 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6939" y="1345809"/>
            <a:ext cx="8393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طراحی و پیاده سازی یک رابط تحت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وب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برای ارائه خدمات زیرساخت به عنوان خدمت</a:t>
            </a:r>
            <a:endParaRPr lang="en-US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85" y="2420951"/>
            <a:ext cx="351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b="1" dirty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اهداف پروژه</a:t>
            </a:r>
            <a:endParaRPr 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6939" y="3271365"/>
            <a:ext cx="8393221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ارائه خدمات زیرساخت به عنوان خدمت به کاربران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فراهم کردن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لایه‌های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کنترلی و مدیریتی بر روی این بستر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تولید یک درگاه ارتباطی تحت </a:t>
            </a:r>
            <a:r>
              <a:rPr lang="fa-IR" sz="2200" dirty="0" err="1">
                <a:latin typeface="IRANSans" panose="02040503050201020203" pitchFamily="18" charset="-78"/>
                <a:cs typeface="IRANSans" panose="02040503050201020203" pitchFamily="18" charset="-78"/>
              </a:rPr>
              <a:t>وب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برای دریافت خدمات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۵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3583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 rot="2727646" flipV="1">
            <a:off x="-3916" y="4752713"/>
            <a:ext cx="4453443" cy="3432678"/>
          </a:xfrm>
          <a:custGeom>
            <a:avLst/>
            <a:gdLst>
              <a:gd name="connsiteX0" fmla="*/ 0 w 4453443"/>
              <a:gd name="connsiteY0" fmla="*/ 3420670 h 3432678"/>
              <a:gd name="connsiteX1" fmla="*/ 30630 w 4453443"/>
              <a:gd name="connsiteY1" fmla="*/ 3421162 h 3432678"/>
              <a:gd name="connsiteX2" fmla="*/ 30630 w 4453443"/>
              <a:gd name="connsiteY2" fmla="*/ 3424633 h 3432678"/>
              <a:gd name="connsiteX3" fmla="*/ 246395 w 4453443"/>
              <a:gd name="connsiteY3" fmla="*/ 3424633 h 3432678"/>
              <a:gd name="connsiteX4" fmla="*/ 746565 w 4453443"/>
              <a:gd name="connsiteY4" fmla="*/ 3432678 h 3432678"/>
              <a:gd name="connsiteX5" fmla="*/ 746694 w 4453443"/>
              <a:gd name="connsiteY5" fmla="*/ 3424634 h 3432678"/>
              <a:gd name="connsiteX6" fmla="*/ 4453443 w 4453443"/>
              <a:gd name="connsiteY6" fmla="*/ 3424633 h 3432678"/>
              <a:gd name="connsiteX7" fmla="*/ 3718696 w 4453443"/>
              <a:gd name="connsiteY7" fmla="*/ 2677972 h 3432678"/>
              <a:gd name="connsiteX8" fmla="*/ 758704 w 4453443"/>
              <a:gd name="connsiteY8" fmla="*/ 2677972 h 3432678"/>
              <a:gd name="connsiteX9" fmla="*/ 801781 w 4453443"/>
              <a:gd name="connsiteY9" fmla="*/ 0 h 3432678"/>
              <a:gd name="connsiteX10" fmla="*/ 43012 w 4453443"/>
              <a:gd name="connsiteY10" fmla="*/ 746662 h 34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3443" h="3432678">
                <a:moveTo>
                  <a:pt x="0" y="3420670"/>
                </a:moveTo>
                <a:lnTo>
                  <a:pt x="30630" y="3421162"/>
                </a:lnTo>
                <a:lnTo>
                  <a:pt x="30630" y="3424633"/>
                </a:lnTo>
                <a:lnTo>
                  <a:pt x="246395" y="3424633"/>
                </a:lnTo>
                <a:lnTo>
                  <a:pt x="746565" y="3432678"/>
                </a:lnTo>
                <a:lnTo>
                  <a:pt x="746694" y="3424634"/>
                </a:lnTo>
                <a:lnTo>
                  <a:pt x="4453443" y="3424633"/>
                </a:lnTo>
                <a:lnTo>
                  <a:pt x="3718696" y="2677972"/>
                </a:lnTo>
                <a:lnTo>
                  <a:pt x="758704" y="2677972"/>
                </a:lnTo>
                <a:lnTo>
                  <a:pt x="801781" y="0"/>
                </a:lnTo>
                <a:lnTo>
                  <a:pt x="43012" y="7466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 rot="2727646" flipV="1">
            <a:off x="3076205" y="5254446"/>
            <a:ext cx="3160540" cy="3166488"/>
          </a:xfrm>
          <a:custGeom>
            <a:avLst/>
            <a:gdLst>
              <a:gd name="connsiteX0" fmla="*/ 0 w 3160540"/>
              <a:gd name="connsiteY0" fmla="*/ 3157074 h 3166488"/>
              <a:gd name="connsiteX1" fmla="*/ 24013 w 3160540"/>
              <a:gd name="connsiteY1" fmla="*/ 3157460 h 3166488"/>
              <a:gd name="connsiteX2" fmla="*/ 24013 w 3160540"/>
              <a:gd name="connsiteY2" fmla="*/ 3160181 h 3166488"/>
              <a:gd name="connsiteX3" fmla="*/ 193165 w 3160540"/>
              <a:gd name="connsiteY3" fmla="*/ 3160181 h 3166488"/>
              <a:gd name="connsiteX4" fmla="*/ 585284 w 3160540"/>
              <a:gd name="connsiteY4" fmla="*/ 3166488 h 3166488"/>
              <a:gd name="connsiteX5" fmla="*/ 585385 w 3160540"/>
              <a:gd name="connsiteY5" fmla="*/ 3160181 h 3166488"/>
              <a:gd name="connsiteX6" fmla="*/ 3160540 w 3160540"/>
              <a:gd name="connsiteY6" fmla="*/ 3160181 h 3166488"/>
              <a:gd name="connsiteX7" fmla="*/ 2584521 w 3160540"/>
              <a:gd name="connsiteY7" fmla="*/ 2574822 h 3166488"/>
              <a:gd name="connsiteX8" fmla="*/ 594800 w 3160540"/>
              <a:gd name="connsiteY8" fmla="*/ 2574822 h 3166488"/>
              <a:gd name="connsiteX9" fmla="*/ 626802 w 3160540"/>
              <a:gd name="connsiteY9" fmla="*/ 585359 h 3166488"/>
              <a:gd name="connsiteX10" fmla="*/ 50782 w 3160540"/>
              <a:gd name="connsiteY10" fmla="*/ 0 h 3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0540" h="3166488">
                <a:moveTo>
                  <a:pt x="0" y="3157074"/>
                </a:moveTo>
                <a:lnTo>
                  <a:pt x="24013" y="3157460"/>
                </a:lnTo>
                <a:lnTo>
                  <a:pt x="24013" y="3160181"/>
                </a:lnTo>
                <a:lnTo>
                  <a:pt x="193165" y="3160181"/>
                </a:lnTo>
                <a:lnTo>
                  <a:pt x="585284" y="3166488"/>
                </a:lnTo>
                <a:lnTo>
                  <a:pt x="585385" y="3160181"/>
                </a:lnTo>
                <a:lnTo>
                  <a:pt x="3160540" y="3160181"/>
                </a:lnTo>
                <a:lnTo>
                  <a:pt x="2584521" y="2574822"/>
                </a:lnTo>
                <a:lnTo>
                  <a:pt x="594800" y="2574822"/>
                </a:lnTo>
                <a:lnTo>
                  <a:pt x="626802" y="585359"/>
                </a:lnTo>
                <a:lnTo>
                  <a:pt x="50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 flipH="1">
            <a:off x="484937" y="4979525"/>
            <a:ext cx="1372891" cy="139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1853954" y="4979525"/>
            <a:ext cx="486982" cy="494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V="1">
            <a:off x="158590" y="-602112"/>
            <a:ext cx="1888146" cy="1461176"/>
            <a:chOff x="484937" y="4242330"/>
            <a:chExt cx="5754782" cy="4453443"/>
          </a:xfrm>
        </p:grpSpPr>
        <p:sp>
          <p:nvSpPr>
            <p:cNvPr id="25" name="任意多边形: 形状 24"/>
            <p:cNvSpPr/>
            <p:nvPr/>
          </p:nvSpPr>
          <p:spPr>
            <a:xfrm rot="2727646" flipV="1">
              <a:off x="-3916" y="4752713"/>
              <a:ext cx="4453443" cy="3432678"/>
            </a:xfrm>
            <a:custGeom>
              <a:avLst/>
              <a:gdLst>
                <a:gd name="connsiteX0" fmla="*/ 0 w 4453443"/>
                <a:gd name="connsiteY0" fmla="*/ 3420670 h 3432678"/>
                <a:gd name="connsiteX1" fmla="*/ 30630 w 4453443"/>
                <a:gd name="connsiteY1" fmla="*/ 3421162 h 3432678"/>
                <a:gd name="connsiteX2" fmla="*/ 30630 w 4453443"/>
                <a:gd name="connsiteY2" fmla="*/ 3424633 h 3432678"/>
                <a:gd name="connsiteX3" fmla="*/ 246395 w 4453443"/>
                <a:gd name="connsiteY3" fmla="*/ 3424633 h 3432678"/>
                <a:gd name="connsiteX4" fmla="*/ 746565 w 4453443"/>
                <a:gd name="connsiteY4" fmla="*/ 3432678 h 3432678"/>
                <a:gd name="connsiteX5" fmla="*/ 746694 w 4453443"/>
                <a:gd name="connsiteY5" fmla="*/ 3424634 h 3432678"/>
                <a:gd name="connsiteX6" fmla="*/ 4453443 w 4453443"/>
                <a:gd name="connsiteY6" fmla="*/ 3424633 h 3432678"/>
                <a:gd name="connsiteX7" fmla="*/ 3718696 w 4453443"/>
                <a:gd name="connsiteY7" fmla="*/ 2677972 h 3432678"/>
                <a:gd name="connsiteX8" fmla="*/ 758704 w 4453443"/>
                <a:gd name="connsiteY8" fmla="*/ 2677972 h 3432678"/>
                <a:gd name="connsiteX9" fmla="*/ 801781 w 4453443"/>
                <a:gd name="connsiteY9" fmla="*/ 0 h 3432678"/>
                <a:gd name="connsiteX10" fmla="*/ 43012 w 4453443"/>
                <a:gd name="connsiteY10" fmla="*/ 746662 h 343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443" h="3432678">
                  <a:moveTo>
                    <a:pt x="0" y="3420670"/>
                  </a:moveTo>
                  <a:lnTo>
                    <a:pt x="30630" y="3421162"/>
                  </a:lnTo>
                  <a:lnTo>
                    <a:pt x="30630" y="3424633"/>
                  </a:lnTo>
                  <a:lnTo>
                    <a:pt x="246395" y="3424633"/>
                  </a:lnTo>
                  <a:lnTo>
                    <a:pt x="746565" y="3432678"/>
                  </a:lnTo>
                  <a:lnTo>
                    <a:pt x="746694" y="3424634"/>
                  </a:lnTo>
                  <a:lnTo>
                    <a:pt x="4453443" y="3424633"/>
                  </a:lnTo>
                  <a:lnTo>
                    <a:pt x="3718696" y="2677972"/>
                  </a:lnTo>
                  <a:lnTo>
                    <a:pt x="758704" y="2677972"/>
                  </a:lnTo>
                  <a:lnTo>
                    <a:pt x="801781" y="0"/>
                  </a:lnTo>
                  <a:lnTo>
                    <a:pt x="43012" y="74666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 rot="2727646" flipV="1">
              <a:off x="3076205" y="5254446"/>
              <a:ext cx="3160540" cy="3166488"/>
            </a:xfrm>
            <a:custGeom>
              <a:avLst/>
              <a:gdLst>
                <a:gd name="connsiteX0" fmla="*/ 0 w 3160540"/>
                <a:gd name="connsiteY0" fmla="*/ 3157074 h 3166488"/>
                <a:gd name="connsiteX1" fmla="*/ 24013 w 3160540"/>
                <a:gd name="connsiteY1" fmla="*/ 3157460 h 3166488"/>
                <a:gd name="connsiteX2" fmla="*/ 24013 w 3160540"/>
                <a:gd name="connsiteY2" fmla="*/ 3160181 h 3166488"/>
                <a:gd name="connsiteX3" fmla="*/ 193165 w 3160540"/>
                <a:gd name="connsiteY3" fmla="*/ 3160181 h 3166488"/>
                <a:gd name="connsiteX4" fmla="*/ 585284 w 3160540"/>
                <a:gd name="connsiteY4" fmla="*/ 3166488 h 3166488"/>
                <a:gd name="connsiteX5" fmla="*/ 585385 w 3160540"/>
                <a:gd name="connsiteY5" fmla="*/ 3160181 h 3166488"/>
                <a:gd name="connsiteX6" fmla="*/ 3160540 w 3160540"/>
                <a:gd name="connsiteY6" fmla="*/ 3160181 h 3166488"/>
                <a:gd name="connsiteX7" fmla="*/ 2584521 w 3160540"/>
                <a:gd name="connsiteY7" fmla="*/ 2574822 h 3166488"/>
                <a:gd name="connsiteX8" fmla="*/ 594800 w 3160540"/>
                <a:gd name="connsiteY8" fmla="*/ 2574822 h 3166488"/>
                <a:gd name="connsiteX9" fmla="*/ 626802 w 3160540"/>
                <a:gd name="connsiteY9" fmla="*/ 585359 h 3166488"/>
                <a:gd name="connsiteX10" fmla="*/ 50782 w 3160540"/>
                <a:gd name="connsiteY10" fmla="*/ 0 h 3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0540" h="3166488">
                  <a:moveTo>
                    <a:pt x="0" y="3157074"/>
                  </a:moveTo>
                  <a:lnTo>
                    <a:pt x="24013" y="3157460"/>
                  </a:lnTo>
                  <a:lnTo>
                    <a:pt x="24013" y="3160181"/>
                  </a:lnTo>
                  <a:lnTo>
                    <a:pt x="193165" y="3160181"/>
                  </a:lnTo>
                  <a:lnTo>
                    <a:pt x="585284" y="3166488"/>
                  </a:lnTo>
                  <a:lnTo>
                    <a:pt x="585385" y="3160181"/>
                  </a:lnTo>
                  <a:lnTo>
                    <a:pt x="3160540" y="3160181"/>
                  </a:lnTo>
                  <a:lnTo>
                    <a:pt x="2584521" y="2574822"/>
                  </a:lnTo>
                  <a:lnTo>
                    <a:pt x="594800" y="2574822"/>
                  </a:lnTo>
                  <a:lnTo>
                    <a:pt x="626802" y="585359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cxnSpLocks/>
            </p:cNvCxnSpPr>
            <p:nvPr/>
          </p:nvCxnSpPr>
          <p:spPr>
            <a:xfrm flipH="1">
              <a:off x="484937" y="4979525"/>
              <a:ext cx="1372891" cy="13951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1853954" y="4979525"/>
              <a:ext cx="486982" cy="4948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84937" y="1360669"/>
            <a:ext cx="10765223" cy="250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احراز هویت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ارائه خدمات ابری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مدیریت و حسابداری</a:t>
            </a:r>
          </a:p>
        </p:txBody>
      </p:sp>
      <p:sp>
        <p:nvSpPr>
          <p:cNvPr id="14" name="文本框 28"/>
          <p:cNvSpPr txBox="1"/>
          <p:nvPr/>
        </p:nvSpPr>
        <p:spPr>
          <a:xfrm>
            <a:off x="9810492" y="358079"/>
            <a:ext cx="196720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rtl="1"/>
            <a:r>
              <a:rPr lang="en-US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</a:t>
            </a:r>
            <a:r>
              <a:rPr lang="fa-IR" altLang="zh-CN" sz="3200" b="1" dirty="0" err="1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یازمندی‌ها</a:t>
            </a:r>
            <a:endParaRPr lang="zh-CN" altLang="en-US" sz="3200" b="1" dirty="0">
              <a:solidFill>
                <a:srgbClr val="FFC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50160" y="623821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۶</a:t>
            </a:r>
            <a:endParaRPr lang="en-US" sz="20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758338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Custom 6">
      <a:dk1>
        <a:srgbClr val="181D33"/>
      </a:dk1>
      <a:lt1>
        <a:sysClr val="window" lastClr="FFFFFF"/>
      </a:lt1>
      <a:dk2>
        <a:srgbClr val="181D33"/>
      </a:dk2>
      <a:lt2>
        <a:srgbClr val="909ACA"/>
      </a:lt2>
      <a:accent1>
        <a:srgbClr val="FFC00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7115</TotalTime>
  <Words>1182</Words>
  <Application>Microsoft Macintosh PowerPoint</Application>
  <PresentationFormat>Widescreen</PresentationFormat>
  <Paragraphs>294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等线</vt:lpstr>
      <vt:lpstr>Arial</vt:lpstr>
      <vt:lpstr>Calibri</vt:lpstr>
      <vt:lpstr>Calibri Light</vt:lpstr>
      <vt:lpstr>IRANSans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Seyed Mohammad Fatemi</cp:lastModifiedBy>
  <cp:revision>262</cp:revision>
  <dcterms:created xsi:type="dcterms:W3CDTF">2017-06-16T11:09:46Z</dcterms:created>
  <dcterms:modified xsi:type="dcterms:W3CDTF">2023-02-20T21:18:21Z</dcterms:modified>
</cp:coreProperties>
</file>