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2" r:id="rId6"/>
    <p:sldId id="266" r:id="rId7"/>
    <p:sldId id="263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50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F9540-5986-4A50-8CFE-AACD69DB665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6FA4E-9CC0-4266-86C4-316EA66E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6FA4E-9CC0-4266-86C4-316EA66E2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6FA4E-9CC0-4266-86C4-316EA66E28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6FA4E-9CC0-4266-86C4-316EA66E28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9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6FA4E-9CC0-4266-86C4-316EA66E2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6FA4E-9CC0-4266-86C4-316EA66E28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6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6FA4E-9CC0-4266-86C4-316EA66E28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6660-560E-36A8-6E68-D239C768F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87E32-2C2C-8761-1C0F-6954BFE0A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 of transfer learning, its benefits, and examples of its application in NLP and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4136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E28E-E017-F747-4BDC-1A2FBA7A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3224-4DA7-40C4-3549-8D2FB581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ResNet</a:t>
            </a:r>
            <a:r>
              <a:rPr lang="en-US" dirty="0"/>
              <a:t> (Residual Networks)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VGGNet</a:t>
            </a:r>
            <a:endParaRPr lang="en-US" dirty="0"/>
          </a:p>
          <a:p>
            <a:r>
              <a:rPr lang="en-US" dirty="0"/>
              <a:t>Object Detection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YOLO (You Only Look Once)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Faster R-CNN</a:t>
            </a:r>
          </a:p>
          <a:p>
            <a:r>
              <a:rPr lang="en-US" dirty="0"/>
              <a:t>Image Segmentation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U-Net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DeepLab</a:t>
            </a:r>
            <a:endParaRPr lang="en-US" dirty="0"/>
          </a:p>
        </p:txBody>
      </p:sp>
      <p:pic>
        <p:nvPicPr>
          <p:cNvPr id="5122" name="Picture 2" descr="Variants of ResNet: A Comparative Analysis | by Nayan Chaure | Apr, 2024 |  Medium">
            <a:extLst>
              <a:ext uri="{FF2B5EF4-FFF2-40B4-BE49-F238E27FC236}">
                <a16:creationId xmlns:a16="http://schemas.microsoft.com/office/drawing/2014/main" id="{0D86B532-AA94-594B-5046-255D272A4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40" y="2412739"/>
            <a:ext cx="7386320" cy="237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09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BD16-0527-D750-898E-404D857B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04A7-3A75-013A-2C4F-71942F60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56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Transfer learning enhances model performance and efficiency across NLP and Computer Vision by leveraging pre-trained models for specific tasks.</a:t>
            </a:r>
          </a:p>
        </p:txBody>
      </p:sp>
    </p:spTree>
    <p:extLst>
      <p:ext uri="{BB962C8B-B14F-4D97-AF65-F5344CB8AC3E}">
        <p14:creationId xmlns:p14="http://schemas.microsoft.com/office/powerpoint/2010/main" val="414018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6660-560E-36A8-6E68-D239C768F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839893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87E32-2C2C-8761-1C0F-6954BFE0A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3888" y="2889504"/>
            <a:ext cx="8246237" cy="323088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transfer learning?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vs. 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 of 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Learning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 in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 in 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6660-560E-36A8-6E68-D239C768F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219" y="995083"/>
            <a:ext cx="9116172" cy="1068790"/>
          </a:xfrm>
        </p:spPr>
        <p:txBody>
          <a:bodyPr/>
          <a:lstStyle/>
          <a:p>
            <a:r>
              <a:rPr lang="en-US" dirty="0"/>
              <a:t>What is transfer learning?</a:t>
            </a:r>
          </a:p>
        </p:txBody>
      </p:sp>
      <p:pic>
        <p:nvPicPr>
          <p:cNvPr id="1026" name="Picture 2" descr="What is Transfer Learning? - GeeksforGeeks">
            <a:extLst>
              <a:ext uri="{FF2B5EF4-FFF2-40B4-BE49-F238E27FC236}">
                <a16:creationId xmlns:a16="http://schemas.microsoft.com/office/drawing/2014/main" id="{0B611C2F-EDAB-60C4-8D43-4761679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2613212"/>
            <a:ext cx="45815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3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937A-20EC-DE46-B8C0-AE23A99F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Transfer Learning</a:t>
            </a:r>
          </a:p>
        </p:txBody>
      </p:sp>
      <p:pic>
        <p:nvPicPr>
          <p:cNvPr id="2050" name="Picture 2" descr="tradition_v_transfer">
            <a:extLst>
              <a:ext uri="{FF2B5EF4-FFF2-40B4-BE49-F238E27FC236}">
                <a16:creationId xmlns:a16="http://schemas.microsoft.com/office/drawing/2014/main" id="{AC0B780B-3B13-84BB-0C9D-5BF78113CA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0" y="2141538"/>
            <a:ext cx="7764305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51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97DF-97F9-B4A6-2BD6-51B9B71C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8E9C-BE17-F48D-E6C1-54523047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869101"/>
          </a:xfrm>
        </p:spPr>
        <p:txBody>
          <a:bodyPr/>
          <a:lstStyle/>
          <a:p>
            <a:r>
              <a:rPr lang="en-US" dirty="0"/>
              <a:t>Inductive Transfer Learning</a:t>
            </a:r>
          </a:p>
          <a:p>
            <a:r>
              <a:rPr lang="en-US" dirty="0" err="1"/>
              <a:t>Transductive</a:t>
            </a:r>
            <a:r>
              <a:rPr lang="en-US" dirty="0"/>
              <a:t> Transfer Learning</a:t>
            </a:r>
          </a:p>
          <a:p>
            <a:r>
              <a:rPr lang="en-US" dirty="0"/>
              <a:t>Unsupervised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77837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6B8E-DE7C-CDE3-D4DA-412138CD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</a:t>
            </a:r>
          </a:p>
        </p:txBody>
      </p:sp>
      <p:pic>
        <p:nvPicPr>
          <p:cNvPr id="6146" name="Picture 2" descr="overview">
            <a:extLst>
              <a:ext uri="{FF2B5EF4-FFF2-40B4-BE49-F238E27FC236}">
                <a16:creationId xmlns:a16="http://schemas.microsoft.com/office/drawing/2014/main" id="{7B6B085E-674A-1CDB-0763-2E03A211BC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33" y="2164079"/>
            <a:ext cx="6019588" cy="451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BBBD87-3C49-0D33-B841-432C7C84B80A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4902199" cy="3974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pre-trained network</a:t>
            </a:r>
          </a:p>
          <a:p>
            <a:r>
              <a:rPr lang="en-US" dirty="0"/>
              <a:t>Partition network into:</a:t>
            </a:r>
          </a:p>
          <a:p>
            <a:pPr lvl="1"/>
            <a:r>
              <a:rPr lang="en-US" dirty="0" err="1"/>
              <a:t>Featurizers</a:t>
            </a:r>
            <a:r>
              <a:rPr lang="en-US" dirty="0"/>
              <a:t>: identify which layers to keep</a:t>
            </a:r>
          </a:p>
          <a:p>
            <a:pPr lvl="1"/>
            <a:r>
              <a:rPr lang="en-US" dirty="0"/>
              <a:t>Classifiers: identify which layers to replace</a:t>
            </a:r>
          </a:p>
          <a:p>
            <a:r>
              <a:rPr lang="en-US" dirty="0"/>
              <a:t>Re-train classifier layers with new data</a:t>
            </a:r>
          </a:p>
          <a:p>
            <a:r>
              <a:rPr lang="en-US" dirty="0"/>
              <a:t>Unfreeze weights and fine-tune whole network with smaller learning rate</a:t>
            </a:r>
          </a:p>
        </p:txBody>
      </p:sp>
    </p:spTree>
    <p:extLst>
      <p:ext uri="{BB962C8B-B14F-4D97-AF65-F5344CB8AC3E}">
        <p14:creationId xmlns:p14="http://schemas.microsoft.com/office/powerpoint/2010/main" val="310587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7FEE-0CEB-DB9F-A2E7-1AB2E741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D6C2-DD09-8660-5810-DE491055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74029"/>
          </a:xfrm>
        </p:spPr>
        <p:txBody>
          <a:bodyPr/>
          <a:lstStyle/>
          <a:p>
            <a:r>
              <a:rPr lang="en-US" dirty="0"/>
              <a:t>Improved Model Performance</a:t>
            </a:r>
          </a:p>
          <a:p>
            <a:r>
              <a:rPr lang="en-US" dirty="0"/>
              <a:t>Efficient Use of Resources</a:t>
            </a:r>
          </a:p>
          <a:p>
            <a:r>
              <a:rPr lang="en-US" dirty="0"/>
              <a:t>Practical Applications</a:t>
            </a:r>
          </a:p>
        </p:txBody>
      </p:sp>
      <p:pic>
        <p:nvPicPr>
          <p:cNvPr id="3074" name="Picture 2" descr="What is Transfer Learning and Why Does it Matter?">
            <a:extLst>
              <a:ext uri="{FF2B5EF4-FFF2-40B4-BE49-F238E27FC236}">
                <a16:creationId xmlns:a16="http://schemas.microsoft.com/office/drawing/2014/main" id="{8FC592FA-6F0B-30FB-A791-E0BE6711A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5" t="18074" r="27580" b="17629"/>
          <a:stretch/>
        </p:blipFill>
        <p:spPr bwMode="auto">
          <a:xfrm>
            <a:off x="5435600" y="2048934"/>
            <a:ext cx="4561840" cy="440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4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31ED-DF8C-1267-800E-D869FB2A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6A8D-843E-2523-C16D-863993F81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7733"/>
            <a:ext cx="10131425" cy="3649133"/>
          </a:xfrm>
        </p:spPr>
        <p:txBody>
          <a:bodyPr/>
          <a:lstStyle/>
          <a:p>
            <a:r>
              <a:rPr lang="en-US" dirty="0"/>
              <a:t>Image classification (most common): learn new image classes</a:t>
            </a:r>
          </a:p>
          <a:p>
            <a:r>
              <a:rPr lang="en-US" dirty="0"/>
              <a:t>Text sentiment classification</a:t>
            </a:r>
          </a:p>
          <a:p>
            <a:r>
              <a:rPr lang="en-US" dirty="0"/>
              <a:t>Text translation to new languages</a:t>
            </a:r>
          </a:p>
          <a:p>
            <a:r>
              <a:rPr lang="en-US" dirty="0"/>
              <a:t>Speaker adaptation in speech recognition</a:t>
            </a:r>
          </a:p>
          <a:p>
            <a:r>
              <a:rPr lang="en-US" dirty="0"/>
              <a:t>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104896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56BA-E8E0-4552-A5CC-6C0DB5FC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EF8A-4699-9904-6CAB-72BCE84B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572173"/>
          </a:xfrm>
        </p:spPr>
        <p:txBody>
          <a:bodyPr/>
          <a:lstStyle/>
          <a:p>
            <a:r>
              <a:rPr lang="en-US" dirty="0"/>
              <a:t>Pre-trained Language Models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BERT (Bidirectional Encoder Representations from Transformers)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GPT (Generative Pre-trained Transformer)</a:t>
            </a:r>
          </a:p>
          <a:p>
            <a:r>
              <a:rPr lang="en-US" dirty="0"/>
              <a:t>Text Classification</a:t>
            </a:r>
          </a:p>
          <a:p>
            <a:r>
              <a:rPr lang="en-US" dirty="0"/>
              <a:t>Named Entity Recognition (NER)</a:t>
            </a:r>
          </a:p>
        </p:txBody>
      </p:sp>
      <p:pic>
        <p:nvPicPr>
          <p:cNvPr id="4098" name="Picture 2" descr="4 Simple Ways Businesses Can Use Natural Language Processing">
            <a:extLst>
              <a:ext uri="{FF2B5EF4-FFF2-40B4-BE49-F238E27FC236}">
                <a16:creationId xmlns:a16="http://schemas.microsoft.com/office/drawing/2014/main" id="{815F7398-EA45-6452-ABE2-8BC5A8A2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740" y="3505200"/>
            <a:ext cx="44196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368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296</TotalTime>
  <Words>238</Words>
  <Application>Microsoft Office PowerPoint</Application>
  <PresentationFormat>Widescreen</PresentationFormat>
  <Paragraphs>59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Wingdings</vt:lpstr>
      <vt:lpstr>Celestial</vt:lpstr>
      <vt:lpstr>Transfer Learning</vt:lpstr>
      <vt:lpstr>Table of contents</vt:lpstr>
      <vt:lpstr>What is transfer learning?</vt:lpstr>
      <vt:lpstr>Traditional vs. Transfer Learning</vt:lpstr>
      <vt:lpstr>Types of Transfer Learning</vt:lpstr>
      <vt:lpstr>Process</vt:lpstr>
      <vt:lpstr>Benefits of Transfer Learning</vt:lpstr>
      <vt:lpstr>Transfer Learning Applications</vt:lpstr>
      <vt:lpstr>Applications in NLP</vt:lpstr>
      <vt:lpstr>Applications in Computer Vision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FAISAL</dc:creator>
  <cp:lastModifiedBy>S M FAISAL</cp:lastModifiedBy>
  <cp:revision>5</cp:revision>
  <dcterms:created xsi:type="dcterms:W3CDTF">2024-06-24T19:33:07Z</dcterms:created>
  <dcterms:modified xsi:type="dcterms:W3CDTF">2024-06-25T18:51:57Z</dcterms:modified>
</cp:coreProperties>
</file>