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64" r:id="rId2"/>
    <p:sldId id="256" r:id="rId3"/>
    <p:sldId id="268" r:id="rId4"/>
    <p:sldId id="1153" r:id="rId5"/>
    <p:sldId id="1154" r:id="rId6"/>
    <p:sldId id="1156" r:id="rId7"/>
    <p:sldId id="257" r:id="rId8"/>
    <p:sldId id="258" r:id="rId9"/>
    <p:sldId id="259" r:id="rId10"/>
    <p:sldId id="260" r:id="rId11"/>
    <p:sldId id="261" r:id="rId12"/>
    <p:sldId id="262" r:id="rId13"/>
    <p:sldId id="263" r:id="rId14"/>
    <p:sldId id="267"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1B97D-A28C-4C22-B971-9CE22DE066BE}"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58A52-A5BA-4A3B-8299-946FC7BCB794}" type="slidenum">
              <a:rPr lang="en-US" smtClean="0"/>
              <a:t>‹#›</a:t>
            </a:fld>
            <a:endParaRPr lang="en-US"/>
          </a:p>
        </p:txBody>
      </p:sp>
    </p:spTree>
    <p:extLst>
      <p:ext uri="{BB962C8B-B14F-4D97-AF65-F5344CB8AC3E}">
        <p14:creationId xmlns:p14="http://schemas.microsoft.com/office/powerpoint/2010/main" val="275212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BC90636D-6E4A-25C0-4D7D-709A64EF1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00298657-4F4D-4114-BD83-BCADD0D47F5B}"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id="{1876F2E7-AB81-4360-2EC7-6D96E25CDF0E}"/>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2695C173-867E-FDB8-39EF-FB5D7444BB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BC04FB86-55F2-7B75-A6B4-3C92DE9366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FCD9CD1-A581-4B96-99A9-58348EC9073C}"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18787" name="Rectangle 2">
            <a:extLst>
              <a:ext uri="{FF2B5EF4-FFF2-40B4-BE49-F238E27FC236}">
                <a16:creationId xmlns:a16="http://schemas.microsoft.com/office/drawing/2014/main" id="{155A7D0F-DD9C-0A7B-6AD1-7C3ABD9DEFAA}"/>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ADD15D8E-D2BC-EA42-6853-529519AA27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9095555B-F002-6D80-3528-36676942B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4FEE8BB2-00C6-46D4-B26D-D70BC16528B3}"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19811" name="Rectangle 2">
            <a:extLst>
              <a:ext uri="{FF2B5EF4-FFF2-40B4-BE49-F238E27FC236}">
                <a16:creationId xmlns:a16="http://schemas.microsoft.com/office/drawing/2014/main" id="{D7E4AD31-11A3-922A-FE70-F0D830C25E53}"/>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F1E61C15-3BC9-97AE-3A0F-6B4633A871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7D08584-CCB7-48EC-BAB8-EAEEB785C22C}" type="datetimeFigureOut">
              <a:rPr lang="en-US" smtClean="0"/>
              <a:t>6/12/2024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1A902C4-C03A-4598-9EEF-902EEA5A3447}"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52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08584-CCB7-48EC-BAB8-EAEEB785C22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172364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08584-CCB7-48EC-BAB8-EAEEB785C22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1518758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6197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6197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10"/>
          </p:nvPr>
        </p:nvSpPr>
        <p:spPr>
          <a:xfrm>
            <a:off x="1" y="6642100"/>
            <a:ext cx="8064500" cy="215900"/>
          </a:xfrm>
        </p:spPr>
        <p:txBody>
          <a:bodyPr/>
          <a:lstStyle>
            <a:lvl1pPr>
              <a:defRPr/>
            </a:lvl1pPr>
          </a:lstStyle>
          <a:p>
            <a:endParaRPr lang="tr-TR" dirty="0"/>
          </a:p>
        </p:txBody>
      </p:sp>
    </p:spTree>
    <p:extLst>
      <p:ext uri="{BB962C8B-B14F-4D97-AF65-F5344CB8AC3E}">
        <p14:creationId xmlns:p14="http://schemas.microsoft.com/office/powerpoint/2010/main" val="19868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D08584-CCB7-48EC-BAB8-EAEEB785C22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226227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08584-CCB7-48EC-BAB8-EAEEB785C22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902C4-C03A-4598-9EEF-902EEA5A3447}"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77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D08584-CCB7-48EC-BAB8-EAEEB785C22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4056300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D08584-CCB7-48EC-BAB8-EAEEB785C22C}"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195298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08584-CCB7-48EC-BAB8-EAEEB785C22C}"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2515666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08584-CCB7-48EC-BAB8-EAEEB785C22C}"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120326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08584-CCB7-48EC-BAB8-EAEEB785C22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1042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08584-CCB7-48EC-BAB8-EAEEB785C22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902C4-C03A-4598-9EEF-902EEA5A3447}" type="slidenum">
              <a:rPr lang="en-US" smtClean="0"/>
              <a:t>‹#›</a:t>
            </a:fld>
            <a:endParaRPr lang="en-US"/>
          </a:p>
        </p:txBody>
      </p:sp>
    </p:spTree>
    <p:extLst>
      <p:ext uri="{BB962C8B-B14F-4D97-AF65-F5344CB8AC3E}">
        <p14:creationId xmlns:p14="http://schemas.microsoft.com/office/powerpoint/2010/main" val="35721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7D08584-CCB7-48EC-BAB8-EAEEB785C22C}" type="datetimeFigureOut">
              <a:rPr lang="en-US" smtClean="0"/>
              <a:t>6/12/2024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1A902C4-C03A-4598-9EEF-902EEA5A3447}" type="slidenum">
              <a:rPr lang="en-US" smtClean="0"/>
              <a:t>‹#›</a:t>
            </a:fld>
            <a:endParaRPr lang="en-US"/>
          </a:p>
        </p:txBody>
      </p:sp>
    </p:spTree>
    <p:extLst>
      <p:ext uri="{BB962C8B-B14F-4D97-AF65-F5344CB8AC3E}">
        <p14:creationId xmlns:p14="http://schemas.microsoft.com/office/powerpoint/2010/main" val="5876553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modules/naive_bayes.html#complement-naive-bayes" TargetMode="External"/><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4" Type="http://schemas.openxmlformats.org/officeDocument/2006/relationships/hyperlink" Target="https://scikit-learn.org/stable/modules/naive_bayes.html#categorical-naive-bay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HZGCoVF3YvM&amp;ab_channel=3Blue1Brow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51EC-FF66-C498-F3F8-BD4CFA2C81FA}"/>
              </a:ext>
            </a:extLst>
          </p:cNvPr>
          <p:cNvSpPr>
            <a:spLocks noGrp="1"/>
          </p:cNvSpPr>
          <p:nvPr>
            <p:ph type="ctrTitle"/>
          </p:nvPr>
        </p:nvSpPr>
        <p:spPr/>
        <p:txBody>
          <a:bodyPr/>
          <a:lstStyle/>
          <a:p>
            <a:r>
              <a:rPr lang="en-US" sz="7200" dirty="0">
                <a:solidFill>
                  <a:schemeClr val="bg1"/>
                </a:solidFill>
                <a:latin typeface="Arial" panose="020B0604020202020204" pitchFamily="34" charset="0"/>
                <a:cs typeface="Arial" panose="020B0604020202020204" pitchFamily="34" charset="0"/>
              </a:rPr>
              <a:t>Naïve Bayes Classifiers</a:t>
            </a:r>
            <a:endParaRPr lang="en-US" dirty="0"/>
          </a:p>
        </p:txBody>
      </p:sp>
      <p:sp>
        <p:nvSpPr>
          <p:cNvPr id="3" name="Subtitle 2">
            <a:extLst>
              <a:ext uri="{FF2B5EF4-FFF2-40B4-BE49-F238E27FC236}">
                <a16:creationId xmlns:a16="http://schemas.microsoft.com/office/drawing/2014/main" id="{FDB3E511-4F0C-FD10-F4C5-F5C0921CADF2}"/>
              </a:ext>
            </a:extLst>
          </p:cNvPr>
          <p:cNvSpPr>
            <a:spLocks noGrp="1"/>
          </p:cNvSpPr>
          <p:nvPr>
            <p:ph type="subTitle" idx="1"/>
          </p:nvPr>
        </p:nvSpPr>
        <p:spPr/>
        <p:txBody>
          <a:bodyPr/>
          <a:lstStyle/>
          <a:p>
            <a:r>
              <a:rPr lang="en-US" dirty="0"/>
              <a:t>CSC4232: Machine Learning</a:t>
            </a:r>
          </a:p>
        </p:txBody>
      </p:sp>
      <p:graphicFrame>
        <p:nvGraphicFramePr>
          <p:cNvPr id="4" name="Table 3">
            <a:extLst>
              <a:ext uri="{FF2B5EF4-FFF2-40B4-BE49-F238E27FC236}">
                <a16:creationId xmlns:a16="http://schemas.microsoft.com/office/drawing/2014/main" id="{CE7D55CF-0D61-2BF8-1652-440A2D0564C6}"/>
              </a:ext>
            </a:extLst>
          </p:cNvPr>
          <p:cNvGraphicFramePr>
            <a:graphicFrameLocks noGrp="1"/>
          </p:cNvGraphicFramePr>
          <p:nvPr>
            <p:extLst>
              <p:ext uri="{D42A27DB-BD31-4B8C-83A1-F6EECF244321}">
                <p14:modId xmlns:p14="http://schemas.microsoft.com/office/powerpoint/2010/main" val="3236629112"/>
              </p:ext>
            </p:extLst>
          </p:nvPr>
        </p:nvGraphicFramePr>
        <p:xfrm>
          <a:off x="1995336" y="5596888"/>
          <a:ext cx="8335798" cy="757472"/>
        </p:xfrm>
        <a:graphic>
          <a:graphicData uri="http://schemas.openxmlformats.org/drawingml/2006/table">
            <a:tbl>
              <a:tblPr firstRow="1" bandRow="1">
                <a:tableStyleId>{69CF1AB2-1976-4502-BF36-3FF5EA218861}</a:tableStyleId>
              </a:tblPr>
              <a:tblGrid>
                <a:gridCol w="1483224">
                  <a:extLst>
                    <a:ext uri="{9D8B030D-6E8A-4147-A177-3AD203B41FA5}">
                      <a16:colId xmlns:a16="http://schemas.microsoft.com/office/drawing/2014/main" val="3905988420"/>
                    </a:ext>
                  </a:extLst>
                </a:gridCol>
                <a:gridCol w="1104691">
                  <a:extLst>
                    <a:ext uri="{9D8B030D-6E8A-4147-A177-3AD203B41FA5}">
                      <a16:colId xmlns:a16="http://schemas.microsoft.com/office/drawing/2014/main" val="2889894460"/>
                    </a:ext>
                  </a:extLst>
                </a:gridCol>
                <a:gridCol w="1368152">
                  <a:extLst>
                    <a:ext uri="{9D8B030D-6E8A-4147-A177-3AD203B41FA5}">
                      <a16:colId xmlns:a16="http://schemas.microsoft.com/office/drawing/2014/main" val="3023211198"/>
                    </a:ext>
                  </a:extLst>
                </a:gridCol>
                <a:gridCol w="1008112">
                  <a:extLst>
                    <a:ext uri="{9D8B030D-6E8A-4147-A177-3AD203B41FA5}">
                      <a16:colId xmlns:a16="http://schemas.microsoft.com/office/drawing/2014/main" val="1762131981"/>
                    </a:ext>
                  </a:extLst>
                </a:gridCol>
                <a:gridCol w="1368152">
                  <a:extLst>
                    <a:ext uri="{9D8B030D-6E8A-4147-A177-3AD203B41FA5}">
                      <a16:colId xmlns:a16="http://schemas.microsoft.com/office/drawing/2014/main" val="445458238"/>
                    </a:ext>
                  </a:extLst>
                </a:gridCol>
                <a:gridCol w="20034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prstClr val="black"/>
                          </a:solidFill>
                          <a:effectLst/>
                          <a:uLnTx/>
                          <a:uFillTx/>
                        </a:rPr>
                        <a:t>Instructor: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US" dirty="0"/>
                        <a:t>Md Saef Ullah Miah (saef@aiub.edu)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84378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8D08-CDAB-88A3-0830-49B3B091FD70}"/>
              </a:ext>
            </a:extLst>
          </p:cNvPr>
          <p:cNvSpPr>
            <a:spLocks noGrp="1"/>
          </p:cNvSpPr>
          <p:nvPr>
            <p:ph type="title"/>
          </p:nvPr>
        </p:nvSpPr>
        <p:spPr/>
        <p:txBody>
          <a:bodyPr/>
          <a:lstStyle/>
          <a:p>
            <a:r>
              <a:rPr lang="en-US" b="1" i="0" dirty="0">
                <a:effectLst/>
                <a:latin typeface="Söhne"/>
              </a:rPr>
              <a:t>Step 4: Making Predictions</a:t>
            </a:r>
            <a:endParaRPr lang="en-US" dirty="0"/>
          </a:p>
        </p:txBody>
      </p:sp>
      <p:sp>
        <p:nvSpPr>
          <p:cNvPr id="3" name="Content Placeholder 2">
            <a:extLst>
              <a:ext uri="{FF2B5EF4-FFF2-40B4-BE49-F238E27FC236}">
                <a16:creationId xmlns:a16="http://schemas.microsoft.com/office/drawing/2014/main" id="{8A5F866B-2E5F-87C4-DEE4-DDB90957C4A7}"/>
              </a:ext>
            </a:extLst>
          </p:cNvPr>
          <p:cNvSpPr>
            <a:spLocks noGrp="1"/>
          </p:cNvSpPr>
          <p:nvPr>
            <p:ph idx="1"/>
          </p:nvPr>
        </p:nvSpPr>
        <p:spPr/>
        <p:txBody>
          <a:bodyPr/>
          <a:lstStyle/>
          <a:p>
            <a:r>
              <a:rPr lang="en-US" b="0" i="0" dirty="0">
                <a:solidFill>
                  <a:srgbClr val="374151"/>
                </a:solidFill>
                <a:effectLst/>
                <a:latin typeface="Söhne"/>
              </a:rPr>
              <a:t>Given new features, calculate the probability of each class and choose the class with the highest probability as the predicted class.</a:t>
            </a:r>
            <a:endParaRPr lang="en-US" dirty="0"/>
          </a:p>
        </p:txBody>
      </p:sp>
    </p:spTree>
    <p:extLst>
      <p:ext uri="{BB962C8B-B14F-4D97-AF65-F5344CB8AC3E}">
        <p14:creationId xmlns:p14="http://schemas.microsoft.com/office/powerpoint/2010/main" val="37600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54A9-F3BD-D04B-EAE5-691CB3646141}"/>
              </a:ext>
            </a:extLst>
          </p:cNvPr>
          <p:cNvSpPr>
            <a:spLocks noGrp="1"/>
          </p:cNvSpPr>
          <p:nvPr>
            <p:ph type="title"/>
          </p:nvPr>
        </p:nvSpPr>
        <p:spPr/>
        <p:txBody>
          <a:bodyPr/>
          <a:lstStyle/>
          <a:p>
            <a:r>
              <a:rPr lang="en-US" b="1" i="0" dirty="0">
                <a:effectLst/>
                <a:latin typeface="Söhne"/>
              </a:rPr>
              <a:t>Example:</a:t>
            </a:r>
            <a:endParaRPr lang="en-US" dirty="0"/>
          </a:p>
        </p:txBody>
      </p:sp>
      <p:sp>
        <p:nvSpPr>
          <p:cNvPr id="3" name="Content Placeholder 2">
            <a:extLst>
              <a:ext uri="{FF2B5EF4-FFF2-40B4-BE49-F238E27FC236}">
                <a16:creationId xmlns:a16="http://schemas.microsoft.com/office/drawing/2014/main" id="{E12483DA-C0A1-CDD2-7798-3BE8984D4D6C}"/>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Let's consider a binary classification problem: spam or not spam (ham) emails. We have two features:</a:t>
            </a:r>
          </a:p>
          <a:p>
            <a:pPr lvl="1"/>
            <a:r>
              <a:rPr lang="en-US" b="0" i="0" dirty="0">
                <a:solidFill>
                  <a:srgbClr val="374151"/>
                </a:solidFill>
                <a:effectLst/>
                <a:latin typeface="Söhne"/>
              </a:rPr>
              <a:t>Contains the word "lottery" (Feature 1)</a:t>
            </a:r>
            <a:endParaRPr lang="en-US" dirty="0">
              <a:solidFill>
                <a:srgbClr val="374151"/>
              </a:solidFill>
              <a:latin typeface="Söhne"/>
            </a:endParaRPr>
          </a:p>
          <a:p>
            <a:pPr lvl="1"/>
            <a:r>
              <a:rPr lang="en-US" b="0" i="0" dirty="0">
                <a:solidFill>
                  <a:srgbClr val="374151"/>
                </a:solidFill>
                <a:effectLst/>
                <a:latin typeface="Söhne"/>
              </a:rPr>
              <a:t>Contains the word "win" (Feature 2)</a:t>
            </a:r>
          </a:p>
          <a:p>
            <a:r>
              <a:rPr lang="en-US" dirty="0"/>
              <a:t>Training Data:</a:t>
            </a:r>
          </a:p>
          <a:p>
            <a:pPr lvl="1"/>
            <a:r>
              <a:rPr lang="en-US" dirty="0">
                <a:solidFill>
                  <a:schemeClr val="tx1"/>
                </a:solidFill>
              </a:rPr>
              <a:t>Total emails: 1000</a:t>
            </a:r>
          </a:p>
          <a:p>
            <a:pPr lvl="1"/>
            <a:r>
              <a:rPr lang="en-US" dirty="0">
                <a:solidFill>
                  <a:schemeClr val="tx1"/>
                </a:solidFill>
              </a:rPr>
              <a:t>Spam emails: 300</a:t>
            </a:r>
          </a:p>
          <a:p>
            <a:pPr lvl="1"/>
            <a:r>
              <a:rPr lang="en-US" dirty="0">
                <a:solidFill>
                  <a:schemeClr val="tx1"/>
                </a:solidFill>
              </a:rPr>
              <a:t>Ham emails: 700</a:t>
            </a:r>
          </a:p>
          <a:p>
            <a:pPr lvl="1"/>
            <a:r>
              <a:rPr lang="en-US" dirty="0">
                <a:solidFill>
                  <a:schemeClr val="tx1"/>
                </a:solidFill>
              </a:rPr>
              <a:t>Spam emails containing "lottery": 250</a:t>
            </a:r>
          </a:p>
          <a:p>
            <a:pPr lvl="1"/>
            <a:r>
              <a:rPr lang="en-US" dirty="0">
                <a:solidFill>
                  <a:schemeClr val="tx1"/>
                </a:solidFill>
              </a:rPr>
              <a:t>Spam emails containing "win": 200</a:t>
            </a:r>
          </a:p>
          <a:p>
            <a:pPr lvl="1"/>
            <a:r>
              <a:rPr lang="en-US" dirty="0">
                <a:solidFill>
                  <a:schemeClr val="tx1"/>
                </a:solidFill>
              </a:rPr>
              <a:t>Ham emails containing "lottery": 50</a:t>
            </a:r>
          </a:p>
          <a:p>
            <a:pPr lvl="1"/>
            <a:r>
              <a:rPr lang="en-US" dirty="0">
                <a:solidFill>
                  <a:schemeClr val="tx1"/>
                </a:solidFill>
              </a:rPr>
              <a:t>Ham emails containing "win": 100</a:t>
            </a:r>
          </a:p>
        </p:txBody>
      </p:sp>
    </p:spTree>
    <p:extLst>
      <p:ext uri="{BB962C8B-B14F-4D97-AF65-F5344CB8AC3E}">
        <p14:creationId xmlns:p14="http://schemas.microsoft.com/office/powerpoint/2010/main" val="240403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3D59-5359-286B-6C3B-A3F066D34B00}"/>
              </a:ext>
            </a:extLst>
          </p:cNvPr>
          <p:cNvSpPr>
            <a:spLocks noGrp="1"/>
          </p:cNvSpPr>
          <p:nvPr>
            <p:ph type="title"/>
          </p:nvPr>
        </p:nvSpPr>
        <p:spPr/>
        <p:txBody>
          <a:bodyPr/>
          <a:lstStyle/>
          <a:p>
            <a:r>
              <a:rPr lang="en-US" b="1" i="0" dirty="0">
                <a:effectLst/>
                <a:latin typeface="Söhne"/>
              </a:rPr>
              <a:t>Example:</a:t>
            </a:r>
            <a:endParaRPr lang="en-US" dirty="0"/>
          </a:p>
        </p:txBody>
      </p:sp>
      <p:sp>
        <p:nvSpPr>
          <p:cNvPr id="3" name="Content Placeholder 2">
            <a:extLst>
              <a:ext uri="{FF2B5EF4-FFF2-40B4-BE49-F238E27FC236}">
                <a16:creationId xmlns:a16="http://schemas.microsoft.com/office/drawing/2014/main" id="{34555C02-15DD-CBBF-7E78-BE8842607493}"/>
              </a:ext>
            </a:extLst>
          </p:cNvPr>
          <p:cNvSpPr>
            <a:spLocks noGrp="1"/>
          </p:cNvSpPr>
          <p:nvPr>
            <p:ph idx="1"/>
          </p:nvPr>
        </p:nvSpPr>
        <p:spPr/>
        <p:txBody>
          <a:bodyPr/>
          <a:lstStyle/>
          <a:p>
            <a:r>
              <a:rPr lang="en-US" b="0" i="0" dirty="0">
                <a:effectLst/>
                <a:latin typeface="Söhne"/>
              </a:rPr>
              <a:t>Training the Model</a:t>
            </a:r>
          </a:p>
          <a:p>
            <a:endParaRPr lang="en-US" dirty="0"/>
          </a:p>
        </p:txBody>
      </p:sp>
      <p:pic>
        <p:nvPicPr>
          <p:cNvPr id="5" name="Picture 4">
            <a:extLst>
              <a:ext uri="{FF2B5EF4-FFF2-40B4-BE49-F238E27FC236}">
                <a16:creationId xmlns:a16="http://schemas.microsoft.com/office/drawing/2014/main" id="{AFC8D80C-1D82-B9C0-30BB-BA39D82EDF46}"/>
              </a:ext>
            </a:extLst>
          </p:cNvPr>
          <p:cNvPicPr>
            <a:picLocks noChangeAspect="1"/>
          </p:cNvPicPr>
          <p:nvPr/>
        </p:nvPicPr>
        <p:blipFill>
          <a:blip r:embed="rId2"/>
          <a:stretch>
            <a:fillRect/>
          </a:stretch>
        </p:blipFill>
        <p:spPr>
          <a:xfrm>
            <a:off x="1360292" y="2592813"/>
            <a:ext cx="5383983" cy="3584150"/>
          </a:xfrm>
          <a:prstGeom prst="rect">
            <a:avLst/>
          </a:prstGeom>
        </p:spPr>
      </p:pic>
      <p:pic>
        <p:nvPicPr>
          <p:cNvPr id="4" name="Picture 3">
            <a:extLst>
              <a:ext uri="{FF2B5EF4-FFF2-40B4-BE49-F238E27FC236}">
                <a16:creationId xmlns:a16="http://schemas.microsoft.com/office/drawing/2014/main" id="{74C318B1-1042-B489-54A2-2D4B8E7BB645}"/>
              </a:ext>
            </a:extLst>
          </p:cNvPr>
          <p:cNvPicPr>
            <a:picLocks noChangeAspect="1"/>
          </p:cNvPicPr>
          <p:nvPr/>
        </p:nvPicPr>
        <p:blipFill>
          <a:blip r:embed="rId3">
            <a:duotone>
              <a:prstClr val="black"/>
              <a:schemeClr val="accent6">
                <a:tint val="45000"/>
                <a:satMod val="400000"/>
              </a:schemeClr>
            </a:duotone>
          </a:blip>
          <a:stretch>
            <a:fillRect/>
          </a:stretch>
        </p:blipFill>
        <p:spPr>
          <a:xfrm>
            <a:off x="6921876" y="996132"/>
            <a:ext cx="4943604" cy="694556"/>
          </a:xfrm>
          <a:prstGeom prst="rect">
            <a:avLst/>
          </a:prstGeom>
        </p:spPr>
      </p:pic>
    </p:spTree>
    <p:extLst>
      <p:ext uri="{BB962C8B-B14F-4D97-AF65-F5344CB8AC3E}">
        <p14:creationId xmlns:p14="http://schemas.microsoft.com/office/powerpoint/2010/main" val="392690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B10B0-6E34-1312-6F3A-D603942F1710}"/>
              </a:ext>
            </a:extLst>
          </p:cNvPr>
          <p:cNvSpPr>
            <a:spLocks noGrp="1"/>
          </p:cNvSpPr>
          <p:nvPr>
            <p:ph type="title"/>
          </p:nvPr>
        </p:nvSpPr>
        <p:spPr/>
        <p:txBody>
          <a:bodyPr/>
          <a:lstStyle/>
          <a:p>
            <a:r>
              <a:rPr lang="en-US" b="1" i="0" dirty="0">
                <a:effectLst/>
                <a:latin typeface="Söhne"/>
              </a:rPr>
              <a:t>Example:</a:t>
            </a:r>
            <a:endParaRPr lang="en-US" dirty="0"/>
          </a:p>
        </p:txBody>
      </p:sp>
      <p:sp>
        <p:nvSpPr>
          <p:cNvPr id="3" name="Content Placeholder 2">
            <a:extLst>
              <a:ext uri="{FF2B5EF4-FFF2-40B4-BE49-F238E27FC236}">
                <a16:creationId xmlns:a16="http://schemas.microsoft.com/office/drawing/2014/main" id="{6A531258-0E52-2EC9-ACCD-4B2D624C8A3A}"/>
              </a:ext>
            </a:extLst>
          </p:cNvPr>
          <p:cNvSpPr>
            <a:spLocks noGrp="1"/>
          </p:cNvSpPr>
          <p:nvPr>
            <p:ph idx="1"/>
          </p:nvPr>
        </p:nvSpPr>
        <p:spPr/>
        <p:txBody>
          <a:bodyPr/>
          <a:lstStyle/>
          <a:p>
            <a:r>
              <a:rPr lang="en-US" b="0" i="0" dirty="0">
                <a:effectLst/>
                <a:latin typeface="Söhne"/>
              </a:rPr>
              <a:t>Making Predictions</a:t>
            </a:r>
          </a:p>
          <a:p>
            <a:pPr lvl="1"/>
            <a:r>
              <a:rPr lang="en-US" b="0" i="0" dirty="0">
                <a:solidFill>
                  <a:srgbClr val="374151"/>
                </a:solidFill>
                <a:effectLst/>
                <a:latin typeface="Söhne"/>
              </a:rPr>
              <a:t>Given new email with "lottery" and "win":</a:t>
            </a:r>
          </a:p>
          <a:p>
            <a:pPr lvl="1"/>
            <a:r>
              <a:rPr lang="en-US" dirty="0"/>
              <a:t>The email is classified as </a:t>
            </a:r>
            <a:r>
              <a:rPr lang="en-US" b="1" dirty="0">
                <a:effectLst/>
              </a:rPr>
              <a:t>Spam</a:t>
            </a:r>
            <a:r>
              <a:rPr lang="en-US" dirty="0"/>
              <a:t> because </a:t>
            </a:r>
            <a:r>
              <a:rPr lang="en-US" i="1" dirty="0">
                <a:solidFill>
                  <a:srgbClr val="374151"/>
                </a:solidFill>
                <a:latin typeface="KaTeX_Main"/>
              </a:rPr>
              <a:t>P</a:t>
            </a:r>
            <a:r>
              <a:rPr lang="en-US" b="0" i="1" dirty="0">
                <a:solidFill>
                  <a:srgbClr val="374151"/>
                </a:solidFill>
                <a:effectLst/>
                <a:latin typeface="KaTeX_Main"/>
              </a:rPr>
              <a:t>(</a:t>
            </a:r>
            <a:r>
              <a:rPr lang="en-US" b="0" i="1" dirty="0" err="1">
                <a:solidFill>
                  <a:srgbClr val="374151"/>
                </a:solidFill>
                <a:effectLst/>
                <a:latin typeface="KaTeX_Main"/>
              </a:rPr>
              <a:t>Spam∣Lottery,Win</a:t>
            </a:r>
            <a:r>
              <a:rPr lang="en-US" b="0" i="1" dirty="0">
                <a:solidFill>
                  <a:srgbClr val="374151"/>
                </a:solidFill>
                <a:effectLst/>
                <a:latin typeface="KaTeX_Main"/>
              </a:rPr>
              <a:t>)</a:t>
            </a:r>
            <a:r>
              <a:rPr lang="en-US" b="0" i="0" dirty="0">
                <a:solidFill>
                  <a:srgbClr val="374151"/>
                </a:solidFill>
                <a:effectLst/>
                <a:latin typeface="KaTeX_Main"/>
              </a:rPr>
              <a:t> is higher.</a:t>
            </a:r>
            <a:br>
              <a:rPr lang="en-US" b="0" i="0" dirty="0">
                <a:solidFill>
                  <a:srgbClr val="374151"/>
                </a:solidFill>
                <a:effectLst/>
                <a:latin typeface="KaTeX_Main"/>
              </a:rPr>
            </a:br>
            <a:endParaRPr lang="en-US" b="0" i="0" dirty="0">
              <a:solidFill>
                <a:srgbClr val="374151"/>
              </a:solidFill>
              <a:effectLst/>
              <a:latin typeface="Söhne"/>
            </a:endParaRPr>
          </a:p>
          <a:p>
            <a:pPr marL="457200" lvl="1" indent="0">
              <a:buNone/>
            </a:pPr>
            <a:endParaRPr lang="en-US" dirty="0"/>
          </a:p>
        </p:txBody>
      </p:sp>
      <p:pic>
        <p:nvPicPr>
          <p:cNvPr id="5" name="Picture 4">
            <a:extLst>
              <a:ext uri="{FF2B5EF4-FFF2-40B4-BE49-F238E27FC236}">
                <a16:creationId xmlns:a16="http://schemas.microsoft.com/office/drawing/2014/main" id="{28021202-7630-0655-FC28-C96481B4292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357656" y="3591222"/>
            <a:ext cx="7750651" cy="976460"/>
          </a:xfrm>
          <a:prstGeom prst="rect">
            <a:avLst/>
          </a:prstGeom>
        </p:spPr>
      </p:pic>
      <p:pic>
        <p:nvPicPr>
          <p:cNvPr id="7" name="Picture 6">
            <a:extLst>
              <a:ext uri="{FF2B5EF4-FFF2-40B4-BE49-F238E27FC236}">
                <a16:creationId xmlns:a16="http://schemas.microsoft.com/office/drawing/2014/main" id="{3E4F2044-E285-3DD8-A989-0B4A40A6D464}"/>
              </a:ext>
            </a:extLst>
          </p:cNvPr>
          <p:cNvPicPr>
            <a:picLocks noChangeAspect="1"/>
          </p:cNvPicPr>
          <p:nvPr/>
        </p:nvPicPr>
        <p:blipFill>
          <a:blip r:embed="rId4">
            <a:duotone>
              <a:prstClr val="black"/>
              <a:schemeClr val="accent6">
                <a:tint val="45000"/>
                <a:satMod val="400000"/>
              </a:schemeClr>
            </a:duotone>
          </a:blip>
          <a:stretch>
            <a:fillRect/>
          </a:stretch>
        </p:blipFill>
        <p:spPr>
          <a:xfrm>
            <a:off x="6921876" y="996132"/>
            <a:ext cx="4943604" cy="694556"/>
          </a:xfrm>
          <a:prstGeom prst="rect">
            <a:avLst/>
          </a:prstGeom>
        </p:spPr>
      </p:pic>
    </p:spTree>
    <p:extLst>
      <p:ext uri="{BB962C8B-B14F-4D97-AF65-F5344CB8AC3E}">
        <p14:creationId xmlns:p14="http://schemas.microsoft.com/office/powerpoint/2010/main" val="362882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A001-674B-11BF-BE0B-BFBBE3A80DAB}"/>
              </a:ext>
            </a:extLst>
          </p:cNvPr>
          <p:cNvSpPr>
            <a:spLocks noGrp="1"/>
          </p:cNvSpPr>
          <p:nvPr>
            <p:ph type="title"/>
          </p:nvPr>
        </p:nvSpPr>
        <p:spPr/>
        <p:txBody>
          <a:bodyPr/>
          <a:lstStyle/>
          <a:p>
            <a:r>
              <a:rPr lang="en-US" dirty="0"/>
              <a:t>Variations of Naïve Bayes</a:t>
            </a:r>
          </a:p>
        </p:txBody>
      </p:sp>
      <p:sp>
        <p:nvSpPr>
          <p:cNvPr id="3" name="Content Placeholder 2">
            <a:extLst>
              <a:ext uri="{FF2B5EF4-FFF2-40B4-BE49-F238E27FC236}">
                <a16:creationId xmlns:a16="http://schemas.microsoft.com/office/drawing/2014/main" id="{B49E6FBC-DB62-8C5A-EF72-AD91AA6E001D}"/>
              </a:ext>
            </a:extLst>
          </p:cNvPr>
          <p:cNvSpPr>
            <a:spLocks noGrp="1"/>
          </p:cNvSpPr>
          <p:nvPr>
            <p:ph idx="1"/>
          </p:nvPr>
        </p:nvSpPr>
        <p:spPr/>
        <p:txBody>
          <a:bodyPr>
            <a:normAutofit/>
          </a:bodyPr>
          <a:lstStyle/>
          <a:p>
            <a:pPr algn="just"/>
            <a:r>
              <a:rPr lang="en-US" b="1" i="0" u="none" strike="noStrike" dirty="0">
                <a:solidFill>
                  <a:srgbClr val="007BFF"/>
                </a:solidFill>
                <a:effectLst/>
                <a:latin typeface="Lato" panose="020F0502020204030203" pitchFamily="34" charset="0"/>
                <a:hlinkClick r:id="rId2"/>
              </a:rPr>
              <a:t>Gaussian</a:t>
            </a:r>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Naive Bayes: </a:t>
            </a:r>
            <a:r>
              <a:rPr lang="en-US" b="0" i="0" dirty="0" err="1">
                <a:solidFill>
                  <a:srgbClr val="222222"/>
                </a:solidFill>
                <a:effectLst/>
                <a:latin typeface="Lato" panose="020F0502020204030203" pitchFamily="34" charset="0"/>
              </a:rPr>
              <a:t>gaussiannb</a:t>
            </a:r>
            <a:r>
              <a:rPr lang="en-US" b="0" i="0" dirty="0">
                <a:solidFill>
                  <a:srgbClr val="222222"/>
                </a:solidFill>
                <a:effectLst/>
                <a:latin typeface="Lato" panose="020F0502020204030203" pitchFamily="34" charset="0"/>
              </a:rPr>
              <a:t> is used in classification tasks and it assumes that feature values follow a gaussian distribution.</a:t>
            </a:r>
          </a:p>
          <a:p>
            <a:pPr algn="just"/>
            <a:r>
              <a:rPr lang="en-US" b="1" i="0" u="none" strike="noStrike" dirty="0">
                <a:solidFill>
                  <a:srgbClr val="007BFF"/>
                </a:solidFill>
                <a:effectLst/>
                <a:latin typeface="Lato" panose="020F0502020204030203" pitchFamily="34" charset="0"/>
                <a:hlinkClick r:id="rId2"/>
              </a:rPr>
              <a:t>Multinomial</a:t>
            </a:r>
            <a:r>
              <a:rPr lang="en-US" b="1" i="0" dirty="0">
                <a:solidFill>
                  <a:srgbClr val="222222"/>
                </a:solidFill>
                <a:effectLst/>
                <a:latin typeface="Lato" panose="020F0502020204030203" pitchFamily="34" charset="0"/>
              </a:rPr>
              <a:t> Naive Bayes: </a:t>
            </a:r>
            <a:r>
              <a:rPr lang="en-US" b="0" i="0" dirty="0">
                <a:solidFill>
                  <a:srgbClr val="222222"/>
                </a:solidFill>
                <a:effectLst/>
                <a:latin typeface="Lato" panose="020F0502020204030203" pitchFamily="34" charset="0"/>
              </a:rPr>
              <a:t>It is used for discrete counts. </a:t>
            </a:r>
          </a:p>
          <a:p>
            <a:pPr algn="just"/>
            <a:r>
              <a:rPr lang="en-US" b="1" i="0" u="none" strike="noStrike" dirty="0">
                <a:solidFill>
                  <a:srgbClr val="007BFF"/>
                </a:solidFill>
                <a:effectLst/>
                <a:latin typeface="Lato" panose="020F0502020204030203" pitchFamily="34" charset="0"/>
                <a:hlinkClick r:id="rId2"/>
              </a:rPr>
              <a:t>Bernoulli</a:t>
            </a:r>
            <a:r>
              <a:rPr lang="en-US" b="1" i="0" dirty="0">
                <a:solidFill>
                  <a:srgbClr val="222222"/>
                </a:solidFill>
                <a:effectLst/>
                <a:latin typeface="Lato" panose="020F0502020204030203" pitchFamily="34" charset="0"/>
              </a:rPr>
              <a:t> Naive Bayes: </a:t>
            </a:r>
            <a:r>
              <a:rPr lang="en-US" b="0" i="0" dirty="0">
                <a:solidFill>
                  <a:srgbClr val="222222"/>
                </a:solidFill>
                <a:effectLst/>
                <a:latin typeface="Lato" panose="020F0502020204030203" pitchFamily="34" charset="0"/>
              </a:rPr>
              <a:t>The binomial model is useful if </a:t>
            </a:r>
            <a:r>
              <a:rPr lang="en-US" dirty="0">
                <a:solidFill>
                  <a:srgbClr val="222222"/>
                </a:solidFill>
                <a:latin typeface="Lato" panose="020F0502020204030203" pitchFamily="34" charset="0"/>
              </a:rPr>
              <a:t>the</a:t>
            </a:r>
            <a:r>
              <a:rPr lang="en-US" b="0" i="0" dirty="0">
                <a:solidFill>
                  <a:srgbClr val="222222"/>
                </a:solidFill>
                <a:effectLst/>
                <a:latin typeface="Lato" panose="020F0502020204030203" pitchFamily="34" charset="0"/>
              </a:rPr>
              <a:t> feature vectors are </a:t>
            </a:r>
            <a:r>
              <a:rPr lang="en-US" b="0" i="0" dirty="0" err="1">
                <a:solidFill>
                  <a:srgbClr val="222222"/>
                </a:solidFill>
                <a:effectLst/>
                <a:latin typeface="Lato" panose="020F0502020204030203" pitchFamily="34" charset="0"/>
              </a:rPr>
              <a:t>boolean</a:t>
            </a:r>
            <a:r>
              <a:rPr lang="en-US" b="0" i="0" dirty="0">
                <a:solidFill>
                  <a:srgbClr val="222222"/>
                </a:solidFill>
                <a:effectLst/>
                <a:latin typeface="Lato" panose="020F0502020204030203" pitchFamily="34" charset="0"/>
              </a:rPr>
              <a:t> (i.e. zeros and ones).</a:t>
            </a:r>
          </a:p>
          <a:p>
            <a:pPr algn="just"/>
            <a:r>
              <a:rPr lang="en-US" b="1" i="0" u="none" strike="noStrike" dirty="0">
                <a:solidFill>
                  <a:srgbClr val="007BFF"/>
                </a:solidFill>
                <a:effectLst/>
                <a:latin typeface="Lato" panose="020F0502020204030203" pitchFamily="34" charset="0"/>
                <a:hlinkClick r:id="rId3"/>
              </a:rPr>
              <a:t>Complement</a:t>
            </a:r>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Naive Bayes: </a:t>
            </a:r>
            <a:r>
              <a:rPr lang="en-US" b="0" i="0" dirty="0">
                <a:solidFill>
                  <a:srgbClr val="222222"/>
                </a:solidFill>
                <a:effectLst/>
                <a:latin typeface="Lato" panose="020F0502020204030203" pitchFamily="34" charset="0"/>
              </a:rPr>
              <a:t>It is an adaptation of Multinomial NB where the complement of each class is used to calculate the model weights. </a:t>
            </a:r>
          </a:p>
          <a:p>
            <a:pPr algn="just"/>
            <a:r>
              <a:rPr lang="en-US" b="1" i="0" u="none" strike="noStrike" dirty="0">
                <a:solidFill>
                  <a:srgbClr val="007BFF"/>
                </a:solidFill>
                <a:effectLst/>
                <a:latin typeface="Lato" panose="020F0502020204030203" pitchFamily="34" charset="0"/>
                <a:hlinkClick r:id="rId4"/>
              </a:rPr>
              <a:t>Categorical</a:t>
            </a:r>
            <a:r>
              <a:rPr lang="en-US" b="0" i="0" dirty="0">
                <a:solidFill>
                  <a:srgbClr val="222222"/>
                </a:solidFill>
                <a:effectLst/>
                <a:latin typeface="Lato" panose="020F0502020204030203" pitchFamily="34" charset="0"/>
              </a:rPr>
              <a:t> </a:t>
            </a:r>
            <a:r>
              <a:rPr lang="en-US" b="1" i="0" dirty="0">
                <a:solidFill>
                  <a:srgbClr val="222222"/>
                </a:solidFill>
                <a:effectLst/>
                <a:latin typeface="Lato" panose="020F0502020204030203" pitchFamily="34" charset="0"/>
              </a:rPr>
              <a:t>Naive Bayes: </a:t>
            </a:r>
            <a:r>
              <a:rPr lang="en-US" b="0" i="0" dirty="0">
                <a:solidFill>
                  <a:srgbClr val="222222"/>
                </a:solidFill>
                <a:effectLst/>
                <a:latin typeface="Lato" panose="020F0502020204030203" pitchFamily="34" charset="0"/>
              </a:rPr>
              <a:t>Categorical Naive Bayes is useful if the features are categorically distributed. </a:t>
            </a:r>
            <a:endParaRPr lang="en-US" dirty="0"/>
          </a:p>
        </p:txBody>
      </p:sp>
    </p:spTree>
    <p:extLst>
      <p:ext uri="{BB962C8B-B14F-4D97-AF65-F5344CB8AC3E}">
        <p14:creationId xmlns:p14="http://schemas.microsoft.com/office/powerpoint/2010/main" val="383833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007A-6C3E-DA66-7DD4-E67E03DF7720}"/>
              </a:ext>
            </a:extLst>
          </p:cNvPr>
          <p:cNvSpPr>
            <a:spLocks noGrp="1"/>
          </p:cNvSpPr>
          <p:nvPr>
            <p:ph type="title"/>
          </p:nvPr>
        </p:nvSpPr>
        <p:spPr/>
        <p:txBody>
          <a:bodyPr/>
          <a:lstStyle/>
          <a:p>
            <a:r>
              <a:rPr lang="en-US" altLang="en-US" dirty="0"/>
              <a:t>Naïve Bayes Classifier: Comments</a:t>
            </a:r>
            <a:endParaRPr lang="en-US" dirty="0"/>
          </a:p>
        </p:txBody>
      </p:sp>
      <p:sp>
        <p:nvSpPr>
          <p:cNvPr id="3" name="Content Placeholder 2">
            <a:extLst>
              <a:ext uri="{FF2B5EF4-FFF2-40B4-BE49-F238E27FC236}">
                <a16:creationId xmlns:a16="http://schemas.microsoft.com/office/drawing/2014/main" id="{39145574-A3A2-2A7F-93F8-D8FDDE93C2EF}"/>
              </a:ext>
            </a:extLst>
          </p:cNvPr>
          <p:cNvSpPr>
            <a:spLocks noGrp="1"/>
          </p:cNvSpPr>
          <p:nvPr>
            <p:ph idx="1"/>
          </p:nvPr>
        </p:nvSpPr>
        <p:spPr/>
        <p:txBody>
          <a:bodyPr/>
          <a:lstStyle/>
          <a:p>
            <a:pPr eaLnBrk="1" hangingPunct="1">
              <a:lnSpc>
                <a:spcPct val="90000"/>
              </a:lnSpc>
            </a:pPr>
            <a:r>
              <a:rPr lang="en-US" altLang="en-US" sz="2400" dirty="0"/>
              <a:t>Advantages </a:t>
            </a:r>
          </a:p>
          <a:p>
            <a:pPr lvl="1" eaLnBrk="1" hangingPunct="1">
              <a:lnSpc>
                <a:spcPct val="90000"/>
              </a:lnSpc>
            </a:pPr>
            <a:r>
              <a:rPr lang="en-US" altLang="en-US" sz="2400" dirty="0"/>
              <a:t>Easy to implement </a:t>
            </a:r>
          </a:p>
          <a:p>
            <a:pPr lvl="1" eaLnBrk="1" hangingPunct="1">
              <a:lnSpc>
                <a:spcPct val="90000"/>
              </a:lnSpc>
            </a:pPr>
            <a:r>
              <a:rPr lang="en-US" altLang="en-US" sz="2400" dirty="0"/>
              <a:t>Good results obtained in most of the cases</a:t>
            </a:r>
          </a:p>
          <a:p>
            <a:pPr eaLnBrk="1" hangingPunct="1">
              <a:lnSpc>
                <a:spcPct val="90000"/>
              </a:lnSpc>
            </a:pPr>
            <a:r>
              <a:rPr lang="en-US" altLang="en-US" sz="2400" dirty="0"/>
              <a:t>Disadvantages</a:t>
            </a:r>
          </a:p>
          <a:p>
            <a:pPr lvl="1" eaLnBrk="1" hangingPunct="1">
              <a:lnSpc>
                <a:spcPct val="90000"/>
              </a:lnSpc>
            </a:pPr>
            <a:r>
              <a:rPr lang="en-US" altLang="en-US" sz="2400" dirty="0"/>
              <a:t>Assumption: class conditional independence, therefore loss of accuracy</a:t>
            </a:r>
          </a:p>
          <a:p>
            <a:pPr lvl="1" eaLnBrk="1" hangingPunct="1">
              <a:lnSpc>
                <a:spcPct val="90000"/>
              </a:lnSpc>
            </a:pPr>
            <a:r>
              <a:rPr lang="en-US" altLang="en-US" sz="2400" dirty="0"/>
              <a:t>Practically, dependencies exist among variables </a:t>
            </a:r>
          </a:p>
          <a:p>
            <a:pPr lvl="2" eaLnBrk="1" hangingPunct="1">
              <a:lnSpc>
                <a:spcPct val="90000"/>
              </a:lnSpc>
            </a:pPr>
            <a:r>
              <a:rPr lang="en-US" altLang="en-US" dirty="0"/>
              <a:t>E.g.,  hospitals: patients: Profile: age, family history, etc. </a:t>
            </a:r>
          </a:p>
          <a:p>
            <a:pPr lvl="3" eaLnBrk="1" hangingPunct="1">
              <a:lnSpc>
                <a:spcPct val="90000"/>
              </a:lnSpc>
              <a:buFont typeface="Wingdings" panose="05000000000000000000" pitchFamily="2" charset="2"/>
              <a:buNone/>
            </a:pPr>
            <a:r>
              <a:rPr lang="en-US" altLang="en-US" dirty="0"/>
              <a:t> </a:t>
            </a:r>
            <a:r>
              <a:rPr lang="en-US" altLang="en-US" sz="2400" dirty="0"/>
              <a:t>Symptoms: fever, cough etc., Disease: lung cancer, diabetes, etc. </a:t>
            </a:r>
          </a:p>
          <a:p>
            <a:pPr lvl="2" eaLnBrk="1" hangingPunct="1">
              <a:lnSpc>
                <a:spcPct val="90000"/>
              </a:lnSpc>
            </a:pPr>
            <a:r>
              <a:rPr lang="en-US" altLang="en-US" dirty="0"/>
              <a:t>Dependencies among these cannot be modeled by Naïve Bayes Classifier</a:t>
            </a:r>
          </a:p>
          <a:p>
            <a:endParaRPr lang="en-US" dirty="0"/>
          </a:p>
        </p:txBody>
      </p:sp>
    </p:spTree>
    <p:extLst>
      <p:ext uri="{BB962C8B-B14F-4D97-AF65-F5344CB8AC3E}">
        <p14:creationId xmlns:p14="http://schemas.microsoft.com/office/powerpoint/2010/main" val="501717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DAB9-9DE0-06C1-444C-E8C78F49F6FC}"/>
              </a:ext>
            </a:extLst>
          </p:cNvPr>
          <p:cNvSpPr>
            <a:spLocks noGrp="1"/>
          </p:cNvSpPr>
          <p:nvPr>
            <p:ph type="title"/>
          </p:nvPr>
        </p:nvSpPr>
        <p:spPr/>
        <p:txBody>
          <a:bodyPr/>
          <a:lstStyle/>
          <a:p>
            <a:r>
              <a:rPr lang="en-US" dirty="0"/>
              <a:t>More On Naïve Bayes</a:t>
            </a:r>
          </a:p>
        </p:txBody>
      </p:sp>
      <p:sp>
        <p:nvSpPr>
          <p:cNvPr id="3" name="Content Placeholder 2">
            <a:extLst>
              <a:ext uri="{FF2B5EF4-FFF2-40B4-BE49-F238E27FC236}">
                <a16:creationId xmlns:a16="http://schemas.microsoft.com/office/drawing/2014/main" id="{84C4545E-2ECC-6BB4-5039-CC437FE63DBD}"/>
              </a:ext>
            </a:extLst>
          </p:cNvPr>
          <p:cNvSpPr>
            <a:spLocks noGrp="1"/>
          </p:cNvSpPr>
          <p:nvPr>
            <p:ph idx="1"/>
          </p:nvPr>
        </p:nvSpPr>
        <p:spPr/>
        <p:txBody>
          <a:bodyPr/>
          <a:lstStyle/>
          <a:p>
            <a:r>
              <a:rPr lang="en-US" b="1" i="0" dirty="0">
                <a:solidFill>
                  <a:srgbClr val="0F0F0F"/>
                </a:solidFill>
                <a:effectLst/>
                <a:latin typeface="YouTube Sans"/>
              </a:rPr>
              <a:t>Bayes theorem, the geometry of changing beliefs</a:t>
            </a:r>
            <a:endParaRPr lang="en-US" dirty="0"/>
          </a:p>
          <a:p>
            <a:pPr lvl="1"/>
            <a:r>
              <a:rPr lang="en-US" dirty="0">
                <a:hlinkClick r:id="rId2"/>
              </a:rPr>
              <a:t>https://www.youtube.com/watch?v=HZGCoVF3YvM&amp;ab_channel=3Blue1Brown</a:t>
            </a:r>
            <a:endParaRPr lang="en-US" dirty="0"/>
          </a:p>
          <a:p>
            <a:r>
              <a:rPr lang="en-US" dirty="0"/>
              <a:t>https://www.kdnuggets.com/2020/06/naive-bayes-algorithm-everything.html</a:t>
            </a:r>
          </a:p>
        </p:txBody>
      </p:sp>
    </p:spTree>
    <p:extLst>
      <p:ext uri="{BB962C8B-B14F-4D97-AF65-F5344CB8AC3E}">
        <p14:creationId xmlns:p14="http://schemas.microsoft.com/office/powerpoint/2010/main" val="305518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A66BA-6E9A-2B2E-EB51-6359716EB399}"/>
              </a:ext>
            </a:extLst>
          </p:cNvPr>
          <p:cNvSpPr>
            <a:spLocks noGrp="1"/>
          </p:cNvSpPr>
          <p:nvPr>
            <p:ph type="title"/>
          </p:nvPr>
        </p:nvSpPr>
        <p:spPr/>
        <p:txBody>
          <a:bodyPr/>
          <a:lstStyle/>
          <a:p>
            <a:r>
              <a:rPr lang="en-US" dirty="0"/>
              <a:t>Naïve Bayes</a:t>
            </a:r>
          </a:p>
        </p:txBody>
      </p:sp>
      <p:sp>
        <p:nvSpPr>
          <p:cNvPr id="5" name="Content Placeholder 4">
            <a:extLst>
              <a:ext uri="{FF2B5EF4-FFF2-40B4-BE49-F238E27FC236}">
                <a16:creationId xmlns:a16="http://schemas.microsoft.com/office/drawing/2014/main" id="{495D22FF-AACB-E250-36AA-FBAF77FF985A}"/>
              </a:ext>
            </a:extLst>
          </p:cNvPr>
          <p:cNvSpPr>
            <a:spLocks noGrp="1"/>
          </p:cNvSpPr>
          <p:nvPr>
            <p:ph idx="1"/>
          </p:nvPr>
        </p:nvSpPr>
        <p:spPr/>
        <p:txBody>
          <a:bodyPr/>
          <a:lstStyle/>
          <a:p>
            <a:r>
              <a:rPr lang="en-US" b="0" i="0" dirty="0">
                <a:solidFill>
                  <a:srgbClr val="374151"/>
                </a:solidFill>
                <a:effectLst/>
                <a:latin typeface="Söhne"/>
              </a:rPr>
              <a:t>Naive Bayes is a probabilistic algorithm that is based on Bayes' theorem.</a:t>
            </a:r>
          </a:p>
          <a:p>
            <a:r>
              <a:rPr lang="en-US" b="0" i="0" dirty="0">
                <a:solidFill>
                  <a:srgbClr val="374151"/>
                </a:solidFill>
                <a:effectLst/>
                <a:latin typeface="Söhne"/>
              </a:rPr>
              <a:t>It is commonly used for classification tasks and is particularly suited for text classification problems.</a:t>
            </a:r>
            <a:endParaRPr lang="en-US" dirty="0">
              <a:solidFill>
                <a:srgbClr val="374151"/>
              </a:solidFill>
              <a:latin typeface="Söhne"/>
            </a:endParaRPr>
          </a:p>
          <a:p>
            <a:r>
              <a:rPr lang="en-US" b="0" i="0" dirty="0">
                <a:solidFill>
                  <a:srgbClr val="374151"/>
                </a:solidFill>
                <a:effectLst/>
                <a:latin typeface="Söhne"/>
              </a:rPr>
              <a:t>The "naive" assumption in Naive Bayes is that features are conditionally independent given the class label.</a:t>
            </a:r>
            <a:endParaRPr lang="en-US" dirty="0"/>
          </a:p>
        </p:txBody>
      </p:sp>
    </p:spTree>
    <p:extLst>
      <p:ext uri="{BB962C8B-B14F-4D97-AF65-F5344CB8AC3E}">
        <p14:creationId xmlns:p14="http://schemas.microsoft.com/office/powerpoint/2010/main" val="787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CBC0-D441-A448-F623-BEA9DCE352CD}"/>
              </a:ext>
            </a:extLst>
          </p:cNvPr>
          <p:cNvSpPr>
            <a:spLocks noGrp="1"/>
          </p:cNvSpPr>
          <p:nvPr>
            <p:ph type="title"/>
          </p:nvPr>
        </p:nvSpPr>
        <p:spPr/>
        <p:txBody>
          <a:bodyPr/>
          <a:lstStyle/>
          <a:p>
            <a:r>
              <a:rPr lang="en-US" dirty="0"/>
              <a:t>Bayesian Classifier</a:t>
            </a:r>
          </a:p>
        </p:txBody>
      </p:sp>
      <p:sp>
        <p:nvSpPr>
          <p:cNvPr id="3" name="Content Placeholder 2">
            <a:extLst>
              <a:ext uri="{FF2B5EF4-FFF2-40B4-BE49-F238E27FC236}">
                <a16:creationId xmlns:a16="http://schemas.microsoft.com/office/drawing/2014/main" id="{58DDBAB4-E767-5172-E8E5-2C50FF5201CE}"/>
              </a:ext>
            </a:extLst>
          </p:cNvPr>
          <p:cNvSpPr>
            <a:spLocks noGrp="1"/>
          </p:cNvSpPr>
          <p:nvPr>
            <p:ph idx="1"/>
          </p:nvPr>
        </p:nvSpPr>
        <p:spPr/>
        <p:txBody>
          <a:bodyPr>
            <a:normAutofit/>
          </a:bodyPr>
          <a:lstStyle/>
          <a:p>
            <a:r>
              <a:rPr lang="en-US" dirty="0"/>
              <a:t>A statistical classifier: </a:t>
            </a:r>
          </a:p>
          <a:p>
            <a:pPr lvl="1"/>
            <a:r>
              <a:rPr lang="en-US" dirty="0"/>
              <a:t>performs probabilistic prediction, i.e., predicts class membership probabilities</a:t>
            </a:r>
          </a:p>
          <a:p>
            <a:r>
              <a:rPr lang="en-US" dirty="0"/>
              <a:t>Foundation: </a:t>
            </a:r>
          </a:p>
          <a:p>
            <a:pPr lvl="1"/>
            <a:r>
              <a:rPr lang="en-US" dirty="0"/>
              <a:t>Based on Bayes’ Theorem. </a:t>
            </a:r>
          </a:p>
          <a:p>
            <a:r>
              <a:rPr lang="en-US" dirty="0"/>
              <a:t>Performance: </a:t>
            </a:r>
          </a:p>
          <a:p>
            <a:pPr lvl="1"/>
            <a:r>
              <a:rPr lang="en-US" dirty="0"/>
              <a:t>A basic Bayesian classifier, naïve Bayesian classifier, has comparable performance with decision tree and selected neural network classifiers</a:t>
            </a:r>
          </a:p>
          <a:p>
            <a:r>
              <a:rPr lang="en-US" dirty="0"/>
              <a:t>Standard: </a:t>
            </a:r>
          </a:p>
          <a:p>
            <a:pPr lvl="1"/>
            <a:r>
              <a:rPr lang="en-US" dirty="0"/>
              <a:t>Even when Bayesian methods are computationally intractable, they can provide a standard of optimal decision making against which other methods can be measured</a:t>
            </a:r>
          </a:p>
        </p:txBody>
      </p:sp>
    </p:spTree>
    <p:extLst>
      <p:ext uri="{BB962C8B-B14F-4D97-AF65-F5344CB8AC3E}">
        <p14:creationId xmlns:p14="http://schemas.microsoft.com/office/powerpoint/2010/main" val="63960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F454F052-7F48-EC71-9C0A-2032A873B30F}"/>
              </a:ext>
            </a:extLst>
          </p:cNvPr>
          <p:cNvSpPr>
            <a:spLocks noGrp="1" noChangeArrowheads="1"/>
          </p:cNvSpPr>
          <p:nvPr>
            <p:ph type="title"/>
          </p:nvPr>
        </p:nvSpPr>
        <p:spPr>
          <a:xfrm>
            <a:off x="1009337" y="692046"/>
            <a:ext cx="7848600" cy="762000"/>
          </a:xfrm>
        </p:spPr>
        <p:txBody>
          <a:bodyPr/>
          <a:lstStyle/>
          <a:p>
            <a:pPr eaLnBrk="1" hangingPunct="1"/>
            <a:r>
              <a:rPr lang="en-US" altLang="en-US" dirty="0"/>
              <a:t>Bayes’ Theorem: Basics</a:t>
            </a:r>
          </a:p>
        </p:txBody>
      </p:sp>
      <p:sp>
        <p:nvSpPr>
          <p:cNvPr id="34820" name="Rectangle 3">
            <a:extLst>
              <a:ext uri="{FF2B5EF4-FFF2-40B4-BE49-F238E27FC236}">
                <a16:creationId xmlns:a16="http://schemas.microsoft.com/office/drawing/2014/main" id="{0978B2DB-BC43-AF81-7A0B-A6518E993B49}"/>
              </a:ext>
            </a:extLst>
          </p:cNvPr>
          <p:cNvSpPr>
            <a:spLocks noGrp="1" noChangeArrowheads="1"/>
          </p:cNvSpPr>
          <p:nvPr>
            <p:ph type="body" idx="1"/>
          </p:nvPr>
        </p:nvSpPr>
        <p:spPr>
          <a:xfrm>
            <a:off x="1009337" y="1454046"/>
            <a:ext cx="8610600" cy="4935511"/>
          </a:xfrm>
        </p:spPr>
        <p:txBody>
          <a:bodyPr>
            <a:normAutofit lnSpcReduction="10000"/>
          </a:bodyPr>
          <a:lstStyle/>
          <a:p>
            <a:pPr marL="0" indent="0">
              <a:buNone/>
            </a:pPr>
            <a:endParaRPr lang="en-US" altLang="en-US" sz="2000" dirty="0"/>
          </a:p>
          <a:p>
            <a:pPr eaLnBrk="1" hangingPunct="1"/>
            <a:r>
              <a:rPr lang="en-US" altLang="en-US" sz="2000" dirty="0"/>
              <a:t>Bayes’ Theorem:</a:t>
            </a:r>
          </a:p>
          <a:p>
            <a:pPr marL="45720" indent="0" eaLnBrk="1" hangingPunct="1">
              <a:buNone/>
            </a:pPr>
            <a:endParaRPr lang="en-US" altLang="en-US" sz="2000" dirty="0"/>
          </a:p>
          <a:p>
            <a:pPr marL="45720" indent="0" eaLnBrk="1" hangingPunct="1">
              <a:buNone/>
            </a:pPr>
            <a:endParaRPr lang="en-US" altLang="en-US" sz="2000" dirty="0"/>
          </a:p>
          <a:p>
            <a:pPr lvl="1" eaLnBrk="1" hangingPunct="1"/>
            <a:r>
              <a:rPr lang="en-US" altLang="en-US" dirty="0"/>
              <a:t>Let </a:t>
            </a:r>
            <a:r>
              <a:rPr lang="en-US" altLang="en-US" b="1" dirty="0"/>
              <a:t>X</a:t>
            </a:r>
            <a:r>
              <a:rPr lang="en-US" altLang="en-US" dirty="0"/>
              <a:t> be a data sample (“</a:t>
            </a:r>
            <a:r>
              <a:rPr lang="en-US" altLang="en-US" i="1" dirty="0"/>
              <a:t>evidence</a:t>
            </a:r>
            <a:r>
              <a:rPr lang="en-US" altLang="en-US" dirty="0"/>
              <a:t>”): class label is unknown</a:t>
            </a:r>
          </a:p>
          <a:p>
            <a:pPr lvl="1" eaLnBrk="1" hangingPunct="1"/>
            <a:r>
              <a:rPr lang="en-US" altLang="en-US" dirty="0"/>
              <a:t>Let H be a </a:t>
            </a:r>
            <a:r>
              <a:rPr lang="en-US" altLang="en-US" i="1" dirty="0"/>
              <a:t>hypothesis</a:t>
            </a:r>
            <a:r>
              <a:rPr lang="en-US" altLang="en-US" dirty="0"/>
              <a:t> that X belongs to class C </a:t>
            </a:r>
          </a:p>
          <a:p>
            <a:pPr lvl="1" eaLnBrk="1" hangingPunct="1"/>
            <a:r>
              <a:rPr lang="en-US" altLang="en-US" dirty="0"/>
              <a:t>Classification is to determine P(H|</a:t>
            </a:r>
            <a:r>
              <a:rPr lang="en-US" altLang="en-US" b="1" dirty="0"/>
              <a:t>X</a:t>
            </a:r>
            <a:r>
              <a:rPr lang="en-US" altLang="en-US" dirty="0"/>
              <a:t>), (i.e., </a:t>
            </a:r>
            <a:r>
              <a:rPr lang="en-US" altLang="en-US" i="1" dirty="0"/>
              <a:t>posteriori probability): </a:t>
            </a:r>
            <a:r>
              <a:rPr lang="en-US" altLang="en-US" dirty="0"/>
              <a:t> the probability that the hypothesis holds given the observed data sample </a:t>
            </a:r>
            <a:r>
              <a:rPr lang="en-US" altLang="en-US" b="1" dirty="0"/>
              <a:t>X</a:t>
            </a:r>
          </a:p>
          <a:p>
            <a:pPr lvl="1" eaLnBrk="1" hangingPunct="1"/>
            <a:r>
              <a:rPr lang="en-US" altLang="en-US" dirty="0"/>
              <a:t>P(H) (</a:t>
            </a:r>
            <a:r>
              <a:rPr lang="en-US" altLang="en-US" i="1" dirty="0"/>
              <a:t>prior probability</a:t>
            </a:r>
            <a:r>
              <a:rPr lang="en-US" altLang="en-US" dirty="0"/>
              <a:t>): the initial probability</a:t>
            </a:r>
          </a:p>
          <a:p>
            <a:pPr lvl="2" eaLnBrk="1" hangingPunct="1"/>
            <a:r>
              <a:rPr lang="en-US" altLang="en-US" sz="2000" dirty="0"/>
              <a:t>E.g.,</a:t>
            </a:r>
            <a:r>
              <a:rPr lang="en-US" altLang="en-US" sz="2000" b="1" dirty="0"/>
              <a:t> X</a:t>
            </a:r>
            <a:r>
              <a:rPr lang="en-US" altLang="en-US" sz="2000" dirty="0"/>
              <a:t> will buy computer, regardless of age, income, …</a:t>
            </a:r>
          </a:p>
          <a:p>
            <a:pPr lvl="1" eaLnBrk="1" hangingPunct="1"/>
            <a:r>
              <a:rPr lang="en-US" altLang="en-US" dirty="0"/>
              <a:t>P(</a:t>
            </a:r>
            <a:r>
              <a:rPr lang="en-US" altLang="en-US" b="1" dirty="0"/>
              <a:t>X</a:t>
            </a:r>
            <a:r>
              <a:rPr lang="en-US" altLang="en-US" dirty="0"/>
              <a:t>): probability that sample data is observed</a:t>
            </a:r>
          </a:p>
          <a:p>
            <a:pPr lvl="1" eaLnBrk="1" hangingPunct="1"/>
            <a:r>
              <a:rPr lang="en-US" altLang="en-US" dirty="0"/>
              <a:t>P(</a:t>
            </a:r>
            <a:r>
              <a:rPr lang="en-US" altLang="en-US" b="1" dirty="0"/>
              <a:t>X</a:t>
            </a:r>
            <a:r>
              <a:rPr lang="en-US" altLang="en-US" dirty="0"/>
              <a:t>|H) (likelihood): the probability of observing the sample </a:t>
            </a:r>
            <a:r>
              <a:rPr lang="en-US" altLang="en-US" b="1" dirty="0"/>
              <a:t>X</a:t>
            </a:r>
            <a:r>
              <a:rPr lang="en-US" altLang="en-US" dirty="0"/>
              <a:t>, given that the hypothesis holds</a:t>
            </a:r>
          </a:p>
          <a:p>
            <a:pPr lvl="2" eaLnBrk="1" hangingPunct="1"/>
            <a:r>
              <a:rPr lang="en-US" altLang="en-US" sz="2000" dirty="0"/>
              <a:t>E.g.,</a:t>
            </a:r>
            <a:r>
              <a:rPr lang="en-US" altLang="en-US" sz="2000" b="1" dirty="0"/>
              <a:t> </a:t>
            </a:r>
            <a:r>
              <a:rPr lang="en-US" altLang="en-US" sz="2000" dirty="0"/>
              <a:t>Given that</a:t>
            </a:r>
            <a:r>
              <a:rPr lang="en-US" altLang="en-US" sz="2000" b="1" dirty="0"/>
              <a:t> X</a:t>
            </a:r>
            <a:r>
              <a:rPr lang="en-US" altLang="en-US" sz="2000" dirty="0"/>
              <a:t> will buy computer, the prob. that X is 31..40, medium income</a:t>
            </a:r>
          </a:p>
        </p:txBody>
      </p:sp>
      <p:graphicFrame>
        <p:nvGraphicFramePr>
          <p:cNvPr id="34822" name="Object 1">
            <a:extLst>
              <a:ext uri="{FF2B5EF4-FFF2-40B4-BE49-F238E27FC236}">
                <a16:creationId xmlns:a16="http://schemas.microsoft.com/office/drawing/2014/main" id="{9CEF1912-784C-D3D3-5F5E-E8B0AF295766}"/>
              </a:ext>
            </a:extLst>
          </p:cNvPr>
          <p:cNvGraphicFramePr>
            <a:graphicFrameLocks noChangeAspect="1"/>
          </p:cNvGraphicFramePr>
          <p:nvPr>
            <p:extLst>
              <p:ext uri="{D42A27DB-BD31-4B8C-83A1-F6EECF244321}">
                <p14:modId xmlns:p14="http://schemas.microsoft.com/office/powerpoint/2010/main" val="543793856"/>
              </p:ext>
            </p:extLst>
          </p:nvPr>
        </p:nvGraphicFramePr>
        <p:xfrm>
          <a:off x="1297899" y="2355955"/>
          <a:ext cx="6080125" cy="615950"/>
        </p:xfrm>
        <a:graphic>
          <a:graphicData uri="http://schemas.openxmlformats.org/presentationml/2006/ole">
            <mc:AlternateContent xmlns:mc="http://schemas.openxmlformats.org/markup-compatibility/2006">
              <mc:Choice xmlns:v="urn:schemas-microsoft-com:vml" Requires="v">
                <p:oleObj name="Equation" r:id="rId3" imgW="4813300" imgH="558800" progId="Equation.3">
                  <p:embed/>
                </p:oleObj>
              </mc:Choice>
              <mc:Fallback>
                <p:oleObj name="Equation" r:id="rId3" imgW="4813300" imgH="558800" progId="Equation.3">
                  <p:embed/>
                  <p:pic>
                    <p:nvPicPr>
                      <p:cNvPr id="34822" name="Object 1">
                        <a:extLst>
                          <a:ext uri="{FF2B5EF4-FFF2-40B4-BE49-F238E27FC236}">
                            <a16:creationId xmlns:a16="http://schemas.microsoft.com/office/drawing/2014/main" id="{9CEF1912-784C-D3D3-5F5E-E8B0AF295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7899" y="2355955"/>
                        <a:ext cx="60801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95FB9743-D559-1F94-1A8B-506801CCCADC}"/>
              </a:ext>
            </a:extLst>
          </p:cNvPr>
          <p:cNvSpPr>
            <a:spLocks noGrp="1" noChangeArrowheads="1"/>
          </p:cNvSpPr>
          <p:nvPr>
            <p:ph type="title"/>
          </p:nvPr>
        </p:nvSpPr>
        <p:spPr>
          <a:xfrm>
            <a:off x="609600" y="533400"/>
            <a:ext cx="9144000" cy="609600"/>
          </a:xfrm>
        </p:spPr>
        <p:txBody>
          <a:bodyPr>
            <a:normAutofit fontScale="90000"/>
          </a:bodyPr>
          <a:lstStyle/>
          <a:p>
            <a:pPr eaLnBrk="1" hangingPunct="1"/>
            <a:r>
              <a:rPr lang="en-US" altLang="en-US" dirty="0"/>
              <a:t>Prediction Based on Bayes’ Theorem</a:t>
            </a:r>
          </a:p>
        </p:txBody>
      </p:sp>
      <p:sp>
        <p:nvSpPr>
          <p:cNvPr id="35844" name="Rectangle 3">
            <a:extLst>
              <a:ext uri="{FF2B5EF4-FFF2-40B4-BE49-F238E27FC236}">
                <a16:creationId xmlns:a16="http://schemas.microsoft.com/office/drawing/2014/main" id="{145063EE-A26F-31C8-78EE-859891FE8710}"/>
              </a:ext>
            </a:extLst>
          </p:cNvPr>
          <p:cNvSpPr>
            <a:spLocks noGrp="1" noChangeArrowheads="1"/>
          </p:cNvSpPr>
          <p:nvPr>
            <p:ph type="body" idx="1"/>
          </p:nvPr>
        </p:nvSpPr>
        <p:spPr>
          <a:xfrm>
            <a:off x="719527" y="1194216"/>
            <a:ext cx="11047751" cy="5029200"/>
          </a:xfrm>
        </p:spPr>
        <p:txBody>
          <a:bodyPr>
            <a:normAutofit fontScale="92500" lnSpcReduction="10000"/>
          </a:bodyPr>
          <a:lstStyle/>
          <a:p>
            <a:pPr eaLnBrk="1" hangingPunct="1">
              <a:lnSpc>
                <a:spcPct val="120000"/>
              </a:lnSpc>
            </a:pPr>
            <a:r>
              <a:rPr lang="en-US" altLang="en-US" sz="2400" dirty="0"/>
              <a:t>Given training data</a:t>
            </a:r>
            <a:r>
              <a:rPr lang="en-US" altLang="en-US" sz="2400" i="1" dirty="0"/>
              <a:t> </a:t>
            </a:r>
            <a:r>
              <a:rPr lang="en-US" altLang="en-US" sz="2400" b="1" dirty="0"/>
              <a:t>X</a:t>
            </a:r>
            <a:r>
              <a:rPr lang="en-US" altLang="en-US" sz="2400" i="1" dirty="0"/>
              <a:t>, posteriori probability of a hypothesis </a:t>
            </a:r>
            <a:r>
              <a:rPr lang="en-US" altLang="en-US" sz="2400" dirty="0"/>
              <a:t>H</a:t>
            </a:r>
            <a:r>
              <a:rPr lang="en-US" altLang="en-US" sz="2400" i="1" dirty="0"/>
              <a:t>, </a:t>
            </a:r>
            <a:r>
              <a:rPr lang="en-US" altLang="en-US" sz="2400" dirty="0"/>
              <a:t>P(H|</a:t>
            </a:r>
            <a:r>
              <a:rPr lang="en-US" altLang="en-US" sz="2400" b="1" dirty="0"/>
              <a:t>X</a:t>
            </a:r>
            <a:r>
              <a:rPr lang="en-US" altLang="en-US" sz="2400" dirty="0"/>
              <a:t>)</a:t>
            </a:r>
            <a:r>
              <a:rPr lang="en-US" altLang="en-US" sz="2400" i="1" dirty="0"/>
              <a:t>, </a:t>
            </a:r>
            <a:r>
              <a:rPr lang="en-US" altLang="en-US" sz="2400" dirty="0"/>
              <a:t>follows the Bayes’ theorem</a:t>
            </a:r>
          </a:p>
          <a:p>
            <a:pPr eaLnBrk="1" hangingPunct="1">
              <a:lnSpc>
                <a:spcPct val="120000"/>
              </a:lnSpc>
              <a:buFont typeface="Wingdings" panose="05000000000000000000" pitchFamily="2" charset="2"/>
              <a:buNone/>
            </a:pPr>
            <a:r>
              <a:rPr lang="en-US" altLang="en-US" sz="2400" dirty="0"/>
              <a:t>			</a:t>
            </a:r>
          </a:p>
          <a:p>
            <a:pPr eaLnBrk="1" hangingPunct="1">
              <a:lnSpc>
                <a:spcPct val="120000"/>
              </a:lnSpc>
            </a:pPr>
            <a:endParaRPr lang="en-US" altLang="en-US" sz="2400" dirty="0"/>
          </a:p>
          <a:p>
            <a:pPr eaLnBrk="1" hangingPunct="1">
              <a:lnSpc>
                <a:spcPct val="120000"/>
              </a:lnSpc>
            </a:pPr>
            <a:r>
              <a:rPr lang="en-US" altLang="en-US" sz="2400" dirty="0"/>
              <a:t>Informally, this can be viewed as </a:t>
            </a:r>
          </a:p>
          <a:p>
            <a:pPr lvl="1" eaLnBrk="1" hangingPunct="1">
              <a:lnSpc>
                <a:spcPct val="120000"/>
              </a:lnSpc>
              <a:buFont typeface="Wingdings" panose="05000000000000000000" pitchFamily="2" charset="2"/>
              <a:buNone/>
            </a:pPr>
            <a:r>
              <a:rPr lang="en-US" altLang="en-US" sz="2400" dirty="0"/>
              <a:t>		posteriori = likelihood x prior/evidence</a:t>
            </a:r>
          </a:p>
          <a:p>
            <a:pPr eaLnBrk="1" hangingPunct="1">
              <a:lnSpc>
                <a:spcPct val="120000"/>
              </a:lnSpc>
            </a:pPr>
            <a:r>
              <a:rPr lang="en-US" altLang="en-US" sz="2400" dirty="0"/>
              <a:t>Predicts </a:t>
            </a:r>
            <a:r>
              <a:rPr lang="en-US" altLang="en-US" sz="2400" b="1" dirty="0"/>
              <a:t>X</a:t>
            </a:r>
            <a:r>
              <a:rPr lang="en-US" altLang="en-US" sz="2400" dirty="0"/>
              <a:t> belongs to C</a:t>
            </a:r>
            <a:r>
              <a:rPr lang="en-US" altLang="en-US" sz="2400" baseline="-25000" dirty="0"/>
              <a:t>i</a:t>
            </a:r>
            <a:r>
              <a:rPr lang="en-US" altLang="en-US" sz="2400" dirty="0"/>
              <a:t> </a:t>
            </a:r>
            <a:r>
              <a:rPr lang="en-US" altLang="en-US" sz="2400" dirty="0" err="1"/>
              <a:t>iff</a:t>
            </a:r>
            <a:r>
              <a:rPr lang="en-US" altLang="en-US" sz="2400" dirty="0"/>
              <a:t> the probability P(</a:t>
            </a:r>
            <a:r>
              <a:rPr lang="en-US" altLang="en-US" sz="2400" dirty="0" err="1"/>
              <a:t>C</a:t>
            </a:r>
            <a:r>
              <a:rPr lang="en-US" altLang="en-US" sz="2400" baseline="-25000" dirty="0" err="1"/>
              <a:t>i</a:t>
            </a:r>
            <a:r>
              <a:rPr lang="en-US" altLang="en-US" sz="2400" dirty="0" err="1"/>
              <a:t>|</a:t>
            </a:r>
            <a:r>
              <a:rPr lang="en-US" altLang="en-US" sz="2400" b="1" dirty="0" err="1"/>
              <a:t>X</a:t>
            </a:r>
            <a:r>
              <a:rPr lang="en-US" altLang="en-US" sz="2400" dirty="0"/>
              <a:t>) is the highest among all the P(</a:t>
            </a:r>
            <a:r>
              <a:rPr lang="en-US" altLang="en-US" sz="2400" dirty="0" err="1"/>
              <a:t>C</a:t>
            </a:r>
            <a:r>
              <a:rPr lang="en-US" altLang="en-US" sz="2400" baseline="-25000" dirty="0" err="1"/>
              <a:t>k</a:t>
            </a:r>
            <a:r>
              <a:rPr lang="en-US" altLang="en-US" sz="2400" dirty="0" err="1"/>
              <a:t>|X</a:t>
            </a:r>
            <a:r>
              <a:rPr lang="en-US" altLang="en-US" sz="2400" dirty="0"/>
              <a:t>) for all the </a:t>
            </a:r>
            <a:r>
              <a:rPr lang="en-US" altLang="en-US" sz="2400" i="1" dirty="0"/>
              <a:t>k</a:t>
            </a:r>
            <a:r>
              <a:rPr lang="en-US" altLang="en-US" sz="2400" dirty="0"/>
              <a:t> classes</a:t>
            </a:r>
          </a:p>
          <a:p>
            <a:pPr eaLnBrk="1" hangingPunct="1">
              <a:lnSpc>
                <a:spcPct val="120000"/>
              </a:lnSpc>
            </a:pPr>
            <a:r>
              <a:rPr lang="en-US" altLang="en-US" sz="2400" dirty="0"/>
              <a:t>Practical difficulty:  It requires initial knowledge of many probabilities, involving significant computational cost</a:t>
            </a:r>
          </a:p>
        </p:txBody>
      </p:sp>
      <p:graphicFrame>
        <p:nvGraphicFramePr>
          <p:cNvPr id="35845" name="Object 4">
            <a:extLst>
              <a:ext uri="{FF2B5EF4-FFF2-40B4-BE49-F238E27FC236}">
                <a16:creationId xmlns:a16="http://schemas.microsoft.com/office/drawing/2014/main" id="{33589D0A-CA12-3501-C8EF-A8373F72B0CF}"/>
              </a:ext>
            </a:extLst>
          </p:cNvPr>
          <p:cNvGraphicFramePr>
            <a:graphicFrameLocks noChangeAspect="1"/>
          </p:cNvGraphicFramePr>
          <p:nvPr>
            <p:extLst>
              <p:ext uri="{D42A27DB-BD31-4B8C-83A1-F6EECF244321}">
                <p14:modId xmlns:p14="http://schemas.microsoft.com/office/powerpoint/2010/main" val="2024393139"/>
              </p:ext>
            </p:extLst>
          </p:nvPr>
        </p:nvGraphicFramePr>
        <p:xfrm>
          <a:off x="1156090" y="2153586"/>
          <a:ext cx="7585075" cy="768350"/>
        </p:xfrm>
        <a:graphic>
          <a:graphicData uri="http://schemas.openxmlformats.org/presentationml/2006/ole">
            <mc:AlternateContent xmlns:mc="http://schemas.openxmlformats.org/markup-compatibility/2006">
              <mc:Choice xmlns:v="urn:schemas-microsoft-com:vml" Requires="v">
                <p:oleObj name="Equation" r:id="rId3" imgW="4813300" imgH="558800" progId="Equation.3">
                  <p:embed/>
                </p:oleObj>
              </mc:Choice>
              <mc:Fallback>
                <p:oleObj name="Equation" r:id="rId3" imgW="4813300" imgH="558800" progId="Equation.3">
                  <p:embed/>
                  <p:pic>
                    <p:nvPicPr>
                      <p:cNvPr id="35845" name="Object 4">
                        <a:extLst>
                          <a:ext uri="{FF2B5EF4-FFF2-40B4-BE49-F238E27FC236}">
                            <a16:creationId xmlns:a16="http://schemas.microsoft.com/office/drawing/2014/main" id="{33589D0A-CA12-3501-C8EF-A8373F72B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090" y="2153586"/>
                        <a:ext cx="758507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18ED959A-D8FD-348D-2C84-6F1105003E4C}"/>
              </a:ext>
            </a:extLst>
          </p:cNvPr>
          <p:cNvSpPr>
            <a:spLocks noGrp="1" noChangeArrowheads="1"/>
          </p:cNvSpPr>
          <p:nvPr>
            <p:ph type="title"/>
          </p:nvPr>
        </p:nvSpPr>
        <p:spPr>
          <a:xfrm>
            <a:off x="1905000" y="304800"/>
            <a:ext cx="8991600" cy="609600"/>
          </a:xfrm>
        </p:spPr>
        <p:txBody>
          <a:bodyPr>
            <a:normAutofit/>
          </a:bodyPr>
          <a:lstStyle/>
          <a:p>
            <a:pPr eaLnBrk="1" hangingPunct="1"/>
            <a:r>
              <a:rPr lang="en-US" altLang="en-US" sz="3200" dirty="0"/>
              <a:t>Classification Is to Derive the Maximum Posteriori</a:t>
            </a:r>
          </a:p>
        </p:txBody>
      </p:sp>
      <p:sp>
        <p:nvSpPr>
          <p:cNvPr id="36868" name="Rectangle 3">
            <a:extLst>
              <a:ext uri="{FF2B5EF4-FFF2-40B4-BE49-F238E27FC236}">
                <a16:creationId xmlns:a16="http://schemas.microsoft.com/office/drawing/2014/main" id="{3F61E44A-BDD0-2468-62B0-571D7516D110}"/>
              </a:ext>
            </a:extLst>
          </p:cNvPr>
          <p:cNvSpPr>
            <a:spLocks noGrp="1" noChangeArrowheads="1"/>
          </p:cNvSpPr>
          <p:nvPr>
            <p:ph type="body" sz="half" idx="1"/>
          </p:nvPr>
        </p:nvSpPr>
        <p:spPr>
          <a:xfrm>
            <a:off x="1905000" y="1219200"/>
            <a:ext cx="8458200" cy="5181600"/>
          </a:xfrm>
        </p:spPr>
        <p:txBody>
          <a:bodyPr>
            <a:normAutofit fontScale="92500" lnSpcReduction="20000"/>
          </a:bodyPr>
          <a:lstStyle/>
          <a:p>
            <a:pPr eaLnBrk="1" hangingPunct="1"/>
            <a:r>
              <a:rPr lang="en-US" altLang="en-US" sz="2400" dirty="0"/>
              <a:t>Let D be a training set of tuples and their associated class labels, and each tuple is represented by an n-D attribute vector </a:t>
            </a:r>
            <a:r>
              <a:rPr lang="en-US" altLang="en-US" sz="2400" b="1" dirty="0"/>
              <a:t>X</a:t>
            </a:r>
            <a:r>
              <a:rPr lang="en-US" altLang="en-US" sz="2400" dirty="0"/>
              <a:t> = (x</a:t>
            </a:r>
            <a:r>
              <a:rPr lang="en-US" altLang="en-US" sz="2400" baseline="-25000" dirty="0"/>
              <a:t>1</a:t>
            </a:r>
            <a:r>
              <a:rPr lang="en-US" altLang="en-US" sz="2400" dirty="0"/>
              <a:t>, x</a:t>
            </a:r>
            <a:r>
              <a:rPr lang="en-US" altLang="en-US" sz="2400" baseline="-25000" dirty="0"/>
              <a:t>2</a:t>
            </a:r>
            <a:r>
              <a:rPr lang="en-US" altLang="en-US" sz="2400" dirty="0"/>
              <a:t>, …, </a:t>
            </a:r>
            <a:r>
              <a:rPr lang="en-US" altLang="en-US" sz="2400" dirty="0" err="1"/>
              <a:t>x</a:t>
            </a:r>
            <a:r>
              <a:rPr lang="en-US" altLang="en-US" sz="2400" baseline="-25000" dirty="0" err="1"/>
              <a:t>n</a:t>
            </a:r>
            <a:r>
              <a:rPr lang="en-US" altLang="en-US" sz="2400" dirty="0"/>
              <a:t>)</a:t>
            </a:r>
          </a:p>
          <a:p>
            <a:pPr eaLnBrk="1" hangingPunct="1"/>
            <a:r>
              <a:rPr lang="en-US" altLang="en-US" sz="2400" dirty="0"/>
              <a:t>Suppose there are </a:t>
            </a:r>
            <a:r>
              <a:rPr lang="en-US" altLang="en-US" sz="2400" i="1" dirty="0"/>
              <a:t>m</a:t>
            </a:r>
            <a:r>
              <a:rPr lang="en-US" altLang="en-US" sz="2400" dirty="0"/>
              <a:t> classes C</a:t>
            </a:r>
            <a:r>
              <a:rPr lang="en-US" altLang="en-US" sz="2400" baseline="-25000" dirty="0"/>
              <a:t>1</a:t>
            </a:r>
            <a:r>
              <a:rPr lang="en-US" altLang="en-US" sz="2400" dirty="0"/>
              <a:t>, C</a:t>
            </a:r>
            <a:r>
              <a:rPr lang="en-US" altLang="en-US" sz="2400" baseline="-25000" dirty="0"/>
              <a:t>2</a:t>
            </a:r>
            <a:r>
              <a:rPr lang="en-US" altLang="en-US" sz="2400" dirty="0"/>
              <a:t>, …, C</a:t>
            </a:r>
            <a:r>
              <a:rPr lang="en-US" altLang="en-US" sz="2400" baseline="-25000" dirty="0"/>
              <a:t>m</a:t>
            </a:r>
            <a:r>
              <a:rPr lang="en-US" altLang="en-US" sz="2400" dirty="0"/>
              <a:t>.</a:t>
            </a:r>
          </a:p>
          <a:p>
            <a:pPr eaLnBrk="1" hangingPunct="1">
              <a:lnSpc>
                <a:spcPct val="90000"/>
              </a:lnSpc>
            </a:pPr>
            <a:r>
              <a:rPr lang="en-US" altLang="en-US" sz="2400" dirty="0"/>
              <a:t>Classification is to derive the maximum posteriori, i.e., the maximal P(</a:t>
            </a:r>
            <a:r>
              <a:rPr lang="en-US" altLang="en-US" sz="2400" dirty="0" err="1"/>
              <a:t>C</a:t>
            </a:r>
            <a:r>
              <a:rPr lang="en-US" altLang="en-US" sz="2400" baseline="-25000" dirty="0" err="1"/>
              <a:t>i</a:t>
            </a:r>
            <a:r>
              <a:rPr lang="en-US" altLang="en-US" sz="2400" dirty="0" err="1"/>
              <a:t>|</a:t>
            </a:r>
            <a:r>
              <a:rPr lang="en-US" altLang="en-US" sz="2400" b="1" dirty="0" err="1"/>
              <a:t>X</a:t>
            </a:r>
            <a:r>
              <a:rPr lang="en-US" altLang="en-US" sz="2400" dirty="0"/>
              <a:t>)</a:t>
            </a:r>
          </a:p>
          <a:p>
            <a:pPr eaLnBrk="1" hangingPunct="1">
              <a:lnSpc>
                <a:spcPct val="90000"/>
              </a:lnSpc>
            </a:pPr>
            <a:r>
              <a:rPr lang="en-US" altLang="en-US" sz="2400" dirty="0"/>
              <a:t>This can be derived from Bayes’ theorem</a:t>
            </a:r>
          </a:p>
          <a:p>
            <a:pPr marL="0" indent="0">
              <a:buNone/>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Since P(X) is constant for all classes, only                                        </a:t>
            </a:r>
          </a:p>
          <a:p>
            <a:pPr eaLnBrk="1" hangingPunct="1">
              <a:lnSpc>
                <a:spcPct val="90000"/>
              </a:lnSpc>
            </a:pPr>
            <a:endParaRPr lang="en-US" altLang="en-US" sz="2400" dirty="0"/>
          </a:p>
          <a:p>
            <a:pPr eaLnBrk="1" hangingPunct="1">
              <a:lnSpc>
                <a:spcPct val="90000"/>
              </a:lnSpc>
            </a:pPr>
            <a:endParaRPr lang="en-US" altLang="en-US" sz="2400" dirty="0"/>
          </a:p>
          <a:p>
            <a:pPr lvl="1" eaLnBrk="1" hangingPunct="1">
              <a:lnSpc>
                <a:spcPct val="90000"/>
              </a:lnSpc>
              <a:buFont typeface="Wingdings" panose="05000000000000000000" pitchFamily="2" charset="2"/>
              <a:buNone/>
            </a:pPr>
            <a:r>
              <a:rPr lang="en-US" altLang="en-US" sz="2400" dirty="0"/>
              <a:t>needs to be maximized</a:t>
            </a:r>
          </a:p>
        </p:txBody>
      </p:sp>
      <p:graphicFrame>
        <p:nvGraphicFramePr>
          <p:cNvPr id="36869" name="Object 5">
            <a:extLst>
              <a:ext uri="{FF2B5EF4-FFF2-40B4-BE49-F238E27FC236}">
                <a16:creationId xmlns:a16="http://schemas.microsoft.com/office/drawing/2014/main" id="{78D1D902-1C9A-FD70-E5B1-247F95A2B661}"/>
              </a:ext>
            </a:extLst>
          </p:cNvPr>
          <p:cNvGraphicFramePr>
            <a:graphicFrameLocks noGrp="1" noChangeAspect="1"/>
          </p:cNvGraphicFramePr>
          <p:nvPr>
            <p:ph sz="quarter" idx="2"/>
            <p:extLst>
              <p:ext uri="{D42A27DB-BD31-4B8C-83A1-F6EECF244321}">
                <p14:modId xmlns:p14="http://schemas.microsoft.com/office/powerpoint/2010/main" val="3458368635"/>
              </p:ext>
            </p:extLst>
          </p:nvPr>
        </p:nvGraphicFramePr>
        <p:xfrm>
          <a:off x="2295946" y="3429000"/>
          <a:ext cx="2743200" cy="709613"/>
        </p:xfrm>
        <a:graphic>
          <a:graphicData uri="http://schemas.openxmlformats.org/presentationml/2006/ole">
            <mc:AlternateContent xmlns:mc="http://schemas.openxmlformats.org/markup-compatibility/2006">
              <mc:Choice xmlns:v="urn:schemas-microsoft-com:vml" Requires="v">
                <p:oleObj name="Equation" r:id="rId3" imgW="2501900" imgH="647700" progId="Equation.3">
                  <p:embed/>
                </p:oleObj>
              </mc:Choice>
              <mc:Fallback>
                <p:oleObj name="Equation" r:id="rId3" imgW="2501900" imgH="647700" progId="Equation.3">
                  <p:embed/>
                  <p:pic>
                    <p:nvPicPr>
                      <p:cNvPr id="36869" name="Object 5">
                        <a:extLst>
                          <a:ext uri="{FF2B5EF4-FFF2-40B4-BE49-F238E27FC236}">
                            <a16:creationId xmlns:a16="http://schemas.microsoft.com/office/drawing/2014/main" id="{78D1D902-1C9A-FD70-E5B1-247F95A2B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946" y="3429000"/>
                        <a:ext cx="27432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7">
            <a:extLst>
              <a:ext uri="{FF2B5EF4-FFF2-40B4-BE49-F238E27FC236}">
                <a16:creationId xmlns:a16="http://schemas.microsoft.com/office/drawing/2014/main" id="{F438EA2A-1E14-24B2-1E90-60AD310F5DCB}"/>
              </a:ext>
            </a:extLst>
          </p:cNvPr>
          <p:cNvGraphicFramePr>
            <a:graphicFrameLocks noGrp="1" noChangeAspect="1"/>
          </p:cNvGraphicFramePr>
          <p:nvPr>
            <p:ph sz="quarter" idx="3"/>
            <p:extLst>
              <p:ext uri="{D42A27DB-BD31-4B8C-83A1-F6EECF244321}">
                <p14:modId xmlns:p14="http://schemas.microsoft.com/office/powerpoint/2010/main" val="2327850817"/>
              </p:ext>
            </p:extLst>
          </p:nvPr>
        </p:nvGraphicFramePr>
        <p:xfrm>
          <a:off x="2219746" y="5046662"/>
          <a:ext cx="2895600" cy="446088"/>
        </p:xfrm>
        <a:graphic>
          <a:graphicData uri="http://schemas.openxmlformats.org/presentationml/2006/ole">
            <mc:AlternateContent xmlns:mc="http://schemas.openxmlformats.org/markup-compatibility/2006">
              <mc:Choice xmlns:v="urn:schemas-microsoft-com:vml" Requires="v">
                <p:oleObj name="Equation" r:id="rId5" imgW="2476500" imgH="381000" progId="Equation.3">
                  <p:embed/>
                </p:oleObj>
              </mc:Choice>
              <mc:Fallback>
                <p:oleObj name="Equation" r:id="rId5" imgW="2476500" imgH="381000" progId="Equation.3">
                  <p:embed/>
                  <p:pic>
                    <p:nvPicPr>
                      <p:cNvPr id="36870" name="Object 7">
                        <a:extLst>
                          <a:ext uri="{FF2B5EF4-FFF2-40B4-BE49-F238E27FC236}">
                            <a16:creationId xmlns:a16="http://schemas.microsoft.com/office/drawing/2014/main" id="{F438EA2A-1E14-24B2-1E90-60AD310F5D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746" y="5046662"/>
                        <a:ext cx="28956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7B11-CACA-BFF2-4229-4585827B4E5D}"/>
              </a:ext>
            </a:extLst>
          </p:cNvPr>
          <p:cNvSpPr>
            <a:spLocks noGrp="1"/>
          </p:cNvSpPr>
          <p:nvPr>
            <p:ph type="title"/>
          </p:nvPr>
        </p:nvSpPr>
        <p:spPr>
          <a:xfrm>
            <a:off x="730622" y="224116"/>
            <a:ext cx="9875520" cy="1356360"/>
          </a:xfrm>
        </p:spPr>
        <p:txBody>
          <a:bodyPr/>
          <a:lstStyle/>
          <a:p>
            <a:r>
              <a:rPr lang="en-US" b="1" i="0" dirty="0">
                <a:effectLst/>
                <a:latin typeface="Söhne"/>
              </a:rPr>
              <a:t>Step 1: Understanding Bayes' Theorem</a:t>
            </a:r>
            <a:endParaRPr lang="en-US" dirty="0"/>
          </a:p>
        </p:txBody>
      </p:sp>
      <p:pic>
        <p:nvPicPr>
          <p:cNvPr id="5" name="Content Placeholder 4">
            <a:extLst>
              <a:ext uri="{FF2B5EF4-FFF2-40B4-BE49-F238E27FC236}">
                <a16:creationId xmlns:a16="http://schemas.microsoft.com/office/drawing/2014/main" id="{EFB6CEF8-5806-E814-7443-BE5370F13CC3}"/>
              </a:ext>
            </a:extLst>
          </p:cNvPr>
          <p:cNvPicPr>
            <a:picLocks noGrp="1" noChangeAspect="1"/>
          </p:cNvPicPr>
          <p:nvPr>
            <p:ph idx="1"/>
          </p:nvPr>
        </p:nvPicPr>
        <p:blipFill>
          <a:blip r:embed="rId2"/>
          <a:stretch>
            <a:fillRect/>
          </a:stretch>
        </p:blipFill>
        <p:spPr>
          <a:xfrm>
            <a:off x="838200" y="1374309"/>
            <a:ext cx="8521752" cy="3048321"/>
          </a:xfrm>
        </p:spPr>
      </p:pic>
      <p:pic>
        <p:nvPicPr>
          <p:cNvPr id="7" name="Picture 6">
            <a:extLst>
              <a:ext uri="{FF2B5EF4-FFF2-40B4-BE49-F238E27FC236}">
                <a16:creationId xmlns:a16="http://schemas.microsoft.com/office/drawing/2014/main" id="{495F5419-8B0B-0326-8DFF-7737C0B8FAF9}"/>
              </a:ext>
            </a:extLst>
          </p:cNvPr>
          <p:cNvPicPr>
            <a:picLocks noChangeAspect="1"/>
          </p:cNvPicPr>
          <p:nvPr/>
        </p:nvPicPr>
        <p:blipFill>
          <a:blip r:embed="rId3"/>
          <a:stretch>
            <a:fillRect/>
          </a:stretch>
        </p:blipFill>
        <p:spPr>
          <a:xfrm>
            <a:off x="838199" y="4420046"/>
            <a:ext cx="8500595" cy="1726230"/>
          </a:xfrm>
          <a:prstGeom prst="rect">
            <a:avLst/>
          </a:prstGeom>
        </p:spPr>
      </p:pic>
    </p:spTree>
    <p:extLst>
      <p:ext uri="{BB962C8B-B14F-4D97-AF65-F5344CB8AC3E}">
        <p14:creationId xmlns:p14="http://schemas.microsoft.com/office/powerpoint/2010/main" val="411857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8BCF-3171-FF15-4158-BBE22D2E8A3A}"/>
              </a:ext>
            </a:extLst>
          </p:cNvPr>
          <p:cNvSpPr>
            <a:spLocks noGrp="1"/>
          </p:cNvSpPr>
          <p:nvPr>
            <p:ph type="title"/>
          </p:nvPr>
        </p:nvSpPr>
        <p:spPr>
          <a:xfrm>
            <a:off x="730622" y="564775"/>
            <a:ext cx="9875520" cy="1356360"/>
          </a:xfrm>
        </p:spPr>
        <p:txBody>
          <a:bodyPr/>
          <a:lstStyle/>
          <a:p>
            <a:r>
              <a:rPr lang="en-US" b="1" i="0" dirty="0">
                <a:effectLst/>
                <a:latin typeface="Söhne"/>
              </a:rPr>
              <a:t>Step 2: Naive Assumption</a:t>
            </a:r>
            <a:endParaRPr lang="en-US" dirty="0"/>
          </a:p>
        </p:txBody>
      </p:sp>
      <p:sp>
        <p:nvSpPr>
          <p:cNvPr id="9" name="Content Placeholder 8">
            <a:extLst>
              <a:ext uri="{FF2B5EF4-FFF2-40B4-BE49-F238E27FC236}">
                <a16:creationId xmlns:a16="http://schemas.microsoft.com/office/drawing/2014/main" id="{8BA94A40-B910-F25B-A371-64676086765C}"/>
              </a:ext>
            </a:extLst>
          </p:cNvPr>
          <p:cNvSpPr>
            <a:spLocks noGrp="1"/>
          </p:cNvSpPr>
          <p:nvPr>
            <p:ph idx="1"/>
          </p:nvPr>
        </p:nvSpPr>
        <p:spPr>
          <a:xfrm>
            <a:off x="696799" y="1690688"/>
            <a:ext cx="10515600" cy="4351338"/>
          </a:xfrm>
        </p:spPr>
        <p:txBody>
          <a:bodyPr/>
          <a:lstStyle/>
          <a:p>
            <a:r>
              <a:rPr lang="en-US" b="0" i="0" dirty="0">
                <a:solidFill>
                  <a:srgbClr val="374151"/>
                </a:solidFill>
                <a:effectLst/>
                <a:latin typeface="Söhne"/>
              </a:rPr>
              <a:t>Naive Bayes assumes that the features (variables) are conditionally independent given the class label:</a:t>
            </a:r>
            <a:endParaRPr lang="en-US" dirty="0"/>
          </a:p>
        </p:txBody>
      </p:sp>
      <p:pic>
        <p:nvPicPr>
          <p:cNvPr id="11" name="Picture 10">
            <a:extLst>
              <a:ext uri="{FF2B5EF4-FFF2-40B4-BE49-F238E27FC236}">
                <a16:creationId xmlns:a16="http://schemas.microsoft.com/office/drawing/2014/main" id="{F9E21466-E872-1AF1-C6E8-18BD956F01F4}"/>
              </a:ext>
            </a:extLst>
          </p:cNvPr>
          <p:cNvPicPr>
            <a:picLocks noChangeAspect="1"/>
          </p:cNvPicPr>
          <p:nvPr/>
        </p:nvPicPr>
        <p:blipFill>
          <a:blip r:embed="rId2"/>
          <a:stretch>
            <a:fillRect/>
          </a:stretch>
        </p:blipFill>
        <p:spPr>
          <a:xfrm>
            <a:off x="979601" y="3016250"/>
            <a:ext cx="8994656" cy="1037275"/>
          </a:xfrm>
          <a:prstGeom prst="rect">
            <a:avLst/>
          </a:prstGeom>
        </p:spPr>
      </p:pic>
    </p:spTree>
    <p:extLst>
      <p:ext uri="{BB962C8B-B14F-4D97-AF65-F5344CB8AC3E}">
        <p14:creationId xmlns:p14="http://schemas.microsoft.com/office/powerpoint/2010/main" val="403148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707E-12D6-75E6-7589-3681A13BA5DF}"/>
              </a:ext>
            </a:extLst>
          </p:cNvPr>
          <p:cNvSpPr>
            <a:spLocks noGrp="1"/>
          </p:cNvSpPr>
          <p:nvPr>
            <p:ph type="title"/>
          </p:nvPr>
        </p:nvSpPr>
        <p:spPr/>
        <p:txBody>
          <a:bodyPr/>
          <a:lstStyle/>
          <a:p>
            <a:r>
              <a:rPr lang="en-US" b="1" i="0" dirty="0">
                <a:effectLst/>
                <a:latin typeface="Söhne"/>
              </a:rPr>
              <a:t>Step 3: Training the Model</a:t>
            </a:r>
            <a:endParaRPr lang="en-US" dirty="0"/>
          </a:p>
        </p:txBody>
      </p:sp>
      <p:sp>
        <p:nvSpPr>
          <p:cNvPr id="7" name="Content Placeholder 6">
            <a:extLst>
              <a:ext uri="{FF2B5EF4-FFF2-40B4-BE49-F238E27FC236}">
                <a16:creationId xmlns:a16="http://schemas.microsoft.com/office/drawing/2014/main" id="{E3630CB1-8D31-FB44-0AB5-DD2F8D768B82}"/>
              </a:ext>
            </a:extLst>
          </p:cNvPr>
          <p:cNvSpPr>
            <a:spLocks noGrp="1"/>
          </p:cNvSpPr>
          <p:nvPr>
            <p:ph idx="1"/>
          </p:nvPr>
        </p:nvSpPr>
        <p:spPr/>
        <p:txBody>
          <a:bodyPr/>
          <a:lstStyle/>
          <a:p>
            <a:r>
              <a:rPr lang="en-US" b="1" i="0" dirty="0">
                <a:effectLst/>
                <a:latin typeface="Söhne"/>
              </a:rPr>
              <a:t>Calculate Class Priors (P(Class))</a:t>
            </a:r>
            <a:r>
              <a:rPr lang="en-US" b="0" i="0" dirty="0">
                <a:solidFill>
                  <a:srgbClr val="374151"/>
                </a:solidFill>
                <a:effectLst/>
                <a:latin typeface="Söhne"/>
              </a:rPr>
              <a:t>:</a:t>
            </a:r>
          </a:p>
          <a:p>
            <a:pPr lvl="1"/>
            <a:r>
              <a:rPr lang="en-US" b="0" i="0" dirty="0">
                <a:solidFill>
                  <a:srgbClr val="374151"/>
                </a:solidFill>
                <a:effectLst/>
                <a:latin typeface="Söhne"/>
              </a:rPr>
              <a:t>Count the occurrences of each class in the training data and divide by the total number of samples to get the prior probabilities for each class.</a:t>
            </a:r>
            <a:endParaRPr lang="en-US" dirty="0">
              <a:solidFill>
                <a:srgbClr val="374151"/>
              </a:solidFill>
              <a:latin typeface="Söhne"/>
            </a:endParaRPr>
          </a:p>
          <a:p>
            <a:r>
              <a:rPr lang="en-US" b="1" i="0" dirty="0">
                <a:effectLst/>
                <a:latin typeface="Söhne"/>
              </a:rPr>
              <a:t>Calculate Likelihoods (P(Feature | Class))</a:t>
            </a:r>
            <a:r>
              <a:rPr lang="en-US" b="0" i="0" dirty="0">
                <a:solidFill>
                  <a:srgbClr val="374151"/>
                </a:solidFill>
                <a:effectLst/>
                <a:latin typeface="Söhne"/>
              </a:rPr>
              <a:t>:</a:t>
            </a:r>
          </a:p>
          <a:p>
            <a:pPr lvl="1"/>
            <a:r>
              <a:rPr lang="en-US" b="0" i="0" dirty="0">
                <a:solidFill>
                  <a:srgbClr val="374151"/>
                </a:solidFill>
                <a:effectLst/>
                <a:latin typeface="Söhne"/>
              </a:rPr>
              <a:t>For each feature, calculate the probability of that feature occurring given each class. This is done by counting the occurrences of the feature within each class and dividing by the total number of samples in that class.</a:t>
            </a:r>
            <a:endParaRPr lang="en-US" dirty="0">
              <a:solidFill>
                <a:srgbClr val="374151"/>
              </a:solidFill>
              <a:latin typeface="Söhne"/>
            </a:endParaRPr>
          </a:p>
          <a:p>
            <a:r>
              <a:rPr lang="en-US" b="1" i="0" dirty="0">
                <a:effectLst/>
                <a:latin typeface="Söhne"/>
              </a:rPr>
              <a:t>Calculate Marginal Likelihood (P(Features))</a:t>
            </a:r>
            <a:r>
              <a:rPr lang="en-US" b="0" i="0" dirty="0">
                <a:solidFill>
                  <a:srgbClr val="374151"/>
                </a:solidFill>
                <a:effectLst/>
                <a:latin typeface="Söhne"/>
              </a:rPr>
              <a:t>:</a:t>
            </a:r>
          </a:p>
          <a:p>
            <a:pPr lvl="1"/>
            <a:r>
              <a:rPr lang="en-US" b="0" i="0" dirty="0">
                <a:solidFill>
                  <a:srgbClr val="374151"/>
                </a:solidFill>
                <a:effectLst/>
                <a:latin typeface="Söhne"/>
              </a:rPr>
              <a:t>This is a normalization factor and can be calculated as the sum of the products of class priors and likelihoods for all classes:</a:t>
            </a:r>
            <a:endParaRPr lang="en-US" dirty="0"/>
          </a:p>
        </p:txBody>
      </p:sp>
      <p:pic>
        <p:nvPicPr>
          <p:cNvPr id="9" name="Picture 8">
            <a:extLst>
              <a:ext uri="{FF2B5EF4-FFF2-40B4-BE49-F238E27FC236}">
                <a16:creationId xmlns:a16="http://schemas.microsoft.com/office/drawing/2014/main" id="{6EAABAF7-F2DE-8815-E8BB-31F36B096C22}"/>
              </a:ext>
            </a:extLst>
          </p:cNvPr>
          <p:cNvPicPr>
            <a:picLocks noChangeAspect="1"/>
          </p:cNvPicPr>
          <p:nvPr/>
        </p:nvPicPr>
        <p:blipFill>
          <a:blip r:embed="rId2"/>
          <a:stretch>
            <a:fillRect/>
          </a:stretch>
        </p:blipFill>
        <p:spPr>
          <a:xfrm>
            <a:off x="1515506" y="5976168"/>
            <a:ext cx="6805769" cy="516707"/>
          </a:xfrm>
          <a:prstGeom prst="rect">
            <a:avLst/>
          </a:prstGeom>
        </p:spPr>
      </p:pic>
    </p:spTree>
    <p:extLst>
      <p:ext uri="{BB962C8B-B14F-4D97-AF65-F5344CB8AC3E}">
        <p14:creationId xmlns:p14="http://schemas.microsoft.com/office/powerpoint/2010/main" val="260221384"/>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213</TotalTime>
  <Words>1019</Words>
  <Application>Microsoft Office PowerPoint</Application>
  <PresentationFormat>Widescreen</PresentationFormat>
  <Paragraphs>106</Paragraphs>
  <Slides>16</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Arial</vt:lpstr>
      <vt:lpstr>Calibri</vt:lpstr>
      <vt:lpstr>Corbel</vt:lpstr>
      <vt:lpstr>KaTeX_Main</vt:lpstr>
      <vt:lpstr>Lato</vt:lpstr>
      <vt:lpstr>Söhne</vt:lpstr>
      <vt:lpstr>Times New Roman</vt:lpstr>
      <vt:lpstr>Wingdings</vt:lpstr>
      <vt:lpstr>YouTube Sans</vt:lpstr>
      <vt:lpstr>Basis</vt:lpstr>
      <vt:lpstr>Equation</vt:lpstr>
      <vt:lpstr>Naïve Bayes Classifiers</vt:lpstr>
      <vt:lpstr>Naïve Bayes</vt:lpstr>
      <vt:lpstr>Bayesian Classifier</vt:lpstr>
      <vt:lpstr>Bayes’ Theorem: Basics</vt:lpstr>
      <vt:lpstr>Prediction Based on Bayes’ Theorem</vt:lpstr>
      <vt:lpstr>Classification Is to Derive the Maximum Posteriori</vt:lpstr>
      <vt:lpstr>Step 1: Understanding Bayes' Theorem</vt:lpstr>
      <vt:lpstr>Step 2: Naive Assumption</vt:lpstr>
      <vt:lpstr>Step 3: Training the Model</vt:lpstr>
      <vt:lpstr>Step 4: Making Predictions</vt:lpstr>
      <vt:lpstr>Example:</vt:lpstr>
      <vt:lpstr>Example:</vt:lpstr>
      <vt:lpstr>Example:</vt:lpstr>
      <vt:lpstr>Variations of Naïve Bayes</vt:lpstr>
      <vt:lpstr>Naïve Bayes Classifier: Comments</vt:lpstr>
      <vt:lpstr>More On Naïve Bayes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dc:title>
  <dc:creator>Mohammad Saef Ullah Miah</dc:creator>
  <cp:lastModifiedBy>Mohammad Saef Ullah Miah</cp:lastModifiedBy>
  <cp:revision>11</cp:revision>
  <dcterms:created xsi:type="dcterms:W3CDTF">2023-10-03T05:21:43Z</dcterms:created>
  <dcterms:modified xsi:type="dcterms:W3CDTF">2024-06-12T07:24:15Z</dcterms:modified>
</cp:coreProperties>
</file>