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45"/>
  </p:notesMasterIdLst>
  <p:handoutMasterIdLst>
    <p:handoutMasterId r:id="rId46"/>
  </p:handoutMasterIdLst>
  <p:sldIdLst>
    <p:sldId id="460" r:id="rId2"/>
    <p:sldId id="331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25" r:id="rId17"/>
    <p:sldId id="332" r:id="rId18"/>
    <p:sldId id="333" r:id="rId19"/>
    <p:sldId id="336" r:id="rId20"/>
    <p:sldId id="326" r:id="rId21"/>
    <p:sldId id="334" r:id="rId22"/>
    <p:sldId id="327" r:id="rId23"/>
    <p:sldId id="328" r:id="rId24"/>
    <p:sldId id="335" r:id="rId25"/>
    <p:sldId id="330" r:id="rId26"/>
    <p:sldId id="340" r:id="rId27"/>
    <p:sldId id="341" r:id="rId28"/>
    <p:sldId id="261" r:id="rId29"/>
    <p:sldId id="287" r:id="rId30"/>
    <p:sldId id="289" r:id="rId31"/>
    <p:sldId id="288" r:id="rId32"/>
    <p:sldId id="290" r:id="rId33"/>
    <p:sldId id="30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461" r:id="rId44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62" autoAdjust="0"/>
    <p:restoredTop sz="94249" autoAdjust="0"/>
  </p:normalViewPr>
  <p:slideViewPr>
    <p:cSldViewPr>
      <p:cViewPr varScale="1">
        <p:scale>
          <a:sx n="78" d="100"/>
          <a:sy n="78" d="100"/>
        </p:scale>
        <p:origin x="101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1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1840" y="68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5FF5AA11-6FE7-4D92-860D-F09A5A1025BA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36863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8B153843-1CF4-4938-B773-3DA6477B563D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63573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68ED5-AD3A-402F-A7D9-233AE406A20E}" type="slidenum">
              <a:rPr lang="tr-TR">
                <a:solidFill>
                  <a:prstClr val="black"/>
                </a:solidFill>
              </a:rPr>
              <a:pPr/>
              <a:t>2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10DE68-8D5E-87DE-D393-294F3BA0F85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en-US" baseline="0" dirty="0"/>
              <a:t> The process in the previous slide can be performed as a matrix operation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C74F94B-49E5-BE3A-DE8D-EA2D63B803D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en-US" baseline="0" dirty="0"/>
              <a:t> The process in the previous slide can be performed as a matrix operation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3456848-4573-1423-FC7B-F39722D7DAA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en-US" baseline="0" dirty="0"/>
              <a:t> The process in the previous slide can be performed as a matrix operation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3F0D539-BD71-0DE2-2B5D-292B825E028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en-US" baseline="0" dirty="0"/>
              <a:t> The process in the previous slide can be performed as a matrix operation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880584-3806-9912-A683-9FC50CE072A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573A0D8-AB63-3E3C-0464-F8ED87A1DB9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37416C7-1445-584E-EE1A-A081B965407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8C09FBF-7932-0DE1-CB34-BA8840FB5DE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091B8CA-83D9-7287-11E6-909F322A17C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7CBE353-0C35-7FDB-8E41-DDBB6F526A6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C9221F6-D7EF-E948-FC69-70F9304EA4E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FBE31B8-D375-2D19-1688-8865807B95B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1274635-D068-C0B2-40C5-1A820BA7FC0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442D37-5AD5-C5EC-A499-665415F5813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78579FB-8B47-93E5-8E2D-4CF42638D1D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DA7BD7A-60D5-B0B1-4AEB-4266CC50EE3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What if we have more features</a:t>
            </a:r>
            <a:r>
              <a:rPr lang="en-US" baseline="0" dirty="0"/>
              <a:t> for </a:t>
            </a:r>
            <a:r>
              <a:rPr lang="en-US" baseline="0"/>
              <a:t>each input x?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D776CBD-6584-B293-0ADC-AB66942ABCF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3AC91F8F-139B-C10A-2D22-82D4B840AF8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FAA1AD1-8B08-37AC-686C-E93BDF77347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0B8C15C-1144-258C-BCFD-8255811D22D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FFE1981-1DE5-E370-CBF7-79BD9FC1F6E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A567C8A-BCE3-F83F-C220-E3F51754004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Intuitively,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should make the predictions of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</a:t>
            </a:r>
            <a:r>
              <a:rPr lang="en-US" sz="1200" b="0" i="1" u="none" strike="noStrike" kern="1200" baseline="-250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close to the true values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on the data we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2A38001-1D2F-C802-EA20-07D0CD770A2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65C3975-8399-44BD-EC4D-9C19660907D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sz="1200" baseline="0" dirty="0"/>
              <a:t>Derivative of the sum, with respect to </a:t>
            </a:r>
            <a:r>
              <a:rPr lang="en-US" sz="1200" i="1" baseline="0" dirty="0" err="1"/>
              <a:t>w</a:t>
            </a:r>
            <a:r>
              <a:rPr lang="en-US" sz="1200" i="1" baseline="-25000" dirty="0" err="1"/>
              <a:t>j</a:t>
            </a:r>
            <a:r>
              <a:rPr lang="en-US" sz="1200" baseline="0" dirty="0"/>
              <a:t>, is </a:t>
            </a:r>
            <a:r>
              <a:rPr lang="en-US" sz="1200" i="1" baseline="0" dirty="0" err="1"/>
              <a:t>x</a:t>
            </a:r>
            <a:r>
              <a:rPr lang="en-US" sz="1200" i="1" baseline="-25000" dirty="0" err="1"/>
              <a:t>ij</a:t>
            </a:r>
            <a:r>
              <a:rPr lang="en-US" sz="1200" baseline="0" dirty="0"/>
              <a:t>, and 0 otherwise.</a:t>
            </a:r>
          </a:p>
          <a:p>
            <a:pPr marL="228600" indent="-228600">
              <a:buAutoNum type="arabicPeriod"/>
            </a:pPr>
            <a:r>
              <a:rPr lang="en-US" sz="1200" dirty="0"/>
              <a:t>▼</a:t>
            </a:r>
            <a:r>
              <a:rPr lang="en-US" sz="1200" i="1" dirty="0"/>
              <a:t>J</a:t>
            </a:r>
            <a:r>
              <a:rPr lang="en-US" sz="1200" dirty="0"/>
              <a:t>(</a:t>
            </a:r>
            <a:r>
              <a:rPr lang="en-US" sz="1200" b="1" i="1" dirty="0"/>
              <a:t>w</a:t>
            </a:r>
            <a:r>
              <a:rPr lang="en-US" sz="1200" dirty="0"/>
              <a:t>) = ( … ) = (0, …, 0) to obtain the solution for vector </a:t>
            </a:r>
            <a:r>
              <a:rPr lang="en-US" sz="1200" b="1" i="1" dirty="0"/>
              <a:t>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74D34CF-5204-F895-BDA5-48A75F7CDF8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en-US" baseline="0" dirty="0"/>
              <a:t> The process in the previous slide can be performed as a matrix operation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1B4D0-36FE-4031-9D1D-D544BBB82FFD}" type="slidenum">
              <a:rPr lang="tr-TR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3B093AB-D4F6-89F1-E91D-79C6D718A76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1/3/2010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2" descr="Image result for AIUB logo">
            <a:extLst>
              <a:ext uri="{FF2B5EF4-FFF2-40B4-BE49-F238E27FC236}">
                <a16:creationId xmlns:a16="http://schemas.microsoft.com/office/drawing/2014/main" id="{5C7DCE2F-1962-4B17-AD52-97F3EE93B1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36" y="112659"/>
            <a:ext cx="1233449" cy="124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D769C6-8701-4ED3-8041-44BC45A52C01}"/>
              </a:ext>
            </a:extLst>
          </p:cNvPr>
          <p:cNvSpPr txBox="1"/>
          <p:nvPr userDrawn="1"/>
        </p:nvSpPr>
        <p:spPr>
          <a:xfrm>
            <a:off x="33261" y="2549455"/>
            <a:ext cx="3570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4232: Machine Learning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75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AA1F7C-A0DB-4A2F-83FB-084B476C72CF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42D36-4884-4409-B0D2-B9AE50CD2660}"/>
              </a:ext>
            </a:extLst>
          </p:cNvPr>
          <p:cNvSpPr txBox="1"/>
          <p:nvPr userDrawn="1"/>
        </p:nvSpPr>
        <p:spPr>
          <a:xfrm>
            <a:off x="3473671" y="6453324"/>
            <a:ext cx="21064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rgbClr val="696464"/>
                </a:solidFill>
              </a:rPr>
              <a:t>Dr. M </a:t>
            </a:r>
            <a:r>
              <a:rPr lang="en-US" sz="1100" dirty="0" err="1">
                <a:solidFill>
                  <a:srgbClr val="696464"/>
                </a:solidFill>
              </a:rPr>
              <a:t>M</a:t>
            </a:r>
            <a:r>
              <a:rPr lang="en-US" sz="1100" dirty="0">
                <a:solidFill>
                  <a:srgbClr val="696464"/>
                </a:solidFill>
              </a:rPr>
              <a:t> Manjurul Islam</a:t>
            </a:r>
            <a:endParaRPr lang="tr-TR" sz="1100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85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C795C2-9663-4CD9-B7AF-0C67447055CB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781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696464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CC117-D9FE-4FA6-93AE-200B19E36A4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0758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2AD2982-C8A2-46B9-B5BF-2CA42BE54529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0090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D9C910F-95E2-44E4-84AE-A7A1028AFFDD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345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E02EA1-D2B5-4355-B372-290AC846D86A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226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0779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 userDrawn="1"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F22EF1-A60F-4328-9FCB-5F0B77EB5425}"/>
              </a:ext>
            </a:extLst>
          </p:cNvPr>
          <p:cNvSpPr txBox="1"/>
          <p:nvPr userDrawn="1"/>
        </p:nvSpPr>
        <p:spPr>
          <a:xfrm>
            <a:off x="3473671" y="6479758"/>
            <a:ext cx="21064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rgbClr val="696464"/>
                </a:solidFill>
              </a:rPr>
              <a:t>Dr. M </a:t>
            </a:r>
            <a:r>
              <a:rPr lang="en-US" sz="1100" dirty="0" err="1">
                <a:solidFill>
                  <a:srgbClr val="696464"/>
                </a:solidFill>
              </a:rPr>
              <a:t>M</a:t>
            </a:r>
            <a:r>
              <a:rPr lang="en-US" sz="1100" dirty="0">
                <a:solidFill>
                  <a:srgbClr val="696464"/>
                </a:solidFill>
              </a:rPr>
              <a:t> Manjurul Islam</a:t>
            </a:r>
            <a:endParaRPr lang="tr-TR" sz="1100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9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DF1EC-277A-4DC2-86A1-85D5B6F03D2D}"/>
              </a:ext>
            </a:extLst>
          </p:cNvPr>
          <p:cNvSpPr txBox="1"/>
          <p:nvPr userDrawn="1"/>
        </p:nvSpPr>
        <p:spPr>
          <a:xfrm>
            <a:off x="3473671" y="6453324"/>
            <a:ext cx="21064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rgbClr val="696464"/>
                </a:solidFill>
              </a:rPr>
              <a:t>Dr. M </a:t>
            </a:r>
            <a:r>
              <a:rPr lang="en-US" sz="1100" dirty="0" err="1">
                <a:solidFill>
                  <a:srgbClr val="696464"/>
                </a:solidFill>
              </a:rPr>
              <a:t>M</a:t>
            </a:r>
            <a:r>
              <a:rPr lang="en-US" sz="1100" dirty="0">
                <a:solidFill>
                  <a:srgbClr val="696464"/>
                </a:solidFill>
              </a:rPr>
              <a:t> Manjurul Islam</a:t>
            </a:r>
            <a:endParaRPr lang="tr-TR" sz="1100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32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B957E-0032-4005-8291-D6D7E52CD262}"/>
              </a:ext>
            </a:extLst>
          </p:cNvPr>
          <p:cNvSpPr txBox="1"/>
          <p:nvPr userDrawn="1"/>
        </p:nvSpPr>
        <p:spPr>
          <a:xfrm>
            <a:off x="3473671" y="6453324"/>
            <a:ext cx="21064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rgbClr val="696464"/>
                </a:solidFill>
              </a:rPr>
              <a:t>Dr. M </a:t>
            </a:r>
            <a:r>
              <a:rPr lang="en-US" sz="1100" dirty="0" err="1">
                <a:solidFill>
                  <a:srgbClr val="696464"/>
                </a:solidFill>
              </a:rPr>
              <a:t>M</a:t>
            </a:r>
            <a:r>
              <a:rPr lang="en-US" sz="1100" dirty="0">
                <a:solidFill>
                  <a:srgbClr val="696464"/>
                </a:solidFill>
              </a:rPr>
              <a:t> Manjurul Islam</a:t>
            </a:r>
            <a:endParaRPr lang="tr-TR" sz="1100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4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530D5-141D-4DE9-9739-79EFD2DCB0FA}"/>
              </a:ext>
            </a:extLst>
          </p:cNvPr>
          <p:cNvSpPr txBox="1"/>
          <p:nvPr userDrawn="1"/>
        </p:nvSpPr>
        <p:spPr>
          <a:xfrm>
            <a:off x="3473671" y="6453324"/>
            <a:ext cx="21064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rgbClr val="696464"/>
                </a:solidFill>
              </a:rPr>
              <a:t>Dr. M </a:t>
            </a:r>
            <a:r>
              <a:rPr lang="en-US" sz="1100" dirty="0" err="1">
                <a:solidFill>
                  <a:srgbClr val="696464"/>
                </a:solidFill>
              </a:rPr>
              <a:t>M</a:t>
            </a:r>
            <a:r>
              <a:rPr lang="en-US" sz="1100" dirty="0">
                <a:solidFill>
                  <a:srgbClr val="696464"/>
                </a:solidFill>
              </a:rPr>
              <a:t> Manjurul Islam</a:t>
            </a:r>
            <a:endParaRPr lang="tr-TR" sz="1100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63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072F8-515B-4CBB-95B6-790F172F0DFE}"/>
              </a:ext>
            </a:extLst>
          </p:cNvPr>
          <p:cNvSpPr txBox="1"/>
          <p:nvPr userDrawn="1"/>
        </p:nvSpPr>
        <p:spPr>
          <a:xfrm>
            <a:off x="3473671" y="6453324"/>
            <a:ext cx="21064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rgbClr val="696464"/>
                </a:solidFill>
              </a:rPr>
              <a:t>Dr. M </a:t>
            </a:r>
            <a:r>
              <a:rPr lang="en-US" sz="1100" dirty="0" err="1">
                <a:solidFill>
                  <a:srgbClr val="696464"/>
                </a:solidFill>
              </a:rPr>
              <a:t>M</a:t>
            </a:r>
            <a:r>
              <a:rPr lang="en-US" sz="1100" dirty="0">
                <a:solidFill>
                  <a:srgbClr val="696464"/>
                </a:solidFill>
              </a:rPr>
              <a:t> Manjurul Islam</a:t>
            </a:r>
            <a:endParaRPr lang="tr-TR" sz="1100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A6961-21C3-4FD0-98D9-79A0A9CD223C}"/>
              </a:ext>
            </a:extLst>
          </p:cNvPr>
          <p:cNvSpPr txBox="1"/>
          <p:nvPr userDrawn="1"/>
        </p:nvSpPr>
        <p:spPr>
          <a:xfrm>
            <a:off x="3473671" y="6453324"/>
            <a:ext cx="21064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rgbClr val="696464"/>
                </a:solidFill>
              </a:rPr>
              <a:t>Dr. M </a:t>
            </a:r>
            <a:r>
              <a:rPr lang="en-US" sz="1100" dirty="0" err="1">
                <a:solidFill>
                  <a:srgbClr val="696464"/>
                </a:solidFill>
              </a:rPr>
              <a:t>M</a:t>
            </a:r>
            <a:r>
              <a:rPr lang="en-US" sz="1100" dirty="0">
                <a:solidFill>
                  <a:srgbClr val="696464"/>
                </a:solidFill>
              </a:rPr>
              <a:t> Manjurul Islam</a:t>
            </a:r>
            <a:endParaRPr lang="tr-TR" sz="1100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2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774CDB6B-34EF-4499-93D7-CDE73CE55E2B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2C1451-6C86-4165-8B73-CD520B5A1629}"/>
              </a:ext>
            </a:extLst>
          </p:cNvPr>
          <p:cNvSpPr txBox="1"/>
          <p:nvPr userDrawn="1"/>
        </p:nvSpPr>
        <p:spPr>
          <a:xfrm>
            <a:off x="3473671" y="6453336"/>
            <a:ext cx="21064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rgbClr val="696464"/>
                </a:solidFill>
              </a:rPr>
              <a:t>Dr. M </a:t>
            </a:r>
            <a:r>
              <a:rPr lang="en-US" sz="1100" dirty="0" err="1">
                <a:solidFill>
                  <a:srgbClr val="696464"/>
                </a:solidFill>
              </a:rPr>
              <a:t>M</a:t>
            </a:r>
            <a:r>
              <a:rPr lang="en-US" sz="1100" dirty="0">
                <a:solidFill>
                  <a:srgbClr val="696464"/>
                </a:solidFill>
              </a:rPr>
              <a:t> Manjurul Islam</a:t>
            </a:r>
            <a:endParaRPr lang="tr-TR" sz="1100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79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696464"/>
                </a:solidFill>
              </a:rPr>
              <a:t>1/3/2010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D827A79F-20D9-4772-A787-9537DFA9E49A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584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20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3.wmf"/><Relationship Id="rId9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42.w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8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229D37F-B35F-42B9-8717-77AC43D80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632" y="3407229"/>
            <a:ext cx="6400800" cy="75747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DC2F3B-DB8C-4A90-8A4C-F9C309988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9553"/>
              </p:ext>
            </p:extLst>
          </p:nvPr>
        </p:nvGraphicFramePr>
        <p:xfrm>
          <a:off x="327901" y="5661248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07134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034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Instructor: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Saef Ullah Miah (saef@aiub.edu)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D8F1DA3-3DE8-4BEF-B6BE-2115A4940107}"/>
              </a:ext>
            </a:extLst>
          </p:cNvPr>
          <p:cNvSpPr txBox="1">
            <a:spLocks/>
          </p:cNvSpPr>
          <p:nvPr/>
        </p:nvSpPr>
        <p:spPr>
          <a:xfrm>
            <a:off x="0" y="1556792"/>
            <a:ext cx="7808976" cy="1088136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 Setup</a:t>
            </a:r>
          </a:p>
        </p:txBody>
      </p:sp>
    </p:spTree>
    <p:extLst>
      <p:ext uri="{BB962C8B-B14F-4D97-AF65-F5344CB8AC3E}">
        <p14:creationId xmlns:p14="http://schemas.microsoft.com/office/powerpoint/2010/main" val="194978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Some Linear Algebra - The Solution!</a:t>
            </a:r>
            <a:endParaRPr lang="tr-TR" dirty="0"/>
          </a:p>
        </p:txBody>
      </p:sp>
      <p:sp>
        <p:nvSpPr>
          <p:cNvPr id="1126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42844" y="6500834"/>
            <a:ext cx="8858312" cy="214314"/>
          </a:xfrm>
        </p:spPr>
        <p:txBody>
          <a:bodyPr>
            <a:normAutofit fontScale="32500" lnSpcReduction="20000"/>
          </a:bodyPr>
          <a:lstStyle/>
          <a:p>
            <a:pPr lvl="1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ex6-ch2.jpg"/>
          <p:cNvPicPr>
            <a:picLocks noChangeAspect="1"/>
          </p:cNvPicPr>
          <p:nvPr/>
        </p:nvPicPr>
        <p:blipFill rotWithShape="1">
          <a:blip r:embed="rId3" cstate="print"/>
          <a:srcRect t="42654"/>
          <a:stretch/>
        </p:blipFill>
        <p:spPr>
          <a:xfrm>
            <a:off x="380159" y="2147184"/>
            <a:ext cx="8431999" cy="30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1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>
          <a:xfrm>
            <a:off x="214282" y="357166"/>
            <a:ext cx="8715436" cy="63184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Example of Linear Regression - Data Matrices</a:t>
            </a:r>
            <a:endParaRPr lang="tr-TR" sz="3200" dirty="0"/>
          </a:p>
        </p:txBody>
      </p:sp>
      <p:sp>
        <p:nvSpPr>
          <p:cNvPr id="1126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42844" y="6500834"/>
            <a:ext cx="8858312" cy="214314"/>
          </a:xfrm>
        </p:spPr>
        <p:txBody>
          <a:bodyPr>
            <a:normAutofit fontScale="32500" lnSpcReduction="20000"/>
          </a:bodyPr>
          <a:lstStyle/>
          <a:p>
            <a:pPr lvl="1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 descr="ex07-ch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740371"/>
            <a:ext cx="3291931" cy="2260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ex08-ch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7608" y="2000240"/>
            <a:ext cx="5543548" cy="370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6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142852"/>
            <a:ext cx="7772400" cy="7032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i="1" dirty="0"/>
              <a:t>X</a:t>
            </a:r>
            <a:r>
              <a:rPr lang="en-US" b="1" i="1" baseline="30000" dirty="0"/>
              <a:t>T</a:t>
            </a:r>
            <a:r>
              <a:rPr lang="en-US" b="1" i="1" dirty="0"/>
              <a:t>X</a:t>
            </a:r>
            <a:endParaRPr lang="tr-TR" b="1" i="1" dirty="0"/>
          </a:p>
        </p:txBody>
      </p:sp>
      <p:sp>
        <p:nvSpPr>
          <p:cNvPr id="1126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42844" y="6500834"/>
            <a:ext cx="8858312" cy="214314"/>
          </a:xfrm>
        </p:spPr>
        <p:txBody>
          <a:bodyPr>
            <a:normAutofit fontScale="32500" lnSpcReduction="20000"/>
          </a:bodyPr>
          <a:lstStyle/>
          <a:p>
            <a:pPr lvl="1">
              <a:buNone/>
            </a:pPr>
            <a:r>
              <a:rPr lang="en-US" dirty="0"/>
              <a:t> </a:t>
            </a:r>
          </a:p>
        </p:txBody>
      </p:sp>
      <p:pic>
        <p:nvPicPr>
          <p:cNvPr id="10" name="Picture 9" descr="ex09-ch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1571612"/>
            <a:ext cx="8885990" cy="40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4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142852"/>
            <a:ext cx="7772400" cy="703282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X</a:t>
            </a:r>
            <a:r>
              <a:rPr lang="en-US" b="1" i="1" baseline="30000" dirty="0"/>
              <a:t>T</a:t>
            </a:r>
            <a:r>
              <a:rPr lang="en-US" b="1" i="1" dirty="0"/>
              <a:t>Y</a:t>
            </a:r>
            <a:endParaRPr lang="tr-TR" dirty="0"/>
          </a:p>
        </p:txBody>
      </p:sp>
      <p:sp>
        <p:nvSpPr>
          <p:cNvPr id="1126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42844" y="6500834"/>
            <a:ext cx="8858312" cy="214314"/>
          </a:xfrm>
        </p:spPr>
        <p:txBody>
          <a:bodyPr>
            <a:normAutofit fontScale="32500" lnSpcReduction="20000"/>
          </a:bodyPr>
          <a:lstStyle/>
          <a:p>
            <a:pPr lvl="1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 descr="ex10-ch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742" y="1355329"/>
            <a:ext cx="8783976" cy="464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0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142852"/>
            <a:ext cx="7772400" cy="7032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Solving for </a:t>
            </a:r>
            <a:r>
              <a:rPr lang="en-US" b="1" i="1" dirty="0"/>
              <a:t>w</a:t>
            </a:r>
            <a:r>
              <a:rPr lang="en-US" dirty="0"/>
              <a:t> – Regression Curve</a:t>
            </a:r>
            <a:endParaRPr lang="tr-TR" dirty="0"/>
          </a:p>
        </p:txBody>
      </p:sp>
      <p:sp>
        <p:nvSpPr>
          <p:cNvPr id="1126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42844" y="6500834"/>
            <a:ext cx="8858312" cy="214314"/>
          </a:xfrm>
        </p:spPr>
        <p:txBody>
          <a:bodyPr>
            <a:normAutofit fontScale="32500" lnSpcReduction="20000"/>
          </a:bodyPr>
          <a:lstStyle/>
          <a:p>
            <a:pPr lvl="1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 descr="ex11-ch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828668"/>
            <a:ext cx="8815479" cy="1885952"/>
          </a:xfrm>
          <a:prstGeom prst="rect">
            <a:avLst/>
          </a:prstGeom>
        </p:spPr>
      </p:pic>
      <p:pic>
        <p:nvPicPr>
          <p:cNvPr id="7" name="Picture 6" descr="ex12-ch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71670" y="2786058"/>
            <a:ext cx="4899115" cy="392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43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Linear Regression - Summary</a:t>
            </a:r>
            <a:endParaRPr lang="tr-TR" dirty="0"/>
          </a:p>
        </p:txBody>
      </p:sp>
      <p:sp>
        <p:nvSpPr>
          <p:cNvPr id="1126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42844" y="1428736"/>
            <a:ext cx="8858312" cy="528641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The optimal solution can be computed in polynomial time in the size of the data set.</a:t>
            </a:r>
          </a:p>
          <a:p>
            <a:pPr eaLnBrk="1" hangingPunct="1"/>
            <a:r>
              <a:rPr lang="en-US" dirty="0"/>
              <a:t>Too simple for most real-valued problems</a:t>
            </a:r>
          </a:p>
          <a:p>
            <a:r>
              <a:rPr lang="en-US" dirty="0"/>
              <a:t>The solution is </a:t>
            </a:r>
            <a:r>
              <a:rPr lang="en-US" b="1" i="1" dirty="0"/>
              <a:t>w</a:t>
            </a:r>
            <a:r>
              <a:rPr lang="en-US" dirty="0"/>
              <a:t> = (</a:t>
            </a:r>
            <a:r>
              <a:rPr lang="en-US" b="1" i="1" dirty="0"/>
              <a:t>X</a:t>
            </a:r>
            <a:r>
              <a:rPr lang="en-US" b="1" i="1" baseline="30000" dirty="0"/>
              <a:t>T</a:t>
            </a:r>
            <a:r>
              <a:rPr lang="en-US" b="1" i="1" dirty="0"/>
              <a:t>X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b="1" i="1" dirty="0"/>
              <a:t>X</a:t>
            </a:r>
            <a:r>
              <a:rPr lang="en-US" b="1" i="1" baseline="30000" dirty="0"/>
              <a:t>T</a:t>
            </a:r>
            <a:r>
              <a:rPr lang="en-US" b="1" i="1" dirty="0"/>
              <a:t>Y</a:t>
            </a:r>
            <a:r>
              <a:rPr lang="en-US" dirty="0"/>
              <a:t>, where </a:t>
            </a:r>
          </a:p>
          <a:p>
            <a:pPr lvl="1"/>
            <a:r>
              <a:rPr lang="en-US" b="1" i="1" dirty="0"/>
              <a:t>X</a:t>
            </a:r>
            <a:r>
              <a:rPr lang="en-US" dirty="0"/>
              <a:t> is the data matrix, augmented with a column of 1’s</a:t>
            </a:r>
          </a:p>
          <a:p>
            <a:pPr lvl="1"/>
            <a:r>
              <a:rPr lang="en-US" dirty="0"/>
              <a:t> </a:t>
            </a:r>
            <a:r>
              <a:rPr lang="en-US" b="1" i="1" dirty="0"/>
              <a:t>Y</a:t>
            </a:r>
            <a:r>
              <a:rPr lang="en-US" dirty="0"/>
              <a:t> is the column vector of target outputs</a:t>
            </a:r>
            <a:endParaRPr lang="en-US" b="1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 very rare case in which an analytical exact solution is possible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Nice math, closed-form formula, unique global optimum</a:t>
            </a:r>
          </a:p>
          <a:p>
            <a:r>
              <a:rPr lang="en-US" dirty="0"/>
              <a:t>Problems when (</a:t>
            </a:r>
            <a:r>
              <a:rPr lang="en-US" b="1" i="1" dirty="0"/>
              <a:t>X</a:t>
            </a:r>
            <a:r>
              <a:rPr lang="en-US" b="1" i="1" baseline="30000" dirty="0"/>
              <a:t>T</a:t>
            </a:r>
            <a:r>
              <a:rPr lang="en-US" b="1" i="1" dirty="0"/>
              <a:t>X</a:t>
            </a:r>
            <a:r>
              <a:rPr lang="en-US" dirty="0"/>
              <a:t>) does not have an inverse</a:t>
            </a:r>
          </a:p>
          <a:p>
            <a:pPr lvl="1"/>
            <a:r>
              <a:rPr lang="en-US" dirty="0"/>
              <a:t>Possible solutions to this: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/>
              <a:t>Include high-order terms in </a:t>
            </a:r>
            <a:r>
              <a:rPr lang="en-US" i="1" dirty="0" err="1"/>
              <a:t>h</a:t>
            </a:r>
            <a:r>
              <a:rPr lang="en-US" b="1" i="1" baseline="-25000" dirty="0" err="1"/>
              <a:t>w</a:t>
            </a:r>
            <a:endParaRPr lang="en-US" dirty="0"/>
          </a:p>
          <a:p>
            <a:pPr marL="1051560" lvl="2" indent="-457200">
              <a:buFont typeface="+mj-lt"/>
              <a:buAutoNum type="arabicPeriod"/>
            </a:pPr>
            <a:r>
              <a:rPr lang="en-US" dirty="0"/>
              <a:t>Transform the input </a:t>
            </a:r>
            <a:r>
              <a:rPr lang="en-US" b="1" i="1" dirty="0"/>
              <a:t>X</a:t>
            </a:r>
            <a:r>
              <a:rPr lang="en-US" dirty="0"/>
              <a:t> to some other space </a:t>
            </a:r>
            <a:r>
              <a:rPr lang="en-US" b="1" i="1" dirty="0"/>
              <a:t>X’</a:t>
            </a:r>
            <a:r>
              <a:rPr lang="en-US" dirty="0"/>
              <a:t>, and apply linear regression on </a:t>
            </a:r>
            <a:r>
              <a:rPr lang="en-US" b="1" i="1" dirty="0"/>
              <a:t>X’</a:t>
            </a:r>
            <a:endParaRPr lang="en-US" dirty="0"/>
          </a:p>
          <a:p>
            <a:pPr marL="1051560" lvl="2" indent="-457200">
              <a:buFont typeface="+mj-lt"/>
              <a:buAutoNum type="arabicPeriod"/>
            </a:pPr>
            <a:r>
              <a:rPr lang="en-US" dirty="0"/>
              <a:t>Use a different but more powerful hypothesis representation</a:t>
            </a:r>
          </a:p>
          <a:p>
            <a:pPr marL="502920" indent="-457200"/>
            <a:r>
              <a:rPr lang="en-US" dirty="0">
                <a:solidFill>
                  <a:srgbClr val="FF0000"/>
                </a:solidFill>
              </a:rPr>
              <a:t>Is Linear Regression enough ?</a:t>
            </a:r>
          </a:p>
        </p:txBody>
      </p:sp>
    </p:spTree>
    <p:extLst>
      <p:ext uri="{BB962C8B-B14F-4D97-AF65-F5344CB8AC3E}">
        <p14:creationId xmlns:p14="http://schemas.microsoft.com/office/powerpoint/2010/main" val="88192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14290"/>
            <a:ext cx="7772400" cy="7032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Generalization Ability vs </a:t>
            </a:r>
            <a:r>
              <a:rPr lang="en-US" dirty="0" err="1"/>
              <a:t>Overfitting</a:t>
            </a:r>
            <a:endParaRPr lang="tr-TR" dirty="0"/>
          </a:p>
        </p:txBody>
      </p:sp>
      <p:sp>
        <p:nvSpPr>
          <p:cNvPr id="1126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42844" y="1000108"/>
            <a:ext cx="8858312" cy="571504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Very important issue for any machine learning algorithms.</a:t>
            </a:r>
          </a:p>
          <a:p>
            <a:pPr lvl="1"/>
            <a:r>
              <a:rPr lang="en-US" dirty="0"/>
              <a:t>Can your algorithm predict the correct target </a:t>
            </a:r>
            <a:r>
              <a:rPr lang="en-US" i="1" dirty="0"/>
              <a:t>y</a:t>
            </a:r>
            <a:r>
              <a:rPr lang="en-US" dirty="0"/>
              <a:t> of any </a:t>
            </a:r>
            <a:r>
              <a:rPr lang="en-US" dirty="0">
                <a:solidFill>
                  <a:srgbClr val="FF0000"/>
                </a:solidFill>
              </a:rPr>
              <a:t>unseen</a:t>
            </a:r>
            <a:r>
              <a:rPr lang="en-US" dirty="0"/>
              <a:t> </a:t>
            </a:r>
            <a:r>
              <a:rPr lang="en-US" b="1" i="1" dirty="0"/>
              <a:t>x</a:t>
            </a:r>
            <a:r>
              <a:rPr lang="en-US" dirty="0"/>
              <a:t> ?</a:t>
            </a:r>
          </a:p>
          <a:p>
            <a:r>
              <a:rPr lang="en-US" dirty="0"/>
              <a:t>Hypothesis may perfectly predict for all known </a:t>
            </a:r>
            <a:r>
              <a:rPr lang="en-US" b="1" i="1" dirty="0"/>
              <a:t>x</a:t>
            </a:r>
            <a:r>
              <a:rPr lang="en-US" dirty="0"/>
              <a:t>’s but not unseen </a:t>
            </a:r>
            <a:r>
              <a:rPr lang="en-US" b="1" i="1" dirty="0"/>
              <a:t>x</a:t>
            </a:r>
            <a:r>
              <a:rPr lang="en-US" dirty="0"/>
              <a:t>’s</a:t>
            </a:r>
          </a:p>
          <a:p>
            <a:pPr lvl="1"/>
            <a:r>
              <a:rPr lang="en-US" dirty="0"/>
              <a:t>This is called </a:t>
            </a:r>
            <a:r>
              <a:rPr lang="en-US" dirty="0" err="1">
                <a:solidFill>
                  <a:srgbClr val="FF0000"/>
                </a:solidFill>
              </a:rPr>
              <a:t>overfitting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Each hypothesis </a:t>
            </a:r>
            <a:r>
              <a:rPr lang="en-US" i="1" dirty="0"/>
              <a:t>h</a:t>
            </a:r>
            <a:r>
              <a:rPr lang="en-US" dirty="0"/>
              <a:t> has an </a:t>
            </a:r>
            <a:r>
              <a:rPr lang="en-US" dirty="0">
                <a:solidFill>
                  <a:srgbClr val="FF0000"/>
                </a:solidFill>
              </a:rPr>
              <a:t>unknown true error </a:t>
            </a:r>
            <a:r>
              <a:rPr lang="en-US" dirty="0"/>
              <a:t>on the universe: </a:t>
            </a:r>
            <a:r>
              <a:rPr lang="en-US" i="1" dirty="0"/>
              <a:t>J</a:t>
            </a:r>
            <a:r>
              <a:rPr lang="en-US" i="1" baseline="-25000" dirty="0"/>
              <a:t>U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</a:t>
            </a:r>
          </a:p>
          <a:p>
            <a:r>
              <a:rPr lang="en-US" dirty="0"/>
              <a:t>But we only measured the </a:t>
            </a:r>
            <a:r>
              <a:rPr lang="en-US" dirty="0">
                <a:solidFill>
                  <a:srgbClr val="FF0000"/>
                </a:solidFill>
              </a:rPr>
              <a:t>empirical error </a:t>
            </a:r>
            <a:r>
              <a:rPr lang="en-US" dirty="0"/>
              <a:t>on the training set: </a:t>
            </a:r>
            <a:r>
              <a:rPr lang="en-US" i="1" dirty="0"/>
              <a:t>J</a:t>
            </a:r>
            <a:r>
              <a:rPr lang="en-US" i="1" baseline="-25000" dirty="0"/>
              <a:t>D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</a:t>
            </a:r>
          </a:p>
          <a:p>
            <a:r>
              <a:rPr lang="en-US" dirty="0"/>
              <a:t>Let 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h</a:t>
            </a:r>
            <a:r>
              <a:rPr lang="en-US" baseline="-25000" dirty="0"/>
              <a:t>2</a:t>
            </a:r>
            <a:r>
              <a:rPr lang="en-US" dirty="0"/>
              <a:t> be two hypotheses compared on training set </a:t>
            </a:r>
            <a:r>
              <a:rPr lang="en-US" i="1" dirty="0"/>
              <a:t>D</a:t>
            </a:r>
            <a:r>
              <a:rPr lang="en-US" dirty="0"/>
              <a:t>, such that we obtained the result </a:t>
            </a:r>
            <a:r>
              <a:rPr lang="en-US" i="1" dirty="0"/>
              <a:t>J</a:t>
            </a:r>
            <a:r>
              <a:rPr lang="en-US" i="1" baseline="-25000" dirty="0"/>
              <a:t>D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) &lt; </a:t>
            </a:r>
            <a:r>
              <a:rPr lang="en-US" i="1" dirty="0"/>
              <a:t>J</a:t>
            </a:r>
            <a:r>
              <a:rPr lang="en-US" i="1" baseline="-25000" dirty="0"/>
              <a:t>D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h</a:t>
            </a:r>
            <a:r>
              <a:rPr lang="en-US" baseline="-25000" dirty="0"/>
              <a:t>2</a:t>
            </a:r>
            <a:r>
              <a:rPr lang="en-US" dirty="0"/>
              <a:t> is “</a:t>
            </a:r>
            <a:r>
              <a:rPr lang="en-US" i="1" dirty="0"/>
              <a:t>truly</a:t>
            </a:r>
            <a:r>
              <a:rPr lang="en-US" dirty="0"/>
              <a:t>” better, that is </a:t>
            </a:r>
            <a:r>
              <a:rPr lang="en-US" i="1" dirty="0"/>
              <a:t>J</a:t>
            </a:r>
            <a:r>
              <a:rPr lang="en-US" i="1" baseline="-25000" dirty="0"/>
              <a:t>U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baseline="-25000" dirty="0"/>
              <a:t>2</a:t>
            </a:r>
            <a:r>
              <a:rPr lang="en-US" dirty="0"/>
              <a:t>) &lt; </a:t>
            </a:r>
            <a:r>
              <a:rPr lang="en-US" i="1" dirty="0"/>
              <a:t>J</a:t>
            </a:r>
            <a:r>
              <a:rPr lang="en-US" i="1" baseline="-25000" dirty="0"/>
              <a:t>U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Then your algorithm is </a:t>
            </a:r>
            <a:r>
              <a:rPr lang="en-US" dirty="0" err="1"/>
              <a:t>overfitting</a:t>
            </a:r>
            <a:r>
              <a:rPr lang="en-US" dirty="0"/>
              <a:t>, and won’t generalize to unseen data</a:t>
            </a:r>
          </a:p>
          <a:p>
            <a:pPr lvl="1"/>
            <a:r>
              <a:rPr lang="en-US" dirty="0"/>
              <a:t>We are not interested in </a:t>
            </a:r>
            <a:r>
              <a:rPr lang="en-US" dirty="0">
                <a:solidFill>
                  <a:srgbClr val="FF0000"/>
                </a:solidFill>
              </a:rPr>
              <a:t>memorizing</a:t>
            </a:r>
            <a:r>
              <a:rPr lang="en-US" dirty="0"/>
              <a:t> the training set</a:t>
            </a:r>
          </a:p>
          <a:p>
            <a:pPr lvl="2"/>
            <a:r>
              <a:rPr lang="en-US" dirty="0"/>
              <a:t>In our examples, highest degree </a:t>
            </a:r>
            <a:r>
              <a:rPr lang="en-US" i="1" dirty="0"/>
              <a:t>d</a:t>
            </a:r>
            <a:r>
              <a:rPr lang="en-US" dirty="0"/>
              <a:t> hypotheses </a:t>
            </a:r>
            <a:r>
              <a:rPr lang="en-US" dirty="0" err="1"/>
              <a:t>overfit</a:t>
            </a:r>
            <a:r>
              <a:rPr lang="en-US" dirty="0"/>
              <a:t> (i.e. memorize) the data</a:t>
            </a:r>
          </a:p>
          <a:p>
            <a:r>
              <a:rPr lang="en-US" dirty="0"/>
              <a:t>We need methods to overcome </a:t>
            </a:r>
            <a:r>
              <a:rPr lang="en-US" dirty="0" err="1"/>
              <a:t>overfitting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6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14290"/>
            <a:ext cx="7772400" cy="7032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Overfitting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9" name="Rectangle 7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142844" y="1000108"/>
                <a:ext cx="8858312" cy="571504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dirty="0"/>
                  <a:t>We have </a:t>
                </a:r>
                <a:r>
                  <a:rPr lang="en-US" dirty="0" err="1"/>
                  <a:t>overfitting</a:t>
                </a:r>
                <a:r>
                  <a:rPr lang="en-US" dirty="0"/>
                  <a:t> when hypothesis </a:t>
                </a:r>
                <a:r>
                  <a:rPr lang="en-US" i="1" dirty="0"/>
                  <a:t>h</a:t>
                </a:r>
                <a:r>
                  <a:rPr lang="en-US" dirty="0"/>
                  <a:t> is more complex than the data</a:t>
                </a:r>
              </a:p>
              <a:p>
                <a:pPr lvl="1"/>
                <a:r>
                  <a:rPr lang="en-US" dirty="0"/>
                  <a:t>Complexity of </a:t>
                </a:r>
                <a:r>
                  <a:rPr lang="en-US" i="1" dirty="0"/>
                  <a:t>h</a:t>
                </a:r>
                <a:r>
                  <a:rPr lang="en-US" dirty="0"/>
                  <a:t> = number of parameters in </a:t>
                </a:r>
                <a:r>
                  <a:rPr lang="en-US" i="1" dirty="0"/>
                  <a:t>h</a:t>
                </a:r>
                <a:endParaRPr lang="en-US" dirty="0"/>
              </a:p>
              <a:p>
                <a:r>
                  <a:rPr lang="en-US" dirty="0"/>
                  <a:t>Overfitting = low error on training data but high error on unseen data</a:t>
                </a:r>
              </a:p>
              <a:p>
                <a:r>
                  <a:rPr lang="en-US" dirty="0"/>
                  <a:t>Assume </a:t>
                </a:r>
                <a:r>
                  <a:rPr lang="en-US" i="1" dirty="0"/>
                  <a:t>D</a:t>
                </a:r>
                <a:r>
                  <a:rPr lang="en-US" dirty="0"/>
                  <a:t> is drawn from some unknown probability distribution</a:t>
                </a:r>
              </a:p>
              <a:p>
                <a:pPr eaLnBrk="1" hangingPunct="1"/>
                <a:r>
                  <a:rPr lang="en-US" dirty="0"/>
                  <a:t>Given the universe </a:t>
                </a:r>
                <a:r>
                  <a:rPr lang="en-US" i="1" dirty="0"/>
                  <a:t>U</a:t>
                </a:r>
                <a:r>
                  <a:rPr lang="en-US" dirty="0"/>
                  <a:t> of data, we want to learn a hypothesis </a:t>
                </a:r>
                <a:r>
                  <a:rPr lang="en-US" i="1" dirty="0"/>
                  <a:t>h</a:t>
                </a:r>
                <a:r>
                  <a:rPr lang="en-US" dirty="0"/>
                  <a:t> from the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⊂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 minimizing the error on unseen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∖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 algn="just"/>
                <a:r>
                  <a:rPr lang="en-US" dirty="0"/>
                  <a:t>Every </a:t>
                </a:r>
                <a:r>
                  <a:rPr lang="en-US" i="1" dirty="0"/>
                  <a:t>h</a:t>
                </a:r>
                <a:r>
                  <a:rPr lang="en-US" dirty="0"/>
                  <a:t> has a true error </a:t>
                </a:r>
                <a:r>
                  <a:rPr lang="en-US" i="1" dirty="0"/>
                  <a:t>J</a:t>
                </a:r>
                <a:r>
                  <a:rPr lang="en-US" i="1" baseline="-25000" dirty="0"/>
                  <a:t>U</a:t>
                </a:r>
                <a:r>
                  <a:rPr lang="en-US" i="1" dirty="0"/>
                  <a:t>(h</a:t>
                </a:r>
                <a:r>
                  <a:rPr lang="en-US" dirty="0"/>
                  <a:t>) on </a:t>
                </a:r>
                <a:r>
                  <a:rPr lang="en-US" i="1" dirty="0"/>
                  <a:t>U</a:t>
                </a:r>
                <a:r>
                  <a:rPr lang="en-US" dirty="0"/>
                  <a:t>, which is the expected error when the data is drawn from the distribution</a:t>
                </a:r>
              </a:p>
              <a:p>
                <a:pPr lvl="1"/>
                <a:r>
                  <a:rPr lang="en-US" dirty="0"/>
                  <a:t>We can only measure the empirical error </a:t>
                </a:r>
                <a:r>
                  <a:rPr lang="en-US" i="1" dirty="0"/>
                  <a:t>J</a:t>
                </a:r>
                <a:r>
                  <a:rPr lang="en-US" i="1" baseline="-25000" dirty="0"/>
                  <a:t>D</a:t>
                </a:r>
                <a:r>
                  <a:rPr lang="en-US" i="1" dirty="0"/>
                  <a:t>(h)</a:t>
                </a:r>
                <a:r>
                  <a:rPr lang="en-US" dirty="0"/>
                  <a:t> on </a:t>
                </a:r>
                <a:r>
                  <a:rPr lang="en-US" i="1" dirty="0"/>
                  <a:t>D</a:t>
                </a:r>
                <a:r>
                  <a:rPr lang="en-US" dirty="0"/>
                  <a:t>; we do not have </a:t>
                </a:r>
                <a:r>
                  <a:rPr lang="en-US" i="1" dirty="0"/>
                  <a:t>U</a:t>
                </a:r>
                <a:endParaRPr lang="en-US" dirty="0"/>
              </a:p>
              <a:p>
                <a:pPr lvl="1"/>
                <a:r>
                  <a:rPr lang="en-US" dirty="0"/>
                  <a:t>Then… How can we estimate the error </a:t>
                </a:r>
                <a:r>
                  <a:rPr lang="en-US" i="1" dirty="0"/>
                  <a:t>J</a:t>
                </a:r>
                <a:r>
                  <a:rPr lang="en-US" i="1" baseline="-25000" dirty="0"/>
                  <a:t>U</a:t>
                </a:r>
                <a:r>
                  <a:rPr lang="en-US" i="1" dirty="0"/>
                  <a:t>(h</a:t>
                </a:r>
                <a:r>
                  <a:rPr lang="en-US" dirty="0"/>
                  <a:t>) from </a:t>
                </a:r>
                <a:r>
                  <a:rPr lang="en-US" i="1" dirty="0"/>
                  <a:t>D</a:t>
                </a:r>
                <a:r>
                  <a:rPr lang="en-US" dirty="0"/>
                  <a:t>?</a:t>
                </a:r>
              </a:p>
              <a:p>
                <a:pPr lvl="2"/>
                <a:r>
                  <a:rPr lang="en-US" dirty="0"/>
                  <a:t>Apply a </a:t>
                </a:r>
                <a:r>
                  <a:rPr lang="en-US" dirty="0">
                    <a:solidFill>
                      <a:srgbClr val="FF0000"/>
                    </a:solidFill>
                  </a:rPr>
                  <a:t>cross-validation</a:t>
                </a:r>
                <a:r>
                  <a:rPr lang="en-US" dirty="0"/>
                  <a:t> method during </a:t>
                </a:r>
                <a:r>
                  <a:rPr lang="en-US" i="1" dirty="0"/>
                  <a:t>D</a:t>
                </a:r>
                <a:endParaRPr lang="en-US" dirty="0"/>
              </a:p>
              <a:p>
                <a:pPr lvl="2"/>
                <a:r>
                  <a:rPr lang="en-US" dirty="0"/>
                  <a:t>Determining best hypothesis </a:t>
                </a:r>
                <a:r>
                  <a:rPr lang="en-US" i="1" dirty="0"/>
                  <a:t>h</a:t>
                </a:r>
                <a:r>
                  <a:rPr lang="en-US" dirty="0"/>
                  <a:t> which generalizes best is called </a:t>
                </a:r>
                <a:r>
                  <a:rPr lang="en-US" dirty="0">
                    <a:solidFill>
                      <a:srgbClr val="FF0000"/>
                    </a:solidFill>
                  </a:rPr>
                  <a:t>model selection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269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2844" y="1000108"/>
                <a:ext cx="8858312" cy="5715040"/>
              </a:xfrm>
              <a:blipFill>
                <a:blip r:embed="rId3"/>
                <a:stretch>
                  <a:fillRect l="-688" t="-853" r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013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14290"/>
            <a:ext cx="7772400" cy="7032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Avoiding Overfitting</a:t>
            </a:r>
            <a:endParaRPr lang="tr-TR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3312368" cy="2443550"/>
          </a:xfr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707904" y="980728"/>
            <a:ext cx="52565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Red curve = Test set</a:t>
            </a:r>
            <a:endParaRPr lang="en-US" sz="2800" dirty="0">
              <a:solidFill>
                <a:srgbClr val="3333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FF"/>
                </a:solidFill>
              </a:rPr>
              <a:t>Blue curve = Training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the best </a:t>
            </a:r>
            <a:r>
              <a:rPr lang="en-US" sz="2800" i="1" dirty="0"/>
              <a:t>h?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Find the degree </a:t>
            </a:r>
            <a:r>
              <a:rPr lang="en-US" sz="2800" i="1" dirty="0"/>
              <a:t>d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Such that </a:t>
            </a:r>
            <a:r>
              <a:rPr lang="en-US" sz="2800" i="1" dirty="0"/>
              <a:t>J</a:t>
            </a:r>
            <a:r>
              <a:rPr lang="en-US" sz="2800" i="1" baseline="-25000" dirty="0">
                <a:solidFill>
                  <a:srgbClr val="FF0000"/>
                </a:solidFill>
              </a:rPr>
              <a:t>T</a:t>
            </a:r>
            <a:r>
              <a:rPr lang="en-US" sz="2800" dirty="0"/>
              <a:t>(</a:t>
            </a:r>
            <a:r>
              <a:rPr lang="en-US" sz="2800" i="1" dirty="0"/>
              <a:t>h</a:t>
            </a:r>
            <a:r>
              <a:rPr lang="en-US" sz="2800" dirty="0"/>
              <a:t>) minimal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3620656"/>
            <a:ext cx="87129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Training error decreases with complexity of </a:t>
            </a:r>
            <a:r>
              <a:rPr lang="en-US" sz="2800" i="1" dirty="0"/>
              <a:t>h</a:t>
            </a:r>
            <a:r>
              <a:rPr lang="en-US" sz="2800" dirty="0"/>
              <a:t>; degree </a:t>
            </a:r>
            <a:r>
              <a:rPr lang="en-US" sz="2800" i="1" dirty="0"/>
              <a:t>d</a:t>
            </a:r>
            <a:r>
              <a:rPr lang="en-US" sz="2800" dirty="0"/>
              <a:t> in our 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Testing error decreases initially then increases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need three </a:t>
            </a:r>
            <a:r>
              <a:rPr lang="en-US" sz="2800" b="1" i="1" u="sng" dirty="0"/>
              <a:t>disjoint</a:t>
            </a:r>
            <a:r>
              <a:rPr lang="en-US" sz="2800" dirty="0"/>
              <a:t> sets of data </a:t>
            </a:r>
            <a:r>
              <a:rPr lang="en-US" sz="2800" i="1" dirty="0"/>
              <a:t>T</a:t>
            </a:r>
            <a:r>
              <a:rPr lang="en-US" sz="2800" dirty="0"/>
              <a:t>,</a:t>
            </a:r>
            <a:r>
              <a:rPr lang="en-US" sz="2800" i="1" dirty="0"/>
              <a:t> V</a:t>
            </a:r>
            <a:r>
              <a:rPr lang="en-US" sz="2800" dirty="0"/>
              <a:t>,</a:t>
            </a:r>
            <a:r>
              <a:rPr lang="en-US" sz="2800" i="1" dirty="0"/>
              <a:t> U</a:t>
            </a:r>
            <a:r>
              <a:rPr lang="en-US" sz="2800" dirty="0"/>
              <a:t> of </a:t>
            </a:r>
            <a:r>
              <a:rPr lang="en-US" sz="2800" i="1" dirty="0"/>
              <a:t>D</a:t>
            </a: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Learn a potential </a:t>
            </a:r>
            <a:r>
              <a:rPr lang="en-US" sz="2800" i="1" dirty="0"/>
              <a:t>h</a:t>
            </a:r>
            <a:r>
              <a:rPr lang="en-US" sz="2800" dirty="0"/>
              <a:t> using the </a:t>
            </a:r>
            <a:r>
              <a:rPr lang="en-US" sz="2800" dirty="0">
                <a:solidFill>
                  <a:srgbClr val="3333FF"/>
                </a:solidFill>
              </a:rPr>
              <a:t>training set </a:t>
            </a:r>
            <a:r>
              <a:rPr lang="en-US" sz="2800" i="1" dirty="0">
                <a:solidFill>
                  <a:srgbClr val="3333FF"/>
                </a:solidFill>
              </a:rPr>
              <a:t>T</a:t>
            </a:r>
            <a:endParaRPr lang="en-US" sz="2800" dirty="0">
              <a:solidFill>
                <a:srgbClr val="3333FF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Estimate error of </a:t>
            </a:r>
            <a:r>
              <a:rPr lang="en-US" sz="2800" i="1" dirty="0"/>
              <a:t>h</a:t>
            </a:r>
            <a:r>
              <a:rPr lang="en-US" sz="2800" dirty="0"/>
              <a:t> using the </a:t>
            </a:r>
            <a:r>
              <a:rPr lang="en-US" sz="2800" dirty="0">
                <a:solidFill>
                  <a:srgbClr val="00B050"/>
                </a:solidFill>
              </a:rPr>
              <a:t>validation set </a:t>
            </a:r>
            <a:r>
              <a:rPr lang="en-US" sz="2800" i="1" dirty="0">
                <a:solidFill>
                  <a:srgbClr val="00B050"/>
                </a:solidFill>
              </a:rPr>
              <a:t>V</a:t>
            </a:r>
            <a:endParaRPr lang="en-US" sz="2800" dirty="0">
              <a:solidFill>
                <a:srgbClr val="00B050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Report unbiased </a:t>
            </a:r>
            <a:r>
              <a:rPr lang="en-US" sz="2800" i="1" dirty="0"/>
              <a:t>h</a:t>
            </a:r>
            <a:r>
              <a:rPr lang="en-US" sz="2800" dirty="0"/>
              <a:t> using the </a:t>
            </a:r>
            <a:r>
              <a:rPr lang="en-US" sz="2800" dirty="0">
                <a:solidFill>
                  <a:srgbClr val="FF0000"/>
                </a:solidFill>
              </a:rPr>
              <a:t>test set </a:t>
            </a:r>
            <a:r>
              <a:rPr lang="en-US" sz="2800" i="1" dirty="0">
                <a:solidFill>
                  <a:srgbClr val="FF0000"/>
                </a:solidFill>
              </a:rPr>
              <a:t>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4363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14290"/>
            <a:ext cx="7772400" cy="7032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Cross-Validation</a:t>
            </a:r>
            <a:endParaRPr lang="tr-TR" dirty="0"/>
          </a:p>
        </p:txBody>
      </p:sp>
      <p:sp>
        <p:nvSpPr>
          <p:cNvPr id="1126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42844" y="1000108"/>
            <a:ext cx="8858312" cy="571504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General procedure for estimating the true error of a learner.</a:t>
            </a:r>
          </a:p>
          <a:p>
            <a:pPr eaLnBrk="1" hangingPunct="1"/>
            <a:r>
              <a:rPr lang="en-US" dirty="0"/>
              <a:t>Methods of estimating expected prediction error</a:t>
            </a:r>
          </a:p>
          <a:p>
            <a:pPr eaLnBrk="1" hangingPunct="1"/>
            <a:r>
              <a:rPr lang="en-US" dirty="0"/>
              <a:t>Helps selecting the best fit model</a:t>
            </a:r>
          </a:p>
          <a:p>
            <a:pPr eaLnBrk="1" hangingPunct="1"/>
            <a:r>
              <a:rPr lang="en-US" dirty="0"/>
              <a:t>Helps ensuring model is not over fit</a:t>
            </a:r>
          </a:p>
          <a:p>
            <a:r>
              <a:rPr lang="en-US" dirty="0"/>
              <a:t>Types of CV: Holdout, k-fold, </a:t>
            </a:r>
            <a:r>
              <a:rPr lang="en-US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Stratified K-Fold, </a:t>
            </a:r>
            <a:r>
              <a:rPr lang="en-US" dirty="0"/>
              <a:t>Leave one-out, </a:t>
            </a:r>
            <a:r>
              <a:rPr lang="en-US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Leave-P-Out/time series</a:t>
            </a:r>
          </a:p>
          <a:p>
            <a:endParaRPr lang="en-US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Randomly partition the data into three subsets: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Training Set 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dirty="0"/>
              <a:t>: used only to find the parameters of classifier, e.g. </a:t>
            </a:r>
            <a:r>
              <a:rPr lang="en-US" b="1" i="1" dirty="0"/>
              <a:t>w</a:t>
            </a:r>
            <a:r>
              <a:rPr lang="en-US" dirty="0"/>
              <a:t>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Validation Set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dirty="0"/>
              <a:t>: used to find the correct hypothesis class, e.g. </a:t>
            </a:r>
            <a:r>
              <a:rPr lang="en-US" i="1" dirty="0"/>
              <a:t>d</a:t>
            </a:r>
            <a:r>
              <a:rPr lang="en-US" dirty="0"/>
              <a:t>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Test Set </a:t>
            </a:r>
            <a:r>
              <a:rPr lang="en-US" i="1" dirty="0">
                <a:solidFill>
                  <a:srgbClr val="FF0000"/>
                </a:solidFill>
              </a:rPr>
              <a:t>U</a:t>
            </a:r>
            <a:r>
              <a:rPr lang="en-US" dirty="0"/>
              <a:t>: used to estimate the true error of your algorithm</a:t>
            </a:r>
          </a:p>
          <a:p>
            <a:endParaRPr lang="en-US" dirty="0"/>
          </a:p>
          <a:p>
            <a:r>
              <a:rPr lang="en-US" dirty="0"/>
              <a:t>These three sets </a:t>
            </a:r>
            <a:r>
              <a:rPr lang="en-US" dirty="0">
                <a:solidFill>
                  <a:srgbClr val="FF0000"/>
                </a:solidFill>
              </a:rPr>
              <a:t>do not intersect</a:t>
            </a:r>
            <a:r>
              <a:rPr lang="en-US" dirty="0"/>
              <a:t>, i.e. they are disjoint</a:t>
            </a:r>
          </a:p>
          <a:p>
            <a:r>
              <a:rPr lang="en-US" dirty="0"/>
              <a:t>Repeat cross-validation many times</a:t>
            </a:r>
          </a:p>
          <a:p>
            <a:r>
              <a:rPr lang="en-US" dirty="0"/>
              <a:t>Results are averaged to give true error estimate.</a:t>
            </a:r>
          </a:p>
        </p:txBody>
      </p:sp>
    </p:spTree>
    <p:extLst>
      <p:ext uri="{BB962C8B-B14F-4D97-AF65-F5344CB8AC3E}">
        <p14:creationId xmlns:p14="http://schemas.microsoft.com/office/powerpoint/2010/main" val="291947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Supervised Learning</a:t>
            </a:r>
            <a:endParaRPr lang="tr-TR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2844" y="1447800"/>
            <a:ext cx="8858312" cy="49335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Training experience: a set of labeled examples of the form</a:t>
            </a:r>
          </a:p>
          <a:p>
            <a:pPr algn="ctr">
              <a:buNone/>
            </a:pPr>
            <a:r>
              <a:rPr lang="en-US" b="1" i="1" dirty="0"/>
              <a:t>x</a:t>
            </a:r>
            <a:r>
              <a:rPr lang="en-US" dirty="0"/>
              <a:t> = (</a:t>
            </a:r>
            <a:r>
              <a:rPr lang="en-US" i="1" dirty="0"/>
              <a:t> 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 )</a:t>
            </a:r>
          </a:p>
          <a:p>
            <a:pPr algn="ctr">
              <a:buNone/>
            </a:pPr>
            <a:endParaRPr lang="en-US" i="1" dirty="0"/>
          </a:p>
          <a:p>
            <a:r>
              <a:rPr lang="en-US" dirty="0"/>
              <a:t>where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 are values for input variables and </a:t>
            </a:r>
            <a:r>
              <a:rPr lang="en-US" i="1" dirty="0"/>
              <a:t>y</a:t>
            </a:r>
            <a:r>
              <a:rPr lang="en-US" dirty="0"/>
              <a:t> is the output</a:t>
            </a:r>
          </a:p>
          <a:p>
            <a:endParaRPr lang="en-US" dirty="0"/>
          </a:p>
          <a:p>
            <a:r>
              <a:rPr lang="en-US" dirty="0"/>
              <a:t> This implies the existence of a “teacher” who knows the right answers</a:t>
            </a:r>
          </a:p>
          <a:p>
            <a:endParaRPr lang="en-US" dirty="0"/>
          </a:p>
          <a:p>
            <a:r>
              <a:rPr lang="en-US" dirty="0"/>
              <a:t> What to learn: A function  </a:t>
            </a:r>
            <a:r>
              <a:rPr lang="en-US" i="1" dirty="0"/>
              <a:t>f</a:t>
            </a:r>
            <a:r>
              <a:rPr lang="en-US" dirty="0"/>
              <a:t> :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×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× … ×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 </a:t>
            </a:r>
            <a:r>
              <a:rPr lang="en-US" dirty="0">
                <a:latin typeface="Times New Roman"/>
                <a:cs typeface="Times New Roman"/>
              </a:rPr>
              <a:t>→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, which maps the input variables into the output domain</a:t>
            </a:r>
          </a:p>
          <a:p>
            <a:endParaRPr lang="en-US" dirty="0"/>
          </a:p>
          <a:p>
            <a:r>
              <a:rPr lang="en-US" dirty="0"/>
              <a:t> Goal: minimize the error (loss function) on the training examples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3484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14290"/>
            <a:ext cx="7772400" cy="7032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Cross-Validation and Model Selection</a:t>
            </a:r>
            <a:endParaRPr lang="tr-TR" dirty="0"/>
          </a:p>
        </p:txBody>
      </p:sp>
      <p:sp>
        <p:nvSpPr>
          <p:cNvPr id="1126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42844" y="1000108"/>
            <a:ext cx="8858312" cy="571504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/>
              <a:t>How to find the best degree </a:t>
            </a:r>
            <a:r>
              <a:rPr lang="en-US" sz="2800" i="1" dirty="0"/>
              <a:t>d</a:t>
            </a:r>
            <a:r>
              <a:rPr lang="en-US" sz="2800" dirty="0"/>
              <a:t> which fits the data </a:t>
            </a:r>
            <a:r>
              <a:rPr lang="en-US" sz="2800" i="1" dirty="0"/>
              <a:t>D</a:t>
            </a:r>
            <a:r>
              <a:rPr lang="en-US" sz="2800" dirty="0"/>
              <a:t> the best?</a:t>
            </a:r>
          </a:p>
          <a:p>
            <a:pPr eaLnBrk="1" hangingPunct="1"/>
            <a:r>
              <a:rPr lang="en-US" sz="2800" dirty="0"/>
              <a:t>Randomly partition the available data </a:t>
            </a:r>
            <a:r>
              <a:rPr lang="en-US" sz="2800" i="1" dirty="0"/>
              <a:t>D</a:t>
            </a:r>
            <a:r>
              <a:rPr lang="en-US" sz="2800" dirty="0"/>
              <a:t> into three </a:t>
            </a:r>
            <a:r>
              <a:rPr lang="en-US" sz="2800" b="1" i="1" u="sng" dirty="0"/>
              <a:t>disjoint</a:t>
            </a:r>
            <a:r>
              <a:rPr lang="en-US" sz="2800" dirty="0"/>
              <a:t> sets; training set </a:t>
            </a:r>
            <a:r>
              <a:rPr lang="en-US" sz="2800" i="1" dirty="0">
                <a:solidFill>
                  <a:srgbClr val="3333FF"/>
                </a:solidFill>
              </a:rPr>
              <a:t>T</a:t>
            </a:r>
            <a:r>
              <a:rPr lang="en-US" sz="2800" dirty="0"/>
              <a:t>, validation set </a:t>
            </a:r>
            <a:r>
              <a:rPr lang="en-US" sz="2800" i="1" dirty="0">
                <a:solidFill>
                  <a:srgbClr val="00B050"/>
                </a:solidFill>
              </a:rPr>
              <a:t>V</a:t>
            </a:r>
            <a:r>
              <a:rPr lang="en-US" sz="2800" dirty="0"/>
              <a:t>, and test set </a:t>
            </a:r>
            <a:r>
              <a:rPr lang="en-US" sz="2800" i="1" dirty="0">
                <a:solidFill>
                  <a:srgbClr val="FF0000"/>
                </a:solidFill>
              </a:rPr>
              <a:t>U</a:t>
            </a:r>
            <a:r>
              <a:rPr lang="en-US" sz="2800" dirty="0"/>
              <a:t>, then:</a:t>
            </a:r>
          </a:p>
          <a:p>
            <a:pPr marL="1154430" lvl="1" indent="-514350">
              <a:buFont typeface="+mj-lt"/>
              <a:buAutoNum type="arabicPeriod"/>
            </a:pPr>
            <a:r>
              <a:rPr lang="en-US" sz="2800" dirty="0"/>
              <a:t>Cross-validation: For each degree </a:t>
            </a:r>
            <a:r>
              <a:rPr lang="en-US" sz="2800" i="1" dirty="0"/>
              <a:t>d</a:t>
            </a:r>
            <a:r>
              <a:rPr lang="en-US" sz="2800" dirty="0"/>
              <a:t>, perform a cross-validation method using </a:t>
            </a:r>
            <a:r>
              <a:rPr lang="en-US" sz="2800" i="1" dirty="0">
                <a:solidFill>
                  <a:srgbClr val="3333FF"/>
                </a:solidFill>
              </a:rPr>
              <a:t>T</a:t>
            </a:r>
            <a:r>
              <a:rPr lang="en-US" sz="2800" dirty="0">
                <a:solidFill>
                  <a:srgbClr val="3333FF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00B050"/>
                </a:solidFill>
              </a:rPr>
              <a:t>V</a:t>
            </a:r>
            <a:r>
              <a:rPr lang="en-US" sz="2800" dirty="0"/>
              <a:t> sets for evaluating the </a:t>
            </a:r>
            <a:r>
              <a:rPr lang="en-US" sz="2800" i="1" dirty="0">
                <a:solidFill>
                  <a:srgbClr val="FF0000"/>
                </a:solidFill>
              </a:rPr>
              <a:t>goodness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of </a:t>
            </a:r>
            <a:r>
              <a:rPr lang="en-US" sz="2800" i="1" dirty="0"/>
              <a:t>d</a:t>
            </a:r>
            <a:r>
              <a:rPr lang="en-US" sz="2800" dirty="0"/>
              <a:t>.</a:t>
            </a:r>
          </a:p>
          <a:p>
            <a:pPr marL="1703070" lvl="3" indent="-514350"/>
            <a:r>
              <a:rPr lang="en-US" dirty="0"/>
              <a:t>Some cross-validation techniques to be discussed later</a:t>
            </a:r>
          </a:p>
          <a:p>
            <a:pPr marL="1154430" lvl="1" indent="-514350">
              <a:buFont typeface="+mj-lt"/>
              <a:buAutoNum type="arabicPeriod"/>
            </a:pPr>
            <a:r>
              <a:rPr lang="en-US" sz="2800" dirty="0"/>
              <a:t>Model Selection: Given the best </a:t>
            </a:r>
            <a:r>
              <a:rPr lang="en-US" sz="2800" i="1" dirty="0"/>
              <a:t>d</a:t>
            </a:r>
            <a:r>
              <a:rPr lang="en-US" sz="2800" dirty="0"/>
              <a:t> found in step 1, find </a:t>
            </a:r>
            <a:r>
              <a:rPr lang="en-US" sz="2800" i="1" dirty="0" err="1"/>
              <a:t>h</a:t>
            </a:r>
            <a:r>
              <a:rPr lang="en-US" sz="2800" b="1" i="1" baseline="-25000" dirty="0" err="1"/>
              <a:t>w</a:t>
            </a:r>
            <a:r>
              <a:rPr lang="en-US" sz="2800" i="1" baseline="-25000" dirty="0" err="1"/>
              <a:t>,d</a:t>
            </a:r>
            <a:r>
              <a:rPr lang="en-US" sz="2800" dirty="0"/>
              <a:t>  using </a:t>
            </a:r>
            <a:r>
              <a:rPr lang="en-US" sz="2800" i="1" dirty="0">
                <a:solidFill>
                  <a:srgbClr val="3333FF"/>
                </a:solidFill>
              </a:rPr>
              <a:t>T</a:t>
            </a:r>
            <a:r>
              <a:rPr lang="en-US" sz="2800" dirty="0">
                <a:solidFill>
                  <a:srgbClr val="3333FF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00B050"/>
                </a:solidFill>
              </a:rPr>
              <a:t>V</a:t>
            </a:r>
            <a:r>
              <a:rPr lang="en-US" sz="2800" dirty="0"/>
              <a:t> sets and report the </a:t>
            </a:r>
            <a:r>
              <a:rPr lang="en-US" sz="2800" b="1" i="1" u="sng" dirty="0"/>
              <a:t>prediction error</a:t>
            </a:r>
            <a:r>
              <a:rPr lang="en-US" sz="2800" b="1" i="1" dirty="0"/>
              <a:t> </a:t>
            </a:r>
            <a:r>
              <a:rPr lang="en-US" sz="2800" dirty="0"/>
              <a:t>of </a:t>
            </a:r>
            <a:r>
              <a:rPr lang="en-US" sz="2800" i="1" dirty="0" err="1"/>
              <a:t>h</a:t>
            </a:r>
            <a:r>
              <a:rPr lang="en-US" sz="2800" b="1" i="1" baseline="-25000" dirty="0" err="1"/>
              <a:t>w</a:t>
            </a:r>
            <a:r>
              <a:rPr lang="en-US" sz="2800" i="1" baseline="-25000" dirty="0" err="1"/>
              <a:t>,d</a:t>
            </a:r>
            <a:r>
              <a:rPr lang="en-US" sz="2800" dirty="0"/>
              <a:t> using the test set </a:t>
            </a:r>
            <a:r>
              <a:rPr lang="en-US" sz="2800" i="1" dirty="0">
                <a:solidFill>
                  <a:srgbClr val="FF0000"/>
                </a:solidFill>
              </a:rPr>
              <a:t>U</a:t>
            </a:r>
          </a:p>
          <a:p>
            <a:pPr marL="1703070" lvl="3" indent="-514350"/>
            <a:r>
              <a:rPr lang="en-US" dirty="0"/>
              <a:t>Some model selection approaches to be discussed later.</a:t>
            </a:r>
          </a:p>
          <a:p>
            <a:pPr eaLnBrk="1" hangingPunct="1"/>
            <a:r>
              <a:rPr lang="en-US" sz="2800" dirty="0"/>
              <a:t>The prediction error on </a:t>
            </a:r>
            <a:r>
              <a:rPr lang="en-US" sz="2800" i="1" dirty="0"/>
              <a:t>U</a:t>
            </a:r>
            <a:r>
              <a:rPr lang="en-US" sz="2800" dirty="0"/>
              <a:t> is an </a:t>
            </a:r>
            <a:r>
              <a:rPr lang="en-US" sz="2800" i="1" dirty="0">
                <a:solidFill>
                  <a:srgbClr val="FF0000"/>
                </a:solidFill>
              </a:rPr>
              <a:t>unbiased estimate</a:t>
            </a:r>
            <a:r>
              <a:rPr lang="en-US" sz="2800" dirty="0"/>
              <a:t> of the true error</a:t>
            </a:r>
          </a:p>
        </p:txBody>
      </p:sp>
    </p:spTree>
    <p:extLst>
      <p:ext uri="{BB962C8B-B14F-4D97-AF65-F5344CB8AC3E}">
        <p14:creationId xmlns:p14="http://schemas.microsoft.com/office/powerpoint/2010/main" val="2159120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14290"/>
            <a:ext cx="7772400" cy="7032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Leave-One-Out Cross-Validation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9" name="Rectangle 7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142844" y="1000108"/>
                <a:ext cx="8858312" cy="571504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each degree </a:t>
                </a:r>
                <a:r>
                  <a:rPr lang="en-US" sz="3200" i="1" dirty="0"/>
                  <a:t>d</a:t>
                </a:r>
                <a:r>
                  <a:rPr lang="en-US" sz="3200" dirty="0"/>
                  <a:t> do: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for </a:t>
                </a:r>
                <a:r>
                  <a:rPr lang="en-US" sz="3200" i="1" dirty="0" err="1"/>
                  <a:t>i</a:t>
                </a:r>
                <a:r>
                  <a:rPr lang="en-US" sz="3200" dirty="0"/>
                  <a:t> </a:t>
                </a:r>
                <a:r>
                  <a:rPr lang="en-US" sz="3200" dirty="0">
                    <a:latin typeface="Courier New"/>
                    <a:cs typeface="Courier New"/>
                  </a:rPr>
                  <a:t>←</a:t>
                </a:r>
                <a:r>
                  <a:rPr lang="en-US" sz="3200" dirty="0"/>
                  <a:t> 1 to </a:t>
                </a:r>
                <a:r>
                  <a:rPr lang="en-US" sz="3200" i="1" dirty="0"/>
                  <a:t>m</a:t>
                </a:r>
                <a:r>
                  <a:rPr lang="en-US" sz="3200" dirty="0"/>
                  <a:t> do: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sz="3200" dirty="0"/>
                  <a:t>Validation set </a:t>
                </a:r>
                <a:r>
                  <a:rPr lang="en-US" sz="3200" i="1" dirty="0"/>
                  <a:t>V</a:t>
                </a:r>
                <a:r>
                  <a:rPr lang="en-US" sz="3200" i="1" baseline="-25000" dirty="0"/>
                  <a:t>i</a:t>
                </a:r>
                <a:r>
                  <a:rPr lang="en-US" sz="3200" i="1" dirty="0"/>
                  <a:t> </a:t>
                </a:r>
                <a:r>
                  <a:rPr lang="en-US" sz="3200" i="1" dirty="0">
                    <a:latin typeface="Courier New"/>
                    <a:cs typeface="Courier New"/>
                  </a:rPr>
                  <a:t>←</a:t>
                </a:r>
                <a:r>
                  <a:rPr lang="en-US" sz="3200" i="1" dirty="0"/>
                  <a:t> {</a:t>
                </a:r>
                <a:r>
                  <a:rPr lang="en-US" sz="3200" b="1" i="1" dirty="0" err="1"/>
                  <a:t>e</a:t>
                </a:r>
                <a:r>
                  <a:rPr lang="en-US" sz="3200" i="1" baseline="-25000" dirty="0" err="1"/>
                  <a:t>i</a:t>
                </a:r>
                <a:r>
                  <a:rPr lang="en-US" sz="3200" i="1" dirty="0"/>
                  <a:t> = </a:t>
                </a:r>
                <a:r>
                  <a:rPr lang="en-US" sz="3200" dirty="0"/>
                  <a:t>( </a:t>
                </a:r>
                <a:r>
                  <a:rPr lang="en-US" sz="3200" b="1" i="1" dirty="0"/>
                  <a:t>x</a:t>
                </a:r>
                <a:r>
                  <a:rPr lang="en-US" sz="3200" i="1" baseline="-25000" dirty="0"/>
                  <a:t>i</a:t>
                </a:r>
                <a:r>
                  <a:rPr lang="en-US" sz="3200" i="1" dirty="0"/>
                  <a:t>, </a:t>
                </a:r>
                <a:r>
                  <a:rPr lang="en-US" sz="3200" i="1" dirty="0" err="1"/>
                  <a:t>y</a:t>
                </a:r>
                <a:r>
                  <a:rPr lang="en-US" sz="3200" i="1" baseline="-25000" dirty="0" err="1"/>
                  <a:t>i</a:t>
                </a:r>
                <a:r>
                  <a:rPr lang="en-US" sz="3200" dirty="0"/>
                  <a:t> )} ; </a:t>
                </a:r>
                <a:r>
                  <a:rPr lang="en-US" sz="2000" dirty="0">
                    <a:solidFill>
                      <a:srgbClr val="FF0000"/>
                    </a:solidFill>
                  </a:rPr>
                  <a:t>leave the </a:t>
                </a:r>
                <a:r>
                  <a:rPr lang="en-US" sz="2000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</a:rPr>
                  <a:t>-the sample out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sz="3200" dirty="0"/>
                  <a:t>Training set: </a:t>
                </a:r>
                <a:r>
                  <a:rPr lang="en-US" sz="3200" i="1" dirty="0"/>
                  <a:t>T</a:t>
                </a:r>
                <a:r>
                  <a:rPr lang="en-US" sz="3200" i="1" baseline="-25000" dirty="0"/>
                  <a:t>i</a:t>
                </a:r>
                <a:r>
                  <a:rPr lang="en-US" sz="3200" i="1" dirty="0"/>
                  <a:t> </a:t>
                </a:r>
                <a:r>
                  <a:rPr lang="en-US" sz="3200" i="1" dirty="0">
                    <a:latin typeface="Courier New"/>
                    <a:cs typeface="Courier New"/>
                  </a:rPr>
                  <a:t>←</a:t>
                </a:r>
                <a:r>
                  <a:rPr lang="en-US" sz="3200" i="1" dirty="0"/>
                  <a:t> D \  V</a:t>
                </a:r>
                <a:r>
                  <a:rPr lang="en-US" sz="3200" i="1" baseline="-25000" dirty="0"/>
                  <a:t>i</a:t>
                </a:r>
                <a:endParaRPr lang="en-US" sz="3200" i="1" dirty="0"/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sz="3200" b="1" i="1" dirty="0" err="1"/>
                  <a:t>w</a:t>
                </a:r>
                <a:r>
                  <a:rPr lang="en-US" sz="3200" i="1" baseline="-25000" dirty="0" err="1"/>
                  <a:t>d,i</a:t>
                </a:r>
                <a:r>
                  <a:rPr lang="en-US" sz="3200" dirty="0"/>
                  <a:t> </a:t>
                </a:r>
                <a:r>
                  <a:rPr lang="en-US" sz="3200" dirty="0">
                    <a:latin typeface="Courier New"/>
                    <a:cs typeface="Courier New"/>
                  </a:rPr>
                  <a:t>←</a:t>
                </a:r>
                <a:r>
                  <a:rPr lang="en-US" sz="3200" dirty="0"/>
                  <a:t> Train(</a:t>
                </a:r>
                <a:r>
                  <a:rPr lang="en-US" sz="3200" i="1" dirty="0"/>
                  <a:t>T</a:t>
                </a:r>
                <a:r>
                  <a:rPr lang="en-US" sz="3200" i="1" baseline="-25000" dirty="0"/>
                  <a:t>i</a:t>
                </a:r>
                <a:r>
                  <a:rPr lang="en-US" sz="3200" dirty="0"/>
                  <a:t>, </a:t>
                </a:r>
                <a:r>
                  <a:rPr lang="en-US" sz="3200" i="1" dirty="0"/>
                  <a:t>d</a:t>
                </a:r>
                <a:r>
                  <a:rPr lang="en-US" sz="3200" dirty="0"/>
                  <a:t>) ; </a:t>
                </a:r>
                <a:r>
                  <a:rPr lang="en-US" sz="3200" dirty="0">
                    <a:solidFill>
                      <a:srgbClr val="FF0000"/>
                    </a:solidFill>
                  </a:rPr>
                  <a:t>optimal </a:t>
                </a:r>
                <a:r>
                  <a:rPr lang="en-US" sz="3200" b="1" i="1" dirty="0" err="1">
                    <a:solidFill>
                      <a:srgbClr val="FF0000"/>
                    </a:solidFill>
                  </a:rPr>
                  <a:t>w</a:t>
                </a:r>
                <a:r>
                  <a:rPr lang="en-US" sz="3200" i="1" baseline="-25000" dirty="0" err="1">
                    <a:solidFill>
                      <a:srgbClr val="FF0000"/>
                    </a:solidFill>
                  </a:rPr>
                  <a:t>d,i</a:t>
                </a:r>
                <a:r>
                  <a:rPr lang="en-US" sz="3200" dirty="0">
                    <a:solidFill>
                      <a:srgbClr val="FF0000"/>
                    </a:solidFill>
                  </a:rPr>
                  <a:t> using training set </a:t>
                </a:r>
                <a:r>
                  <a:rPr lang="en-US" sz="3200" i="1" dirty="0">
                    <a:solidFill>
                      <a:srgbClr val="FF0000"/>
                    </a:solidFill>
                  </a:rPr>
                  <a:t>T</a:t>
                </a:r>
                <a:r>
                  <a:rPr lang="en-US" sz="3200" i="1" baseline="-25000" dirty="0">
                    <a:solidFill>
                      <a:srgbClr val="FF0000"/>
                    </a:solidFill>
                  </a:rPr>
                  <a:t>i</a:t>
                </a:r>
                <a:endParaRPr lang="en-US" sz="3200" i="1" dirty="0">
                  <a:solidFill>
                    <a:srgbClr val="FF0000"/>
                  </a:solidFill>
                </a:endParaRP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sz="3200" i="1" dirty="0"/>
                  <a:t>J</a:t>
                </a:r>
                <a:r>
                  <a:rPr lang="en-US" sz="3200" dirty="0"/>
                  <a:t>(</a:t>
                </a:r>
                <a:r>
                  <a:rPr lang="en-US" sz="3200" i="1" dirty="0"/>
                  <a:t>d, </a:t>
                </a:r>
                <a:r>
                  <a:rPr lang="en-US" sz="3200" i="1" dirty="0" err="1"/>
                  <a:t>i</a:t>
                </a:r>
                <a:r>
                  <a:rPr lang="en-US" sz="3200" dirty="0"/>
                  <a:t>) </a:t>
                </a:r>
                <a:r>
                  <a:rPr lang="en-US" sz="3200" dirty="0">
                    <a:latin typeface="Courier New"/>
                    <a:cs typeface="Courier New"/>
                  </a:rPr>
                  <a:t>←</a:t>
                </a:r>
                <a:r>
                  <a:rPr lang="en-US" sz="3200" dirty="0"/>
                  <a:t> Test(</a:t>
                </a:r>
                <a:r>
                  <a:rPr lang="en-US" sz="3200" i="1" dirty="0"/>
                  <a:t>V</a:t>
                </a:r>
                <a:r>
                  <a:rPr lang="en-US" sz="3200" i="1" baseline="-25000" dirty="0"/>
                  <a:t>i</a:t>
                </a:r>
                <a:r>
                  <a:rPr lang="en-US" sz="3200" dirty="0"/>
                  <a:t>) ; </a:t>
                </a:r>
                <a:r>
                  <a:rPr lang="en-US" sz="3200" dirty="0">
                    <a:solidFill>
                      <a:srgbClr val="FF0000"/>
                    </a:solidFill>
                  </a:rPr>
                  <a:t>validation error of </a:t>
                </a:r>
                <a:r>
                  <a:rPr lang="en-US" sz="3200" b="1" i="1" dirty="0" err="1">
                    <a:solidFill>
                      <a:srgbClr val="FF0000"/>
                    </a:solidFill>
                  </a:rPr>
                  <a:t>w</a:t>
                </a:r>
                <a:r>
                  <a:rPr lang="en-US" sz="3200" i="1" baseline="-25000" dirty="0" err="1">
                    <a:solidFill>
                      <a:srgbClr val="FF0000"/>
                    </a:solidFill>
                  </a:rPr>
                  <a:t>d,i</a:t>
                </a:r>
                <a:r>
                  <a:rPr lang="en-US" sz="3200" dirty="0">
                    <a:solidFill>
                      <a:srgbClr val="FF0000"/>
                    </a:solidFill>
                  </a:rPr>
                  <a:t> on </a:t>
                </a:r>
                <a:r>
                  <a:rPr lang="en-US" sz="3200" b="1" i="1" dirty="0">
                    <a:solidFill>
                      <a:srgbClr val="FF0000"/>
                    </a:solidFill>
                  </a:rPr>
                  <a:t>x</a:t>
                </a:r>
                <a:r>
                  <a:rPr lang="en-US" sz="3200" i="1" baseline="-25000" dirty="0">
                    <a:solidFill>
                      <a:srgbClr val="FF0000"/>
                    </a:solidFill>
                  </a:rPr>
                  <a:t>i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1097280" lvl="4" indent="0">
                  <a:buNone/>
                </a:pPr>
                <a:r>
                  <a:rPr lang="en-US" sz="2600" dirty="0">
                    <a:solidFill>
                      <a:srgbClr val="3333FF"/>
                    </a:solidFill>
                  </a:rPr>
                  <a:t>; </a:t>
                </a:r>
                <a:r>
                  <a:rPr lang="en-US" sz="2800" i="1" dirty="0">
                    <a:solidFill>
                      <a:srgbClr val="3333FF"/>
                    </a:solidFill>
                  </a:rPr>
                  <a:t>J</a:t>
                </a:r>
                <a:r>
                  <a:rPr lang="en-US" sz="2800" dirty="0">
                    <a:solidFill>
                      <a:srgbClr val="3333FF"/>
                    </a:solidFill>
                  </a:rPr>
                  <a:t>(</a:t>
                </a:r>
                <a:r>
                  <a:rPr lang="en-US" sz="2800" i="1" dirty="0">
                    <a:solidFill>
                      <a:srgbClr val="3333FF"/>
                    </a:solidFill>
                  </a:rPr>
                  <a:t>d, </a:t>
                </a:r>
                <a:r>
                  <a:rPr lang="en-US" sz="2800" i="1" dirty="0" err="1">
                    <a:solidFill>
                      <a:srgbClr val="3333FF"/>
                    </a:solidFill>
                  </a:rPr>
                  <a:t>i</a:t>
                </a:r>
                <a:r>
                  <a:rPr lang="en-US" sz="2800" dirty="0">
                    <a:solidFill>
                      <a:srgbClr val="3333FF"/>
                    </a:solidFill>
                  </a:rPr>
                  <a:t>) is an unbiased estimate of the true prediction error </a:t>
                </a:r>
                <a:endParaRPr lang="en-US" sz="2600" dirty="0">
                  <a:solidFill>
                    <a:srgbClr val="3333FF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Average validation error: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𝐽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</m:d>
                    <m:r>
                      <a:rPr lang="en-US" sz="3200" b="0" i="1" smtClean="0">
                        <a:latin typeface="Cambria Math"/>
                        <a:ea typeface="Cambria Math"/>
                      </a:rPr>
                      <m:t> ←</m:t>
                    </m:r>
                    <m:r>
                      <a:rPr lang="en-US" sz="3200" b="0" i="1" smtClean="0">
                        <a:latin typeface="Cambria Math"/>
                      </a:rPr>
                      <m:t> </m:t>
                    </m:r>
                    <m:box>
                      <m:box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sz="3200" b="0" i="1" smtClean="0">
                            <a:latin typeface="Cambria Math"/>
                          </a:rPr>
                          <m:t>𝐽</m:t>
                        </m:r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3200" i="1" dirty="0"/>
              </a:p>
              <a:p>
                <a:r>
                  <a:rPr lang="en-US" sz="3200" i="1" dirty="0"/>
                  <a:t>d</a:t>
                </a:r>
                <a:r>
                  <a:rPr lang="en-US" sz="3200" i="1" baseline="30000" dirty="0"/>
                  <a:t>*</a:t>
                </a:r>
                <a:r>
                  <a:rPr lang="en-US" sz="3200" i="1" dirty="0"/>
                  <a:t> </a:t>
                </a:r>
                <a:r>
                  <a:rPr lang="en-US" sz="3200" i="1" dirty="0">
                    <a:latin typeface="Courier New"/>
                    <a:cs typeface="Courier New"/>
                  </a:rPr>
                  <a:t>←</a:t>
                </a:r>
                <a:r>
                  <a:rPr lang="en-US" sz="3200" i="1" dirty="0"/>
                  <a:t> </a:t>
                </a:r>
                <a:r>
                  <a:rPr lang="en-US" sz="3200" dirty="0" err="1"/>
                  <a:t>arg</a:t>
                </a:r>
                <a:r>
                  <a:rPr lang="en-US" sz="3200" dirty="0"/>
                  <a:t> min</a:t>
                </a:r>
                <a:r>
                  <a:rPr lang="en-US" sz="3200" i="1" baseline="-25000" dirty="0"/>
                  <a:t>d</a:t>
                </a:r>
                <a:r>
                  <a:rPr lang="en-US" sz="3200" dirty="0"/>
                  <a:t> </a:t>
                </a:r>
                <a:r>
                  <a:rPr lang="en-US" sz="3200" i="1" dirty="0"/>
                  <a:t>J</a:t>
                </a:r>
                <a:r>
                  <a:rPr lang="en-US" sz="3200" dirty="0"/>
                  <a:t>(</a:t>
                </a:r>
                <a:r>
                  <a:rPr lang="en-US" sz="3200" i="1" dirty="0"/>
                  <a:t>d</a:t>
                </a:r>
                <a:r>
                  <a:rPr lang="en-US" sz="3200" dirty="0"/>
                  <a:t>) ;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select the degree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d</a:t>
                </a:r>
                <a:r>
                  <a:rPr lang="en-US" sz="2400" dirty="0">
                    <a:solidFill>
                      <a:srgbClr val="FF0000"/>
                    </a:solidFill>
                  </a:rPr>
                  <a:t> with lowest average error</a:t>
                </a:r>
              </a:p>
              <a:p>
                <a:pPr marL="868680" lvl="3" indent="0">
                  <a:buNone/>
                </a:pPr>
                <a:r>
                  <a:rPr lang="en-US" sz="2600" dirty="0">
                    <a:solidFill>
                      <a:srgbClr val="3333FF"/>
                    </a:solidFill>
                  </a:rPr>
                  <a:t>;</a:t>
                </a:r>
                <a:r>
                  <a:rPr lang="en-US" sz="2400" i="1" dirty="0">
                    <a:solidFill>
                      <a:srgbClr val="3333FF"/>
                    </a:solidFill>
                  </a:rPr>
                  <a:t> J</a:t>
                </a:r>
                <a:r>
                  <a:rPr lang="en-US" sz="2400" dirty="0">
                    <a:solidFill>
                      <a:srgbClr val="3333FF"/>
                    </a:solidFill>
                  </a:rPr>
                  <a:t>(</a:t>
                </a:r>
                <a:r>
                  <a:rPr lang="en-US" sz="2400" i="1" dirty="0">
                    <a:solidFill>
                      <a:srgbClr val="3333FF"/>
                    </a:solidFill>
                  </a:rPr>
                  <a:t>d</a:t>
                </a:r>
                <a:r>
                  <a:rPr lang="en-US" sz="2400" i="1" baseline="30000" dirty="0">
                    <a:solidFill>
                      <a:srgbClr val="3333FF"/>
                    </a:solidFill>
                  </a:rPr>
                  <a:t>*</a:t>
                </a:r>
                <a:r>
                  <a:rPr lang="en-US" sz="2400" dirty="0">
                    <a:solidFill>
                      <a:srgbClr val="3333FF"/>
                    </a:solidFill>
                  </a:rPr>
                  <a:t>) is </a:t>
                </a:r>
                <a:r>
                  <a:rPr lang="en-US" sz="2400" b="1" i="1" u="sng" dirty="0">
                    <a:solidFill>
                      <a:srgbClr val="3333FF"/>
                    </a:solidFill>
                  </a:rPr>
                  <a:t>not</a:t>
                </a:r>
                <a:r>
                  <a:rPr lang="en-US" sz="2400" dirty="0">
                    <a:solidFill>
                      <a:srgbClr val="3333FF"/>
                    </a:solidFill>
                  </a:rPr>
                  <a:t> an unbiased estimate since all data is used to find it.</a:t>
                </a:r>
                <a:endParaRPr lang="en-US" sz="26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1269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2844" y="1000108"/>
                <a:ext cx="8858312" cy="5715040"/>
              </a:xfrm>
              <a:blipFill rotWithShape="1">
                <a:blip r:embed="rId3"/>
                <a:stretch>
                  <a:fillRect l="-1238" t="-1386" r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346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>
          <a:xfrm>
            <a:off x="714348" y="214290"/>
            <a:ext cx="7972452" cy="7032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Example: Estimating True Error for </a:t>
            </a:r>
            <a:r>
              <a:rPr lang="en-US" i="1" dirty="0"/>
              <a:t>d</a:t>
            </a:r>
            <a:r>
              <a:rPr lang="en-US" dirty="0"/>
              <a:t> = 1</a:t>
            </a:r>
            <a:endParaRPr lang="tr-TR" dirty="0"/>
          </a:p>
        </p:txBody>
      </p:sp>
      <p:sp>
        <p:nvSpPr>
          <p:cNvPr id="1126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42844" y="6643710"/>
            <a:ext cx="8858312" cy="71438"/>
          </a:xfrm>
        </p:spPr>
        <p:txBody>
          <a:bodyPr>
            <a:normAutofit fontScale="25000" lnSpcReduction="20000"/>
          </a:bodyPr>
          <a:lstStyle/>
          <a:p>
            <a:pPr lvl="1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ex26-ch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3" y="1214422"/>
            <a:ext cx="8874683" cy="47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70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>
          <a:xfrm>
            <a:off x="714348" y="214290"/>
            <a:ext cx="7972452" cy="7032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Example: Estimation results for all </a:t>
            </a:r>
            <a:r>
              <a:rPr lang="en-US" i="1" dirty="0"/>
              <a:t>d</a:t>
            </a:r>
            <a:endParaRPr lang="tr-TR" dirty="0"/>
          </a:p>
        </p:txBody>
      </p:sp>
      <p:sp>
        <p:nvSpPr>
          <p:cNvPr id="1126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42844" y="5214950"/>
            <a:ext cx="8858312" cy="150019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Optimal choice is </a:t>
            </a:r>
            <a:r>
              <a:rPr lang="en-US" i="1" dirty="0"/>
              <a:t>d</a:t>
            </a:r>
            <a:r>
              <a:rPr lang="en-US" dirty="0"/>
              <a:t> = 2</a:t>
            </a:r>
          </a:p>
          <a:p>
            <a:pPr lvl="1"/>
            <a:r>
              <a:rPr lang="en-US" dirty="0" err="1"/>
              <a:t>Overfitting</a:t>
            </a:r>
            <a:r>
              <a:rPr lang="en-US" dirty="0"/>
              <a:t> for </a:t>
            </a:r>
            <a:r>
              <a:rPr lang="en-US" i="1" dirty="0"/>
              <a:t>d</a:t>
            </a:r>
            <a:r>
              <a:rPr lang="en-US" dirty="0"/>
              <a:t> &gt; 2</a:t>
            </a:r>
          </a:p>
          <a:p>
            <a:pPr lvl="1"/>
            <a:r>
              <a:rPr lang="en-US" dirty="0"/>
              <a:t>Very high validation error for </a:t>
            </a:r>
            <a:r>
              <a:rPr lang="en-US" i="1" dirty="0"/>
              <a:t>d</a:t>
            </a:r>
            <a:r>
              <a:rPr lang="en-US" dirty="0"/>
              <a:t> = 8 and 9</a:t>
            </a:r>
          </a:p>
        </p:txBody>
      </p:sp>
      <p:pic>
        <p:nvPicPr>
          <p:cNvPr id="6" name="Picture 5" descr="ex27-ch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887544"/>
            <a:ext cx="4089672" cy="42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16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14290"/>
            <a:ext cx="7772400" cy="7032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Model Selection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9" name="Rectangle 7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142844" y="1000108"/>
                <a:ext cx="8858312" cy="5715040"/>
              </a:xfrm>
            </p:spPr>
            <p:txBody>
              <a:bodyPr>
                <a:normAutofit/>
              </a:bodyPr>
              <a:lstStyle/>
              <a:p>
                <a:r>
                  <a:rPr lang="en-US" sz="2800" i="1" dirty="0"/>
                  <a:t>J</a:t>
                </a:r>
                <a:r>
                  <a:rPr lang="en-US" sz="2800" dirty="0"/>
                  <a:t>(</a:t>
                </a:r>
                <a:r>
                  <a:rPr lang="en-US" sz="2800" i="1" dirty="0"/>
                  <a:t>d</a:t>
                </a:r>
                <a:r>
                  <a:rPr lang="en-US" sz="2800" baseline="30000" dirty="0"/>
                  <a:t>*</a:t>
                </a:r>
                <a:r>
                  <a:rPr lang="en-US" sz="2800" dirty="0"/>
                  <a:t>) is not unbiased since it was obtained using </a:t>
                </a:r>
                <a:r>
                  <a:rPr lang="en-US" sz="2800" b="1" i="1" u="sng" dirty="0"/>
                  <a:t>all</a:t>
                </a:r>
                <a:r>
                  <a:rPr lang="en-US" sz="2800" dirty="0"/>
                  <a:t> </a:t>
                </a:r>
                <a:r>
                  <a:rPr lang="en-US" sz="2800" b="1" i="1" u="sng" dirty="0"/>
                  <a:t>m</a:t>
                </a:r>
                <a:r>
                  <a:rPr lang="en-US" sz="2800" dirty="0"/>
                  <a:t> sample data</a:t>
                </a:r>
              </a:p>
              <a:p>
                <a:pPr lvl="1"/>
                <a:r>
                  <a:rPr lang="en-US" sz="2800" dirty="0"/>
                  <a:t>We chose the hypothesis class </a:t>
                </a:r>
                <a:r>
                  <a:rPr lang="en-US" sz="2800" i="1" dirty="0"/>
                  <a:t>d</a:t>
                </a:r>
                <a:r>
                  <a:rPr lang="en-US" sz="2800" baseline="30000" dirty="0"/>
                  <a:t>*</a:t>
                </a:r>
                <a:r>
                  <a:rPr lang="en-US" sz="2800" dirty="0"/>
                  <a:t> based 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𝐽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  <m:box>
                      <m:box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sz="2800" i="1">
                            <a:latin typeface="Cambria Math"/>
                          </a:rPr>
                          <m:t>𝐽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  <m:r>
                          <a:rPr lang="en-US" sz="2800" i="1">
                            <a:latin typeface="Cambria Math"/>
                          </a:rPr>
                          <m:t>, </m:t>
                        </m:r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We want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both an hypothesis class and an unbiased true error estimate</a:t>
                </a:r>
                <a:endParaRPr lang="en-US" sz="2800" dirty="0"/>
              </a:p>
              <a:p>
                <a:r>
                  <a:rPr lang="en-US" sz="2800" dirty="0"/>
                  <a:t>If we want to compare different learning algorithms (or different hypotheses) an independent test data </a:t>
                </a:r>
                <a:r>
                  <a:rPr lang="en-US" sz="2800" i="1" dirty="0"/>
                  <a:t>U</a:t>
                </a:r>
                <a:r>
                  <a:rPr lang="en-US" sz="2800" dirty="0"/>
                  <a:t> is required in order to decide for the best algorithm or the best hypothesis</a:t>
                </a:r>
              </a:p>
              <a:p>
                <a:pPr lvl="1"/>
                <a:r>
                  <a:rPr lang="en-US" sz="2800" dirty="0"/>
                  <a:t>In our case, we are trying to decide which regression model to use, </a:t>
                </a:r>
                <a:r>
                  <a:rPr lang="en-US" sz="2800" i="1" dirty="0"/>
                  <a:t>d=</a:t>
                </a:r>
                <a:r>
                  <a:rPr lang="en-US" sz="2800" dirty="0"/>
                  <a:t>1, or </a:t>
                </a:r>
                <a:r>
                  <a:rPr lang="en-US" sz="2800" i="1" dirty="0"/>
                  <a:t>d=</a:t>
                </a:r>
                <a:r>
                  <a:rPr lang="en-US" sz="2800" dirty="0"/>
                  <a:t>2, or …, or </a:t>
                </a:r>
                <a:r>
                  <a:rPr lang="en-US" sz="2800" i="1" dirty="0"/>
                  <a:t>d=</a:t>
                </a:r>
                <a:r>
                  <a:rPr lang="en-US" sz="2800" dirty="0"/>
                  <a:t>11? </a:t>
                </a:r>
              </a:p>
              <a:p>
                <a:pPr lvl="1"/>
                <a:r>
                  <a:rPr lang="en-US" sz="2800" dirty="0"/>
                  <a:t>And, which has the best unbiased true error estimate</a:t>
                </a:r>
              </a:p>
            </p:txBody>
          </p:sp>
        </mc:Choice>
        <mc:Fallback xmlns="">
          <p:sp>
            <p:nvSpPr>
              <p:cNvPr id="11269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2844" y="1000108"/>
                <a:ext cx="8858312" cy="5715040"/>
              </a:xfrm>
              <a:blipFill>
                <a:blip r:embed="rId3"/>
                <a:stretch>
                  <a:fillRect l="-825" t="-1066" r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716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14290"/>
            <a:ext cx="7772400" cy="7032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i="1" dirty="0"/>
              <a:t>k</a:t>
            </a:r>
            <a:r>
              <a:rPr lang="en-US" dirty="0"/>
              <a:t>-Fold Cross-Validation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9" name="Rectangle 7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142844" y="1000108"/>
                <a:ext cx="8858312" cy="5715040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sz="3200" dirty="0"/>
                  <a:t>Partition </a:t>
                </a:r>
                <a:r>
                  <a:rPr lang="en-US" sz="3200" i="1" dirty="0"/>
                  <a:t>D</a:t>
                </a:r>
                <a:r>
                  <a:rPr lang="en-US" sz="3200" dirty="0"/>
                  <a:t> into </a:t>
                </a:r>
                <a:r>
                  <a:rPr lang="en-US" sz="3200" i="1" dirty="0"/>
                  <a:t>k</a:t>
                </a:r>
                <a:r>
                  <a:rPr lang="en-US" sz="3200" dirty="0"/>
                  <a:t> disjoint subsets of same size and same distribution, </a:t>
                </a:r>
                <a:r>
                  <a:rPr lang="en-US" sz="3200" i="1" dirty="0"/>
                  <a:t>P</a:t>
                </a:r>
                <a:r>
                  <a:rPr lang="en-US" sz="3200" baseline="-25000" dirty="0"/>
                  <a:t>1</a:t>
                </a:r>
                <a:r>
                  <a:rPr lang="en-US" sz="3200" dirty="0"/>
                  <a:t>, </a:t>
                </a:r>
                <a:r>
                  <a:rPr lang="en-US" sz="3200" i="1" dirty="0"/>
                  <a:t>P</a:t>
                </a:r>
                <a:r>
                  <a:rPr lang="en-US" sz="3200" baseline="-25000" dirty="0"/>
                  <a:t>2</a:t>
                </a:r>
                <a:r>
                  <a:rPr lang="en-US" sz="3200" dirty="0"/>
                  <a:t>, …, </a:t>
                </a:r>
                <a:r>
                  <a:rPr lang="en-US" sz="3200" i="1" dirty="0" err="1"/>
                  <a:t>P</a:t>
                </a:r>
                <a:r>
                  <a:rPr lang="en-US" sz="3200" i="1" baseline="-25000" dirty="0" err="1"/>
                  <a:t>k</a:t>
                </a:r>
                <a:endParaRPr lang="en-US" sz="3200" baseline="-25000" dirty="0"/>
              </a:p>
              <a:p>
                <a:pPr eaLnBrk="1" hangingPunct="1"/>
                <a:r>
                  <a:rPr lang="en-US" sz="3200" dirty="0"/>
                  <a:t>For each degree </a:t>
                </a:r>
                <a:r>
                  <a:rPr lang="en-US" sz="3200" i="1" dirty="0"/>
                  <a:t>d</a:t>
                </a:r>
                <a:r>
                  <a:rPr lang="en-US" sz="3200" dirty="0"/>
                  <a:t> do:</a:t>
                </a:r>
              </a:p>
              <a:p>
                <a:pPr lvl="1"/>
                <a:r>
                  <a:rPr lang="en-US" sz="3000" dirty="0"/>
                  <a:t>for </a:t>
                </a:r>
                <a:r>
                  <a:rPr lang="en-US" sz="3000" i="1" dirty="0" err="1"/>
                  <a:t>i</a:t>
                </a:r>
                <a:r>
                  <a:rPr lang="en-US" sz="3000" dirty="0"/>
                  <a:t> </a:t>
                </a:r>
                <a:r>
                  <a:rPr lang="en-US" sz="3000" dirty="0">
                    <a:latin typeface="Courier New"/>
                    <a:cs typeface="Courier New"/>
                  </a:rPr>
                  <a:t>←</a:t>
                </a:r>
                <a:r>
                  <a:rPr lang="en-US" sz="3000" dirty="0"/>
                  <a:t> 1 to </a:t>
                </a:r>
                <a:r>
                  <a:rPr lang="en-US" sz="3000" i="1" dirty="0"/>
                  <a:t>k</a:t>
                </a:r>
                <a:r>
                  <a:rPr lang="en-US" sz="3000" dirty="0"/>
                  <a:t> do:</a:t>
                </a:r>
              </a:p>
              <a:p>
                <a:pPr marL="834390" lvl="1" indent="-514350">
                  <a:buFont typeface="+mj-lt"/>
                  <a:buAutoNum type="arabicPeriod"/>
                </a:pPr>
                <a:r>
                  <a:rPr lang="en-US" sz="3000" dirty="0"/>
                  <a:t>Validation set </a:t>
                </a:r>
                <a:r>
                  <a:rPr lang="en-US" sz="3000" i="1" dirty="0"/>
                  <a:t>V</a:t>
                </a:r>
                <a:r>
                  <a:rPr lang="en-US" sz="3000" i="1" baseline="-25000" dirty="0"/>
                  <a:t>i</a:t>
                </a:r>
                <a:r>
                  <a:rPr lang="en-US" sz="3000" dirty="0"/>
                  <a:t> </a:t>
                </a:r>
                <a:r>
                  <a:rPr lang="en-US" sz="2800" dirty="0">
                    <a:latin typeface="Courier New"/>
                    <a:cs typeface="Courier New"/>
                  </a:rPr>
                  <a:t>←</a:t>
                </a:r>
                <a:r>
                  <a:rPr lang="en-US" sz="3000" dirty="0"/>
                  <a:t> </a:t>
                </a:r>
                <a:r>
                  <a:rPr lang="en-US" sz="3000" i="1" dirty="0"/>
                  <a:t>P</a:t>
                </a:r>
                <a:r>
                  <a:rPr lang="en-US" sz="3000" i="1" baseline="-25000" dirty="0"/>
                  <a:t>i</a:t>
                </a:r>
                <a:r>
                  <a:rPr lang="en-US" sz="3000" dirty="0"/>
                  <a:t> </a:t>
                </a:r>
                <a:r>
                  <a:rPr lang="en-US" sz="3000" dirty="0">
                    <a:solidFill>
                      <a:srgbClr val="FF0000"/>
                    </a:solidFill>
                  </a:rPr>
                  <a:t>; leave </a:t>
                </a:r>
                <a:r>
                  <a:rPr lang="en-US" sz="3000" i="1" dirty="0">
                    <a:solidFill>
                      <a:srgbClr val="FF0000"/>
                    </a:solidFill>
                  </a:rPr>
                  <a:t>P</a:t>
                </a:r>
                <a:r>
                  <a:rPr lang="en-US" sz="3000" i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US" sz="3000" dirty="0">
                    <a:solidFill>
                      <a:srgbClr val="FF0000"/>
                    </a:solidFill>
                  </a:rPr>
                  <a:t> out for validation</a:t>
                </a:r>
                <a:endParaRPr lang="en-US" sz="3000" i="1" baseline="-25000" dirty="0"/>
              </a:p>
              <a:p>
                <a:pPr marL="834390" lvl="1" indent="-514350">
                  <a:buFont typeface="+mj-lt"/>
                  <a:buAutoNum type="arabicPeriod"/>
                </a:pPr>
                <a:r>
                  <a:rPr lang="en-US" sz="3000" dirty="0"/>
                  <a:t>Training set </a:t>
                </a:r>
                <a:r>
                  <a:rPr lang="en-US" sz="3000" i="1" dirty="0"/>
                  <a:t>T</a:t>
                </a:r>
                <a:r>
                  <a:rPr lang="en-US" sz="3000" i="1" baseline="-25000" dirty="0"/>
                  <a:t>i</a:t>
                </a:r>
                <a:r>
                  <a:rPr lang="en-US" sz="3000" dirty="0"/>
                  <a:t> </a:t>
                </a:r>
                <a:r>
                  <a:rPr lang="en-US" sz="3200" dirty="0">
                    <a:latin typeface="Courier New"/>
                    <a:cs typeface="Courier New"/>
                  </a:rPr>
                  <a:t>←</a:t>
                </a:r>
                <a:r>
                  <a:rPr lang="en-US" sz="3000" dirty="0"/>
                  <a:t> </a:t>
                </a:r>
                <a:r>
                  <a:rPr lang="en-US" sz="3000" i="1" dirty="0"/>
                  <a:t>D</a:t>
                </a:r>
                <a:r>
                  <a:rPr lang="en-US" sz="3000" dirty="0"/>
                  <a:t> \ </a:t>
                </a:r>
                <a:r>
                  <a:rPr lang="en-US" sz="3000" i="1" dirty="0"/>
                  <a:t>V</a:t>
                </a:r>
                <a:r>
                  <a:rPr lang="en-US" sz="3000" i="1" baseline="-25000" dirty="0"/>
                  <a:t>i</a:t>
                </a:r>
              </a:p>
              <a:p>
                <a:pPr marL="834390" lvl="1" indent="-514350">
                  <a:buFont typeface="+mj-lt"/>
                  <a:buAutoNum type="arabicPeriod"/>
                </a:pPr>
                <a:r>
                  <a:rPr lang="en-US" sz="3000" b="1" i="1" dirty="0" err="1"/>
                  <a:t>w</a:t>
                </a:r>
                <a:r>
                  <a:rPr lang="en-US" sz="3000" i="1" baseline="-25000" dirty="0" err="1"/>
                  <a:t>d,i</a:t>
                </a:r>
                <a:r>
                  <a:rPr lang="en-US" sz="3000" dirty="0"/>
                  <a:t> </a:t>
                </a:r>
                <a:r>
                  <a:rPr lang="en-US" sz="2800" dirty="0">
                    <a:latin typeface="Courier New"/>
                    <a:cs typeface="Courier New"/>
                  </a:rPr>
                  <a:t>←</a:t>
                </a:r>
                <a:r>
                  <a:rPr lang="en-US" sz="3000" dirty="0"/>
                  <a:t> Train(</a:t>
                </a:r>
                <a:r>
                  <a:rPr lang="en-US" sz="3000" i="1" dirty="0"/>
                  <a:t>T</a:t>
                </a:r>
                <a:r>
                  <a:rPr lang="en-US" sz="3000" i="1" baseline="-25000" dirty="0"/>
                  <a:t>i</a:t>
                </a:r>
                <a:r>
                  <a:rPr lang="en-US" sz="3000" dirty="0"/>
                  <a:t>, </a:t>
                </a:r>
                <a:r>
                  <a:rPr lang="en-US" sz="3000" i="1" dirty="0"/>
                  <a:t>d</a:t>
                </a:r>
                <a:r>
                  <a:rPr lang="en-US" sz="3000" dirty="0"/>
                  <a:t>) </a:t>
                </a:r>
                <a:r>
                  <a:rPr lang="en-US" sz="3000" dirty="0">
                    <a:solidFill>
                      <a:srgbClr val="FF0000"/>
                    </a:solidFill>
                  </a:rPr>
                  <a:t>; train on </a:t>
                </a:r>
                <a:r>
                  <a:rPr lang="en-US" sz="3000" i="1" dirty="0">
                    <a:solidFill>
                      <a:srgbClr val="FF0000"/>
                    </a:solidFill>
                  </a:rPr>
                  <a:t>T</a:t>
                </a:r>
                <a:r>
                  <a:rPr lang="en-US" sz="3000" i="1" baseline="-25000" dirty="0">
                    <a:solidFill>
                      <a:srgbClr val="FF0000"/>
                    </a:solidFill>
                  </a:rPr>
                  <a:t>i</a:t>
                </a:r>
                <a:endParaRPr lang="en-US" sz="3000" dirty="0"/>
              </a:p>
              <a:p>
                <a:pPr marL="834390" lvl="1" indent="-514350">
                  <a:buFont typeface="+mj-lt"/>
                  <a:buAutoNum type="arabicPeriod"/>
                </a:pPr>
                <a:r>
                  <a:rPr lang="en-US" sz="3000" i="1" dirty="0"/>
                  <a:t>J</a:t>
                </a:r>
                <a:r>
                  <a:rPr lang="en-US" sz="3000" dirty="0"/>
                  <a:t>(</a:t>
                </a:r>
                <a:r>
                  <a:rPr lang="en-US" sz="3000" i="1" dirty="0"/>
                  <a:t>d</a:t>
                </a:r>
                <a:r>
                  <a:rPr lang="en-US" sz="3000" dirty="0"/>
                  <a:t>, </a:t>
                </a:r>
                <a:r>
                  <a:rPr lang="en-US" sz="3000" i="1" dirty="0" err="1"/>
                  <a:t>i</a:t>
                </a:r>
                <a:r>
                  <a:rPr lang="en-US" sz="3000" dirty="0"/>
                  <a:t>) </a:t>
                </a:r>
                <a:r>
                  <a:rPr lang="en-US" sz="2800" dirty="0">
                    <a:latin typeface="Courier New"/>
                    <a:cs typeface="Courier New"/>
                  </a:rPr>
                  <a:t>←</a:t>
                </a:r>
                <a:r>
                  <a:rPr lang="en-US" sz="3000" dirty="0"/>
                  <a:t> Test(</a:t>
                </a:r>
                <a:r>
                  <a:rPr lang="en-US" sz="3000" i="1" dirty="0"/>
                  <a:t>V</a:t>
                </a:r>
                <a:r>
                  <a:rPr lang="en-US" sz="3000" i="1" baseline="-25000" dirty="0"/>
                  <a:t>i</a:t>
                </a:r>
                <a:r>
                  <a:rPr lang="en-US" sz="3000" dirty="0"/>
                  <a:t>) </a:t>
                </a:r>
                <a:r>
                  <a:rPr lang="en-US" sz="3000" dirty="0">
                    <a:solidFill>
                      <a:srgbClr val="FF0000"/>
                    </a:solidFill>
                  </a:rPr>
                  <a:t>; compute validation error on </a:t>
                </a:r>
                <a:r>
                  <a:rPr lang="en-US" sz="3000" i="1" dirty="0">
                    <a:solidFill>
                      <a:srgbClr val="FF0000"/>
                    </a:solidFill>
                  </a:rPr>
                  <a:t>T</a:t>
                </a:r>
                <a:r>
                  <a:rPr lang="en-US" sz="3000" i="1" baseline="-25000" dirty="0">
                    <a:solidFill>
                      <a:srgbClr val="FF0000"/>
                    </a:solidFill>
                  </a:rPr>
                  <a:t>i</a:t>
                </a:r>
                <a:endParaRPr lang="en-US" sz="3000" dirty="0"/>
              </a:p>
              <a:p>
                <a:pPr lvl="1"/>
                <a:r>
                  <a:rPr lang="en-US" sz="2800" dirty="0"/>
                  <a:t>Average validation error: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𝐽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</m:d>
                    <m:r>
                      <a:rPr lang="en-US" sz="2800" i="1">
                        <a:latin typeface="Cambria Math"/>
                        <a:ea typeface="Cambria Math"/>
                      </a:rPr>
                      <m:t> ←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box>
                      <m:box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sz="2800" i="1">
                            <a:latin typeface="Cambria Math"/>
                          </a:rPr>
                          <m:t>𝐽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  <m:r>
                          <a:rPr lang="en-US" sz="2800" i="1">
                            <a:latin typeface="Cambria Math"/>
                          </a:rPr>
                          <m:t>, </m:t>
                        </m:r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3000" dirty="0"/>
              </a:p>
              <a:p>
                <a:pPr marL="560070" indent="-514350"/>
                <a:r>
                  <a:rPr lang="en-US" sz="3200" i="1" dirty="0"/>
                  <a:t>d</a:t>
                </a:r>
                <a:r>
                  <a:rPr lang="en-US" sz="3200" i="1" baseline="30000" dirty="0"/>
                  <a:t>*</a:t>
                </a:r>
                <a:r>
                  <a:rPr lang="en-US" sz="3200" i="1" dirty="0"/>
                  <a:t> </a:t>
                </a:r>
                <a:r>
                  <a:rPr lang="en-US" sz="3200" i="1" dirty="0">
                    <a:latin typeface="Courier New"/>
                    <a:cs typeface="Courier New"/>
                  </a:rPr>
                  <a:t>←</a:t>
                </a:r>
                <a:r>
                  <a:rPr lang="en-US" sz="3200" i="1" dirty="0"/>
                  <a:t> </a:t>
                </a:r>
                <a:r>
                  <a:rPr lang="en-US" sz="3200" dirty="0" err="1"/>
                  <a:t>arg</a:t>
                </a:r>
                <a:r>
                  <a:rPr lang="en-US" sz="3200" dirty="0"/>
                  <a:t> min</a:t>
                </a:r>
                <a:r>
                  <a:rPr lang="en-US" sz="3200" i="1" baseline="-25000" dirty="0"/>
                  <a:t>d</a:t>
                </a:r>
                <a:r>
                  <a:rPr lang="en-US" sz="3200" dirty="0"/>
                  <a:t> </a:t>
                </a:r>
                <a:r>
                  <a:rPr lang="en-US" sz="3200" i="1" dirty="0"/>
                  <a:t>J</a:t>
                </a:r>
                <a:r>
                  <a:rPr lang="en-US" sz="3200" dirty="0"/>
                  <a:t>(</a:t>
                </a:r>
                <a:r>
                  <a:rPr lang="en-US" sz="3200" i="1" dirty="0"/>
                  <a:t>d</a:t>
                </a:r>
                <a:r>
                  <a:rPr lang="en-US" sz="3200" dirty="0"/>
                  <a:t>)</a:t>
                </a:r>
                <a:r>
                  <a:rPr lang="en-US" sz="3200" dirty="0">
                    <a:solidFill>
                      <a:srgbClr val="FF0000"/>
                    </a:solidFill>
                  </a:rPr>
                  <a:t> ; return optimal degree </a:t>
                </a:r>
                <a:r>
                  <a:rPr lang="en-US" sz="3200" i="1" dirty="0">
                    <a:solidFill>
                      <a:srgbClr val="FF0000"/>
                    </a:solidFill>
                  </a:rPr>
                  <a:t>d</a:t>
                </a:r>
              </a:p>
            </p:txBody>
          </p:sp>
        </mc:Choice>
        <mc:Fallback xmlns="">
          <p:sp>
            <p:nvSpPr>
              <p:cNvPr id="11269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2844" y="1000108"/>
                <a:ext cx="8858312" cy="5715040"/>
              </a:xfrm>
              <a:blipFill rotWithShape="1">
                <a:blip r:embed="rId3"/>
                <a:stretch>
                  <a:fillRect l="-1032" t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638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14290"/>
            <a:ext cx="7772400" cy="7032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i="1" dirty="0" err="1"/>
              <a:t>k</a:t>
            </a:r>
            <a:r>
              <a:rPr lang="en-US" dirty="0" err="1"/>
              <a:t>CV</a:t>
            </a:r>
            <a:r>
              <a:rPr lang="en-US" dirty="0"/>
              <a:t>-Based Model Selection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9" name="Rectangle 7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142844" y="1000108"/>
                <a:ext cx="8858312" cy="5715040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sz="3200" dirty="0"/>
                  <a:t>Partition </a:t>
                </a:r>
                <a:r>
                  <a:rPr lang="en-US" sz="3200" i="1" dirty="0"/>
                  <a:t>D</a:t>
                </a:r>
                <a:r>
                  <a:rPr lang="en-US" sz="3200" dirty="0"/>
                  <a:t> into </a:t>
                </a:r>
                <a:r>
                  <a:rPr lang="en-US" sz="3200" i="1" dirty="0"/>
                  <a:t>k</a:t>
                </a:r>
                <a:r>
                  <a:rPr lang="en-US" sz="3200" dirty="0"/>
                  <a:t> disjoint subsets </a:t>
                </a:r>
                <a:r>
                  <a:rPr lang="en-US" sz="3200" i="1" dirty="0"/>
                  <a:t>P</a:t>
                </a:r>
                <a:r>
                  <a:rPr lang="en-US" sz="3200" baseline="-25000" dirty="0"/>
                  <a:t>1</a:t>
                </a:r>
                <a:r>
                  <a:rPr lang="en-US" sz="3200" dirty="0"/>
                  <a:t>, </a:t>
                </a:r>
                <a:r>
                  <a:rPr lang="en-US" sz="3200" i="1" dirty="0"/>
                  <a:t>P</a:t>
                </a:r>
                <a:r>
                  <a:rPr lang="en-US" sz="3200" baseline="-25000" dirty="0"/>
                  <a:t>2</a:t>
                </a:r>
                <a:r>
                  <a:rPr lang="en-US" sz="3200" dirty="0"/>
                  <a:t>, …, </a:t>
                </a:r>
                <a:r>
                  <a:rPr lang="en-US" sz="3200" i="1" dirty="0" err="1"/>
                  <a:t>P</a:t>
                </a:r>
                <a:r>
                  <a:rPr lang="en-US" sz="3200" i="1" baseline="-25000" dirty="0" err="1"/>
                  <a:t>k</a:t>
                </a:r>
                <a:endParaRPr lang="en-US" sz="3200" dirty="0"/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sz="3200" dirty="0"/>
                  <a:t>For </a:t>
                </a:r>
                <a:r>
                  <a:rPr lang="en-US" sz="3200" i="1" dirty="0"/>
                  <a:t>j</a:t>
                </a:r>
                <a:r>
                  <a:rPr lang="en-US" sz="3200" dirty="0"/>
                  <a:t> </a:t>
                </a:r>
                <a:r>
                  <a:rPr lang="en-US" sz="3200" i="1" dirty="0">
                    <a:latin typeface="Courier New"/>
                    <a:cs typeface="Courier New"/>
                  </a:rPr>
                  <a:t>←</a:t>
                </a:r>
                <a:r>
                  <a:rPr lang="en-US" sz="3200" dirty="0"/>
                  <a:t> 1 to </a:t>
                </a:r>
                <a:r>
                  <a:rPr lang="en-US" sz="3200" i="1" dirty="0"/>
                  <a:t>k</a:t>
                </a:r>
                <a:r>
                  <a:rPr lang="en-US" sz="3200" dirty="0"/>
                  <a:t> do: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sz="3200" dirty="0"/>
                  <a:t>Test set </a:t>
                </a:r>
                <a:r>
                  <a:rPr lang="en-US" sz="3200" i="1" dirty="0" err="1"/>
                  <a:t>U</a:t>
                </a:r>
                <a:r>
                  <a:rPr lang="en-US" sz="3200" i="1" baseline="-25000" dirty="0" err="1"/>
                  <a:t>j</a:t>
                </a:r>
                <a:r>
                  <a:rPr lang="en-US" sz="3200" i="1" dirty="0"/>
                  <a:t> </a:t>
                </a:r>
                <a:r>
                  <a:rPr lang="en-US" sz="3200" i="1" dirty="0">
                    <a:latin typeface="Courier New"/>
                    <a:cs typeface="Courier New"/>
                  </a:rPr>
                  <a:t>←</a:t>
                </a:r>
                <a:r>
                  <a:rPr lang="en-US" sz="3200" i="1" dirty="0"/>
                  <a:t> {</a:t>
                </a:r>
                <a:r>
                  <a:rPr lang="en-US" sz="3200" b="1" i="1" dirty="0" err="1"/>
                  <a:t>e</a:t>
                </a:r>
                <a:r>
                  <a:rPr lang="en-US" sz="3200" i="1" baseline="-25000" dirty="0" err="1"/>
                  <a:t>j</a:t>
                </a:r>
                <a:r>
                  <a:rPr lang="en-US" sz="3200" i="1" dirty="0"/>
                  <a:t> = </a:t>
                </a:r>
                <a:r>
                  <a:rPr lang="en-US" sz="3200" dirty="0"/>
                  <a:t>( </a:t>
                </a:r>
                <a:r>
                  <a:rPr lang="en-US" sz="3200" b="1" i="1" dirty="0" err="1"/>
                  <a:t>x</a:t>
                </a:r>
                <a:r>
                  <a:rPr lang="en-US" sz="3200" i="1" baseline="-25000" dirty="0" err="1"/>
                  <a:t>j</a:t>
                </a:r>
                <a:r>
                  <a:rPr lang="en-US" sz="3200" i="1" dirty="0"/>
                  <a:t>, </a:t>
                </a:r>
                <a:r>
                  <a:rPr lang="en-US" sz="3200" i="1" dirty="0" err="1"/>
                  <a:t>y</a:t>
                </a:r>
                <a:r>
                  <a:rPr lang="en-US" sz="3200" i="1" baseline="-25000" dirty="0" err="1"/>
                  <a:t>j</a:t>
                </a:r>
                <a:r>
                  <a:rPr lang="en-US" sz="3200" dirty="0"/>
                  <a:t> )}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sz="3200" dirty="0" err="1"/>
                  <a:t>TrainingAndValidation</a:t>
                </a:r>
                <a:r>
                  <a:rPr lang="en-US" sz="3200" dirty="0"/>
                  <a:t> set </a:t>
                </a:r>
                <a:r>
                  <a:rPr lang="en-US" sz="3200" i="1" dirty="0" err="1"/>
                  <a:t>D</a:t>
                </a:r>
                <a:r>
                  <a:rPr lang="en-US" sz="3200" i="1" baseline="-25000" dirty="0" err="1"/>
                  <a:t>j</a:t>
                </a:r>
                <a:r>
                  <a:rPr lang="en-US" sz="3200" i="1" dirty="0"/>
                  <a:t> </a:t>
                </a:r>
                <a:r>
                  <a:rPr lang="en-US" sz="3200" i="1" dirty="0">
                    <a:latin typeface="Courier New"/>
                    <a:cs typeface="Courier New"/>
                  </a:rPr>
                  <a:t>←</a:t>
                </a:r>
                <a:r>
                  <a:rPr lang="en-US" sz="3200" i="1" dirty="0"/>
                  <a:t> D \ </a:t>
                </a:r>
                <a:r>
                  <a:rPr lang="en-US" sz="3200" i="1" dirty="0" err="1"/>
                  <a:t>U</a:t>
                </a:r>
                <a:r>
                  <a:rPr lang="en-US" sz="3200" i="1" baseline="-25000" dirty="0" err="1"/>
                  <a:t>j</a:t>
                </a:r>
                <a:endParaRPr lang="en-US" sz="3200" i="1" dirty="0"/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sz="3200" i="1" dirty="0" err="1"/>
                  <a:t>d</a:t>
                </a:r>
                <a:r>
                  <a:rPr lang="en-US" sz="3200" i="1" baseline="-25000" dirty="0" err="1"/>
                  <a:t>j</a:t>
                </a:r>
                <a:r>
                  <a:rPr lang="en-US" sz="3200" i="1" baseline="30000" dirty="0"/>
                  <a:t>*</a:t>
                </a:r>
                <a:r>
                  <a:rPr lang="en-US" sz="3200" dirty="0"/>
                  <a:t> </a:t>
                </a:r>
                <a:r>
                  <a:rPr lang="en-US" sz="3200" dirty="0">
                    <a:latin typeface="Courier New"/>
                    <a:cs typeface="Courier New"/>
                  </a:rPr>
                  <a:t>←</a:t>
                </a:r>
                <a:r>
                  <a:rPr lang="en-US" sz="3200" dirty="0"/>
                  <a:t> </a:t>
                </a:r>
                <a:r>
                  <a:rPr lang="en-US" sz="3200" i="1" dirty="0" err="1"/>
                  <a:t>k</a:t>
                </a:r>
                <a:r>
                  <a:rPr lang="en-US" sz="3200" dirty="0" err="1"/>
                  <a:t>CV</a:t>
                </a:r>
                <a:r>
                  <a:rPr lang="en-US" sz="3200" dirty="0"/>
                  <a:t>(</a:t>
                </a:r>
                <a:r>
                  <a:rPr lang="en-US" sz="3200" i="1" dirty="0" err="1"/>
                  <a:t>D</a:t>
                </a:r>
                <a:r>
                  <a:rPr lang="en-US" sz="3200" i="1" baseline="-25000" dirty="0" err="1"/>
                  <a:t>j</a:t>
                </a:r>
                <a:r>
                  <a:rPr lang="en-US" sz="3200" dirty="0"/>
                  <a:t>) ; </a:t>
                </a:r>
                <a:r>
                  <a:rPr lang="en-US" sz="3200" dirty="0">
                    <a:solidFill>
                      <a:srgbClr val="FF0000"/>
                    </a:solidFill>
                  </a:rPr>
                  <a:t>find best degree </a:t>
                </a:r>
                <a:r>
                  <a:rPr lang="en-US" sz="3200" i="1" dirty="0">
                    <a:solidFill>
                      <a:srgbClr val="FF0000"/>
                    </a:solidFill>
                  </a:rPr>
                  <a:t>d</a:t>
                </a:r>
                <a:r>
                  <a:rPr lang="en-US" sz="3200" dirty="0">
                    <a:solidFill>
                      <a:srgbClr val="FF0000"/>
                    </a:solidFill>
                  </a:rPr>
                  <a:t> at iteration </a:t>
                </a:r>
                <a:r>
                  <a:rPr lang="en-US" sz="3200" i="1" dirty="0">
                    <a:solidFill>
                      <a:srgbClr val="FF0000"/>
                    </a:solidFill>
                  </a:rPr>
                  <a:t>j</a:t>
                </a:r>
                <a:endParaRPr lang="en-US" sz="3200" dirty="0"/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sz="3200" b="1" i="1" dirty="0" err="1"/>
                  <a:t>w</a:t>
                </a:r>
                <a:r>
                  <a:rPr lang="en-US" sz="3200" i="1" baseline="-25000" dirty="0" err="1"/>
                  <a:t>j</a:t>
                </a:r>
                <a:r>
                  <a:rPr lang="en-US" sz="3200" i="1" baseline="30000" dirty="0"/>
                  <a:t>*</a:t>
                </a:r>
                <a:r>
                  <a:rPr lang="en-US" sz="3200" dirty="0"/>
                  <a:t> </a:t>
                </a:r>
                <a:r>
                  <a:rPr lang="en-US" sz="3200" dirty="0">
                    <a:latin typeface="Courier New"/>
                    <a:cs typeface="Courier New"/>
                  </a:rPr>
                  <a:t>←</a:t>
                </a:r>
                <a:r>
                  <a:rPr lang="en-US" sz="3200" dirty="0"/>
                  <a:t> Train(</a:t>
                </a:r>
                <a:r>
                  <a:rPr lang="en-US" sz="3200" i="1" dirty="0" err="1"/>
                  <a:t>D</a:t>
                </a:r>
                <a:r>
                  <a:rPr lang="en-US" sz="3200" i="1" baseline="-25000" dirty="0" err="1"/>
                  <a:t>j</a:t>
                </a:r>
                <a:r>
                  <a:rPr lang="en-US" sz="3200" dirty="0"/>
                  <a:t>, </a:t>
                </a:r>
                <a:r>
                  <a:rPr lang="en-US" sz="3200" i="1" dirty="0" err="1"/>
                  <a:t>d</a:t>
                </a:r>
                <a:r>
                  <a:rPr lang="en-US" sz="3200" i="1" baseline="-25000" dirty="0" err="1"/>
                  <a:t>j</a:t>
                </a:r>
                <a:r>
                  <a:rPr lang="en-US" sz="3200" i="1" baseline="30000" dirty="0"/>
                  <a:t>*</a:t>
                </a:r>
                <a:r>
                  <a:rPr lang="en-US" sz="3200" dirty="0"/>
                  <a:t>) ; </a:t>
                </a:r>
                <a:r>
                  <a:rPr lang="en-US" sz="2800" dirty="0">
                    <a:solidFill>
                      <a:srgbClr val="FF0000"/>
                    </a:solidFill>
                  </a:rPr>
                  <a:t>find associated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w</a:t>
                </a:r>
                <a:r>
                  <a:rPr lang="en-US" sz="2800" dirty="0">
                    <a:solidFill>
                      <a:srgbClr val="FF0000"/>
                    </a:solidFill>
                  </a:rPr>
                  <a:t> using </a:t>
                </a:r>
                <a:r>
                  <a:rPr lang="en-US" sz="2800" b="1" i="1" u="sng" dirty="0">
                    <a:solidFill>
                      <a:srgbClr val="FF0000"/>
                    </a:solidFill>
                  </a:rPr>
                  <a:t>full</a:t>
                </a:r>
                <a:r>
                  <a:rPr lang="en-US" sz="2800" dirty="0">
                    <a:solidFill>
                      <a:srgbClr val="FF0000"/>
                    </a:solidFill>
                  </a:rPr>
                  <a:t> data </a:t>
                </a:r>
                <a:r>
                  <a:rPr lang="en-US" sz="2800" i="1" dirty="0" err="1">
                    <a:solidFill>
                      <a:srgbClr val="FF0000"/>
                    </a:solidFill>
                  </a:rPr>
                  <a:t>D</a:t>
                </a:r>
                <a:r>
                  <a:rPr lang="en-US" sz="2800" i="1" baseline="-25000" dirty="0" err="1">
                    <a:solidFill>
                      <a:srgbClr val="FF0000"/>
                    </a:solidFill>
                  </a:rPr>
                  <a:t>j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sz="3200" i="1" dirty="0"/>
                  <a:t>J</a:t>
                </a:r>
                <a:r>
                  <a:rPr lang="en-US" sz="3200" dirty="0"/>
                  <a:t>(</a:t>
                </a:r>
                <a:r>
                  <a:rPr lang="en-US" sz="3200" i="1" dirty="0" err="1"/>
                  <a:t>h</a:t>
                </a:r>
                <a:r>
                  <a:rPr lang="en-US" sz="3200" i="1" baseline="-25000" dirty="0" err="1"/>
                  <a:t>j</a:t>
                </a:r>
                <a:r>
                  <a:rPr lang="en-US" sz="3200" i="1" baseline="30000" dirty="0"/>
                  <a:t>*</a:t>
                </a:r>
                <a:r>
                  <a:rPr lang="en-US" sz="3200" dirty="0"/>
                  <a:t>) </a:t>
                </a:r>
                <a:r>
                  <a:rPr lang="en-US" sz="3200" dirty="0">
                    <a:latin typeface="Courier New"/>
                    <a:cs typeface="Courier New"/>
                  </a:rPr>
                  <a:t>←</a:t>
                </a:r>
                <a:r>
                  <a:rPr lang="en-US" sz="3200" dirty="0"/>
                  <a:t> Test(</a:t>
                </a:r>
                <a:r>
                  <a:rPr lang="en-US" sz="3200" i="1" dirty="0" err="1"/>
                  <a:t>U</a:t>
                </a:r>
                <a:r>
                  <a:rPr lang="en-US" sz="3200" i="1" baseline="-25000" dirty="0" err="1"/>
                  <a:t>j</a:t>
                </a:r>
                <a:r>
                  <a:rPr lang="en-US" sz="3200" dirty="0"/>
                  <a:t>) ; </a:t>
                </a:r>
                <a:r>
                  <a:rPr lang="en-US" dirty="0">
                    <a:solidFill>
                      <a:srgbClr val="FF0000"/>
                    </a:solidFill>
                  </a:rPr>
                  <a:t>estimate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unbiased</a:t>
                </a:r>
                <a:r>
                  <a:rPr lang="en-US" dirty="0">
                    <a:solidFill>
                      <a:srgbClr val="FF0000"/>
                    </a:solidFill>
                  </a:rPr>
                  <a:t> predictive error of 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h</a:t>
                </a:r>
                <a:r>
                  <a:rPr lang="en-US" i="1" baseline="-25000" dirty="0" err="1">
                    <a:solidFill>
                      <a:srgbClr val="FF0000"/>
                    </a:solidFill>
                  </a:rPr>
                  <a:t>j</a:t>
                </a:r>
                <a:r>
                  <a:rPr lang="en-US" i="1" baseline="30000" dirty="0">
                    <a:solidFill>
                      <a:srgbClr val="FF0000"/>
                    </a:solidFill>
                  </a:rPr>
                  <a:t>*</a:t>
                </a:r>
                <a:r>
                  <a:rPr lang="en-US" dirty="0">
                    <a:solidFill>
                      <a:srgbClr val="FF0000"/>
                    </a:solidFill>
                  </a:rPr>
                  <a:t> on 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U</a:t>
                </a:r>
                <a:r>
                  <a:rPr lang="en-US" i="1" baseline="-25000" dirty="0" err="1">
                    <a:solidFill>
                      <a:srgbClr val="FF0000"/>
                    </a:solidFill>
                  </a:rPr>
                  <a:t>j</a:t>
                </a:r>
                <a:endParaRPr lang="en-US" sz="3400" dirty="0"/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sz="3200" dirty="0"/>
                  <a:t>Performance of method: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 ←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box>
                      <m:box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sz="3200" i="1">
                            <a:latin typeface="Cambria Math"/>
                          </a:rPr>
                          <m:t>𝐽</m:t>
                        </m:r>
                        <m:r>
                          <a:rPr lang="en-US" sz="32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32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/>
              </a:p>
              <a:p>
                <a:pPr marL="868680" lvl="3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;  return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as the performance of the learning algorithm</a:t>
                </a: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sz="3200" dirty="0"/>
                  <a:t>Best hypothesis: </a:t>
                </a:r>
                <a:r>
                  <a:rPr lang="en-US" sz="3200" i="1" dirty="0" err="1"/>
                  <a:t>h</a:t>
                </a:r>
                <a:r>
                  <a:rPr lang="en-US" sz="3200" baseline="-25000" dirty="0" err="1"/>
                  <a:t>best</a:t>
                </a:r>
                <a:r>
                  <a:rPr lang="en-US" sz="3200" i="1" dirty="0"/>
                  <a:t> </a:t>
                </a:r>
                <a:r>
                  <a:rPr lang="en-US" sz="3200" i="1" dirty="0">
                    <a:latin typeface="Courier New"/>
                    <a:cs typeface="Courier New"/>
                  </a:rPr>
                  <a:t>←</a:t>
                </a:r>
                <a:r>
                  <a:rPr lang="en-US" sz="3200" i="1" dirty="0"/>
                  <a:t> </a:t>
                </a:r>
                <a:r>
                  <a:rPr lang="en-US" sz="3200" dirty="0" err="1"/>
                  <a:t>arg</a:t>
                </a:r>
                <a:r>
                  <a:rPr lang="en-US" sz="3200" dirty="0"/>
                  <a:t> </a:t>
                </a:r>
                <a:r>
                  <a:rPr lang="en-US" sz="3200" dirty="0" err="1"/>
                  <a:t>min</a:t>
                </a:r>
                <a:r>
                  <a:rPr lang="en-US" sz="3200" i="1" baseline="-25000" dirty="0" err="1"/>
                  <a:t>j</a:t>
                </a:r>
                <a:r>
                  <a:rPr lang="en-US" sz="3200" dirty="0"/>
                  <a:t> </a:t>
                </a:r>
                <a:r>
                  <a:rPr lang="en-US" sz="3200" i="1" dirty="0"/>
                  <a:t>J</a:t>
                </a:r>
                <a:r>
                  <a:rPr lang="en-US" sz="3200" dirty="0"/>
                  <a:t>(</a:t>
                </a:r>
                <a:r>
                  <a:rPr lang="en-US" sz="3200" i="1" dirty="0" err="1"/>
                  <a:t>h</a:t>
                </a:r>
                <a:r>
                  <a:rPr lang="en-US" sz="3200" i="1" baseline="-25000" dirty="0" err="1"/>
                  <a:t>j</a:t>
                </a:r>
                <a:r>
                  <a:rPr lang="en-US" sz="3200" i="1" baseline="30000" dirty="0"/>
                  <a:t>*</a:t>
                </a:r>
                <a:r>
                  <a:rPr lang="en-US" sz="3200" dirty="0"/>
                  <a:t>) ; </a:t>
                </a:r>
                <a:r>
                  <a:rPr lang="en-US" sz="2000" dirty="0">
                    <a:solidFill>
                      <a:srgbClr val="FF0000"/>
                    </a:solidFill>
                  </a:rPr>
                  <a:t>final selected predictor</a:t>
                </a:r>
              </a:p>
              <a:p>
                <a:pPr marL="868680" lvl="3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; several approaches can be used to come up with just one hypothesis</a:t>
                </a:r>
              </a:p>
            </p:txBody>
          </p:sp>
        </mc:Choice>
        <mc:Fallback xmlns="">
          <p:sp>
            <p:nvSpPr>
              <p:cNvPr id="11269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2844" y="1000108"/>
                <a:ext cx="8858312" cy="5715040"/>
              </a:xfrm>
              <a:blipFill rotWithShape="1">
                <a:blip r:embed="rId3"/>
                <a:stretch>
                  <a:fillRect l="-1169" t="-1386" b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945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14290"/>
            <a:ext cx="7772400" cy="7032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Variations of </a:t>
            </a:r>
            <a:r>
              <a:rPr lang="en-US" i="1" dirty="0"/>
              <a:t>k</a:t>
            </a:r>
            <a:r>
              <a:rPr lang="en-US" dirty="0"/>
              <a:t>-Fold Cross-Validation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9" name="Rectangle 7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142844" y="1000108"/>
                <a:ext cx="8858312" cy="5715040"/>
              </a:xfrm>
            </p:spPr>
            <p:txBody>
              <a:bodyPr>
                <a:normAutofit fontScale="55000" lnSpcReduction="20000"/>
              </a:bodyPr>
              <a:lstStyle/>
              <a:p>
                <a:pPr marL="502920" indent="-457200"/>
                <a:r>
                  <a:rPr lang="en-US" sz="4400" dirty="0"/>
                  <a:t>LOOCV: </a:t>
                </a:r>
                <a:r>
                  <a:rPr lang="en-US" sz="4400" i="1" dirty="0"/>
                  <a:t>k</a:t>
                </a:r>
                <a:r>
                  <a:rPr lang="en-US" sz="4400" dirty="0"/>
                  <a:t>-CV with </a:t>
                </a:r>
                <a:r>
                  <a:rPr lang="en-US" sz="4400" i="1" dirty="0"/>
                  <a:t>k = m</a:t>
                </a:r>
                <a:r>
                  <a:rPr lang="en-US" sz="4400" dirty="0"/>
                  <a:t>; i.e. </a:t>
                </a:r>
                <a:r>
                  <a:rPr lang="en-US" sz="4400" i="1" dirty="0"/>
                  <a:t>m</a:t>
                </a:r>
                <a:r>
                  <a:rPr lang="en-US" sz="4400" dirty="0"/>
                  <a:t>-fold CV</a:t>
                </a:r>
              </a:p>
              <a:p>
                <a:pPr marL="777240" lvl="1" indent="-457200"/>
                <a:r>
                  <a:rPr lang="en-US" sz="4400" dirty="0"/>
                  <a:t>Best but very slow on large </a:t>
                </a:r>
                <a:r>
                  <a:rPr lang="en-US" sz="4400" i="1" dirty="0"/>
                  <a:t>D</a:t>
                </a:r>
                <a:endParaRPr lang="en-US" sz="4400" dirty="0"/>
              </a:p>
              <a:p>
                <a:pPr marL="777240" lvl="1" indent="-457200"/>
                <a:endParaRPr lang="en-US" sz="4400" dirty="0"/>
              </a:p>
              <a:p>
                <a:pPr marL="502920" indent="-457200"/>
                <a:r>
                  <a:rPr lang="en-US" sz="4400" dirty="0"/>
                  <a:t>Holdout-CV: 2-fold CV with </a:t>
                </a:r>
                <a:r>
                  <a:rPr lang="en-US" sz="4400" dirty="0">
                    <a:solidFill>
                      <a:srgbClr val="3333FF"/>
                    </a:solidFill>
                  </a:rPr>
                  <a:t>50%</a:t>
                </a:r>
                <a:r>
                  <a:rPr lang="en-US" sz="4400" i="1" dirty="0">
                    <a:solidFill>
                      <a:srgbClr val="3333FF"/>
                    </a:solidFill>
                  </a:rPr>
                  <a:t>T</a:t>
                </a:r>
                <a:r>
                  <a:rPr lang="en-US" sz="4400" dirty="0"/>
                  <a:t>, </a:t>
                </a:r>
                <a:r>
                  <a:rPr lang="en-US" sz="4400" dirty="0">
                    <a:solidFill>
                      <a:srgbClr val="00B050"/>
                    </a:solidFill>
                  </a:rPr>
                  <a:t>25%</a:t>
                </a:r>
                <a:r>
                  <a:rPr lang="en-US" sz="4400" i="1" dirty="0">
                    <a:solidFill>
                      <a:srgbClr val="00B050"/>
                    </a:solidFill>
                  </a:rPr>
                  <a:t>V</a:t>
                </a:r>
                <a:r>
                  <a:rPr lang="en-US" sz="4400" dirty="0"/>
                  <a:t>, </a:t>
                </a:r>
                <a:r>
                  <a:rPr lang="en-US" sz="4400" dirty="0">
                    <a:solidFill>
                      <a:srgbClr val="FF0000"/>
                    </a:solidFill>
                  </a:rPr>
                  <a:t>25%</a:t>
                </a:r>
                <a:r>
                  <a:rPr lang="en-US" sz="4400" i="1" dirty="0">
                    <a:solidFill>
                      <a:srgbClr val="FF0000"/>
                    </a:solidFill>
                  </a:rPr>
                  <a:t>U</a:t>
                </a:r>
              </a:p>
              <a:p>
                <a:pPr marL="777240" lvl="1" indent="-457200"/>
                <a:r>
                  <a:rPr lang="en-US" sz="4400" dirty="0"/>
                  <a:t>Advantage for large </a:t>
                </a:r>
                <a:r>
                  <a:rPr lang="en-US" sz="4400" i="1" dirty="0"/>
                  <a:t>D</a:t>
                </a:r>
                <a:r>
                  <a:rPr lang="en-US" sz="4400" dirty="0"/>
                  <a:t> but not good for small data set</a:t>
                </a:r>
              </a:p>
              <a:p>
                <a:pPr marL="777240" lvl="1" indent="-457200"/>
                <a:endParaRPr lang="en-US" sz="4400" dirty="0"/>
              </a:p>
              <a:p>
                <a:pPr marL="502920" indent="-457200"/>
                <a:r>
                  <a:rPr lang="en-US" sz="4400" dirty="0"/>
                  <a:t>Repeated Random Sub-Sampling: </a:t>
                </a:r>
                <a:r>
                  <a:rPr lang="en-US" sz="4400" i="1" dirty="0"/>
                  <a:t>k</a:t>
                </a:r>
                <a:r>
                  <a:rPr lang="en-US" sz="4400" dirty="0"/>
                  <a:t>-CV with random </a:t>
                </a:r>
                <a:r>
                  <a:rPr lang="en-US" sz="4400" i="1" dirty="0"/>
                  <a:t>V</a:t>
                </a:r>
                <a:r>
                  <a:rPr lang="en-US" sz="4400" dirty="0"/>
                  <a:t> in each iteration</a:t>
                </a:r>
              </a:p>
              <a:p>
                <a:pPr marL="777240" lvl="1" indent="-457200"/>
                <a:r>
                  <a:rPr lang="en-US" sz="3600" dirty="0"/>
                  <a:t>for </a:t>
                </a:r>
                <a:r>
                  <a:rPr lang="en-US" sz="3600" i="1" dirty="0" err="1"/>
                  <a:t>i</a:t>
                </a:r>
                <a:r>
                  <a:rPr lang="en-US" sz="3600" dirty="0"/>
                  <a:t> </a:t>
                </a:r>
                <a:r>
                  <a:rPr lang="en-US" sz="3600" dirty="0">
                    <a:latin typeface="Courier New"/>
                    <a:cs typeface="Courier New"/>
                  </a:rPr>
                  <a:t>←</a:t>
                </a:r>
                <a:r>
                  <a:rPr lang="en-US" sz="3600" dirty="0"/>
                  <a:t> 1 to </a:t>
                </a:r>
                <a:r>
                  <a:rPr lang="en-US" sz="3600" i="1" dirty="0"/>
                  <a:t>k</a:t>
                </a:r>
                <a:r>
                  <a:rPr lang="en-US" sz="3600" dirty="0"/>
                  <a:t> do:</a:t>
                </a:r>
              </a:p>
              <a:p>
                <a:pPr marL="1108710" lvl="2" indent="-514350">
                  <a:buFont typeface="+mj-lt"/>
                  <a:buAutoNum type="arabicPeriod"/>
                </a:pPr>
                <a:r>
                  <a:rPr lang="en-US" sz="3400" dirty="0"/>
                  <a:t>Randomly select a fixed fraction </a:t>
                </a:r>
                <a:r>
                  <a:rPr lang="el-GR" sz="3400" i="1" dirty="0">
                    <a:latin typeface="Times New Roman"/>
                    <a:cs typeface="Times New Roman"/>
                  </a:rPr>
                  <a:t>α</a:t>
                </a:r>
                <a:r>
                  <a:rPr lang="en-US" sz="3400" i="1" dirty="0"/>
                  <a:t>m</a:t>
                </a:r>
                <a:r>
                  <a:rPr lang="en-US" sz="3400" dirty="0"/>
                  <a:t>, 0 &lt; </a:t>
                </a:r>
                <a:r>
                  <a:rPr lang="el-GR" sz="3400" i="1" dirty="0">
                    <a:latin typeface="Times New Roman"/>
                    <a:cs typeface="Times New Roman"/>
                  </a:rPr>
                  <a:t>α</a:t>
                </a:r>
                <a:r>
                  <a:rPr lang="en-US" sz="3400" dirty="0"/>
                  <a:t> &lt; 1, of </a:t>
                </a:r>
                <a:r>
                  <a:rPr lang="en-US" sz="3400" i="1" dirty="0"/>
                  <a:t>D</a:t>
                </a:r>
                <a:r>
                  <a:rPr lang="en-US" sz="3400" dirty="0"/>
                  <a:t> as </a:t>
                </a:r>
                <a:r>
                  <a:rPr lang="en-US" sz="3400" i="1" dirty="0"/>
                  <a:t>V</a:t>
                </a:r>
                <a:r>
                  <a:rPr lang="en-US" sz="3400" i="1" baseline="-25000" dirty="0"/>
                  <a:t>i</a:t>
                </a:r>
                <a:endParaRPr lang="en-US" sz="3400" baseline="-25000" dirty="0"/>
              </a:p>
              <a:p>
                <a:pPr marL="1108710" lvl="2" indent="-514350">
                  <a:buFont typeface="+mj-lt"/>
                  <a:buAutoNum type="arabicPeriod"/>
                </a:pPr>
                <a:r>
                  <a:rPr lang="en-US" sz="3400" dirty="0"/>
                  <a:t>Train on </a:t>
                </a:r>
                <a:r>
                  <a:rPr lang="en-US" sz="3400" i="1" dirty="0"/>
                  <a:t>D \ V</a:t>
                </a:r>
                <a:r>
                  <a:rPr lang="en-US" sz="3400" dirty="0"/>
                  <a:t> and measure </a:t>
                </a:r>
                <a:r>
                  <a:rPr lang="en-US" sz="3400" i="1" dirty="0" err="1"/>
                  <a:t>J</a:t>
                </a:r>
                <a:r>
                  <a:rPr lang="en-US" sz="3400" i="1" baseline="-25000" dirty="0" err="1"/>
                  <a:t>i</a:t>
                </a:r>
                <a:r>
                  <a:rPr lang="en-US" sz="3400" dirty="0"/>
                  <a:t> error on </a:t>
                </a:r>
                <a:r>
                  <a:rPr lang="en-US" sz="3400" i="1" dirty="0"/>
                  <a:t>V</a:t>
                </a:r>
                <a:endParaRPr lang="en-US" sz="3400" dirty="0"/>
              </a:p>
              <a:p>
                <a:pPr marL="891540" lvl="1" indent="-571500" algn="just"/>
                <a:r>
                  <a:rPr lang="en-US" sz="3600" dirty="0"/>
                  <a:t>Return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3600" i="1">
                        <a:latin typeface="Cambria Math"/>
                      </a:rPr>
                      <m:t> </m:t>
                    </m:r>
                    <m:box>
                      <m:box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600" dirty="0"/>
                  <a:t> as the true error estimate</a:t>
                </a:r>
              </a:p>
              <a:p>
                <a:pPr marL="891540" lvl="1" indent="-571500" algn="just"/>
                <a:r>
                  <a:rPr lang="en-US" sz="3600" dirty="0"/>
                  <a:t>Usually </a:t>
                </a:r>
                <a:r>
                  <a:rPr lang="en-US" sz="3600" i="1" dirty="0"/>
                  <a:t>k = </a:t>
                </a:r>
                <a:r>
                  <a:rPr lang="en-US" sz="3600" dirty="0"/>
                  <a:t>10 and </a:t>
                </a:r>
                <a:r>
                  <a:rPr lang="el-GR" sz="3600" i="1" dirty="0">
                    <a:latin typeface="Times New Roman"/>
                    <a:cs typeface="Times New Roman"/>
                  </a:rPr>
                  <a:t>α</a:t>
                </a:r>
                <a:r>
                  <a:rPr lang="en-US" sz="3600" dirty="0"/>
                  <a:t> </a:t>
                </a:r>
                <a:r>
                  <a:rPr lang="en-US" sz="3600" i="1" dirty="0"/>
                  <a:t>=</a:t>
                </a:r>
                <a:r>
                  <a:rPr lang="en-US" sz="3600" dirty="0"/>
                  <a:t> 0.1</a:t>
                </a:r>
              </a:p>
              <a:p>
                <a:pPr marL="891540" lvl="1" indent="-571500" algn="just"/>
                <a:r>
                  <a:rPr lang="en-US" sz="3600" dirty="0"/>
                  <a:t>Some samples may never be selected for validation and others may be selected many times for validation</a:t>
                </a:r>
              </a:p>
              <a:p>
                <a:pPr marL="502920" indent="-457200"/>
                <a:endParaRPr lang="en-US" sz="3200" dirty="0"/>
              </a:p>
              <a:p>
                <a:pPr marL="502920" indent="-457200"/>
                <a:r>
                  <a:rPr lang="en-US" sz="4400" i="1" dirty="0"/>
                  <a:t>k</a:t>
                </a:r>
                <a:r>
                  <a:rPr lang="en-US" sz="4400" dirty="0"/>
                  <a:t>-CV is a good trade-off between true error estimate, speed, and data size</a:t>
                </a:r>
              </a:p>
              <a:p>
                <a:pPr marL="777240" lvl="1" indent="-457200"/>
                <a:r>
                  <a:rPr lang="en-US" sz="4400" dirty="0"/>
                  <a:t>Each sample is used for validation exactly once. Usually </a:t>
                </a:r>
                <a:r>
                  <a:rPr lang="en-US" sz="4400" i="1" dirty="0"/>
                  <a:t>k = </a:t>
                </a:r>
                <a:r>
                  <a:rPr lang="en-US" sz="4400" dirty="0"/>
                  <a:t>10.</a:t>
                </a:r>
              </a:p>
            </p:txBody>
          </p:sp>
        </mc:Choice>
        <mc:Fallback xmlns="">
          <p:sp>
            <p:nvSpPr>
              <p:cNvPr id="11269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2844" y="1000108"/>
                <a:ext cx="8858312" cy="5715040"/>
              </a:xfrm>
              <a:blipFill rotWithShape="1">
                <a:blip r:embed="rId3"/>
                <a:stretch>
                  <a:fillRect t="-1812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407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Learning a Class from Examples</a:t>
            </a:r>
          </a:p>
        </p:txBody>
      </p:sp>
      <p:sp>
        <p:nvSpPr>
          <p:cNvPr id="4711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Class C of a “family car”</a:t>
            </a:r>
          </a:p>
          <a:p>
            <a:pPr lvl="1"/>
            <a:r>
              <a:rPr lang="tr-TR" sz="2400" dirty="0">
                <a:solidFill>
                  <a:schemeClr val="accent1"/>
                </a:solidFill>
                <a:latin typeface="+mj-lt"/>
              </a:rPr>
              <a:t>Prediction: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Is car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 family car?</a:t>
            </a:r>
          </a:p>
          <a:p>
            <a:pPr lvl="1"/>
            <a:r>
              <a:rPr lang="tr-TR" sz="2400" dirty="0">
                <a:solidFill>
                  <a:schemeClr val="accent1"/>
                </a:solidFill>
                <a:latin typeface="+mj-lt"/>
              </a:rPr>
              <a:t>Knowledge extraction: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What do people expect from a family car?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Output: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	Positive (+) and negative (–) examples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Input representation: </a:t>
            </a: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	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price,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: engine power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57338"/>
            <a:ext cx="55816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44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457200"/>
            <a:ext cx="8229600" cy="828660"/>
          </a:xfrm>
        </p:spPr>
        <p:txBody>
          <a:bodyPr/>
          <a:lstStyle/>
          <a:p>
            <a:r>
              <a:rPr lang="tr-TR" dirty="0"/>
              <a:t>Training set </a:t>
            </a:r>
            <a:r>
              <a:rPr lang="tr-TR" i="0" dirty="0">
                <a:latin typeface="Lucida Calligraphy" pitchFamily="66" charset="0"/>
              </a:rPr>
              <a:t>X</a:t>
            </a:r>
          </a:p>
        </p:txBody>
      </p:sp>
      <p:graphicFrame>
        <p:nvGraphicFramePr>
          <p:cNvPr id="112665" name="Rectangle 25"/>
          <p:cNvGraphicFramePr>
            <a:graphicFrameLocks noGrp="1"/>
          </p:cNvGraphicFramePr>
          <p:nvPr>
            <p:ph sz="quarter" idx="1"/>
          </p:nvPr>
        </p:nvGraphicFramePr>
        <p:xfrm>
          <a:off x="2476500" y="291465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112665" name="Rectangle 2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91465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7" name="Object 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75375" y="1357313"/>
          <a:ext cx="1806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241200" progId="Equation.3">
                  <p:embed/>
                </p:oleObj>
              </mc:Choice>
              <mc:Fallback>
                <p:oleObj name="Equation" r:id="rId4" imgW="863280" imgH="241200" progId="Equation.3">
                  <p:embed/>
                  <p:pic>
                    <p:nvPicPr>
                      <p:cNvPr id="11266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5" y="1357313"/>
                        <a:ext cx="18065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1" name="Object 3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10125" y="2071688"/>
          <a:ext cx="30956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457200" progId="Equation.3">
                  <p:embed/>
                </p:oleObj>
              </mc:Choice>
              <mc:Fallback>
                <p:oleObj name="Equation" r:id="rId6" imgW="1371600" imgH="457200" progId="Equation.3">
                  <p:embed/>
                  <p:pic>
                    <p:nvPicPr>
                      <p:cNvPr id="1126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2071688"/>
                        <a:ext cx="3095625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3" name="Object 33"/>
          <p:cNvGraphicFramePr>
            <a:graphicFrameLocks noChangeAspect="1"/>
          </p:cNvGraphicFramePr>
          <p:nvPr/>
        </p:nvGraphicFramePr>
        <p:xfrm>
          <a:off x="6359525" y="3746500"/>
          <a:ext cx="12477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160" imgH="457200" progId="Equation.3">
                  <p:embed/>
                </p:oleObj>
              </mc:Choice>
              <mc:Fallback>
                <p:oleObj name="Equation" r:id="rId8" imgW="533160" imgH="457200" progId="Equation.3">
                  <p:embed/>
                  <p:pic>
                    <p:nvPicPr>
                      <p:cNvPr id="11267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525" y="3746500"/>
                        <a:ext cx="1247775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5408C-CCB6-8BF9-639B-70C730E95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Supervised Learning Problem</a:t>
            </a:r>
            <a:endParaRPr lang="tr-TR" dirty="0"/>
          </a:p>
        </p:txBody>
      </p:sp>
      <p:sp>
        <p:nvSpPr>
          <p:cNvPr id="1126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42844" y="1428736"/>
            <a:ext cx="8858312" cy="45925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 a data set </a:t>
            </a:r>
            <a:r>
              <a:rPr lang="en-US" i="1" dirty="0"/>
              <a:t>D     X</a:t>
            </a:r>
            <a:r>
              <a:rPr lang="en-US" baseline="-25000" dirty="0"/>
              <a:t>1</a:t>
            </a:r>
            <a:r>
              <a:rPr lang="en-US" dirty="0"/>
              <a:t> ×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× … ×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 × </a:t>
            </a:r>
            <a:r>
              <a:rPr lang="en-US" i="1" dirty="0"/>
              <a:t>Y</a:t>
            </a:r>
            <a:r>
              <a:rPr lang="en-US" dirty="0"/>
              <a:t>, find a function</a:t>
            </a:r>
            <a:r>
              <a:rPr lang="en-US" i="1" dirty="0"/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lvl="1" algn="ctr">
              <a:buNone/>
            </a:pPr>
            <a:r>
              <a:rPr lang="en-US" i="1" dirty="0"/>
              <a:t>h</a:t>
            </a:r>
            <a:r>
              <a:rPr lang="en-US" dirty="0"/>
              <a:t> :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×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× … ×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 </a:t>
            </a:r>
            <a:r>
              <a:rPr lang="en-US" dirty="0">
                <a:latin typeface="Times New Roman"/>
                <a:cs typeface="Times New Roman"/>
              </a:rPr>
              <a:t>→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</a:t>
            </a:r>
          </a:p>
          <a:p>
            <a:pPr lvl="1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/>
              <a:t>such that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a </a:t>
            </a:r>
            <a:r>
              <a:rPr lang="en-US" i="1" dirty="0"/>
              <a:t>good predictor </a:t>
            </a:r>
            <a:r>
              <a:rPr lang="en-US" dirty="0"/>
              <a:t>for the value of </a:t>
            </a:r>
            <a:r>
              <a:rPr lang="en-US" i="1" dirty="0"/>
              <a:t>y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i="1" dirty="0"/>
              <a:t>h</a:t>
            </a:r>
            <a:r>
              <a:rPr lang="en-US" dirty="0"/>
              <a:t> is called a </a:t>
            </a:r>
            <a:r>
              <a:rPr lang="en-US" dirty="0">
                <a:solidFill>
                  <a:srgbClr val="FF0000"/>
                </a:solidFill>
              </a:rPr>
              <a:t>hypothesis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 </a:t>
            </a:r>
            <a:r>
              <a:rPr lang="en-US" i="1" dirty="0"/>
              <a:t>Y</a:t>
            </a:r>
            <a:r>
              <a:rPr lang="en-US" dirty="0"/>
              <a:t> is the real set, this problem is a </a:t>
            </a:r>
            <a:r>
              <a:rPr lang="en-US" dirty="0">
                <a:solidFill>
                  <a:srgbClr val="FF0000"/>
                </a:solidFill>
              </a:rPr>
              <a:t>regression</a:t>
            </a:r>
          </a:p>
          <a:p>
            <a:r>
              <a:rPr lang="en-US" dirty="0"/>
              <a:t>If </a:t>
            </a:r>
            <a:r>
              <a:rPr lang="en-US" i="1" dirty="0"/>
              <a:t>Y</a:t>
            </a:r>
            <a:r>
              <a:rPr lang="en-US" dirty="0"/>
              <a:t> is a finite discrete set, this problem is called </a:t>
            </a:r>
            <a:r>
              <a:rPr lang="en-US" dirty="0">
                <a:solidFill>
                  <a:srgbClr val="FF0000"/>
                </a:solidFill>
              </a:rPr>
              <a:t>classification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Binary classification </a:t>
            </a:r>
            <a:r>
              <a:rPr lang="en-US" dirty="0"/>
              <a:t>if  Y has 2 discrete value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Multiple classification </a:t>
            </a:r>
            <a:r>
              <a:rPr lang="en-US" dirty="0"/>
              <a:t>if more than 2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776133"/>
              </p:ext>
            </p:extLst>
          </p:nvPr>
        </p:nvGraphicFramePr>
        <p:xfrm>
          <a:off x="2483768" y="1484784"/>
          <a:ext cx="288032" cy="240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26720" progId="Equation.3">
                  <p:embed/>
                </p:oleObj>
              </mc:Choice>
              <mc:Fallback>
                <p:oleObj name="Equation" r:id="rId3" imgW="152280" imgH="12672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3768" y="1484784"/>
                        <a:ext cx="288032" cy="240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2407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484313"/>
            <a:ext cx="54006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r>
              <a:rPr lang="tr-TR" dirty="0"/>
              <a:t>Class </a:t>
            </a:r>
            <a:r>
              <a:rPr lang="tr-TR" i="0" dirty="0">
                <a:latin typeface="Lucida Calligraphy" pitchFamily="66" charset="0"/>
              </a:rPr>
              <a:t>C</a:t>
            </a:r>
          </a:p>
        </p:txBody>
      </p:sp>
      <p:graphicFrame>
        <p:nvGraphicFramePr>
          <p:cNvPr id="115723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2114550" y="1863725"/>
          <a:ext cx="61356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22560" imgH="203040" progId="Equation.3">
                  <p:embed/>
                </p:oleObj>
              </mc:Choice>
              <mc:Fallback>
                <p:oleObj name="Equation" r:id="rId3" imgW="3022560" imgH="203040" progId="Equation.3">
                  <p:embed/>
                  <p:pic>
                    <p:nvPicPr>
                      <p:cNvPr id="1157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863725"/>
                        <a:ext cx="613568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0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484313"/>
            <a:ext cx="61531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tr-TR" dirty="0"/>
              <a:t>Hypothesis class </a:t>
            </a:r>
            <a:r>
              <a:rPr lang="tr-TR" i="0" dirty="0">
                <a:latin typeface="Lucida Calligraphy" pitchFamily="66" charset="0"/>
              </a:rPr>
              <a:t>H</a:t>
            </a:r>
          </a:p>
        </p:txBody>
      </p:sp>
      <p:graphicFrame>
        <p:nvGraphicFramePr>
          <p:cNvPr id="114712" name="Object 24"/>
          <p:cNvGraphicFramePr>
            <a:graphicFrameLocks noGrp="1" noChangeAspect="1"/>
          </p:cNvGraphicFramePr>
          <p:nvPr>
            <p:ph sz="half" idx="1"/>
          </p:nvPr>
        </p:nvGraphicFramePr>
        <p:xfrm>
          <a:off x="3922713" y="1543050"/>
          <a:ext cx="36893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19240" imgH="457200" progId="Equation.3">
                  <p:embed/>
                </p:oleObj>
              </mc:Choice>
              <mc:Fallback>
                <p:oleObj name="Equation" r:id="rId3" imgW="2019240" imgH="457200" progId="Equation.3">
                  <p:embed/>
                  <p:pic>
                    <p:nvPicPr>
                      <p:cNvPr id="1147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1543050"/>
                        <a:ext cx="368935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4" name="Object 26"/>
          <p:cNvGraphicFramePr>
            <a:graphicFrameLocks noGrp="1" noChangeAspect="1"/>
          </p:cNvGraphicFramePr>
          <p:nvPr>
            <p:ph sz="half" idx="2"/>
          </p:nvPr>
        </p:nvGraphicFramePr>
        <p:xfrm>
          <a:off x="5503863" y="4500563"/>
          <a:ext cx="30003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11280" imgH="431640" progId="Equation.3">
                  <p:embed/>
                </p:oleObj>
              </mc:Choice>
              <mc:Fallback>
                <p:oleObj name="Equation" r:id="rId5" imgW="1511280" imgH="431640" progId="Equation.3">
                  <p:embed/>
                  <p:pic>
                    <p:nvPicPr>
                      <p:cNvPr id="11471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4500563"/>
                        <a:ext cx="300037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5148263" y="4000504"/>
            <a:ext cx="3621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dirty="0">
                <a:latin typeface="+mj-lt"/>
              </a:rPr>
              <a:t>Error of </a:t>
            </a:r>
            <a:r>
              <a:rPr lang="tr-TR" sz="2400" i="1" dirty="0">
                <a:latin typeface="+mj-lt"/>
              </a:rPr>
              <a:t>h </a:t>
            </a:r>
            <a:r>
              <a:rPr lang="tr-TR" sz="2400" dirty="0">
                <a:latin typeface="+mj-lt"/>
              </a:rPr>
              <a:t>on</a:t>
            </a:r>
            <a:r>
              <a:rPr lang="tr-TR" sz="2400" i="1" dirty="0">
                <a:latin typeface="+mj-lt"/>
              </a:rPr>
              <a:t> </a:t>
            </a:r>
            <a:r>
              <a:rPr lang="tr-TR" sz="2400" i="0" dirty="0">
                <a:latin typeface="Lucida Calligraphy" pitchFamily="66" charset="0"/>
              </a:rPr>
              <a:t>H</a:t>
            </a:r>
            <a:endParaRPr lang="en-GB" sz="2400" dirty="0">
              <a:latin typeface="+mj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57338"/>
            <a:ext cx="50006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S, G, and the Version Space</a:t>
            </a:r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>
            <a:off x="2411413" y="2349500"/>
            <a:ext cx="2159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 flipH="1">
            <a:off x="4427538" y="2781300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1547813" y="1952625"/>
            <a:ext cx="29662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dirty="0">
                <a:latin typeface="+mj-lt"/>
              </a:rPr>
              <a:t>most specific hypothesis, </a:t>
            </a:r>
            <a:r>
              <a:rPr lang="tr-TR" sz="2000" i="1" dirty="0">
                <a:latin typeface="+mj-lt"/>
              </a:rPr>
              <a:t>S</a:t>
            </a:r>
            <a:endParaRPr lang="en-GB" sz="2000" i="1" dirty="0">
              <a:latin typeface="+mj-lt"/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5003800" y="2457450"/>
            <a:ext cx="30101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dirty="0">
                <a:latin typeface="+mj-lt"/>
              </a:rPr>
              <a:t>most general hypothesis, </a:t>
            </a:r>
            <a:r>
              <a:rPr lang="tr-TR" sz="2000" i="1" dirty="0">
                <a:latin typeface="+mj-lt"/>
              </a:rPr>
              <a:t>G</a:t>
            </a:r>
            <a:endParaRPr lang="en-GB" sz="2000" i="1" dirty="0">
              <a:latin typeface="+mj-lt"/>
            </a:endParaRP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5148263" y="3482975"/>
            <a:ext cx="288373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latin typeface="+mj-lt"/>
              </a:rPr>
              <a:t>h </a:t>
            </a:r>
            <a:r>
              <a:rPr lang="tr-TR" sz="2000" dirty="0">
                <a:latin typeface="Symbol" pitchFamily="18" charset="2"/>
              </a:rPr>
              <a:t>Î </a:t>
            </a:r>
            <a:r>
              <a:rPr lang="tr-TR" sz="2000" dirty="0">
                <a:latin typeface="+mj-lt"/>
              </a:rPr>
              <a:t>H, between </a:t>
            </a:r>
            <a:r>
              <a:rPr lang="tr-TR" sz="2000" i="1" dirty="0">
                <a:latin typeface="+mj-lt"/>
              </a:rPr>
              <a:t>S</a:t>
            </a:r>
            <a:r>
              <a:rPr lang="tr-TR" sz="2000" dirty="0">
                <a:latin typeface="+mj-lt"/>
              </a:rPr>
              <a:t> and </a:t>
            </a:r>
            <a:r>
              <a:rPr lang="tr-TR" sz="2000" i="1" dirty="0">
                <a:latin typeface="+mj-lt"/>
              </a:rPr>
              <a:t>G</a:t>
            </a:r>
            <a:r>
              <a:rPr lang="tr-TR" sz="2000" dirty="0">
                <a:latin typeface="+mj-lt"/>
              </a:rPr>
              <a:t> is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consistent </a:t>
            </a:r>
          </a:p>
          <a:p>
            <a:r>
              <a:rPr lang="tr-TR" sz="2000" dirty="0">
                <a:latin typeface="+mj-lt"/>
              </a:rPr>
              <a:t>and make up the 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version space</a:t>
            </a:r>
          </a:p>
          <a:p>
            <a:r>
              <a:rPr lang="tr-TR" sz="2000" dirty="0">
                <a:latin typeface="+mj-lt"/>
              </a:rPr>
              <a:t>(Mitchell, 1997)</a:t>
            </a:r>
            <a:endParaRPr lang="en-GB" sz="2000" dirty="0">
              <a:latin typeface="+mj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Choose </a:t>
            </a:r>
            <a:r>
              <a:rPr lang="tr-TR" i="1" dirty="0"/>
              <a:t>h</a:t>
            </a:r>
            <a:r>
              <a:rPr lang="tr-TR" dirty="0"/>
              <a:t> with largest margin</a:t>
            </a:r>
          </a:p>
        </p:txBody>
      </p:sp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2643182"/>
            <a:ext cx="38290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VC Dimension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i="1" dirty="0"/>
              <a:t>N</a:t>
            </a:r>
            <a:r>
              <a:rPr lang="tr-TR" dirty="0"/>
              <a:t> points can be labeled in 2</a:t>
            </a:r>
            <a:r>
              <a:rPr lang="tr-TR" i="1" baseline="30000" dirty="0"/>
              <a:t>N</a:t>
            </a:r>
            <a:r>
              <a:rPr lang="tr-TR" i="1" dirty="0"/>
              <a:t> </a:t>
            </a:r>
            <a:r>
              <a:rPr lang="tr-TR" dirty="0"/>
              <a:t>ways as +/–</a:t>
            </a:r>
          </a:p>
          <a:p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</a:t>
            </a:r>
            <a:r>
              <a:rPr lang="tr-TR" dirty="0">
                <a:solidFill>
                  <a:schemeClr val="accent1"/>
                </a:solidFill>
              </a:rPr>
              <a:t>shatters</a:t>
            </a:r>
            <a:r>
              <a:rPr lang="tr-TR" dirty="0"/>
              <a:t> </a:t>
            </a:r>
            <a:r>
              <a:rPr lang="tr-TR" i="1" dirty="0"/>
              <a:t>N</a:t>
            </a:r>
            <a:r>
              <a:rPr lang="tr-TR" dirty="0"/>
              <a:t> if there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exists </a:t>
            </a:r>
            <a:r>
              <a:rPr lang="tr-TR" i="1" dirty="0"/>
              <a:t>h </a:t>
            </a:r>
            <a:r>
              <a:rPr lang="tr-TR" dirty="0">
                <a:latin typeface="Symbol" pitchFamily="18" charset="2"/>
              </a:rPr>
              <a:t>Î</a:t>
            </a:r>
            <a:r>
              <a:rPr lang="tr-TR" dirty="0"/>
              <a:t>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consistent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for any of these: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VC(</a:t>
            </a:r>
            <a:r>
              <a:rPr lang="tr-TR" dirty="0">
                <a:latin typeface="Lucida Calligraphy" pitchFamily="66" charset="0"/>
              </a:rPr>
              <a:t>H </a:t>
            </a:r>
            <a:r>
              <a:rPr lang="tr-TR" dirty="0"/>
              <a:t>) = </a:t>
            </a:r>
            <a:r>
              <a:rPr lang="tr-TR" i="1" dirty="0"/>
              <a:t>N</a:t>
            </a:r>
          </a:p>
          <a:p>
            <a:pPr>
              <a:buFont typeface="Wingdings" pitchFamily="2" charset="2"/>
              <a:buNone/>
            </a:pPr>
            <a:endParaRPr lang="tr-TR" dirty="0"/>
          </a:p>
          <a:p>
            <a:pPr>
              <a:buFont typeface="Wingdings" pitchFamily="2" charset="2"/>
              <a:buNone/>
            </a:pPr>
            <a:endParaRPr lang="tr-TR" dirty="0"/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2997200"/>
            <a:ext cx="346868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323850" y="5876925"/>
            <a:ext cx="52184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accent1"/>
                </a:solidFill>
                <a:latin typeface="+mj-lt"/>
              </a:rPr>
              <a:t>An axis-aligned rectangle shatters 4 points only 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Probably Approximately Correct (PAC) Learning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/>
              <a:t>How many training examples </a:t>
            </a:r>
            <a:r>
              <a:rPr lang="tr-TR" sz="2000" i="1" dirty="0"/>
              <a:t>N</a:t>
            </a:r>
            <a:r>
              <a:rPr lang="tr-TR" sz="2000" dirty="0"/>
              <a:t> should we have, such that with </a:t>
            </a:r>
            <a:r>
              <a:rPr lang="tr-TR" sz="2000" dirty="0">
                <a:solidFill>
                  <a:schemeClr val="bg2"/>
                </a:solidFill>
              </a:rPr>
              <a:t>probability at least</a:t>
            </a:r>
            <a:r>
              <a:rPr lang="tr-TR" sz="2000" dirty="0"/>
              <a:t> 1 ‒ δ, </a:t>
            </a:r>
            <a:r>
              <a:rPr lang="tr-TR" sz="2000" i="1" dirty="0"/>
              <a:t>h</a:t>
            </a:r>
            <a:r>
              <a:rPr lang="tr-TR" sz="2000" dirty="0"/>
              <a:t> has </a:t>
            </a:r>
            <a:r>
              <a:rPr lang="tr-TR" sz="2000" dirty="0">
                <a:solidFill>
                  <a:schemeClr val="accent1"/>
                </a:solidFill>
              </a:rPr>
              <a:t>error at most </a:t>
            </a:r>
            <a:r>
              <a:rPr lang="tr-TR" sz="2000" dirty="0"/>
              <a:t>ε ?</a:t>
            </a:r>
          </a:p>
          <a:p>
            <a:pPr>
              <a:buFont typeface="Wingdings" pitchFamily="2" charset="2"/>
              <a:buNone/>
            </a:pPr>
            <a:r>
              <a:rPr lang="tr-TR" sz="2000" dirty="0"/>
              <a:t>	(Blumer et al., 1989)</a:t>
            </a:r>
          </a:p>
          <a:p>
            <a:pPr>
              <a:buFont typeface="Wingdings" pitchFamily="2" charset="2"/>
              <a:buNone/>
            </a:pPr>
            <a:endParaRPr lang="tr-TR" sz="2000" dirty="0"/>
          </a:p>
          <a:p>
            <a:r>
              <a:rPr lang="tr-TR" sz="1800" dirty="0"/>
              <a:t>Each strip is at most ε/4</a:t>
            </a:r>
          </a:p>
          <a:p>
            <a:r>
              <a:rPr lang="tr-TR" sz="1800" dirty="0"/>
              <a:t>Pr that we miss a strip 1‒ ε/4</a:t>
            </a:r>
          </a:p>
          <a:p>
            <a:r>
              <a:rPr lang="tr-TR" sz="1800" dirty="0"/>
              <a:t>Pr that </a:t>
            </a:r>
            <a:r>
              <a:rPr lang="tr-TR" sz="1800" i="1" dirty="0"/>
              <a:t>N</a:t>
            </a:r>
            <a:r>
              <a:rPr lang="tr-TR" sz="1800" dirty="0"/>
              <a:t> instances miss a strip (1 ‒ ε/4)</a:t>
            </a:r>
            <a:r>
              <a:rPr lang="tr-TR" sz="1800" i="1" baseline="30000" dirty="0"/>
              <a:t>N</a:t>
            </a:r>
          </a:p>
          <a:p>
            <a:r>
              <a:rPr lang="tr-TR" sz="1800" dirty="0"/>
              <a:t>Pr that </a:t>
            </a:r>
            <a:r>
              <a:rPr lang="tr-TR" sz="1800" i="1" dirty="0"/>
              <a:t>N</a:t>
            </a:r>
            <a:r>
              <a:rPr lang="tr-TR" sz="1800" dirty="0"/>
              <a:t> instances miss 4 strips 4(1 ‒ </a:t>
            </a:r>
            <a:r>
              <a:rPr lang="tr-TR" sz="1800" i="1" dirty="0"/>
              <a:t>ε</a:t>
            </a:r>
            <a:r>
              <a:rPr lang="tr-TR" sz="1800" dirty="0"/>
              <a:t>/4)</a:t>
            </a:r>
            <a:r>
              <a:rPr lang="tr-TR" sz="1800" i="1" baseline="30000" dirty="0"/>
              <a:t>N</a:t>
            </a:r>
          </a:p>
          <a:p>
            <a:r>
              <a:rPr lang="tr-TR" sz="1800" dirty="0"/>
              <a:t>4(1 ‒ ε/4)</a:t>
            </a:r>
            <a:r>
              <a:rPr lang="tr-TR" sz="1800" i="1" baseline="30000" dirty="0"/>
              <a:t>N</a:t>
            </a:r>
            <a:r>
              <a:rPr lang="tr-TR" sz="1800" dirty="0"/>
              <a:t> ≤ δ and (1 ‒ x)≤exp( ‒ x)</a:t>
            </a:r>
            <a:endParaRPr lang="tr-TR" sz="1800" baseline="30000" dirty="0"/>
          </a:p>
          <a:p>
            <a:r>
              <a:rPr lang="tr-TR" sz="1800" dirty="0"/>
              <a:t>4exp(‒ ε</a:t>
            </a:r>
            <a:r>
              <a:rPr lang="tr-TR" sz="1800" i="1" dirty="0"/>
              <a:t>N</a:t>
            </a:r>
            <a:r>
              <a:rPr lang="tr-TR" sz="1800" dirty="0"/>
              <a:t>/4) ≤ δ  and </a:t>
            </a:r>
            <a:r>
              <a:rPr lang="tr-TR" sz="1800" i="1" dirty="0"/>
              <a:t>N</a:t>
            </a:r>
            <a:r>
              <a:rPr lang="tr-TR" sz="1800" dirty="0"/>
              <a:t> ≥ (4/ε)log(4/δ)</a:t>
            </a: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7650" y="2852738"/>
            <a:ext cx="3816350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2205038"/>
            <a:ext cx="47148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Noise and Model Complexity</a:t>
            </a:r>
          </a:p>
        </p:txBody>
      </p:sp>
      <p:sp>
        <p:nvSpPr>
          <p:cNvPr id="121859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tr-TR"/>
              <a:t>Use the simpler one because</a:t>
            </a:r>
          </a:p>
          <a:p>
            <a:r>
              <a:rPr lang="tr-TR" sz="2000"/>
              <a:t>Simpler to use </a:t>
            </a:r>
          </a:p>
          <a:p>
            <a:pPr>
              <a:buFont typeface="Wingdings" pitchFamily="2" charset="2"/>
              <a:buNone/>
            </a:pPr>
            <a:r>
              <a:rPr lang="tr-TR" sz="2000"/>
              <a:t>	(lower computational </a:t>
            </a:r>
          </a:p>
          <a:p>
            <a:pPr>
              <a:buFont typeface="Wingdings" pitchFamily="2" charset="2"/>
              <a:buNone/>
            </a:pPr>
            <a:r>
              <a:rPr lang="tr-TR" sz="2000"/>
              <a:t>	complexity)</a:t>
            </a:r>
          </a:p>
          <a:p>
            <a:r>
              <a:rPr lang="tr-TR" sz="2000"/>
              <a:t>Easier to train (lower </a:t>
            </a:r>
          </a:p>
          <a:p>
            <a:pPr>
              <a:buFont typeface="Wingdings" pitchFamily="2" charset="2"/>
              <a:buNone/>
            </a:pPr>
            <a:r>
              <a:rPr lang="tr-TR" sz="2000"/>
              <a:t>	space complexity)</a:t>
            </a:r>
          </a:p>
          <a:p>
            <a:r>
              <a:rPr lang="tr-TR" sz="2000"/>
              <a:t>Easier to explain </a:t>
            </a:r>
          </a:p>
          <a:p>
            <a:pPr>
              <a:buFont typeface="Wingdings" pitchFamily="2" charset="2"/>
              <a:buNone/>
            </a:pPr>
            <a:r>
              <a:rPr lang="tr-TR" sz="2000"/>
              <a:t>	(more interpretable)</a:t>
            </a:r>
          </a:p>
          <a:p>
            <a:r>
              <a:rPr lang="tr-TR" sz="2000"/>
              <a:t>Generalizes better (lower </a:t>
            </a:r>
          </a:p>
          <a:p>
            <a:pPr>
              <a:buFont typeface="Wingdings" pitchFamily="2" charset="2"/>
              <a:buNone/>
            </a:pPr>
            <a:r>
              <a:rPr lang="tr-TR" sz="2000"/>
              <a:t>	variance - Occam’s razor)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557338"/>
            <a:ext cx="61531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57222"/>
          </a:xfrm>
        </p:spPr>
        <p:txBody>
          <a:bodyPr>
            <a:normAutofit/>
          </a:bodyPr>
          <a:lstStyle/>
          <a:p>
            <a:r>
              <a:rPr lang="tr-TR" noProof="1"/>
              <a:t>Multiple Classes</a:t>
            </a:r>
            <a:r>
              <a:rPr lang="tr-TR" dirty="0"/>
              <a:t>, </a:t>
            </a:r>
            <a:r>
              <a:rPr lang="tr-TR" i="0" dirty="0">
                <a:latin typeface="Lucida Calligraphy" pitchFamily="66" charset="0"/>
              </a:rPr>
              <a:t>C</a:t>
            </a:r>
            <a:r>
              <a:rPr lang="tr-TR" baseline="-25000" dirty="0"/>
              <a:t>i</a:t>
            </a:r>
            <a:r>
              <a:rPr lang="tr-TR" dirty="0"/>
              <a:t> i=1,...,K</a:t>
            </a:r>
            <a:endParaRPr lang="tr-TR" i="0" noProof="1"/>
          </a:p>
        </p:txBody>
      </p:sp>
      <p:graphicFrame>
        <p:nvGraphicFramePr>
          <p:cNvPr id="122902" name="Object 22"/>
          <p:cNvGraphicFramePr>
            <a:graphicFrameLocks noGrp="1" noChangeAspect="1"/>
          </p:cNvGraphicFramePr>
          <p:nvPr>
            <p:ph sz="half" idx="1"/>
          </p:nvPr>
        </p:nvGraphicFramePr>
        <p:xfrm>
          <a:off x="5575300" y="1412875"/>
          <a:ext cx="18811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3280" imgH="241200" progId="Equation.3">
                  <p:embed/>
                </p:oleObj>
              </mc:Choice>
              <mc:Fallback>
                <p:oleObj name="Equation" r:id="rId3" imgW="863280" imgH="241200" progId="Equation.3">
                  <p:embed/>
                  <p:pic>
                    <p:nvPicPr>
                      <p:cNvPr id="1229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1412875"/>
                        <a:ext cx="1881188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4" name="Object 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816600" y="2009775"/>
          <a:ext cx="26209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33440" imgH="507960" progId="Equation.3">
                  <p:embed/>
                </p:oleObj>
              </mc:Choice>
              <mc:Fallback>
                <p:oleObj name="Equation" r:id="rId5" imgW="1333440" imgH="507960" progId="Equation.3">
                  <p:embed/>
                  <p:pic>
                    <p:nvPicPr>
                      <p:cNvPr id="1229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2009775"/>
                        <a:ext cx="2620963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6" name="Object 2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37249" y="4429125"/>
          <a:ext cx="3241425" cy="1071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36480" imgH="507960" progId="Equation.3">
                  <p:embed/>
                </p:oleObj>
              </mc:Choice>
              <mc:Fallback>
                <p:oleObj name="Equation" r:id="rId7" imgW="1536480" imgH="507960" progId="Equation.3">
                  <p:embed/>
                  <p:pic>
                    <p:nvPicPr>
                      <p:cNvPr id="12290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49" y="4429125"/>
                        <a:ext cx="3241425" cy="10715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895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76375" y="2924175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5867400" y="3357563"/>
            <a:ext cx="23673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latin typeface="+mj-lt"/>
              </a:rPr>
              <a:t>Train hypotheses </a:t>
            </a:r>
          </a:p>
          <a:p>
            <a:r>
              <a:rPr lang="tr-TR" sz="2400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tr-TR" sz="2400" i="1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tr-TR" sz="2400" b="1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tr-TR" sz="2400" i="1" dirty="0">
                <a:latin typeface="Calibri" pitchFamily="34" charset="0"/>
                <a:cs typeface="Calibri" pitchFamily="34" charset="0"/>
              </a:rPr>
              <a:t>i 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=1,...,</a:t>
            </a:r>
            <a:r>
              <a:rPr lang="tr-TR" sz="2400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E874B-CAB1-88D6-3C96-E2A075660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1412875"/>
            <a:ext cx="61245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90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457200"/>
            <a:ext cx="8229600" cy="757222"/>
          </a:xfrm>
        </p:spPr>
        <p:txBody>
          <a:bodyPr>
            <a:normAutofit/>
          </a:bodyPr>
          <a:lstStyle/>
          <a:p>
            <a:r>
              <a:rPr lang="tr-TR" dirty="0"/>
              <a:t>Regression</a:t>
            </a:r>
          </a:p>
        </p:txBody>
      </p:sp>
      <p:graphicFrame>
        <p:nvGraphicFramePr>
          <p:cNvPr id="123945" name="Object 4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06913" y="2205038"/>
          <a:ext cx="1933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215640" progId="Equation.3">
                  <p:embed/>
                </p:oleObj>
              </mc:Choice>
              <mc:Fallback>
                <p:oleObj name="Equation" r:id="rId3" imgW="952200" imgH="215640" progId="Equation.3">
                  <p:embed/>
                  <p:pic>
                    <p:nvPicPr>
                      <p:cNvPr id="1239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2205038"/>
                        <a:ext cx="1933575" cy="43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9" name="Object 3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38850" y="2794000"/>
          <a:ext cx="2848745" cy="492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0" imgH="241200" progId="Equation.3">
                  <p:embed/>
                </p:oleObj>
              </mc:Choice>
              <mc:Fallback>
                <p:oleObj name="Equation" r:id="rId5" imgW="1396800" imgH="241200" progId="Equation.3">
                  <p:embed/>
                  <p:pic>
                    <p:nvPicPr>
                      <p:cNvPr id="12393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2794000"/>
                        <a:ext cx="2848745" cy="4921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1" name="Object 3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9763" y="4076700"/>
          <a:ext cx="35417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63560" imgH="431640" progId="Equation.3">
                  <p:embed/>
                </p:oleObj>
              </mc:Choice>
              <mc:Fallback>
                <p:oleObj name="Equation" r:id="rId7" imgW="1663560" imgH="431640" progId="Equation.3">
                  <p:embed/>
                  <p:pic>
                    <p:nvPicPr>
                      <p:cNvPr id="12394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4076700"/>
                        <a:ext cx="3541712" cy="919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6" name="Line 12"/>
          <p:cNvSpPr>
            <a:spLocks noChangeShapeType="1"/>
          </p:cNvSpPr>
          <p:nvPr/>
        </p:nvSpPr>
        <p:spPr bwMode="auto">
          <a:xfrm flipH="1">
            <a:off x="4211638" y="2781300"/>
            <a:ext cx="3603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 flipH="1">
            <a:off x="5292725" y="3429000"/>
            <a:ext cx="5762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123952" name="Object 48"/>
          <p:cNvGraphicFramePr>
            <a:graphicFrameLocks noChangeAspect="1"/>
          </p:cNvGraphicFramePr>
          <p:nvPr/>
        </p:nvGraphicFramePr>
        <p:xfrm>
          <a:off x="736600" y="4968875"/>
          <a:ext cx="549116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323800" imgH="431640" progId="Equation.3">
                  <p:embed/>
                </p:oleObj>
              </mc:Choice>
              <mc:Fallback>
                <p:oleObj name="Equation" r:id="rId9" imgW="2323800" imgH="431640" progId="Equation.3">
                  <p:embed/>
                  <p:pic>
                    <p:nvPicPr>
                      <p:cNvPr id="12395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968875"/>
                        <a:ext cx="5491163" cy="1017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53" name="Object 49"/>
          <p:cNvGraphicFramePr>
            <a:graphicFrameLocks noChangeAspect="1"/>
          </p:cNvGraphicFramePr>
          <p:nvPr/>
        </p:nvGraphicFramePr>
        <p:xfrm>
          <a:off x="627063" y="1844675"/>
          <a:ext cx="1912937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38080" imgH="761760" progId="Equation.3">
                  <p:embed/>
                </p:oleObj>
              </mc:Choice>
              <mc:Fallback>
                <p:oleObj name="Equation" r:id="rId11" imgW="838080" imgH="761760" progId="Equation.3">
                  <p:embed/>
                  <p:pic>
                    <p:nvPicPr>
                      <p:cNvPr id="12395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1844675"/>
                        <a:ext cx="1912937" cy="173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17D2F-6C20-636D-1755-E91D74FB00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Model Selection &amp; Generalization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Learning is an </a:t>
            </a:r>
            <a:r>
              <a:rPr lang="tr-TR" dirty="0">
                <a:solidFill>
                  <a:schemeClr val="accent1"/>
                </a:solidFill>
              </a:rPr>
              <a:t>ill-posed problem</a:t>
            </a:r>
            <a:r>
              <a:rPr lang="tr-TR" dirty="0">
                <a:solidFill>
                  <a:schemeClr val="bg2"/>
                </a:solidFill>
              </a:rPr>
              <a:t>;</a:t>
            </a:r>
            <a:r>
              <a:rPr lang="tr-TR" dirty="0"/>
              <a:t> data is not sufficient to find a unique solution</a:t>
            </a:r>
          </a:p>
          <a:p>
            <a:r>
              <a:rPr lang="tr-TR" dirty="0"/>
              <a:t>The need for </a:t>
            </a:r>
            <a:r>
              <a:rPr lang="tr-TR" dirty="0">
                <a:solidFill>
                  <a:schemeClr val="accent1"/>
                </a:solidFill>
              </a:rPr>
              <a:t>inductive bias</a:t>
            </a:r>
            <a:r>
              <a:rPr lang="tr-TR" dirty="0">
                <a:solidFill>
                  <a:schemeClr val="bg2"/>
                </a:solidFill>
              </a:rPr>
              <a:t>,</a:t>
            </a:r>
            <a:r>
              <a:rPr lang="tr-TR" dirty="0">
                <a:solidFill>
                  <a:schemeClr val="hlink"/>
                </a:solidFill>
              </a:rPr>
              <a:t> </a:t>
            </a:r>
            <a:r>
              <a:rPr lang="tr-TR" dirty="0"/>
              <a:t>assumptions about </a:t>
            </a:r>
            <a:r>
              <a:rPr lang="tr-TR" dirty="0">
                <a:latin typeface="Lucida Calligraphy" pitchFamily="66" charset="0"/>
              </a:rPr>
              <a:t>H</a:t>
            </a:r>
            <a:endParaRPr lang="tr-TR" dirty="0">
              <a:solidFill>
                <a:schemeClr val="hlink"/>
              </a:solidFill>
              <a:latin typeface="Lucida Calligraphy" pitchFamily="66" charset="0"/>
            </a:endParaRPr>
          </a:p>
          <a:p>
            <a:r>
              <a:rPr lang="tr-TR" dirty="0">
                <a:solidFill>
                  <a:schemeClr val="accent1"/>
                </a:solidFill>
              </a:rPr>
              <a:t>Generalization: </a:t>
            </a:r>
            <a:r>
              <a:rPr lang="tr-TR" dirty="0"/>
              <a:t>How well a model performs on new data</a:t>
            </a:r>
          </a:p>
          <a:p>
            <a:r>
              <a:rPr lang="tr-TR" dirty="0"/>
              <a:t>Overfitting: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more complex than </a:t>
            </a:r>
            <a:r>
              <a:rPr lang="tr-TR" i="1" dirty="0"/>
              <a:t>C</a:t>
            </a:r>
            <a:r>
              <a:rPr lang="tr-TR" dirty="0"/>
              <a:t> or </a:t>
            </a:r>
            <a:r>
              <a:rPr lang="tr-TR" i="1" dirty="0"/>
              <a:t>f </a:t>
            </a:r>
          </a:p>
          <a:p>
            <a:r>
              <a:rPr lang="tr-TR" dirty="0"/>
              <a:t>Underfitting: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less complex than </a:t>
            </a:r>
            <a:r>
              <a:rPr lang="tr-TR" i="1" dirty="0"/>
              <a:t>C</a:t>
            </a:r>
            <a:r>
              <a:rPr lang="tr-TR" dirty="0"/>
              <a:t> or </a:t>
            </a:r>
            <a:r>
              <a:rPr lang="tr-TR" i="1" dirty="0"/>
              <a:t>f</a:t>
            </a:r>
            <a:endParaRPr lang="tr-TR" i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Supervised Learning Steps</a:t>
            </a:r>
            <a:endParaRPr lang="tr-TR" dirty="0"/>
          </a:p>
        </p:txBody>
      </p:sp>
      <p:sp>
        <p:nvSpPr>
          <p:cNvPr id="1126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42844" y="1428736"/>
            <a:ext cx="8858312" cy="5286412"/>
          </a:xfrm>
        </p:spPr>
        <p:txBody>
          <a:bodyPr/>
          <a:lstStyle/>
          <a:p>
            <a:pPr eaLnBrk="1" hangingPunct="1"/>
            <a:r>
              <a:rPr lang="en-US" dirty="0"/>
              <a:t>Decide what the training examples are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Data collection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Feature extraction or selection</a:t>
            </a:r>
            <a:r>
              <a:rPr lang="en-US" dirty="0">
                <a:solidFill>
                  <a:srgbClr val="000000"/>
                </a:solidFill>
              </a:rPr>
              <a:t>: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Discriminative</a:t>
            </a:r>
            <a:r>
              <a:rPr lang="en-US" dirty="0">
                <a:solidFill>
                  <a:srgbClr val="000000"/>
                </a:solidFill>
              </a:rPr>
              <a:t> features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Relevant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insensitive to noise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Input space </a:t>
            </a:r>
            <a:r>
              <a:rPr lang="en-US" i="1" dirty="0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, output space </a:t>
            </a:r>
            <a:r>
              <a:rPr lang="en-US" i="1" dirty="0">
                <a:solidFill>
                  <a:srgbClr val="000000"/>
                </a:solidFill>
              </a:rPr>
              <a:t>Y</a:t>
            </a:r>
            <a:r>
              <a:rPr lang="en-US" dirty="0">
                <a:solidFill>
                  <a:srgbClr val="000000"/>
                </a:solidFill>
              </a:rPr>
              <a:t>, and feature vectors</a:t>
            </a:r>
          </a:p>
          <a:p>
            <a:r>
              <a:rPr lang="en-US" dirty="0"/>
              <a:t>Choose a </a:t>
            </a:r>
            <a:r>
              <a:rPr lang="en-US" dirty="0">
                <a:solidFill>
                  <a:srgbClr val="FF0000"/>
                </a:solidFill>
              </a:rPr>
              <a:t>model</a:t>
            </a:r>
            <a:r>
              <a:rPr lang="en-US" dirty="0"/>
              <a:t>, i.e. representation for </a:t>
            </a:r>
            <a:r>
              <a:rPr lang="en-US" i="1" dirty="0"/>
              <a:t>h</a:t>
            </a:r>
            <a:r>
              <a:rPr lang="en-US" dirty="0"/>
              <a:t>; </a:t>
            </a:r>
          </a:p>
          <a:p>
            <a:pPr lvl="1"/>
            <a:r>
              <a:rPr lang="en-US" dirty="0"/>
              <a:t>or, the hypothesis class </a:t>
            </a:r>
            <a:r>
              <a:rPr lang="en-US" i="1" dirty="0"/>
              <a:t>H</a:t>
            </a:r>
            <a:r>
              <a:rPr lang="en-US" dirty="0"/>
              <a:t> = {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/>
              <a:t>h</a:t>
            </a:r>
            <a:r>
              <a:rPr lang="en-US" i="1" baseline="-25000" dirty="0"/>
              <a:t>r</a:t>
            </a:r>
            <a:r>
              <a:rPr lang="en-US" dirty="0"/>
              <a:t>})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Choose an </a:t>
            </a:r>
            <a:r>
              <a:rPr lang="en-US" dirty="0">
                <a:solidFill>
                  <a:srgbClr val="FF0000"/>
                </a:solidFill>
              </a:rPr>
              <a:t>error function </a:t>
            </a:r>
            <a:r>
              <a:rPr lang="en-US" dirty="0"/>
              <a:t>to define the best hypothesis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Choose a </a:t>
            </a:r>
            <a:r>
              <a:rPr lang="en-US" dirty="0">
                <a:solidFill>
                  <a:srgbClr val="FF0000"/>
                </a:solidFill>
              </a:rPr>
              <a:t>learning algorithm</a:t>
            </a:r>
            <a:r>
              <a:rPr lang="en-US" dirty="0"/>
              <a:t>: regression or classification method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Evaluation = testing</a:t>
            </a:r>
          </a:p>
        </p:txBody>
      </p:sp>
    </p:spTree>
    <p:extLst>
      <p:ext uri="{BB962C8B-B14F-4D97-AF65-F5344CB8AC3E}">
        <p14:creationId xmlns:p14="http://schemas.microsoft.com/office/powerpoint/2010/main" val="3508745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Triple Trade-Off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9138"/>
            <a:ext cx="8229600" cy="3886200"/>
          </a:xfrm>
        </p:spPr>
        <p:txBody>
          <a:bodyPr/>
          <a:lstStyle/>
          <a:p>
            <a:pPr marL="609600" indent="-609600"/>
            <a:r>
              <a:rPr lang="tr-TR"/>
              <a:t>There is a trade-off between three factors (Dietterich, 2003):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/>
              <a:t>Complexity of </a:t>
            </a:r>
            <a:r>
              <a:rPr lang="tr-TR" sz="2400">
                <a:latin typeface="Lucida Calligraphy" pitchFamily="66" charset="0"/>
              </a:rPr>
              <a:t>H</a:t>
            </a:r>
            <a:r>
              <a:rPr lang="tr-TR" sz="2400" i="1"/>
              <a:t>, c </a:t>
            </a:r>
            <a:r>
              <a:rPr lang="tr-TR" sz="2400"/>
              <a:t>(</a:t>
            </a:r>
            <a:r>
              <a:rPr lang="tr-TR" sz="2400">
                <a:latin typeface="Lucida Calligraphy" pitchFamily="66" charset="0"/>
              </a:rPr>
              <a:t>H</a:t>
            </a:r>
            <a:r>
              <a:rPr lang="tr-TR" sz="2400"/>
              <a:t>),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/>
              <a:t>Training set size, </a:t>
            </a:r>
            <a:r>
              <a:rPr lang="tr-TR" sz="2400" i="1"/>
              <a:t>N, </a:t>
            </a:r>
            <a:endParaRPr lang="tr-TR" sz="2400"/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/>
              <a:t>Generalization error, </a:t>
            </a:r>
            <a:r>
              <a:rPr lang="tr-TR" sz="2400" i="1"/>
              <a:t>E</a:t>
            </a:r>
            <a:r>
              <a:rPr lang="tr-TR" sz="2400"/>
              <a:t>, on new data</a:t>
            </a:r>
          </a:p>
          <a:p>
            <a:pPr marL="609600" indent="-609600">
              <a:buFont typeface="Wingdings" pitchFamily="2" charset="2"/>
              <a:buChar char="¨"/>
            </a:pPr>
            <a:r>
              <a:rPr lang="tr-TR"/>
              <a:t>As </a:t>
            </a:r>
            <a:r>
              <a:rPr lang="tr-TR" i="1"/>
              <a:t>N</a:t>
            </a:r>
            <a:r>
              <a:rPr lang="tr-TR">
                <a:latin typeface="Symbol" pitchFamily="18" charset="2"/>
              </a:rPr>
              <a:t>­, </a:t>
            </a:r>
            <a:r>
              <a:rPr lang="tr-TR" i="1"/>
              <a:t>E</a:t>
            </a:r>
            <a:r>
              <a:rPr lang="tr-TR">
                <a:latin typeface="Symbol" pitchFamily="18" charset="2"/>
              </a:rPr>
              <a:t>¯</a:t>
            </a:r>
            <a:endParaRPr lang="tr-TR"/>
          </a:p>
          <a:p>
            <a:pPr marL="609600" indent="-609600">
              <a:buFont typeface="Wingdings" pitchFamily="2" charset="2"/>
              <a:buChar char="¨"/>
            </a:pPr>
            <a:r>
              <a:rPr lang="tr-TR"/>
              <a:t>As </a:t>
            </a:r>
            <a:r>
              <a:rPr lang="tr-TR" i="1"/>
              <a:t>c </a:t>
            </a:r>
            <a:r>
              <a:rPr lang="tr-TR"/>
              <a:t>(</a:t>
            </a:r>
            <a:r>
              <a:rPr lang="tr-TR">
                <a:latin typeface="Lucida Calligraphy" pitchFamily="66" charset="0"/>
              </a:rPr>
              <a:t>H</a:t>
            </a:r>
            <a:r>
              <a:rPr lang="tr-TR"/>
              <a:t>)</a:t>
            </a:r>
            <a:r>
              <a:rPr lang="tr-TR">
                <a:latin typeface="Symbol" pitchFamily="18" charset="2"/>
              </a:rPr>
              <a:t>­, </a:t>
            </a:r>
            <a:r>
              <a:rPr lang="tr-TR"/>
              <a:t>first </a:t>
            </a:r>
            <a:r>
              <a:rPr lang="tr-TR" i="1"/>
              <a:t>E</a:t>
            </a:r>
            <a:r>
              <a:rPr lang="tr-TR">
                <a:latin typeface="Symbol" pitchFamily="18" charset="2"/>
              </a:rPr>
              <a:t>¯ </a:t>
            </a:r>
            <a:r>
              <a:rPr lang="tr-TR"/>
              <a:t>and then </a:t>
            </a:r>
            <a:r>
              <a:rPr lang="tr-TR" i="1"/>
              <a:t>E</a:t>
            </a:r>
            <a:r>
              <a:rPr lang="tr-TR">
                <a:latin typeface="Symbol" pitchFamily="18" charset="2"/>
              </a:rPr>
              <a:t>­</a:t>
            </a:r>
            <a:endParaRPr lang="tr-T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Cross-Validation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To estimate generalization error, we need data unseen during training. We split the data as</a:t>
            </a:r>
          </a:p>
          <a:p>
            <a:pPr lvl="1"/>
            <a:r>
              <a:rPr lang="tr-TR" sz="2400"/>
              <a:t>Training set (50%)</a:t>
            </a:r>
          </a:p>
          <a:p>
            <a:pPr lvl="1"/>
            <a:r>
              <a:rPr lang="tr-TR" sz="2400"/>
              <a:t>Validation set (25%)</a:t>
            </a:r>
          </a:p>
          <a:p>
            <a:pPr lvl="1"/>
            <a:r>
              <a:rPr lang="tr-TR" sz="2400"/>
              <a:t>Test (publication) set (25%)</a:t>
            </a:r>
          </a:p>
          <a:p>
            <a:r>
              <a:rPr lang="tr-TR"/>
              <a:t>Resampling when there is few data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Dimensions of a Supervised Learner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Model: 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tr-TR" i="1" dirty="0">
                <a:latin typeface="+mj-lt"/>
              </a:rPr>
              <a:t>		</a:t>
            </a:r>
            <a:endParaRPr lang="tr-TR" dirty="0">
              <a:latin typeface="+mj-lt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Loss function: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tr-TR" dirty="0">
                <a:latin typeface="+mj-lt"/>
              </a:rPr>
              <a:t>		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Optimization procedure:</a:t>
            </a:r>
          </a:p>
          <a:p>
            <a:pPr marL="609600" indent="-609600">
              <a:buFont typeface="Wingdings" pitchFamily="2" charset="2"/>
              <a:buNone/>
            </a:pPr>
            <a:r>
              <a:rPr lang="tr-TR" sz="2000" dirty="0">
                <a:latin typeface="Symbol" pitchFamily="18" charset="2"/>
              </a:rPr>
              <a:t>			</a:t>
            </a:r>
            <a:endParaRPr lang="tr-TR" sz="2000" dirty="0"/>
          </a:p>
        </p:txBody>
      </p:sp>
      <p:graphicFrame>
        <p:nvGraphicFramePr>
          <p:cNvPr id="128017" name="Object 1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43163" y="2071688"/>
          <a:ext cx="9001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203040" progId="Equation.3">
                  <p:embed/>
                </p:oleObj>
              </mc:Choice>
              <mc:Fallback>
                <p:oleObj name="Equation" r:id="rId2" imgW="457200" imgH="203040" progId="Equation.3">
                  <p:embed/>
                  <p:pic>
                    <p:nvPicPr>
                      <p:cNvPr id="1280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2071688"/>
                        <a:ext cx="90011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9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25850" y="2928938"/>
          <a:ext cx="35909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800" imgH="342720" progId="Equation.3">
                  <p:embed/>
                </p:oleObj>
              </mc:Choice>
              <mc:Fallback>
                <p:oleObj name="Equation" r:id="rId4" imgW="1612800" imgH="342720" progId="Equation.3">
                  <p:embed/>
                  <p:pic>
                    <p:nvPicPr>
                      <p:cNvPr id="1280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928938"/>
                        <a:ext cx="3590925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1" name="Object 21"/>
          <p:cNvGraphicFramePr>
            <a:graphicFrameLocks noChangeAspect="1"/>
          </p:cNvGraphicFramePr>
          <p:nvPr/>
        </p:nvGraphicFramePr>
        <p:xfrm>
          <a:off x="3190875" y="4375150"/>
          <a:ext cx="28146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680" imgH="266400" progId="Equation.3">
                  <p:embed/>
                </p:oleObj>
              </mc:Choice>
              <mc:Fallback>
                <p:oleObj name="Equation" r:id="rId6" imgW="1282680" imgH="266400" progId="Equation.3">
                  <p:embed/>
                  <p:pic>
                    <p:nvPicPr>
                      <p:cNvPr id="12802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4375150"/>
                        <a:ext cx="28146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CB0ED-2623-957D-6F31-6EEA5E93B2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AB4-334F-46A6-AC30-7CFC470D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Textbook/ Reference Materials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5FD06-FA6F-4036-946C-495CF14360C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199" y="1981200"/>
            <a:ext cx="8264525" cy="3886200"/>
          </a:xfrm>
        </p:spPr>
        <p:txBody>
          <a:bodyPr>
            <a:normAutofit/>
          </a:bodyPr>
          <a:lstStyle/>
          <a:p>
            <a:pPr marL="86868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750"/>
              </a:spcAft>
              <a:tabLst>
                <a:tab pos="685800" algn="l"/>
              </a:tabLst>
            </a:pPr>
            <a:r>
              <a:rPr lang="en-US" sz="2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Machine Learning by </a:t>
            </a:r>
            <a:r>
              <a:rPr lang="en-US" sz="2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Ethem</a:t>
            </a:r>
            <a:r>
              <a:rPr lang="en-US" sz="2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Alpaydin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750"/>
              </a:spcAft>
              <a:tabLst>
                <a:tab pos="685800" algn="l"/>
              </a:tabLst>
            </a:pPr>
            <a:r>
              <a:rPr lang="en-US" sz="2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Learning: An Algorithmic Perspective by Stephen </a:t>
            </a:r>
            <a:r>
              <a:rPr lang="en-US" sz="2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Marsland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750"/>
              </a:spcAft>
              <a:tabLst>
                <a:tab pos="685800" algn="l"/>
              </a:tabLst>
            </a:pPr>
            <a:r>
              <a:rPr lang="en-US" sz="2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 Recognition and Machine Learning by Christopher M. Bishop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56245-7D1A-E72B-B48D-7CDD92A22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887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>
          <a:xfrm>
            <a:off x="179512" y="274638"/>
            <a:ext cx="8784976" cy="92211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EX: What Model or Hypothesis Space </a:t>
            </a:r>
            <a:r>
              <a:rPr lang="en-US" i="1" dirty="0"/>
              <a:t>H</a:t>
            </a:r>
            <a:r>
              <a:rPr lang="en-US" dirty="0"/>
              <a:t> ? </a:t>
            </a:r>
            <a:endParaRPr lang="tr-TR" dirty="0"/>
          </a:p>
        </p:txBody>
      </p:sp>
      <p:pic>
        <p:nvPicPr>
          <p:cNvPr id="6" name="Content Placeholder 5" descr="ex1-ch2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970532" y="1479804"/>
            <a:ext cx="5660136" cy="4507992"/>
          </a:xfrm>
        </p:spPr>
      </p:pic>
      <p:sp>
        <p:nvSpPr>
          <p:cNvPr id="7" name="TextBox 6"/>
          <p:cNvSpPr txBox="1"/>
          <p:nvPr/>
        </p:nvSpPr>
        <p:spPr>
          <a:xfrm>
            <a:off x="357158" y="4572008"/>
            <a:ext cx="32757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 Training examples: </a:t>
            </a:r>
          </a:p>
          <a:p>
            <a:pPr>
              <a:buFont typeface="Arial" pitchFamily="34" charset="0"/>
              <a:buChar char="•"/>
            </a:pPr>
            <a:endParaRPr lang="en-US" sz="2600" dirty="0">
              <a:solidFill>
                <a:prstClr val="black"/>
              </a:solidFill>
            </a:endParaRPr>
          </a:p>
          <a:p>
            <a:pPr lvl="1"/>
            <a:r>
              <a:rPr lang="en-US" sz="2600" i="1" dirty="0" err="1">
                <a:solidFill>
                  <a:prstClr val="black"/>
                </a:solidFill>
              </a:rPr>
              <a:t>e</a:t>
            </a:r>
            <a:r>
              <a:rPr lang="en-US" sz="2600" i="1" baseline="-25000" dirty="0" err="1">
                <a:solidFill>
                  <a:prstClr val="black"/>
                </a:solidFill>
              </a:rPr>
              <a:t>i</a:t>
            </a:r>
            <a:r>
              <a:rPr lang="en-US" sz="2600" dirty="0">
                <a:solidFill>
                  <a:prstClr val="black"/>
                </a:solidFill>
              </a:rPr>
              <a:t> = &lt;</a:t>
            </a:r>
            <a:r>
              <a:rPr lang="en-US" sz="2600" i="1" dirty="0">
                <a:solidFill>
                  <a:prstClr val="black"/>
                </a:solidFill>
              </a:rPr>
              <a:t>x</a:t>
            </a:r>
            <a:r>
              <a:rPr lang="en-US" sz="2600" i="1" baseline="-25000" dirty="0">
                <a:solidFill>
                  <a:prstClr val="black"/>
                </a:solidFill>
              </a:rPr>
              <a:t>i</a:t>
            </a:r>
            <a:r>
              <a:rPr lang="en-US" sz="2600" dirty="0">
                <a:solidFill>
                  <a:prstClr val="black"/>
                </a:solidFill>
              </a:rPr>
              <a:t>, </a:t>
            </a:r>
            <a:r>
              <a:rPr lang="en-US" sz="2600" i="1" dirty="0" err="1">
                <a:solidFill>
                  <a:prstClr val="black"/>
                </a:solidFill>
              </a:rPr>
              <a:t>y</a:t>
            </a:r>
            <a:r>
              <a:rPr lang="en-US" sz="2600" i="1" baseline="-25000" dirty="0" err="1">
                <a:solidFill>
                  <a:prstClr val="black"/>
                </a:solidFill>
              </a:rPr>
              <a:t>i</a:t>
            </a:r>
            <a:r>
              <a:rPr lang="en-US" sz="2600" dirty="0">
                <a:solidFill>
                  <a:prstClr val="black"/>
                </a:solidFill>
              </a:rPr>
              <a:t>&gt;</a:t>
            </a:r>
          </a:p>
          <a:p>
            <a:pPr lvl="1"/>
            <a:endParaRPr lang="en-US" sz="2600" dirty="0">
              <a:solidFill>
                <a:prstClr val="black"/>
              </a:solidFill>
            </a:endParaRPr>
          </a:p>
          <a:p>
            <a:pPr lvl="1"/>
            <a:r>
              <a:rPr lang="en-US" sz="2600" dirty="0">
                <a:solidFill>
                  <a:prstClr val="black"/>
                </a:solidFill>
              </a:rPr>
              <a:t>for </a:t>
            </a:r>
            <a:r>
              <a:rPr lang="en-US" sz="2600" i="1" dirty="0" err="1">
                <a:solidFill>
                  <a:prstClr val="black"/>
                </a:solidFill>
              </a:rPr>
              <a:t>i</a:t>
            </a:r>
            <a:r>
              <a:rPr lang="en-US" sz="2600" i="1" dirty="0">
                <a:solidFill>
                  <a:prstClr val="black"/>
                </a:solidFill>
              </a:rPr>
              <a:t> = </a:t>
            </a:r>
            <a:r>
              <a:rPr lang="en-US" sz="2600" dirty="0">
                <a:solidFill>
                  <a:prstClr val="black"/>
                </a:solidFill>
              </a:rPr>
              <a:t>1, …, 10</a:t>
            </a:r>
          </a:p>
        </p:txBody>
      </p:sp>
    </p:spTree>
    <p:extLst>
      <p:ext uri="{BB962C8B-B14F-4D97-AF65-F5344CB8AC3E}">
        <p14:creationId xmlns:p14="http://schemas.microsoft.com/office/powerpoint/2010/main" val="69345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Linear Hypothesis</a:t>
            </a:r>
            <a:endParaRPr lang="tr-TR" dirty="0"/>
          </a:p>
        </p:txBody>
      </p:sp>
      <p:sp>
        <p:nvSpPr>
          <p:cNvPr id="1126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42844" y="6286520"/>
            <a:ext cx="8858312" cy="428628"/>
          </a:xfrm>
        </p:spPr>
        <p:txBody>
          <a:bodyPr>
            <a:normAutofit fontScale="92500"/>
          </a:bodyPr>
          <a:lstStyle/>
          <a:p>
            <a:pPr lvl="1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 descr="ex2-ch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184" y="1417638"/>
            <a:ext cx="8858312" cy="52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Error Function ? Algorithm ?</a:t>
            </a:r>
            <a:endParaRPr lang="tr-TR" dirty="0"/>
          </a:p>
        </p:txBody>
      </p:sp>
      <p:sp>
        <p:nvSpPr>
          <p:cNvPr id="1126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42844" y="1428736"/>
            <a:ext cx="8858312" cy="5286412"/>
          </a:xfrm>
        </p:spPr>
        <p:txBody>
          <a:bodyPr/>
          <a:lstStyle/>
          <a:p>
            <a:pPr eaLnBrk="1" hangingPunct="1"/>
            <a:r>
              <a:rPr lang="en-US" dirty="0"/>
              <a:t>Want to find the weight vector </a:t>
            </a:r>
            <a:r>
              <a:rPr lang="en-US" b="1" i="1" dirty="0"/>
              <a:t>w</a:t>
            </a:r>
            <a:r>
              <a:rPr lang="en-US" dirty="0"/>
              <a:t> = (</a:t>
            </a:r>
            <a:r>
              <a:rPr lang="en-US" i="1" dirty="0"/>
              <a:t>w</a:t>
            </a:r>
            <a:r>
              <a:rPr lang="en-US" baseline="-25000" dirty="0"/>
              <a:t>0</a:t>
            </a:r>
            <a:r>
              <a:rPr lang="en-US" dirty="0"/>
              <a:t>, …, </a:t>
            </a:r>
            <a:r>
              <a:rPr lang="en-US" i="1" dirty="0" err="1"/>
              <a:t>w</a:t>
            </a:r>
            <a:r>
              <a:rPr lang="en-US" i="1" baseline="-25000" dirty="0" err="1"/>
              <a:t>n</a:t>
            </a:r>
            <a:r>
              <a:rPr lang="en-US" dirty="0"/>
              <a:t>) such that </a:t>
            </a:r>
            <a:r>
              <a:rPr lang="en-US" i="1" dirty="0"/>
              <a:t>h</a:t>
            </a:r>
            <a:r>
              <a:rPr lang="en-US" b="1" i="1" baseline="-25000" dirty="0"/>
              <a:t>w</a:t>
            </a:r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 ≈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endParaRPr lang="en-US" dirty="0"/>
          </a:p>
          <a:p>
            <a:r>
              <a:rPr lang="en-US" dirty="0"/>
              <a:t>Should define the error function to measure the difference between the predictions and the true answers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Thus pick </a:t>
            </a:r>
            <a:r>
              <a:rPr lang="en-US" b="1" i="1" dirty="0"/>
              <a:t>w</a:t>
            </a:r>
            <a:r>
              <a:rPr lang="en-US" dirty="0"/>
              <a:t> such that the error is minimized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Sum-of-squares</a:t>
            </a:r>
            <a:r>
              <a:rPr lang="en-US" dirty="0"/>
              <a:t> error function (MSE): 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Compute </a:t>
            </a:r>
            <a:r>
              <a:rPr lang="en-US" b="1" i="1" dirty="0"/>
              <a:t>w</a:t>
            </a:r>
            <a:r>
              <a:rPr lang="en-US" dirty="0"/>
              <a:t> such that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b="1" i="1" dirty="0"/>
              <a:t>w</a:t>
            </a:r>
            <a:r>
              <a:rPr lang="en-US" dirty="0"/>
              <a:t>) is minimal, that is such that:</a:t>
            </a:r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r>
              <a:rPr lang="en-US" dirty="0"/>
              <a:t>Learning Algorithm which find </a:t>
            </a:r>
            <a:r>
              <a:rPr lang="en-US" b="1" i="1" dirty="0"/>
              <a:t>w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Least Mean Squares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706688" y="3665538"/>
                <a:ext cx="3013075" cy="812800"/>
              </a:xfrm>
              <a:prstGeom prst="rect">
                <a:avLst/>
              </a:prstGeom>
              <a:noFill/>
            </p:spPr>
            <p:txBody>
              <a:bodyPr>
                <a:normAutofit fontScale="4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6688" y="3665538"/>
                <a:ext cx="3013075" cy="812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2714625" y="4857750"/>
                <a:ext cx="3214688" cy="839788"/>
              </a:xfrm>
              <a:prstGeom prst="rect">
                <a:avLst/>
              </a:prstGeom>
              <a:noFill/>
            </p:spPr>
            <p:txBody>
              <a:bodyPr>
                <a:normAutofit fontScale="4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)=0,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4625" y="4857750"/>
                <a:ext cx="3214688" cy="839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64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Some Linear Algebra</a:t>
            </a:r>
            <a:endParaRPr lang="tr-TR" dirty="0"/>
          </a:p>
        </p:txBody>
      </p:sp>
      <p:sp>
        <p:nvSpPr>
          <p:cNvPr id="1126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42844" y="6500834"/>
            <a:ext cx="8858312" cy="214314"/>
          </a:xfrm>
        </p:spPr>
        <p:txBody>
          <a:bodyPr>
            <a:normAutofit fontScale="32500" lnSpcReduction="20000"/>
          </a:bodyPr>
          <a:lstStyle/>
          <a:p>
            <a:pPr lvl="1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ex4-ch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1500174"/>
            <a:ext cx="8724580" cy="48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2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Some Linear Algebra …</a:t>
            </a:r>
            <a:endParaRPr lang="tr-TR" dirty="0"/>
          </a:p>
        </p:txBody>
      </p:sp>
      <p:sp>
        <p:nvSpPr>
          <p:cNvPr id="1126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42844" y="6500834"/>
            <a:ext cx="8858312" cy="214314"/>
          </a:xfrm>
        </p:spPr>
        <p:txBody>
          <a:bodyPr>
            <a:normAutofit fontScale="32500" lnSpcReduction="20000"/>
          </a:bodyPr>
          <a:lstStyle/>
          <a:p>
            <a:pPr lvl="1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 descr="ex5-ch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62" y="1527638"/>
            <a:ext cx="8790794" cy="48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01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5094</TotalTime>
  <Words>2737</Words>
  <Application>Microsoft Office PowerPoint</Application>
  <PresentationFormat>On-screen Show (4:3)</PresentationFormat>
  <Paragraphs>340</Paragraphs>
  <Slides>43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Arial</vt:lpstr>
      <vt:lpstr>Calibri</vt:lpstr>
      <vt:lpstr>Cambria Math</vt:lpstr>
      <vt:lpstr>Courier New</vt:lpstr>
      <vt:lpstr>Franklin Gothic Book</vt:lpstr>
      <vt:lpstr>Lucida Calligraphy</vt:lpstr>
      <vt:lpstr>Palatino Linotype</vt:lpstr>
      <vt:lpstr>Perpetua</vt:lpstr>
      <vt:lpstr>Symbol</vt:lpstr>
      <vt:lpstr>Times New Roman</vt:lpstr>
      <vt:lpstr>Wingdings</vt:lpstr>
      <vt:lpstr>Wingdings 2</vt:lpstr>
      <vt:lpstr>Equity</vt:lpstr>
      <vt:lpstr>Equation</vt:lpstr>
      <vt:lpstr>PowerPoint Presentation</vt:lpstr>
      <vt:lpstr>Supervised Learning</vt:lpstr>
      <vt:lpstr>Supervised Learning Problem</vt:lpstr>
      <vt:lpstr>Supervised Learning Steps</vt:lpstr>
      <vt:lpstr>EX: What Model or Hypothesis Space H ? </vt:lpstr>
      <vt:lpstr>Linear Hypothesis</vt:lpstr>
      <vt:lpstr>What Error Function ? Algorithm ?</vt:lpstr>
      <vt:lpstr>Some Linear Algebra</vt:lpstr>
      <vt:lpstr>Some Linear Algebra …</vt:lpstr>
      <vt:lpstr>Some Linear Algebra - The Solution!</vt:lpstr>
      <vt:lpstr>Example of Linear Regression - Data Matrices</vt:lpstr>
      <vt:lpstr>XTX</vt:lpstr>
      <vt:lpstr>XTY</vt:lpstr>
      <vt:lpstr>Solving for w – Regression Curve</vt:lpstr>
      <vt:lpstr>Linear Regression - Summary</vt:lpstr>
      <vt:lpstr>Generalization Ability vs Overfitting</vt:lpstr>
      <vt:lpstr>Overfitting</vt:lpstr>
      <vt:lpstr>Avoiding Overfitting</vt:lpstr>
      <vt:lpstr>Cross-Validation</vt:lpstr>
      <vt:lpstr>Cross-Validation and Model Selection</vt:lpstr>
      <vt:lpstr>Leave-One-Out Cross-Validation</vt:lpstr>
      <vt:lpstr>Example: Estimating True Error for d = 1</vt:lpstr>
      <vt:lpstr>Example: Estimation results for all d</vt:lpstr>
      <vt:lpstr>Model Selection</vt:lpstr>
      <vt:lpstr>k-Fold Cross-Validation</vt:lpstr>
      <vt:lpstr>kCV-Based Model Selection</vt:lpstr>
      <vt:lpstr>Variations of k-Fold Cross-Validation</vt:lpstr>
      <vt:lpstr>Learning a Class from Examples</vt:lpstr>
      <vt:lpstr>Training set X</vt:lpstr>
      <vt:lpstr>Class C</vt:lpstr>
      <vt:lpstr>Hypothesis class H</vt:lpstr>
      <vt:lpstr>S, G, and the Version Space</vt:lpstr>
      <vt:lpstr>Margin</vt:lpstr>
      <vt:lpstr>VC Dimension</vt:lpstr>
      <vt:lpstr>Probably Approximately Correct (PAC) Learning</vt:lpstr>
      <vt:lpstr>Noise and Model Complexity</vt:lpstr>
      <vt:lpstr>Multiple Classes, Ci i=1,...,K</vt:lpstr>
      <vt:lpstr>Regression</vt:lpstr>
      <vt:lpstr>Model Selection &amp; Generalization</vt:lpstr>
      <vt:lpstr>Triple Trade-Off</vt:lpstr>
      <vt:lpstr>Cross-Validation</vt:lpstr>
      <vt:lpstr>Dimensions of a Supervised Learner</vt:lpstr>
      <vt:lpstr>Textbook/ Reference Materials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Mohammad Saef Ullah Miah</cp:lastModifiedBy>
  <cp:revision>323</cp:revision>
  <dcterms:created xsi:type="dcterms:W3CDTF">2005-01-24T14:46:28Z</dcterms:created>
  <dcterms:modified xsi:type="dcterms:W3CDTF">2023-09-25T04:41:31Z</dcterms:modified>
</cp:coreProperties>
</file>