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7" r:id="rId7"/>
    <p:sldId id="274" r:id="rId8"/>
    <p:sldId id="261" r:id="rId9"/>
    <p:sldId id="265" r:id="rId10"/>
    <p:sldId id="266" r:id="rId11"/>
    <p:sldId id="267" r:id="rId12"/>
    <p:sldId id="268" r:id="rId13"/>
    <p:sldId id="269" r:id="rId14"/>
    <p:sldId id="270" r:id="rId15"/>
    <p:sldId id="271" r:id="rId16"/>
    <p:sldId id="262" r:id="rId17"/>
    <p:sldId id="273" r:id="rId18"/>
    <p:sldId id="263" r:id="rId19"/>
    <p:sldId id="264" r:id="rId20"/>
    <p:sldId id="276"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3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4569"/>
            <a:ext cx="7772400" cy="1986115"/>
          </a:xfrm>
        </p:spPr>
        <p:txBody>
          <a:bodyPr/>
          <a:lstStyle/>
          <a:p>
            <a:r>
              <a:rPr lang="en-US" b="1" u="sng" dirty="0"/>
              <a:t>Crimes in Chicago 2001-23 Data Analysis and Prediction</a:t>
            </a:r>
          </a:p>
        </p:txBody>
      </p:sp>
      <p:sp>
        <p:nvSpPr>
          <p:cNvPr id="3" name="Subtitle 2"/>
          <p:cNvSpPr>
            <a:spLocks noGrp="1"/>
          </p:cNvSpPr>
          <p:nvPr>
            <p:ph type="subTitle" idx="1"/>
          </p:nvPr>
        </p:nvSpPr>
        <p:spPr/>
        <p:txBody>
          <a:bodyPr>
            <a:normAutofit lnSpcReduction="10000"/>
          </a:bodyPr>
          <a:lstStyle/>
          <a:p>
            <a:pPr algn="r"/>
            <a:r>
              <a:rPr lang="en-US" sz="1600" dirty="0">
                <a:solidFill>
                  <a:schemeClr val="tx1"/>
                </a:solidFill>
              </a:rPr>
              <a:t>Prof. Haritha Yanam</a:t>
            </a:r>
          </a:p>
          <a:p>
            <a:pPr algn="r"/>
            <a:endParaRPr lang="en-US" sz="1600" dirty="0">
              <a:solidFill>
                <a:schemeClr val="tx1"/>
              </a:solidFill>
            </a:endParaRPr>
          </a:p>
          <a:p>
            <a:pPr algn="r"/>
            <a:endParaRPr lang="en-US" sz="1600" dirty="0">
              <a:solidFill>
                <a:schemeClr val="tx1"/>
              </a:solidFill>
            </a:endParaRPr>
          </a:p>
          <a:p>
            <a:pPr algn="r"/>
            <a:r>
              <a:rPr lang="en-US" sz="1600" dirty="0">
                <a:solidFill>
                  <a:schemeClr val="tx1"/>
                </a:solidFill>
              </a:rPr>
              <a:t>Names-</a:t>
            </a:r>
          </a:p>
          <a:p>
            <a:pPr algn="r"/>
            <a:r>
              <a:rPr lang="en-US" sz="1600" dirty="0">
                <a:solidFill>
                  <a:schemeClr val="tx1"/>
                </a:solidFill>
              </a:rPr>
              <a:t>Shubham Manoj Gengaje</a:t>
            </a:r>
          </a:p>
          <a:p>
            <a:pPr algn="r"/>
            <a:r>
              <a:rPr lang="en-US" sz="1600" dirty="0">
                <a:solidFill>
                  <a:schemeClr val="tx1"/>
                </a:solidFill>
              </a:rPr>
              <a:t>Manisha Karnati</a:t>
            </a:r>
          </a:p>
        </p:txBody>
      </p:sp>
    </p:spTree>
    <p:extLst>
      <p:ext uri="{BB962C8B-B14F-4D97-AF65-F5344CB8AC3E}">
        <p14:creationId xmlns:p14="http://schemas.microsoft.com/office/powerpoint/2010/main" val="302691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E2AE-9D3E-123C-EA39-0B954FB42FEA}"/>
              </a:ext>
            </a:extLst>
          </p:cNvPr>
          <p:cNvSpPr>
            <a:spLocks noGrp="1"/>
          </p:cNvSpPr>
          <p:nvPr>
            <p:ph type="title"/>
          </p:nvPr>
        </p:nvSpPr>
        <p:spPr/>
        <p:txBody>
          <a:bodyPr/>
          <a:lstStyle/>
          <a:p>
            <a:r>
              <a:rPr lang="en-US" dirty="0"/>
              <a:t>Arrest Distribution</a:t>
            </a:r>
          </a:p>
        </p:txBody>
      </p:sp>
      <p:pic>
        <p:nvPicPr>
          <p:cNvPr id="5" name="Content Placeholder 4" descr="A blue and red pie chart&#10;&#10;Description automatically generated">
            <a:extLst>
              <a:ext uri="{FF2B5EF4-FFF2-40B4-BE49-F238E27FC236}">
                <a16:creationId xmlns:a16="http://schemas.microsoft.com/office/drawing/2014/main" id="{C6CFA196-42C3-2E49-8984-0AA2ADEE3E7D}"/>
              </a:ext>
            </a:extLst>
          </p:cNvPr>
          <p:cNvPicPr>
            <a:picLocks noGrp="1" noChangeAspect="1"/>
          </p:cNvPicPr>
          <p:nvPr>
            <p:ph idx="1"/>
          </p:nvPr>
        </p:nvPicPr>
        <p:blipFill>
          <a:blip r:embed="rId2"/>
          <a:stretch>
            <a:fillRect/>
          </a:stretch>
        </p:blipFill>
        <p:spPr>
          <a:xfrm>
            <a:off x="1970461" y="1930400"/>
            <a:ext cx="5203078" cy="4195763"/>
          </a:xfrm>
        </p:spPr>
      </p:pic>
    </p:spTree>
    <p:extLst>
      <p:ext uri="{BB962C8B-B14F-4D97-AF65-F5344CB8AC3E}">
        <p14:creationId xmlns:p14="http://schemas.microsoft.com/office/powerpoint/2010/main" val="88058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C9D8-F1A2-3100-8819-BF634F648462}"/>
              </a:ext>
            </a:extLst>
          </p:cNvPr>
          <p:cNvSpPr>
            <a:spLocks noGrp="1"/>
          </p:cNvSpPr>
          <p:nvPr>
            <p:ph type="title"/>
          </p:nvPr>
        </p:nvSpPr>
        <p:spPr/>
        <p:txBody>
          <a:bodyPr>
            <a:normAutofit/>
          </a:bodyPr>
          <a:lstStyle/>
          <a:p>
            <a:r>
              <a:rPr lang="en-US" sz="3600" dirty="0"/>
              <a:t>Which type of crime is getting arrest-count</a:t>
            </a:r>
          </a:p>
        </p:txBody>
      </p:sp>
      <p:pic>
        <p:nvPicPr>
          <p:cNvPr id="5" name="Content Placeholder 4" descr="A graph with different colored bars&#10;&#10;Description automatically generated">
            <a:extLst>
              <a:ext uri="{FF2B5EF4-FFF2-40B4-BE49-F238E27FC236}">
                <a16:creationId xmlns:a16="http://schemas.microsoft.com/office/drawing/2014/main" id="{F8237C8C-79C3-8946-440F-37EF3A46D1D9}"/>
              </a:ext>
            </a:extLst>
          </p:cNvPr>
          <p:cNvPicPr>
            <a:picLocks noGrp="1" noChangeAspect="1"/>
          </p:cNvPicPr>
          <p:nvPr>
            <p:ph idx="1"/>
          </p:nvPr>
        </p:nvPicPr>
        <p:blipFill>
          <a:blip r:embed="rId2"/>
          <a:stretch>
            <a:fillRect/>
          </a:stretch>
        </p:blipFill>
        <p:spPr>
          <a:xfrm>
            <a:off x="3190240" y="1463040"/>
            <a:ext cx="5816108" cy="4637548"/>
          </a:xfrm>
        </p:spPr>
      </p:pic>
      <p:sp>
        <p:nvSpPr>
          <p:cNvPr id="3" name="TextBox 2">
            <a:extLst>
              <a:ext uri="{FF2B5EF4-FFF2-40B4-BE49-F238E27FC236}">
                <a16:creationId xmlns:a16="http://schemas.microsoft.com/office/drawing/2014/main" id="{32680931-FCD9-BFDB-1C03-35BB6FEF18A9}"/>
              </a:ext>
            </a:extLst>
          </p:cNvPr>
          <p:cNvSpPr txBox="1"/>
          <p:nvPr/>
        </p:nvSpPr>
        <p:spPr>
          <a:xfrm>
            <a:off x="142240" y="2133600"/>
            <a:ext cx="2700355" cy="2462213"/>
          </a:xfrm>
          <a:prstGeom prst="rect">
            <a:avLst/>
          </a:prstGeom>
          <a:noFill/>
        </p:spPr>
        <p:txBody>
          <a:bodyPr wrap="none" rtlCol="0">
            <a:spAutoFit/>
          </a:bodyPr>
          <a:lstStyle/>
          <a:p>
            <a:r>
              <a:rPr lang="en-US" sz="1400" b="1" dirty="0"/>
              <a:t>Crimes getting most arrests:</a:t>
            </a:r>
          </a:p>
          <a:p>
            <a:r>
              <a:rPr lang="en-US" sz="1400" dirty="0"/>
              <a:t>1.Narcotics </a:t>
            </a:r>
            <a:r>
              <a:rPr lang="en-US" sz="1400" b="1" dirty="0"/>
              <a:t>(count=18872)</a:t>
            </a:r>
            <a:endParaRPr lang="en-US" sz="1400" dirty="0"/>
          </a:p>
          <a:p>
            <a:r>
              <a:rPr lang="en-US" sz="1400" dirty="0"/>
              <a:t>2.Battery </a:t>
            </a:r>
            <a:r>
              <a:rPr lang="en-US" sz="1400" b="1" dirty="0"/>
              <a:t>(count=14988)</a:t>
            </a:r>
            <a:endParaRPr lang="en-US" sz="1400" dirty="0"/>
          </a:p>
          <a:p>
            <a:r>
              <a:rPr lang="en-US" sz="1400" dirty="0"/>
              <a:t>3.Weapons violation </a:t>
            </a:r>
            <a:r>
              <a:rPr lang="en-US" sz="1400" b="1" dirty="0"/>
              <a:t>(count=9127)</a:t>
            </a:r>
            <a:endParaRPr lang="en-US" sz="1400" dirty="0"/>
          </a:p>
          <a:p>
            <a:endParaRPr lang="en-US" sz="1400" dirty="0"/>
          </a:p>
          <a:p>
            <a:endParaRPr lang="en-US" sz="1400" dirty="0"/>
          </a:p>
          <a:p>
            <a:r>
              <a:rPr lang="en-US" sz="1400" b="1" dirty="0"/>
              <a:t>Crimes getting least arrests:</a:t>
            </a:r>
          </a:p>
          <a:p>
            <a:r>
              <a:rPr lang="en-US" sz="1400" dirty="0"/>
              <a:t>1.Homicide</a:t>
            </a:r>
          </a:p>
          <a:p>
            <a:r>
              <a:rPr lang="en-US" sz="1400" dirty="0"/>
              <a:t>2.Ritualism</a:t>
            </a:r>
          </a:p>
          <a:p>
            <a:r>
              <a:rPr lang="en-US" sz="1400" dirty="0"/>
              <a:t>3.Obscenity</a:t>
            </a:r>
          </a:p>
          <a:p>
            <a:r>
              <a:rPr lang="en-US" sz="1400" dirty="0"/>
              <a:t>4.Human Trafficking</a:t>
            </a:r>
          </a:p>
        </p:txBody>
      </p:sp>
    </p:spTree>
    <p:extLst>
      <p:ext uri="{BB962C8B-B14F-4D97-AF65-F5344CB8AC3E}">
        <p14:creationId xmlns:p14="http://schemas.microsoft.com/office/powerpoint/2010/main" val="245305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0C1A-87BA-3A9D-1778-AF6AA040B455}"/>
              </a:ext>
            </a:extLst>
          </p:cNvPr>
          <p:cNvSpPr>
            <a:spLocks noGrp="1"/>
          </p:cNvSpPr>
          <p:nvPr>
            <p:ph type="title"/>
          </p:nvPr>
        </p:nvSpPr>
        <p:spPr/>
        <p:txBody>
          <a:bodyPr>
            <a:normAutofit/>
          </a:bodyPr>
          <a:lstStyle/>
          <a:p>
            <a:r>
              <a:rPr lang="en-US" sz="3200" dirty="0"/>
              <a:t>Which FBI codes were used for crimes-count</a:t>
            </a:r>
          </a:p>
        </p:txBody>
      </p:sp>
      <p:pic>
        <p:nvPicPr>
          <p:cNvPr id="5" name="Content Placeholder 4" descr="A graph of numbers and a number of numbers&#10;&#10;Description automatically generated with medium confidence">
            <a:extLst>
              <a:ext uri="{FF2B5EF4-FFF2-40B4-BE49-F238E27FC236}">
                <a16:creationId xmlns:a16="http://schemas.microsoft.com/office/drawing/2014/main" id="{02A14418-4437-59A1-9F28-C26E0BF13BE0}"/>
              </a:ext>
            </a:extLst>
          </p:cNvPr>
          <p:cNvPicPr>
            <a:picLocks noGrp="1" noChangeAspect="1"/>
          </p:cNvPicPr>
          <p:nvPr>
            <p:ph idx="1"/>
          </p:nvPr>
        </p:nvPicPr>
        <p:blipFill>
          <a:blip r:embed="rId2"/>
          <a:stretch>
            <a:fillRect/>
          </a:stretch>
        </p:blipFill>
        <p:spPr>
          <a:xfrm>
            <a:off x="3312160" y="1331118"/>
            <a:ext cx="5740916" cy="4195763"/>
          </a:xfrm>
        </p:spPr>
      </p:pic>
      <p:sp>
        <p:nvSpPr>
          <p:cNvPr id="3" name="TextBox 2">
            <a:extLst>
              <a:ext uri="{FF2B5EF4-FFF2-40B4-BE49-F238E27FC236}">
                <a16:creationId xmlns:a16="http://schemas.microsoft.com/office/drawing/2014/main" id="{B07C83C6-934D-67F6-0E61-F2074324F695}"/>
              </a:ext>
            </a:extLst>
          </p:cNvPr>
          <p:cNvSpPr txBox="1"/>
          <p:nvPr/>
        </p:nvSpPr>
        <p:spPr>
          <a:xfrm>
            <a:off x="91440" y="2143760"/>
            <a:ext cx="2176109" cy="2893100"/>
          </a:xfrm>
          <a:prstGeom prst="rect">
            <a:avLst/>
          </a:prstGeom>
          <a:noFill/>
        </p:spPr>
        <p:txBody>
          <a:bodyPr wrap="none" rtlCol="0">
            <a:spAutoFit/>
          </a:bodyPr>
          <a:lstStyle/>
          <a:p>
            <a:r>
              <a:rPr lang="en-US" sz="1400" b="1" dirty="0"/>
              <a:t>FBI codes used most:</a:t>
            </a:r>
          </a:p>
          <a:p>
            <a:r>
              <a:rPr lang="en-US" sz="1400" dirty="0"/>
              <a:t>1.Code 06 </a:t>
            </a:r>
            <a:r>
              <a:rPr lang="en-US" sz="1400" b="1" dirty="0"/>
              <a:t>(count=79743)</a:t>
            </a:r>
            <a:endParaRPr lang="en-US" sz="1400" dirty="0"/>
          </a:p>
          <a:p>
            <a:r>
              <a:rPr lang="en-US" sz="1400" dirty="0"/>
              <a:t>2.Code 08B </a:t>
            </a:r>
            <a:r>
              <a:rPr lang="en-US" sz="1400" b="1" dirty="0"/>
              <a:t>(count= 60665)</a:t>
            </a:r>
            <a:endParaRPr lang="en-US" sz="1400" dirty="0"/>
          </a:p>
          <a:p>
            <a:r>
              <a:rPr lang="en-US" sz="1400" dirty="0"/>
              <a:t>3.Code 14 </a:t>
            </a:r>
            <a:r>
              <a:rPr lang="en-US" sz="1400" b="1" dirty="0"/>
              <a:t>(count= 48896)</a:t>
            </a:r>
            <a:endParaRPr lang="en-US" sz="1400" dirty="0"/>
          </a:p>
          <a:p>
            <a:endParaRPr lang="en-US" sz="1400" dirty="0"/>
          </a:p>
          <a:p>
            <a:endParaRPr lang="en-US" sz="1400" dirty="0"/>
          </a:p>
          <a:p>
            <a:endParaRPr lang="en-US" sz="1400" dirty="0"/>
          </a:p>
          <a:p>
            <a:r>
              <a:rPr lang="en-US" sz="1400" b="1" dirty="0"/>
              <a:t>FBI codes used least:</a:t>
            </a:r>
          </a:p>
          <a:p>
            <a:r>
              <a:rPr lang="en-US" sz="1400" dirty="0"/>
              <a:t>1.Code 12 </a:t>
            </a:r>
          </a:p>
          <a:p>
            <a:r>
              <a:rPr lang="en-US" sz="1400" dirty="0"/>
              <a:t>2.Code 13</a:t>
            </a:r>
          </a:p>
          <a:p>
            <a:r>
              <a:rPr lang="en-US" sz="1400" dirty="0"/>
              <a:t>3.Code 27</a:t>
            </a:r>
          </a:p>
          <a:p>
            <a:r>
              <a:rPr lang="en-US" sz="1400" dirty="0"/>
              <a:t>4.Code 01B</a:t>
            </a:r>
          </a:p>
          <a:p>
            <a:r>
              <a:rPr lang="en-US" sz="1400" dirty="0"/>
              <a:t>5.Code 01A</a:t>
            </a:r>
          </a:p>
        </p:txBody>
      </p:sp>
    </p:spTree>
    <p:extLst>
      <p:ext uri="{BB962C8B-B14F-4D97-AF65-F5344CB8AC3E}">
        <p14:creationId xmlns:p14="http://schemas.microsoft.com/office/powerpoint/2010/main" val="276491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77FA-A8B0-41E2-6A83-43564DBCDE92}"/>
              </a:ext>
            </a:extLst>
          </p:cNvPr>
          <p:cNvSpPr>
            <a:spLocks noGrp="1"/>
          </p:cNvSpPr>
          <p:nvPr>
            <p:ph type="title"/>
          </p:nvPr>
        </p:nvSpPr>
        <p:spPr/>
        <p:txBody>
          <a:bodyPr/>
          <a:lstStyle/>
          <a:p>
            <a:r>
              <a:rPr lang="en-US" dirty="0"/>
              <a:t>FBI codes used and their arrests</a:t>
            </a:r>
          </a:p>
        </p:txBody>
      </p:sp>
      <p:pic>
        <p:nvPicPr>
          <p:cNvPr id="5" name="Content Placeholder 4" descr="A graph of a graph&#10;&#10;Description automatically generated with medium confidence">
            <a:extLst>
              <a:ext uri="{FF2B5EF4-FFF2-40B4-BE49-F238E27FC236}">
                <a16:creationId xmlns:a16="http://schemas.microsoft.com/office/drawing/2014/main" id="{CDDB7B53-DA92-C566-2034-1D95F0188F5F}"/>
              </a:ext>
            </a:extLst>
          </p:cNvPr>
          <p:cNvPicPr>
            <a:picLocks noGrp="1" noChangeAspect="1"/>
          </p:cNvPicPr>
          <p:nvPr>
            <p:ph idx="1"/>
          </p:nvPr>
        </p:nvPicPr>
        <p:blipFill>
          <a:blip r:embed="rId2"/>
          <a:stretch>
            <a:fillRect/>
          </a:stretch>
        </p:blipFill>
        <p:spPr>
          <a:xfrm>
            <a:off x="3291840" y="1930400"/>
            <a:ext cx="5112540" cy="4195763"/>
          </a:xfrm>
        </p:spPr>
      </p:pic>
      <p:sp>
        <p:nvSpPr>
          <p:cNvPr id="3" name="TextBox 2">
            <a:extLst>
              <a:ext uri="{FF2B5EF4-FFF2-40B4-BE49-F238E27FC236}">
                <a16:creationId xmlns:a16="http://schemas.microsoft.com/office/drawing/2014/main" id="{7732976C-F582-38BB-9ABE-0D7FB2464353}"/>
              </a:ext>
            </a:extLst>
          </p:cNvPr>
          <p:cNvSpPr txBox="1"/>
          <p:nvPr/>
        </p:nvSpPr>
        <p:spPr>
          <a:xfrm>
            <a:off x="203200" y="2194560"/>
            <a:ext cx="2730427" cy="3108543"/>
          </a:xfrm>
          <a:prstGeom prst="rect">
            <a:avLst/>
          </a:prstGeom>
          <a:noFill/>
        </p:spPr>
        <p:txBody>
          <a:bodyPr wrap="none" rtlCol="0">
            <a:spAutoFit/>
          </a:bodyPr>
          <a:lstStyle/>
          <a:p>
            <a:r>
              <a:rPr lang="en-US" sz="1400" b="1" dirty="0"/>
              <a:t>FBI codes resulted in most arrests:</a:t>
            </a:r>
          </a:p>
          <a:p>
            <a:r>
              <a:rPr lang="en-US" sz="1400" dirty="0"/>
              <a:t>1.Code 18 </a:t>
            </a:r>
            <a:r>
              <a:rPr lang="en-US" sz="1400" b="1" dirty="0"/>
              <a:t>(count=17936)</a:t>
            </a:r>
            <a:endParaRPr lang="en-US" sz="1400" dirty="0"/>
          </a:p>
          <a:p>
            <a:r>
              <a:rPr lang="en-US" sz="1400" dirty="0"/>
              <a:t>2.Code 08B </a:t>
            </a:r>
            <a:r>
              <a:rPr lang="en-US" sz="1400" b="1" dirty="0"/>
              <a:t>(count= 11208)</a:t>
            </a:r>
            <a:endParaRPr lang="en-US" sz="1400" dirty="0"/>
          </a:p>
          <a:p>
            <a:r>
              <a:rPr lang="en-US" sz="1400" dirty="0"/>
              <a:t>3.Code 26 </a:t>
            </a:r>
            <a:r>
              <a:rPr lang="en-US" sz="1400" b="1" dirty="0"/>
              <a:t>(count= 9967)</a:t>
            </a:r>
            <a:endParaRPr lang="en-US" sz="1400" dirty="0"/>
          </a:p>
          <a:p>
            <a:r>
              <a:rPr lang="en-US" sz="1400" dirty="0"/>
              <a:t>4.Code 15 </a:t>
            </a:r>
            <a:r>
              <a:rPr lang="en-US" sz="1400" b="1" dirty="0"/>
              <a:t>(count=9893)</a:t>
            </a:r>
            <a:endParaRPr lang="en-US" sz="1400" dirty="0"/>
          </a:p>
          <a:p>
            <a:pPr marL="342900" indent="-342900">
              <a:buAutoNum type="arabicPeriod"/>
            </a:pPr>
            <a:endParaRPr lang="en-US" sz="1400" dirty="0"/>
          </a:p>
          <a:p>
            <a:endParaRPr lang="en-US" sz="1400" dirty="0"/>
          </a:p>
          <a:p>
            <a:endParaRPr lang="en-US" sz="1400" dirty="0"/>
          </a:p>
          <a:p>
            <a:r>
              <a:rPr lang="en-US" sz="1400" b="1" dirty="0"/>
              <a:t>FBI codes resulted in least arrests:</a:t>
            </a:r>
          </a:p>
          <a:p>
            <a:r>
              <a:rPr lang="en-US" sz="1400" dirty="0"/>
              <a:t>1.Code 05</a:t>
            </a:r>
          </a:p>
          <a:p>
            <a:r>
              <a:rPr lang="en-US" sz="1400" dirty="0"/>
              <a:t>2.Code 11</a:t>
            </a:r>
          </a:p>
          <a:p>
            <a:r>
              <a:rPr lang="en-US" sz="1400" dirty="0"/>
              <a:t>3.Code 22</a:t>
            </a:r>
          </a:p>
          <a:p>
            <a:r>
              <a:rPr lang="en-US" sz="1400" dirty="0"/>
              <a:t>4.Code 19</a:t>
            </a:r>
          </a:p>
          <a:p>
            <a:r>
              <a:rPr lang="en-US" sz="1400" dirty="0"/>
              <a:t>5.Code 09</a:t>
            </a:r>
          </a:p>
        </p:txBody>
      </p:sp>
    </p:spTree>
    <p:extLst>
      <p:ext uri="{BB962C8B-B14F-4D97-AF65-F5344CB8AC3E}">
        <p14:creationId xmlns:p14="http://schemas.microsoft.com/office/powerpoint/2010/main" val="44628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50918D-6BB5-7D83-12AD-CC314D8AE2D1}"/>
              </a:ext>
            </a:extLst>
          </p:cNvPr>
          <p:cNvSpPr>
            <a:spLocks noGrp="1"/>
          </p:cNvSpPr>
          <p:nvPr>
            <p:ph type="title"/>
          </p:nvPr>
        </p:nvSpPr>
        <p:spPr>
          <a:xfrm>
            <a:off x="457200" y="601971"/>
            <a:ext cx="8229600" cy="1143000"/>
          </a:xfrm>
        </p:spPr>
        <p:txBody>
          <a:bodyPr>
            <a:normAutofit fontScale="90000"/>
          </a:bodyPr>
          <a:lstStyle/>
          <a:p>
            <a:r>
              <a:rPr lang="en-US" dirty="0"/>
              <a:t>Which type of crime happened most year-wise?</a:t>
            </a:r>
          </a:p>
        </p:txBody>
      </p:sp>
      <p:pic>
        <p:nvPicPr>
          <p:cNvPr id="5" name="Content Placeholder 4" descr="A list of different colored squares&#10;&#10;Description automatically generated with medium confidence">
            <a:extLst>
              <a:ext uri="{FF2B5EF4-FFF2-40B4-BE49-F238E27FC236}">
                <a16:creationId xmlns:a16="http://schemas.microsoft.com/office/drawing/2014/main" id="{D362FA82-D670-28F8-7D1D-49CE015DE956}"/>
              </a:ext>
            </a:extLst>
          </p:cNvPr>
          <p:cNvPicPr>
            <a:picLocks noGrp="1" noChangeAspect="1"/>
          </p:cNvPicPr>
          <p:nvPr>
            <p:ph idx="1"/>
          </p:nvPr>
        </p:nvPicPr>
        <p:blipFill>
          <a:blip r:embed="rId2"/>
          <a:stretch>
            <a:fillRect/>
          </a:stretch>
        </p:blipFill>
        <p:spPr>
          <a:xfrm>
            <a:off x="5347606" y="1929704"/>
            <a:ext cx="3000468" cy="4196459"/>
          </a:xfrm>
          <a:noFill/>
        </p:spPr>
      </p:pic>
      <p:sp>
        <p:nvSpPr>
          <p:cNvPr id="2" name="TextBox 1">
            <a:extLst>
              <a:ext uri="{FF2B5EF4-FFF2-40B4-BE49-F238E27FC236}">
                <a16:creationId xmlns:a16="http://schemas.microsoft.com/office/drawing/2014/main" id="{A7EFAD8D-394B-32D4-9EBE-EF71FD74496E}"/>
              </a:ext>
            </a:extLst>
          </p:cNvPr>
          <p:cNvSpPr txBox="1"/>
          <p:nvPr/>
        </p:nvSpPr>
        <p:spPr>
          <a:xfrm>
            <a:off x="457200" y="1744971"/>
            <a:ext cx="3361048" cy="5078313"/>
          </a:xfrm>
          <a:prstGeom prst="rect">
            <a:avLst/>
          </a:prstGeom>
          <a:noFill/>
        </p:spPr>
        <p:txBody>
          <a:bodyPr wrap="none" rtlCol="0">
            <a:spAutoFit/>
          </a:bodyPr>
          <a:lstStyle/>
          <a:p>
            <a:r>
              <a:rPr lang="en-US" sz="1350" b="1" dirty="0"/>
              <a:t>Count of crime happened most in a year:</a:t>
            </a:r>
          </a:p>
          <a:p>
            <a:r>
              <a:rPr lang="en-US" sz="1350" dirty="0"/>
              <a:t>2001- Theft </a:t>
            </a:r>
            <a:r>
              <a:rPr lang="en-US" sz="1350" b="1" dirty="0"/>
              <a:t>(count=260)</a:t>
            </a:r>
            <a:endParaRPr lang="en-US" sz="1350" dirty="0"/>
          </a:p>
          <a:p>
            <a:r>
              <a:rPr lang="en-US" sz="1350" dirty="0"/>
              <a:t>2002- Theft </a:t>
            </a:r>
            <a:r>
              <a:rPr lang="en-US" sz="1350" b="1" dirty="0"/>
              <a:t>(count=300)</a:t>
            </a:r>
            <a:endParaRPr lang="en-US" sz="1350" dirty="0"/>
          </a:p>
          <a:p>
            <a:r>
              <a:rPr lang="en-US" sz="1350" dirty="0"/>
              <a:t>2003-Theft </a:t>
            </a:r>
            <a:r>
              <a:rPr lang="en-US" sz="1350" b="1" dirty="0"/>
              <a:t>(count=490)</a:t>
            </a:r>
            <a:endParaRPr lang="en-US" sz="1350" dirty="0"/>
          </a:p>
          <a:p>
            <a:r>
              <a:rPr lang="en-US" sz="1350" dirty="0"/>
              <a:t>2004- Theft </a:t>
            </a:r>
            <a:r>
              <a:rPr lang="en-US" sz="1350" b="1" dirty="0"/>
              <a:t>(count=122)</a:t>
            </a:r>
            <a:endParaRPr lang="en-US" sz="1350" dirty="0"/>
          </a:p>
          <a:p>
            <a:r>
              <a:rPr lang="en-US" sz="1350" dirty="0"/>
              <a:t>2005- Theft </a:t>
            </a:r>
            <a:r>
              <a:rPr lang="en-US" sz="1350" b="1" dirty="0"/>
              <a:t>(count=17874)</a:t>
            </a:r>
            <a:endParaRPr lang="en-US" sz="1350" dirty="0"/>
          </a:p>
          <a:p>
            <a:r>
              <a:rPr lang="en-US" sz="1350" dirty="0"/>
              <a:t>2006- Theft </a:t>
            </a:r>
            <a:r>
              <a:rPr lang="en-US" sz="1350" b="1" dirty="0"/>
              <a:t>(count=1066)</a:t>
            </a:r>
            <a:endParaRPr lang="en-US" sz="1350" dirty="0"/>
          </a:p>
          <a:p>
            <a:r>
              <a:rPr lang="en-US" sz="1350" dirty="0"/>
              <a:t>2007- Battery </a:t>
            </a:r>
            <a:r>
              <a:rPr lang="en-US" sz="1350" b="1" dirty="0"/>
              <a:t>(count=300)</a:t>
            </a:r>
            <a:endParaRPr lang="en-US" sz="1350" dirty="0"/>
          </a:p>
          <a:p>
            <a:r>
              <a:rPr lang="en-US" sz="1350" dirty="0"/>
              <a:t>2008- Theft </a:t>
            </a:r>
            <a:r>
              <a:rPr lang="en-US" sz="1350" b="1" dirty="0"/>
              <a:t>(count=870)</a:t>
            </a:r>
            <a:endParaRPr lang="en-US" sz="1350" dirty="0"/>
          </a:p>
          <a:p>
            <a:r>
              <a:rPr lang="en-US" sz="1350" dirty="0"/>
              <a:t>2009- Theft </a:t>
            </a:r>
            <a:r>
              <a:rPr lang="en-US" sz="1350" b="1" dirty="0"/>
              <a:t>(count=119)</a:t>
            </a:r>
            <a:endParaRPr lang="en-US" sz="1350" dirty="0"/>
          </a:p>
          <a:p>
            <a:r>
              <a:rPr lang="en-US" sz="1350" dirty="0"/>
              <a:t>2010-Robbery </a:t>
            </a:r>
            <a:r>
              <a:rPr lang="en-US" sz="1350" b="1" dirty="0"/>
              <a:t>(count=140)</a:t>
            </a:r>
            <a:endParaRPr lang="en-US" sz="1350" dirty="0"/>
          </a:p>
          <a:p>
            <a:r>
              <a:rPr lang="en-US" sz="1350" dirty="0"/>
              <a:t>2011-Robbery </a:t>
            </a:r>
            <a:r>
              <a:rPr lang="en-US" sz="1350" b="1" dirty="0"/>
              <a:t>(count=160)</a:t>
            </a:r>
            <a:endParaRPr lang="en-US" sz="1350" dirty="0"/>
          </a:p>
          <a:p>
            <a:r>
              <a:rPr lang="en-US" sz="1350" dirty="0"/>
              <a:t>2012- Offense involving children </a:t>
            </a:r>
            <a:r>
              <a:rPr lang="en-US" sz="1350" b="1" dirty="0"/>
              <a:t>(count=110)</a:t>
            </a:r>
            <a:endParaRPr lang="en-US" sz="1350" dirty="0"/>
          </a:p>
          <a:p>
            <a:r>
              <a:rPr lang="en-US" sz="1350" dirty="0"/>
              <a:t>2013- Offense involving children </a:t>
            </a:r>
            <a:r>
              <a:rPr lang="en-US" sz="1350" b="1" dirty="0"/>
              <a:t>(count=107)</a:t>
            </a:r>
            <a:endParaRPr lang="en-US" sz="1350" dirty="0"/>
          </a:p>
          <a:p>
            <a:r>
              <a:rPr lang="en-US" sz="1350" dirty="0"/>
              <a:t>2014- Robbery </a:t>
            </a:r>
            <a:r>
              <a:rPr lang="en-US" sz="1350" b="1" dirty="0"/>
              <a:t>(count=310)</a:t>
            </a:r>
            <a:endParaRPr lang="en-US" sz="1350" dirty="0"/>
          </a:p>
          <a:p>
            <a:r>
              <a:rPr lang="en-US" sz="1350" dirty="0"/>
              <a:t>2015- Robbery </a:t>
            </a:r>
            <a:r>
              <a:rPr lang="en-US" sz="1350" b="1" dirty="0"/>
              <a:t>(count=180)</a:t>
            </a:r>
            <a:endParaRPr lang="en-US" sz="1350" dirty="0"/>
          </a:p>
          <a:p>
            <a:r>
              <a:rPr lang="en-US" sz="1350" dirty="0"/>
              <a:t>2016- Offense involving children </a:t>
            </a:r>
            <a:r>
              <a:rPr lang="en-US" sz="1350" b="1" dirty="0"/>
              <a:t>(count=98)</a:t>
            </a:r>
            <a:endParaRPr lang="en-US" sz="1350" dirty="0"/>
          </a:p>
          <a:p>
            <a:r>
              <a:rPr lang="en-US" sz="1350" dirty="0"/>
              <a:t>2017- Offense involving children </a:t>
            </a:r>
            <a:r>
              <a:rPr lang="en-US" sz="1350" b="1" dirty="0"/>
              <a:t>(count=130)</a:t>
            </a:r>
            <a:endParaRPr lang="en-US" sz="1350" dirty="0"/>
          </a:p>
          <a:p>
            <a:r>
              <a:rPr lang="en-US" sz="1350" dirty="0"/>
              <a:t>2018- Offense involving children </a:t>
            </a:r>
            <a:r>
              <a:rPr lang="en-US" sz="1350" b="1" dirty="0"/>
              <a:t>(count=250)</a:t>
            </a:r>
            <a:endParaRPr lang="en-US" sz="1350" dirty="0"/>
          </a:p>
          <a:p>
            <a:r>
              <a:rPr lang="en-US" sz="1350" dirty="0"/>
              <a:t>2019- Theft </a:t>
            </a:r>
            <a:r>
              <a:rPr lang="en-US" sz="1350" b="1" dirty="0"/>
              <a:t>(count=186)</a:t>
            </a:r>
            <a:endParaRPr lang="en-US" sz="1350" dirty="0"/>
          </a:p>
          <a:p>
            <a:r>
              <a:rPr lang="en-US" sz="1350" dirty="0"/>
              <a:t>2020- Battery </a:t>
            </a:r>
            <a:r>
              <a:rPr lang="en-US" sz="1350" b="1" dirty="0"/>
              <a:t>(count=12351)</a:t>
            </a:r>
            <a:endParaRPr lang="en-US" sz="1350" dirty="0"/>
          </a:p>
          <a:p>
            <a:r>
              <a:rPr lang="en-US" sz="1350" dirty="0"/>
              <a:t>2021- Battery </a:t>
            </a:r>
            <a:r>
              <a:rPr lang="en-US" sz="1350" b="1" dirty="0"/>
              <a:t>(count=32716)</a:t>
            </a:r>
            <a:endParaRPr lang="en-US" sz="1350" dirty="0"/>
          </a:p>
          <a:p>
            <a:r>
              <a:rPr lang="en-US" sz="1350" dirty="0"/>
              <a:t>2022- Theft </a:t>
            </a:r>
            <a:r>
              <a:rPr lang="en-US" sz="1350" b="1" dirty="0"/>
              <a:t>(count=3896)</a:t>
            </a:r>
            <a:endParaRPr lang="en-US" sz="1350" dirty="0"/>
          </a:p>
          <a:p>
            <a:r>
              <a:rPr lang="en-US" sz="1350" dirty="0"/>
              <a:t>2023- Theft </a:t>
            </a:r>
            <a:r>
              <a:rPr lang="en-US" sz="1350" b="1" dirty="0"/>
              <a:t>(count=9206)</a:t>
            </a:r>
            <a:endParaRPr lang="en-US" sz="1350" dirty="0"/>
          </a:p>
        </p:txBody>
      </p:sp>
    </p:spTree>
    <p:extLst>
      <p:ext uri="{BB962C8B-B14F-4D97-AF65-F5344CB8AC3E}">
        <p14:creationId xmlns:p14="http://schemas.microsoft.com/office/powerpoint/2010/main" val="12302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F577-5F1A-1921-FF65-CD61E499EB58}"/>
              </a:ext>
            </a:extLst>
          </p:cNvPr>
          <p:cNvSpPr>
            <a:spLocks noGrp="1"/>
          </p:cNvSpPr>
          <p:nvPr>
            <p:ph type="title"/>
          </p:nvPr>
        </p:nvSpPr>
        <p:spPr>
          <a:xfrm>
            <a:off x="457200" y="601971"/>
            <a:ext cx="8229600" cy="1143000"/>
          </a:xfrm>
        </p:spPr>
        <p:txBody>
          <a:bodyPr anchor="ctr">
            <a:normAutofit/>
          </a:bodyPr>
          <a:lstStyle/>
          <a:p>
            <a:r>
              <a:rPr lang="en-US" b="1" u="sng" dirty="0"/>
              <a:t>Feature Engineering</a:t>
            </a:r>
          </a:p>
        </p:txBody>
      </p:sp>
      <p:sp>
        <p:nvSpPr>
          <p:cNvPr id="3" name="Content Placeholder 2">
            <a:extLst>
              <a:ext uri="{FF2B5EF4-FFF2-40B4-BE49-F238E27FC236}">
                <a16:creationId xmlns:a16="http://schemas.microsoft.com/office/drawing/2014/main" id="{F1F77A7D-9878-9588-6DF3-0DD3E0CD643E}"/>
              </a:ext>
            </a:extLst>
          </p:cNvPr>
          <p:cNvSpPr>
            <a:spLocks noGrp="1"/>
          </p:cNvSpPr>
          <p:nvPr>
            <p:ph sz="half" idx="1"/>
          </p:nvPr>
        </p:nvSpPr>
        <p:spPr>
          <a:xfrm>
            <a:off x="457200" y="1600200"/>
            <a:ext cx="4038600" cy="4525963"/>
          </a:xfrm>
        </p:spPr>
        <p:txBody>
          <a:bodyPr>
            <a:normAutofit/>
          </a:bodyPr>
          <a:lstStyle/>
          <a:p>
            <a:pPr marL="0" indent="0">
              <a:lnSpc>
                <a:spcPct val="90000"/>
              </a:lnSpc>
              <a:buNone/>
            </a:pPr>
            <a:r>
              <a:rPr lang="en-US" sz="2200" dirty="0"/>
              <a:t>Feature engineering is the process of transforming raw data into features that can better represent the underlying problem to the predictive models. </a:t>
            </a:r>
          </a:p>
          <a:p>
            <a:pPr marL="0" indent="0">
              <a:lnSpc>
                <a:spcPct val="90000"/>
              </a:lnSpc>
              <a:buNone/>
            </a:pPr>
            <a:r>
              <a:rPr lang="en-US" sz="2200" dirty="0"/>
              <a:t>In this project, we have performed feature engineering techniques such as:</a:t>
            </a:r>
          </a:p>
          <a:p>
            <a:pPr marL="0" indent="0">
              <a:lnSpc>
                <a:spcPct val="90000"/>
              </a:lnSpc>
              <a:buNone/>
            </a:pPr>
            <a:r>
              <a:rPr lang="en-US" sz="2200" dirty="0"/>
              <a:t>• Encoding categorical variables(‘Primary Type, ‘Description’, ’Location Description’, ‘Arrest’, ‘Domestic’, ‘FBI Codes’, ‘Year’)</a:t>
            </a:r>
          </a:p>
          <a:p>
            <a:pPr marL="0" indent="0">
              <a:lnSpc>
                <a:spcPct val="90000"/>
              </a:lnSpc>
              <a:buNone/>
            </a:pPr>
            <a:endParaRPr lang="en-US" sz="2200" dirty="0"/>
          </a:p>
          <a:p>
            <a:pPr marL="0" indent="0">
              <a:lnSpc>
                <a:spcPct val="90000"/>
              </a:lnSpc>
              <a:buNone/>
            </a:pPr>
            <a:endParaRPr lang="en-US" sz="2200" dirty="0"/>
          </a:p>
        </p:txBody>
      </p:sp>
      <p:pic>
        <p:nvPicPr>
          <p:cNvPr id="5" name="Picture 4" descr="A screenshot of a document&#10;&#10;Description automatically generated">
            <a:extLst>
              <a:ext uri="{FF2B5EF4-FFF2-40B4-BE49-F238E27FC236}">
                <a16:creationId xmlns:a16="http://schemas.microsoft.com/office/drawing/2014/main" id="{BB586DA9-D334-F2DD-43F9-6982465442E6}"/>
              </a:ext>
            </a:extLst>
          </p:cNvPr>
          <p:cNvPicPr>
            <a:picLocks noChangeAspect="1"/>
          </p:cNvPicPr>
          <p:nvPr/>
        </p:nvPicPr>
        <p:blipFill>
          <a:blip r:embed="rId2"/>
          <a:stretch>
            <a:fillRect/>
          </a:stretch>
        </p:blipFill>
        <p:spPr>
          <a:xfrm>
            <a:off x="4395019" y="2202427"/>
            <a:ext cx="4748981" cy="3165986"/>
          </a:xfrm>
          <a:prstGeom prst="rect">
            <a:avLst/>
          </a:prstGeom>
          <a:noFill/>
        </p:spPr>
      </p:pic>
    </p:spTree>
    <p:extLst>
      <p:ext uri="{BB962C8B-B14F-4D97-AF65-F5344CB8AC3E}">
        <p14:creationId xmlns:p14="http://schemas.microsoft.com/office/powerpoint/2010/main" val="371325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B509-50D8-0EE2-62E4-E86A325D5B55}"/>
              </a:ext>
            </a:extLst>
          </p:cNvPr>
          <p:cNvSpPr>
            <a:spLocks noGrp="1"/>
          </p:cNvSpPr>
          <p:nvPr>
            <p:ph type="title"/>
          </p:nvPr>
        </p:nvSpPr>
        <p:spPr/>
        <p:txBody>
          <a:bodyPr>
            <a:normAutofit fontScale="90000"/>
          </a:bodyPr>
          <a:lstStyle/>
          <a:p>
            <a:r>
              <a:rPr lang="en-US" b="1" u="sng" dirty="0"/>
              <a:t>Machine Learning Algorithms Used</a:t>
            </a:r>
          </a:p>
        </p:txBody>
      </p:sp>
      <p:sp>
        <p:nvSpPr>
          <p:cNvPr id="3" name="Content Placeholder 2">
            <a:extLst>
              <a:ext uri="{FF2B5EF4-FFF2-40B4-BE49-F238E27FC236}">
                <a16:creationId xmlns:a16="http://schemas.microsoft.com/office/drawing/2014/main" id="{4B998A26-F361-C863-3D92-838CE981DAAD}"/>
              </a:ext>
            </a:extLst>
          </p:cNvPr>
          <p:cNvSpPr>
            <a:spLocks noGrp="1"/>
          </p:cNvSpPr>
          <p:nvPr>
            <p:ph idx="1"/>
          </p:nvPr>
        </p:nvSpPr>
        <p:spPr/>
        <p:txBody>
          <a:bodyPr>
            <a:normAutofit fontScale="92500" lnSpcReduction="10000"/>
          </a:bodyPr>
          <a:lstStyle/>
          <a:p>
            <a:pPr marL="0" indent="0">
              <a:buNone/>
            </a:pPr>
            <a:r>
              <a:rPr lang="en-US" sz="2600" dirty="0"/>
              <a:t>Since this is a classification problem, we have used various classification algorithms which are:</a:t>
            </a:r>
          </a:p>
          <a:p>
            <a:r>
              <a:rPr lang="en-US" sz="2600" dirty="0"/>
              <a:t>Logistic Regression</a:t>
            </a:r>
          </a:p>
          <a:p>
            <a:r>
              <a:rPr lang="en-US" sz="2600" dirty="0"/>
              <a:t>Support Vector Classifier</a:t>
            </a:r>
          </a:p>
          <a:p>
            <a:r>
              <a:rPr lang="en-US" sz="2600" dirty="0"/>
              <a:t>Gradient Boosting Classifier</a:t>
            </a:r>
          </a:p>
          <a:p>
            <a:r>
              <a:rPr lang="en-US" sz="2600" dirty="0"/>
              <a:t>Random Forest Classifier</a:t>
            </a:r>
          </a:p>
          <a:p>
            <a:r>
              <a:rPr lang="en-US" sz="2600" dirty="0"/>
              <a:t>Naive bayes classification</a:t>
            </a:r>
          </a:p>
          <a:p>
            <a:pPr marL="0" indent="0">
              <a:buNone/>
            </a:pPr>
            <a:r>
              <a:rPr lang="en-US" sz="2600" b="1" dirty="0"/>
              <a:t>Target</a:t>
            </a:r>
            <a:r>
              <a:rPr lang="en-US" sz="2600" dirty="0"/>
              <a:t> : ‘Primary type of crime’</a:t>
            </a:r>
          </a:p>
          <a:p>
            <a:pPr marL="0" indent="0">
              <a:buNone/>
            </a:pPr>
            <a:r>
              <a:rPr lang="en-US" sz="2600" b="1" dirty="0"/>
              <a:t>Features</a:t>
            </a:r>
            <a:r>
              <a:rPr lang="en-US" sz="2600" dirty="0"/>
              <a:t> : ‘Description’, ’Location Description’, ‘Arrest’, ‘Domestic’, ‘FBI Codes’, ‘Year’</a:t>
            </a:r>
          </a:p>
        </p:txBody>
      </p:sp>
    </p:spTree>
    <p:extLst>
      <p:ext uri="{BB962C8B-B14F-4D97-AF65-F5344CB8AC3E}">
        <p14:creationId xmlns:p14="http://schemas.microsoft.com/office/powerpoint/2010/main" val="747493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9284-B062-F9F3-318F-E150263C8C78}"/>
              </a:ext>
            </a:extLst>
          </p:cNvPr>
          <p:cNvSpPr>
            <a:spLocks noGrp="1"/>
          </p:cNvSpPr>
          <p:nvPr>
            <p:ph type="title"/>
          </p:nvPr>
        </p:nvSpPr>
        <p:spPr/>
        <p:txBody>
          <a:bodyPr/>
          <a:lstStyle/>
          <a:p>
            <a:r>
              <a:rPr lang="en-US" b="1" u="sng" dirty="0"/>
              <a:t>Metrics</a:t>
            </a:r>
          </a:p>
        </p:txBody>
      </p:sp>
      <p:graphicFrame>
        <p:nvGraphicFramePr>
          <p:cNvPr id="7" name="Content Placeholder 6">
            <a:extLst>
              <a:ext uri="{FF2B5EF4-FFF2-40B4-BE49-F238E27FC236}">
                <a16:creationId xmlns:a16="http://schemas.microsoft.com/office/drawing/2014/main" id="{1662AE15-68CA-789F-0B94-481B8E7F72F7}"/>
              </a:ext>
            </a:extLst>
          </p:cNvPr>
          <p:cNvGraphicFramePr>
            <a:graphicFrameLocks noGrp="1"/>
          </p:cNvGraphicFramePr>
          <p:nvPr>
            <p:ph idx="1"/>
            <p:extLst>
              <p:ext uri="{D42A27DB-BD31-4B8C-83A1-F6EECF244321}">
                <p14:modId xmlns:p14="http://schemas.microsoft.com/office/powerpoint/2010/main" val="3878186995"/>
              </p:ext>
            </p:extLst>
          </p:nvPr>
        </p:nvGraphicFramePr>
        <p:xfrm>
          <a:off x="457200" y="1930399"/>
          <a:ext cx="8229600" cy="4368801"/>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952502760"/>
                    </a:ext>
                  </a:extLst>
                </a:gridCol>
                <a:gridCol w="1371600">
                  <a:extLst>
                    <a:ext uri="{9D8B030D-6E8A-4147-A177-3AD203B41FA5}">
                      <a16:colId xmlns:a16="http://schemas.microsoft.com/office/drawing/2014/main" val="1039669564"/>
                    </a:ext>
                  </a:extLst>
                </a:gridCol>
                <a:gridCol w="1371600">
                  <a:extLst>
                    <a:ext uri="{9D8B030D-6E8A-4147-A177-3AD203B41FA5}">
                      <a16:colId xmlns:a16="http://schemas.microsoft.com/office/drawing/2014/main" val="1660320565"/>
                    </a:ext>
                  </a:extLst>
                </a:gridCol>
                <a:gridCol w="1371600">
                  <a:extLst>
                    <a:ext uri="{9D8B030D-6E8A-4147-A177-3AD203B41FA5}">
                      <a16:colId xmlns:a16="http://schemas.microsoft.com/office/drawing/2014/main" val="3702424240"/>
                    </a:ext>
                  </a:extLst>
                </a:gridCol>
                <a:gridCol w="1371600">
                  <a:extLst>
                    <a:ext uri="{9D8B030D-6E8A-4147-A177-3AD203B41FA5}">
                      <a16:colId xmlns:a16="http://schemas.microsoft.com/office/drawing/2014/main" val="2694349120"/>
                    </a:ext>
                  </a:extLst>
                </a:gridCol>
                <a:gridCol w="1371600">
                  <a:extLst>
                    <a:ext uri="{9D8B030D-6E8A-4147-A177-3AD203B41FA5}">
                      <a16:colId xmlns:a16="http://schemas.microsoft.com/office/drawing/2014/main" val="2506581116"/>
                    </a:ext>
                  </a:extLst>
                </a:gridCol>
              </a:tblGrid>
              <a:tr h="861961">
                <a:tc>
                  <a:txBody>
                    <a:bodyPr/>
                    <a:lstStyle/>
                    <a:p>
                      <a:r>
                        <a:rPr lang="en-US" dirty="0"/>
                        <a:t>Metrics</a:t>
                      </a:r>
                    </a:p>
                  </a:txBody>
                  <a:tcPr/>
                </a:tc>
                <a:tc>
                  <a:txBody>
                    <a:bodyPr/>
                    <a:lstStyle/>
                    <a:p>
                      <a:r>
                        <a:rPr lang="en-US" dirty="0"/>
                        <a:t>Logistic Regression</a:t>
                      </a:r>
                    </a:p>
                  </a:txBody>
                  <a:tcPr/>
                </a:tc>
                <a:tc>
                  <a:txBody>
                    <a:bodyPr/>
                    <a:lstStyle/>
                    <a:p>
                      <a:r>
                        <a:rPr lang="en-US" dirty="0"/>
                        <a:t>Random Forest Classifier</a:t>
                      </a:r>
                    </a:p>
                  </a:txBody>
                  <a:tcPr/>
                </a:tc>
                <a:tc>
                  <a:txBody>
                    <a:bodyPr/>
                    <a:lstStyle/>
                    <a:p>
                      <a:r>
                        <a:rPr lang="en-US" dirty="0"/>
                        <a:t>Naive Bayes Classifier</a:t>
                      </a:r>
                    </a:p>
                  </a:txBody>
                  <a:tcPr/>
                </a:tc>
                <a:tc>
                  <a:txBody>
                    <a:bodyPr/>
                    <a:lstStyle/>
                    <a:p>
                      <a:r>
                        <a:rPr lang="en-US" dirty="0"/>
                        <a:t>Support Vector Classifier</a:t>
                      </a:r>
                    </a:p>
                  </a:txBody>
                  <a:tcPr/>
                </a:tc>
                <a:tc>
                  <a:txBody>
                    <a:bodyPr/>
                    <a:lstStyle/>
                    <a:p>
                      <a:r>
                        <a:rPr lang="en-US" dirty="0"/>
                        <a:t>Gradient Boosting Classifier</a:t>
                      </a:r>
                    </a:p>
                  </a:txBody>
                  <a:tcPr/>
                </a:tc>
                <a:extLst>
                  <a:ext uri="{0D108BD9-81ED-4DB2-BD59-A6C34878D82A}">
                    <a16:rowId xmlns:a16="http://schemas.microsoft.com/office/drawing/2014/main" val="2179182828"/>
                  </a:ext>
                </a:extLst>
              </a:tr>
              <a:tr h="861961">
                <a:tc>
                  <a:txBody>
                    <a:bodyPr/>
                    <a:lstStyle/>
                    <a:p>
                      <a:r>
                        <a:rPr lang="en-US" dirty="0"/>
                        <a:t>Accuracy</a:t>
                      </a:r>
                    </a:p>
                  </a:txBody>
                  <a:tcPr/>
                </a:tc>
                <a:tc>
                  <a:txBody>
                    <a:bodyPr/>
                    <a:lstStyle/>
                    <a:p>
                      <a:r>
                        <a:rPr lang="en-US" b="1" dirty="0"/>
                        <a:t>0.5864</a:t>
                      </a:r>
                    </a:p>
                  </a:txBody>
                  <a:tcPr/>
                </a:tc>
                <a:tc>
                  <a:txBody>
                    <a:bodyPr/>
                    <a:lstStyle/>
                    <a:p>
                      <a:r>
                        <a:rPr lang="en-US" dirty="0"/>
                        <a:t>0.7430</a:t>
                      </a:r>
                    </a:p>
                  </a:txBody>
                  <a:tcPr/>
                </a:tc>
                <a:tc>
                  <a:txBody>
                    <a:bodyPr/>
                    <a:lstStyle/>
                    <a:p>
                      <a:r>
                        <a:rPr lang="en-US" dirty="0"/>
                        <a:t>0.8118</a:t>
                      </a:r>
                    </a:p>
                  </a:txBody>
                  <a:tcPr/>
                </a:tc>
                <a:tc>
                  <a:txBody>
                    <a:bodyPr/>
                    <a:lstStyle/>
                    <a:p>
                      <a:r>
                        <a:rPr lang="en-US" dirty="0"/>
                        <a:t>0.8508</a:t>
                      </a:r>
                    </a:p>
                  </a:txBody>
                  <a:tcPr/>
                </a:tc>
                <a:tc>
                  <a:txBody>
                    <a:bodyPr/>
                    <a:lstStyle/>
                    <a:p>
                      <a:r>
                        <a:rPr lang="en-US" b="1" dirty="0"/>
                        <a:t>0.9204</a:t>
                      </a:r>
                    </a:p>
                  </a:txBody>
                  <a:tcPr/>
                </a:tc>
                <a:extLst>
                  <a:ext uri="{0D108BD9-81ED-4DB2-BD59-A6C34878D82A}">
                    <a16:rowId xmlns:a16="http://schemas.microsoft.com/office/drawing/2014/main" val="141838962"/>
                  </a:ext>
                </a:extLst>
              </a:tr>
              <a:tr h="861961">
                <a:tc>
                  <a:txBody>
                    <a:bodyPr/>
                    <a:lstStyle/>
                    <a:p>
                      <a:r>
                        <a:rPr lang="en-US" dirty="0"/>
                        <a:t>Weighted Precision</a:t>
                      </a:r>
                    </a:p>
                  </a:txBody>
                  <a:tcPr/>
                </a:tc>
                <a:tc>
                  <a:txBody>
                    <a:bodyPr/>
                    <a:lstStyle/>
                    <a:p>
                      <a:r>
                        <a:rPr lang="en-US" b="1" dirty="0"/>
                        <a:t>0.5831</a:t>
                      </a:r>
                    </a:p>
                  </a:txBody>
                  <a:tcPr/>
                </a:tc>
                <a:tc>
                  <a:txBody>
                    <a:bodyPr/>
                    <a:lstStyle/>
                    <a:p>
                      <a:r>
                        <a:rPr lang="en-US" dirty="0"/>
                        <a:t>0.6898</a:t>
                      </a:r>
                    </a:p>
                  </a:txBody>
                  <a:tcPr/>
                </a:tc>
                <a:tc>
                  <a:txBody>
                    <a:bodyPr/>
                    <a:lstStyle/>
                    <a:p>
                      <a:r>
                        <a:rPr lang="en-US" dirty="0"/>
                        <a:t>0.7961</a:t>
                      </a:r>
                    </a:p>
                  </a:txBody>
                  <a:tcPr/>
                </a:tc>
                <a:tc>
                  <a:txBody>
                    <a:bodyPr/>
                    <a:lstStyle/>
                    <a:p>
                      <a:r>
                        <a:rPr lang="en-US" dirty="0"/>
                        <a:t>0.7238</a:t>
                      </a:r>
                    </a:p>
                  </a:txBody>
                  <a:tcPr/>
                </a:tc>
                <a:tc>
                  <a:txBody>
                    <a:bodyPr/>
                    <a:lstStyle/>
                    <a:p>
                      <a:r>
                        <a:rPr lang="en-US" b="1" dirty="0"/>
                        <a:t>0.9195</a:t>
                      </a:r>
                    </a:p>
                  </a:txBody>
                  <a:tcPr/>
                </a:tc>
                <a:extLst>
                  <a:ext uri="{0D108BD9-81ED-4DB2-BD59-A6C34878D82A}">
                    <a16:rowId xmlns:a16="http://schemas.microsoft.com/office/drawing/2014/main" val="3363109309"/>
                  </a:ext>
                </a:extLst>
              </a:tr>
              <a:tr h="868518">
                <a:tc>
                  <a:txBody>
                    <a:bodyPr/>
                    <a:lstStyle/>
                    <a:p>
                      <a:r>
                        <a:rPr lang="en-US" dirty="0"/>
                        <a:t>Weighted Recall</a:t>
                      </a:r>
                    </a:p>
                  </a:txBody>
                  <a:tcPr/>
                </a:tc>
                <a:tc>
                  <a:txBody>
                    <a:bodyPr/>
                    <a:lstStyle/>
                    <a:p>
                      <a:r>
                        <a:rPr lang="en-US" b="1" dirty="0"/>
                        <a:t>0.5864</a:t>
                      </a:r>
                    </a:p>
                  </a:txBody>
                  <a:tcPr/>
                </a:tc>
                <a:tc>
                  <a:txBody>
                    <a:bodyPr/>
                    <a:lstStyle/>
                    <a:p>
                      <a:r>
                        <a:rPr lang="en-US" dirty="0"/>
                        <a:t>0.7434</a:t>
                      </a:r>
                    </a:p>
                  </a:txBody>
                  <a:tcPr/>
                </a:tc>
                <a:tc>
                  <a:txBody>
                    <a:bodyPr/>
                    <a:lstStyle/>
                    <a:p>
                      <a:r>
                        <a:rPr lang="en-US" dirty="0"/>
                        <a:t>0.8120</a:t>
                      </a:r>
                    </a:p>
                  </a:txBody>
                  <a:tcPr/>
                </a:tc>
                <a:tc>
                  <a:txBody>
                    <a:bodyPr/>
                    <a:lstStyle/>
                    <a:p>
                      <a:r>
                        <a:rPr lang="en-US" dirty="0"/>
                        <a:t>0.8508</a:t>
                      </a:r>
                    </a:p>
                  </a:txBody>
                  <a:tcPr/>
                </a:tc>
                <a:tc>
                  <a:txBody>
                    <a:bodyPr/>
                    <a:lstStyle/>
                    <a:p>
                      <a:r>
                        <a:rPr lang="en-US" b="1" dirty="0"/>
                        <a:t>0.9203</a:t>
                      </a:r>
                    </a:p>
                  </a:txBody>
                  <a:tcPr/>
                </a:tc>
                <a:extLst>
                  <a:ext uri="{0D108BD9-81ED-4DB2-BD59-A6C34878D82A}">
                    <a16:rowId xmlns:a16="http://schemas.microsoft.com/office/drawing/2014/main" val="3748415134"/>
                  </a:ext>
                </a:extLst>
              </a:tr>
              <a:tr h="861961">
                <a:tc>
                  <a:txBody>
                    <a:bodyPr/>
                    <a:lstStyle/>
                    <a:p>
                      <a:r>
                        <a:rPr lang="en-US" dirty="0"/>
                        <a:t>F1 Score</a:t>
                      </a:r>
                    </a:p>
                  </a:txBody>
                  <a:tcPr/>
                </a:tc>
                <a:tc>
                  <a:txBody>
                    <a:bodyPr/>
                    <a:lstStyle/>
                    <a:p>
                      <a:r>
                        <a:rPr lang="en-US" b="1" dirty="0"/>
                        <a:t>0.5369</a:t>
                      </a:r>
                    </a:p>
                  </a:txBody>
                  <a:tcPr/>
                </a:tc>
                <a:tc>
                  <a:txBody>
                    <a:bodyPr/>
                    <a:lstStyle/>
                    <a:p>
                      <a:r>
                        <a:rPr lang="en-US" dirty="0"/>
                        <a:t>0.7004</a:t>
                      </a:r>
                    </a:p>
                  </a:txBody>
                  <a:tcPr/>
                </a:tc>
                <a:tc>
                  <a:txBody>
                    <a:bodyPr/>
                    <a:lstStyle/>
                    <a:p>
                      <a:r>
                        <a:rPr lang="en-US" dirty="0"/>
                        <a:t>0.8032</a:t>
                      </a:r>
                    </a:p>
                  </a:txBody>
                  <a:tcPr/>
                </a:tc>
                <a:tc>
                  <a:txBody>
                    <a:bodyPr/>
                    <a:lstStyle/>
                    <a:p>
                      <a:r>
                        <a:rPr lang="en-US" dirty="0"/>
                        <a:t>0.7822</a:t>
                      </a:r>
                    </a:p>
                  </a:txBody>
                  <a:tcPr/>
                </a:tc>
                <a:tc>
                  <a:txBody>
                    <a:bodyPr/>
                    <a:lstStyle/>
                    <a:p>
                      <a:r>
                        <a:rPr lang="en-US" b="1" dirty="0"/>
                        <a:t>0.9109</a:t>
                      </a:r>
                    </a:p>
                  </a:txBody>
                  <a:tcPr/>
                </a:tc>
                <a:extLst>
                  <a:ext uri="{0D108BD9-81ED-4DB2-BD59-A6C34878D82A}">
                    <a16:rowId xmlns:a16="http://schemas.microsoft.com/office/drawing/2014/main" val="680459191"/>
                  </a:ext>
                </a:extLst>
              </a:tr>
            </a:tbl>
          </a:graphicData>
        </a:graphic>
      </p:graphicFrame>
      <p:sp>
        <p:nvSpPr>
          <p:cNvPr id="8" name="Arrow: Down 7">
            <a:extLst>
              <a:ext uri="{FF2B5EF4-FFF2-40B4-BE49-F238E27FC236}">
                <a16:creationId xmlns:a16="http://schemas.microsoft.com/office/drawing/2014/main" id="{8C5D72BF-B0B9-71C2-7FA3-D029EA177A02}"/>
              </a:ext>
            </a:extLst>
          </p:cNvPr>
          <p:cNvSpPr/>
          <p:nvPr/>
        </p:nvSpPr>
        <p:spPr>
          <a:xfrm>
            <a:off x="632755" y="2310579"/>
            <a:ext cx="484632" cy="3834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68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BB3B-F2AC-AB47-7FCA-3B1ACEE688F5}"/>
              </a:ext>
            </a:extLst>
          </p:cNvPr>
          <p:cNvSpPr>
            <a:spLocks noGrp="1"/>
          </p:cNvSpPr>
          <p:nvPr>
            <p:ph type="title"/>
          </p:nvPr>
        </p:nvSpPr>
        <p:spPr/>
        <p:txBody>
          <a:bodyPr/>
          <a:lstStyle/>
          <a:p>
            <a:r>
              <a:rPr lang="en-US" b="1" u="sng" dirty="0"/>
              <a:t>Conclusion</a:t>
            </a:r>
          </a:p>
        </p:txBody>
      </p:sp>
      <p:sp>
        <p:nvSpPr>
          <p:cNvPr id="3" name="Content Placeholder 2">
            <a:extLst>
              <a:ext uri="{FF2B5EF4-FFF2-40B4-BE49-F238E27FC236}">
                <a16:creationId xmlns:a16="http://schemas.microsoft.com/office/drawing/2014/main" id="{4BD6DBC8-2EF1-2A9D-BDC8-5120A1CD6DD8}"/>
              </a:ext>
            </a:extLst>
          </p:cNvPr>
          <p:cNvSpPr>
            <a:spLocks noGrp="1"/>
          </p:cNvSpPr>
          <p:nvPr>
            <p:ph idx="1"/>
          </p:nvPr>
        </p:nvSpPr>
        <p:spPr/>
        <p:txBody>
          <a:bodyPr>
            <a:normAutofit lnSpcReduction="10000"/>
          </a:bodyPr>
          <a:lstStyle/>
          <a:p>
            <a:pPr marL="0" indent="0" algn="just">
              <a:buNone/>
            </a:pPr>
            <a:r>
              <a:rPr lang="en-US" dirty="0"/>
              <a:t>In this project, we have analyzed crime data and used machine learning techniques to predict the occurrence of primary type of crime. We have obtained valuable insights that can be useful for police and the associate safety guards so that they can create alerts and policies according to that. Overall, this project demonstrates the potential of machine learning techniques in analyzing and prediction of crime.</a:t>
            </a:r>
          </a:p>
        </p:txBody>
      </p:sp>
    </p:spTree>
    <p:extLst>
      <p:ext uri="{BB962C8B-B14F-4D97-AF65-F5344CB8AC3E}">
        <p14:creationId xmlns:p14="http://schemas.microsoft.com/office/powerpoint/2010/main" val="339034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98B4-3B9C-EAEB-AA75-BEE3451DAE0B}"/>
              </a:ext>
            </a:extLst>
          </p:cNvPr>
          <p:cNvSpPr>
            <a:spLocks noGrp="1"/>
          </p:cNvSpPr>
          <p:nvPr>
            <p:ph type="title"/>
          </p:nvPr>
        </p:nvSpPr>
        <p:spPr/>
        <p:txBody>
          <a:bodyPr/>
          <a:lstStyle/>
          <a:p>
            <a:r>
              <a:rPr lang="en-US" b="1" u="sng" dirty="0"/>
              <a:t>Recommendations</a:t>
            </a:r>
          </a:p>
        </p:txBody>
      </p:sp>
      <p:sp>
        <p:nvSpPr>
          <p:cNvPr id="3" name="Content Placeholder 2">
            <a:extLst>
              <a:ext uri="{FF2B5EF4-FFF2-40B4-BE49-F238E27FC236}">
                <a16:creationId xmlns:a16="http://schemas.microsoft.com/office/drawing/2014/main" id="{09E0A7A6-F03E-FBBB-F2A0-C8165F16F4C2}"/>
              </a:ext>
            </a:extLst>
          </p:cNvPr>
          <p:cNvSpPr>
            <a:spLocks noGrp="1"/>
          </p:cNvSpPr>
          <p:nvPr>
            <p:ph idx="1"/>
          </p:nvPr>
        </p:nvSpPr>
        <p:spPr/>
        <p:txBody>
          <a:bodyPr>
            <a:noAutofit/>
          </a:bodyPr>
          <a:lstStyle/>
          <a:p>
            <a:r>
              <a:rPr lang="en-US" sz="2300" dirty="0"/>
              <a:t>Police county and administration can make policies such as stricter police actions required to use for crime types happening more frequently.</a:t>
            </a:r>
          </a:p>
          <a:p>
            <a:r>
              <a:rPr lang="en-US" sz="2300" dirty="0"/>
              <a:t>FBI codes </a:t>
            </a:r>
            <a:r>
              <a:rPr lang="en-US" sz="2300" b="1" dirty="0"/>
              <a:t>(18,15,08B)</a:t>
            </a:r>
            <a:r>
              <a:rPr lang="en-US" sz="2300" dirty="0"/>
              <a:t> which are leading towards more arrests should be implemented in maximum cases.</a:t>
            </a:r>
          </a:p>
          <a:p>
            <a:r>
              <a:rPr lang="en-US" sz="2300" dirty="0"/>
              <a:t>Locations which are prone to more crimes </a:t>
            </a:r>
            <a:r>
              <a:rPr lang="en-US" sz="2300" b="1" dirty="0"/>
              <a:t>(streets, residential areas) </a:t>
            </a:r>
            <a:r>
              <a:rPr lang="en-US" sz="2300" dirty="0"/>
              <a:t>should be provided more security by the respective forces.</a:t>
            </a:r>
          </a:p>
          <a:p>
            <a:r>
              <a:rPr lang="en-US" sz="2300" dirty="0"/>
              <a:t>Crimes having less arrest ratio</a:t>
            </a:r>
            <a:r>
              <a:rPr lang="en-US" sz="2300" b="1" dirty="0"/>
              <a:t> (theft, battery)</a:t>
            </a:r>
            <a:r>
              <a:rPr lang="en-US" sz="2300" dirty="0"/>
              <a:t> should be focused more. </a:t>
            </a:r>
          </a:p>
          <a:p>
            <a:r>
              <a:rPr lang="en-US" sz="2300" dirty="0"/>
              <a:t>There are more than five years where most crime happened on children. Stricter policies for protection of children is necessary.</a:t>
            </a:r>
          </a:p>
        </p:txBody>
      </p:sp>
    </p:spTree>
    <p:extLst>
      <p:ext uri="{BB962C8B-B14F-4D97-AF65-F5344CB8AC3E}">
        <p14:creationId xmlns:p14="http://schemas.microsoft.com/office/powerpoint/2010/main" val="63171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BB81-0872-E7B5-CDE0-60766F592744}"/>
              </a:ext>
            </a:extLst>
          </p:cNvPr>
          <p:cNvSpPr>
            <a:spLocks noGrp="1"/>
          </p:cNvSpPr>
          <p:nvPr>
            <p:ph type="title"/>
          </p:nvPr>
        </p:nvSpPr>
        <p:spPr/>
        <p:txBody>
          <a:bodyPr/>
          <a:lstStyle/>
          <a:p>
            <a:r>
              <a:rPr lang="en-US" b="1" u="sng" dirty="0"/>
              <a:t>Contents</a:t>
            </a:r>
          </a:p>
        </p:txBody>
      </p:sp>
      <p:sp>
        <p:nvSpPr>
          <p:cNvPr id="3" name="Content Placeholder 2">
            <a:extLst>
              <a:ext uri="{FF2B5EF4-FFF2-40B4-BE49-F238E27FC236}">
                <a16:creationId xmlns:a16="http://schemas.microsoft.com/office/drawing/2014/main" id="{78603C01-36EA-139C-8236-A9D7D82D9DE3}"/>
              </a:ext>
            </a:extLst>
          </p:cNvPr>
          <p:cNvSpPr>
            <a:spLocks noGrp="1"/>
          </p:cNvSpPr>
          <p:nvPr>
            <p:ph idx="1"/>
          </p:nvPr>
        </p:nvSpPr>
        <p:spPr/>
        <p:txBody>
          <a:bodyPr>
            <a:normAutofit/>
          </a:bodyPr>
          <a:lstStyle/>
          <a:p>
            <a:r>
              <a:rPr lang="en-US" sz="1600" dirty="0"/>
              <a:t>Introduction</a:t>
            </a:r>
          </a:p>
          <a:p>
            <a:r>
              <a:rPr lang="en-US" sz="1600" dirty="0"/>
              <a:t>Problem statement</a:t>
            </a:r>
          </a:p>
          <a:p>
            <a:r>
              <a:rPr lang="en-US" sz="1600" dirty="0"/>
              <a:t>Summary of data</a:t>
            </a:r>
          </a:p>
          <a:p>
            <a:r>
              <a:rPr lang="en-US" sz="1600"/>
              <a:t>Correlation Matrix of Data</a:t>
            </a:r>
            <a:endParaRPr lang="en-US" sz="1600" dirty="0"/>
          </a:p>
          <a:p>
            <a:r>
              <a:rPr lang="en-US" sz="1600" dirty="0"/>
              <a:t>Executive Summary</a:t>
            </a:r>
          </a:p>
          <a:p>
            <a:r>
              <a:rPr lang="en-US" sz="1600" dirty="0"/>
              <a:t>Exploratory Data Analysis</a:t>
            </a:r>
          </a:p>
          <a:p>
            <a:r>
              <a:rPr lang="en-US" sz="1600" dirty="0"/>
              <a:t>Feature engineering </a:t>
            </a:r>
          </a:p>
          <a:p>
            <a:r>
              <a:rPr lang="en-US" sz="1600" dirty="0"/>
              <a:t>PySpark ML algorithms and metrics</a:t>
            </a:r>
          </a:p>
          <a:p>
            <a:r>
              <a:rPr lang="en-US" sz="1600" dirty="0"/>
              <a:t>Conclusion</a:t>
            </a:r>
          </a:p>
          <a:p>
            <a:r>
              <a:rPr lang="en-US" sz="1600" dirty="0"/>
              <a:t>Recommendations</a:t>
            </a:r>
          </a:p>
          <a:p>
            <a:r>
              <a:rPr lang="en-US" sz="1600" dirty="0"/>
              <a:t>References</a:t>
            </a:r>
          </a:p>
          <a:p>
            <a:endParaRPr lang="en-US" sz="1600" dirty="0"/>
          </a:p>
        </p:txBody>
      </p:sp>
    </p:spTree>
    <p:extLst>
      <p:ext uri="{BB962C8B-B14F-4D97-AF65-F5344CB8AC3E}">
        <p14:creationId xmlns:p14="http://schemas.microsoft.com/office/powerpoint/2010/main" val="3869267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2290-FEE8-D474-05D9-C19C80C6F129}"/>
              </a:ext>
            </a:extLst>
          </p:cNvPr>
          <p:cNvSpPr>
            <a:spLocks noGrp="1"/>
          </p:cNvSpPr>
          <p:nvPr>
            <p:ph type="title"/>
          </p:nvPr>
        </p:nvSpPr>
        <p:spPr/>
        <p:txBody>
          <a:bodyPr/>
          <a:lstStyle/>
          <a:p>
            <a:r>
              <a:rPr lang="en-US" b="1" u="sng" dirty="0"/>
              <a:t>REFERENCES</a:t>
            </a:r>
          </a:p>
        </p:txBody>
      </p:sp>
      <p:sp>
        <p:nvSpPr>
          <p:cNvPr id="3" name="Content Placeholder 2">
            <a:extLst>
              <a:ext uri="{FF2B5EF4-FFF2-40B4-BE49-F238E27FC236}">
                <a16:creationId xmlns:a16="http://schemas.microsoft.com/office/drawing/2014/main" id="{96843B94-C562-59A7-21E2-2ECC11F47EF5}"/>
              </a:ext>
            </a:extLst>
          </p:cNvPr>
          <p:cNvSpPr>
            <a:spLocks noGrp="1"/>
          </p:cNvSpPr>
          <p:nvPr>
            <p:ph idx="1"/>
          </p:nvPr>
        </p:nvSpPr>
        <p:spPr/>
        <p:txBody>
          <a:bodyPr/>
          <a:lstStyle/>
          <a:p>
            <a:r>
              <a:rPr lang="en-US" u="sng" dirty="0"/>
              <a:t>Data source- </a:t>
            </a:r>
            <a:r>
              <a:rPr lang="en-US" dirty="0"/>
              <a:t>https://catalog.data.gov/dataset/crimes-2001-to-present</a:t>
            </a:r>
          </a:p>
        </p:txBody>
      </p:sp>
    </p:spTree>
    <p:extLst>
      <p:ext uri="{BB962C8B-B14F-4D97-AF65-F5344CB8AC3E}">
        <p14:creationId xmlns:p14="http://schemas.microsoft.com/office/powerpoint/2010/main" val="237468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E042-7EF7-637F-5F9B-BE5F19B580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2152B1-D24D-D07E-7541-814F8C76C249}"/>
              </a:ext>
            </a:extLst>
          </p:cNvPr>
          <p:cNvSpPr>
            <a:spLocks noGrp="1"/>
          </p:cNvSpPr>
          <p:nvPr>
            <p:ph idx="1"/>
          </p:nvPr>
        </p:nvSpPr>
        <p:spPr>
          <a:xfrm>
            <a:off x="192800" y="2823268"/>
            <a:ext cx="8432131" cy="1597590"/>
          </a:xfrm>
        </p:spPr>
        <p:txBody>
          <a:bodyPr>
            <a:normAutofit fontScale="92500" lnSpcReduction="10000"/>
          </a:bodyPr>
          <a:lstStyle/>
          <a:p>
            <a:pPr marL="0" indent="0">
              <a:buNone/>
            </a:pPr>
            <a:r>
              <a:rPr lang="en-US" b="1" dirty="0"/>
              <a:t>                                 </a:t>
            </a:r>
          </a:p>
          <a:p>
            <a:pPr marL="0" indent="0">
              <a:buNone/>
            </a:pPr>
            <a:endParaRPr lang="en-US" b="1" dirty="0"/>
          </a:p>
          <a:p>
            <a:pPr marL="0" indent="0" algn="ctr">
              <a:buNone/>
            </a:pPr>
            <a:r>
              <a:rPr lang="en-US" b="1" dirty="0"/>
              <a:t> THANKYOU</a:t>
            </a:r>
          </a:p>
          <a:p>
            <a:endParaRPr lang="en-US" b="1" dirty="0"/>
          </a:p>
        </p:txBody>
      </p:sp>
    </p:spTree>
    <p:extLst>
      <p:ext uri="{BB962C8B-B14F-4D97-AF65-F5344CB8AC3E}">
        <p14:creationId xmlns:p14="http://schemas.microsoft.com/office/powerpoint/2010/main" val="239061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EC18-087E-8C19-705B-CE6A18AC842C}"/>
              </a:ext>
            </a:extLst>
          </p:cNvPr>
          <p:cNvSpPr>
            <a:spLocks noGrp="1"/>
          </p:cNvSpPr>
          <p:nvPr>
            <p:ph type="title"/>
          </p:nvPr>
        </p:nvSpPr>
        <p:spPr/>
        <p:txBody>
          <a:bodyPr/>
          <a:lstStyle/>
          <a:p>
            <a:r>
              <a:rPr lang="en-US" b="1" u="sng" dirty="0"/>
              <a:t>Introduction</a:t>
            </a:r>
          </a:p>
        </p:txBody>
      </p:sp>
      <p:sp>
        <p:nvSpPr>
          <p:cNvPr id="3" name="Content Placeholder 2">
            <a:extLst>
              <a:ext uri="{FF2B5EF4-FFF2-40B4-BE49-F238E27FC236}">
                <a16:creationId xmlns:a16="http://schemas.microsoft.com/office/drawing/2014/main" id="{A3F8A5EA-F2B9-338E-AEBB-2FB9088223C7}"/>
              </a:ext>
            </a:extLst>
          </p:cNvPr>
          <p:cNvSpPr>
            <a:spLocks noGrp="1"/>
          </p:cNvSpPr>
          <p:nvPr>
            <p:ph idx="1"/>
          </p:nvPr>
        </p:nvSpPr>
        <p:spPr/>
        <p:txBody>
          <a:bodyPr>
            <a:normAutofit/>
          </a:bodyPr>
          <a:lstStyle/>
          <a:p>
            <a:r>
              <a:rPr lang="en-US" sz="1600" dirty="0"/>
              <a:t>The main goal of the project is to use the PySpark to clean the data, perform data exploration and visualization using PySpark and its libraries. </a:t>
            </a:r>
          </a:p>
          <a:p>
            <a:r>
              <a:rPr lang="en-US" sz="1600" dirty="0"/>
              <a:t>After data visualization, we will be using PySpark ML to make predictions.</a:t>
            </a:r>
          </a:p>
          <a:p>
            <a:endParaRPr lang="en-US" sz="1600" dirty="0"/>
          </a:p>
          <a:p>
            <a:r>
              <a:rPr lang="en-US" sz="1600" b="1" u="sng" dirty="0"/>
              <a:t>PySpark:</a:t>
            </a:r>
            <a:r>
              <a:rPr lang="en-US" sz="1600" dirty="0"/>
              <a:t> A python library for Apache Spark, an open-source, distributed computing system used for big data processing and analytics.</a:t>
            </a:r>
          </a:p>
          <a:p>
            <a:endParaRPr lang="en-US" sz="1600" b="1" u="sng" dirty="0"/>
          </a:p>
          <a:p>
            <a:r>
              <a:rPr lang="en-US" sz="1600" b="1" u="sng" dirty="0"/>
              <a:t>Exploratory Data Analysis(EDA):  </a:t>
            </a:r>
            <a:r>
              <a:rPr lang="en-US" sz="1600" dirty="0"/>
              <a:t>the process of visually and statistically analyzing datasets to uncover patterns, relationships, and insights, aiding in the understanding and preparation of data for further analysis or modeling.</a:t>
            </a:r>
          </a:p>
          <a:p>
            <a:endParaRPr lang="en-US" sz="1600" dirty="0"/>
          </a:p>
          <a:p>
            <a:r>
              <a:rPr lang="en-US" sz="1600" b="1" u="sng" dirty="0"/>
              <a:t>Machine Learning(ML):</a:t>
            </a:r>
            <a:r>
              <a:rPr lang="en-US" sz="1600" dirty="0"/>
              <a:t>  a field of artificial intelligence that focuses on the development of algorithms and models that enable computers to learn patterns from data and make predictions or decisions without being explicitly programmed.</a:t>
            </a:r>
            <a:endParaRPr lang="en-US" sz="1600" b="1" u="sng" dirty="0"/>
          </a:p>
        </p:txBody>
      </p:sp>
    </p:spTree>
    <p:extLst>
      <p:ext uri="{BB962C8B-B14F-4D97-AF65-F5344CB8AC3E}">
        <p14:creationId xmlns:p14="http://schemas.microsoft.com/office/powerpoint/2010/main" val="93462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61A0-3466-491F-B2F3-C909D9B12230}"/>
              </a:ext>
            </a:extLst>
          </p:cNvPr>
          <p:cNvSpPr>
            <a:spLocks noGrp="1"/>
          </p:cNvSpPr>
          <p:nvPr>
            <p:ph type="title"/>
          </p:nvPr>
        </p:nvSpPr>
        <p:spPr/>
        <p:txBody>
          <a:bodyPr/>
          <a:lstStyle/>
          <a:p>
            <a:r>
              <a:rPr lang="en-US" b="1" u="sng" dirty="0"/>
              <a:t>Problem Statement</a:t>
            </a:r>
          </a:p>
        </p:txBody>
      </p:sp>
      <p:sp>
        <p:nvSpPr>
          <p:cNvPr id="3" name="Content Placeholder 2">
            <a:extLst>
              <a:ext uri="{FF2B5EF4-FFF2-40B4-BE49-F238E27FC236}">
                <a16:creationId xmlns:a16="http://schemas.microsoft.com/office/drawing/2014/main" id="{007FCE17-D3A3-5279-0112-974BF76C2330}"/>
              </a:ext>
            </a:extLst>
          </p:cNvPr>
          <p:cNvSpPr>
            <a:spLocks noGrp="1"/>
          </p:cNvSpPr>
          <p:nvPr>
            <p:ph idx="1"/>
          </p:nvPr>
        </p:nvSpPr>
        <p:spPr>
          <a:xfrm>
            <a:off x="388374" y="2687335"/>
            <a:ext cx="8229600" cy="4196459"/>
          </a:xfrm>
        </p:spPr>
        <p:txBody>
          <a:bodyPr>
            <a:normAutofit/>
          </a:bodyPr>
          <a:lstStyle/>
          <a:p>
            <a:pPr marL="0" indent="0" algn="just">
              <a:buNone/>
            </a:pPr>
            <a:r>
              <a:rPr lang="en-US" sz="2000" dirty="0"/>
              <a:t>Given a dataset containing information about </a:t>
            </a:r>
            <a:r>
              <a:rPr lang="en-US" sz="2000" b="1" u="sng" dirty="0"/>
              <a:t>Criminal incidents in Chicago from 2001-23</a:t>
            </a:r>
            <a:r>
              <a:rPr lang="en-US" sz="2000" dirty="0"/>
              <a:t>, the goal is to develop a machine learning model using </a:t>
            </a:r>
            <a:r>
              <a:rPr lang="en-US" sz="2000" b="1" u="sng" dirty="0"/>
              <a:t>PySpark ML</a:t>
            </a:r>
            <a:r>
              <a:rPr lang="en-US" sz="2000" dirty="0"/>
              <a:t> that can predict the primary type of crime based on various features associated with each incident. The features include details such as the date and time of the incident, location description, whether an arrest was made, and geographical coordinates.</a:t>
            </a:r>
          </a:p>
          <a:p>
            <a:pPr marL="0" indent="0">
              <a:buNone/>
            </a:pPr>
            <a:endParaRPr lang="en-US" sz="2000" dirty="0"/>
          </a:p>
        </p:txBody>
      </p:sp>
    </p:spTree>
    <p:extLst>
      <p:ext uri="{BB962C8B-B14F-4D97-AF65-F5344CB8AC3E}">
        <p14:creationId xmlns:p14="http://schemas.microsoft.com/office/powerpoint/2010/main" val="408868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ED5D-4F2C-26B4-96A4-E9F23F1AD6AA}"/>
              </a:ext>
            </a:extLst>
          </p:cNvPr>
          <p:cNvSpPr>
            <a:spLocks noGrp="1"/>
          </p:cNvSpPr>
          <p:nvPr>
            <p:ph type="title"/>
          </p:nvPr>
        </p:nvSpPr>
        <p:spPr>
          <a:xfrm>
            <a:off x="457200" y="601971"/>
            <a:ext cx="8229600" cy="1143000"/>
          </a:xfrm>
        </p:spPr>
        <p:txBody>
          <a:bodyPr anchor="ctr">
            <a:normAutofit/>
          </a:bodyPr>
          <a:lstStyle/>
          <a:p>
            <a:r>
              <a:rPr lang="en-US" b="1" u="sng" dirty="0"/>
              <a:t>Summary of Data</a:t>
            </a:r>
          </a:p>
        </p:txBody>
      </p:sp>
      <p:pic>
        <p:nvPicPr>
          <p:cNvPr id="5" name="Content Placeholder 4" descr="A screenshot of a computer code&#10;&#10;Description automatically generated">
            <a:extLst>
              <a:ext uri="{FF2B5EF4-FFF2-40B4-BE49-F238E27FC236}">
                <a16:creationId xmlns:a16="http://schemas.microsoft.com/office/drawing/2014/main" id="{111D829F-B458-C146-6782-A6364F0A73AD}"/>
              </a:ext>
            </a:extLst>
          </p:cNvPr>
          <p:cNvPicPr>
            <a:picLocks noGrp="1" noChangeAspect="1"/>
          </p:cNvPicPr>
          <p:nvPr>
            <p:ph sz="half" idx="1"/>
          </p:nvPr>
        </p:nvPicPr>
        <p:blipFill>
          <a:blip r:embed="rId2"/>
          <a:stretch>
            <a:fillRect/>
          </a:stretch>
        </p:blipFill>
        <p:spPr>
          <a:xfrm>
            <a:off x="457200" y="1944846"/>
            <a:ext cx="4038600" cy="3836670"/>
          </a:xfrm>
          <a:noFill/>
        </p:spPr>
      </p:pic>
      <p:sp>
        <p:nvSpPr>
          <p:cNvPr id="10" name="Content Placeholder 3">
            <a:extLst>
              <a:ext uri="{FF2B5EF4-FFF2-40B4-BE49-F238E27FC236}">
                <a16:creationId xmlns:a16="http://schemas.microsoft.com/office/drawing/2014/main" id="{95DFA192-8CEB-D907-347B-7721D66F8547}"/>
              </a:ext>
            </a:extLst>
          </p:cNvPr>
          <p:cNvSpPr>
            <a:spLocks noGrp="1"/>
          </p:cNvSpPr>
          <p:nvPr>
            <p:ph sz="half" idx="2"/>
          </p:nvPr>
        </p:nvSpPr>
        <p:spPr>
          <a:xfrm>
            <a:off x="4648200" y="1600200"/>
            <a:ext cx="4038600" cy="4525963"/>
          </a:xfrm>
        </p:spPr>
        <p:txBody>
          <a:bodyPr>
            <a:normAutofit/>
          </a:bodyPr>
          <a:lstStyle/>
          <a:p>
            <a:endParaRPr lang="en-US" sz="1600" dirty="0"/>
          </a:p>
          <a:p>
            <a:endParaRPr lang="en-US" sz="1600" dirty="0"/>
          </a:p>
          <a:p>
            <a:r>
              <a:rPr lang="en-US" sz="1600" dirty="0"/>
              <a:t>Number of columns: 22</a:t>
            </a:r>
          </a:p>
          <a:p>
            <a:r>
              <a:rPr lang="en-US" sz="1600" dirty="0"/>
              <a:t>Number of rows: 708893</a:t>
            </a:r>
          </a:p>
          <a:p>
            <a:r>
              <a:rPr lang="en-US" sz="1600" dirty="0"/>
              <a:t>Type of data: single file csv</a:t>
            </a:r>
          </a:p>
          <a:p>
            <a:r>
              <a:rPr lang="en-US" sz="1600" dirty="0"/>
              <a:t>Size of data: Approx 2 GB</a:t>
            </a:r>
          </a:p>
        </p:txBody>
      </p:sp>
    </p:spTree>
    <p:extLst>
      <p:ext uri="{BB962C8B-B14F-4D97-AF65-F5344CB8AC3E}">
        <p14:creationId xmlns:p14="http://schemas.microsoft.com/office/powerpoint/2010/main" val="400930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067B-DCBB-44B2-6916-868DFC54B56F}"/>
              </a:ext>
            </a:extLst>
          </p:cNvPr>
          <p:cNvSpPr>
            <a:spLocks noGrp="1"/>
          </p:cNvSpPr>
          <p:nvPr>
            <p:ph type="title"/>
          </p:nvPr>
        </p:nvSpPr>
        <p:spPr>
          <a:xfrm>
            <a:off x="457200" y="601971"/>
            <a:ext cx="8229600" cy="1143000"/>
          </a:xfrm>
        </p:spPr>
        <p:txBody>
          <a:bodyPr anchor="ctr">
            <a:normAutofit/>
          </a:bodyPr>
          <a:lstStyle/>
          <a:p>
            <a:r>
              <a:rPr lang="en-US" b="1" dirty="0"/>
              <a:t>Correlation Matrix of Data</a:t>
            </a:r>
          </a:p>
        </p:txBody>
      </p:sp>
      <p:pic>
        <p:nvPicPr>
          <p:cNvPr id="6" name="Content Placeholder 5" descr="A colorful chart with numbers and symbols">
            <a:extLst>
              <a:ext uri="{FF2B5EF4-FFF2-40B4-BE49-F238E27FC236}">
                <a16:creationId xmlns:a16="http://schemas.microsoft.com/office/drawing/2014/main" id="{6777FC9A-B89C-F785-8841-1D2204007D68}"/>
              </a:ext>
            </a:extLst>
          </p:cNvPr>
          <p:cNvPicPr>
            <a:picLocks noGrp="1" noChangeAspect="1"/>
          </p:cNvPicPr>
          <p:nvPr>
            <p:ph idx="1"/>
          </p:nvPr>
        </p:nvPicPr>
        <p:blipFill>
          <a:blip r:embed="rId2"/>
          <a:stretch>
            <a:fillRect/>
          </a:stretch>
        </p:blipFill>
        <p:spPr>
          <a:xfrm>
            <a:off x="1356852" y="1744971"/>
            <a:ext cx="6046838" cy="4921299"/>
          </a:xfrm>
          <a:noFill/>
        </p:spPr>
      </p:pic>
    </p:spTree>
    <p:extLst>
      <p:ext uri="{BB962C8B-B14F-4D97-AF65-F5344CB8AC3E}">
        <p14:creationId xmlns:p14="http://schemas.microsoft.com/office/powerpoint/2010/main" val="343526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6AE4-7DD8-6BA9-C880-518CEB7C5585}"/>
              </a:ext>
            </a:extLst>
          </p:cNvPr>
          <p:cNvSpPr>
            <a:spLocks noGrp="1"/>
          </p:cNvSpPr>
          <p:nvPr>
            <p:ph type="title"/>
          </p:nvPr>
        </p:nvSpPr>
        <p:spPr/>
        <p:txBody>
          <a:bodyPr/>
          <a:lstStyle/>
          <a:p>
            <a:r>
              <a:rPr lang="en-US" b="1" u="sng" dirty="0"/>
              <a:t>Executive Summary</a:t>
            </a:r>
          </a:p>
        </p:txBody>
      </p:sp>
      <p:sp>
        <p:nvSpPr>
          <p:cNvPr id="3" name="Content Placeholder 2">
            <a:extLst>
              <a:ext uri="{FF2B5EF4-FFF2-40B4-BE49-F238E27FC236}">
                <a16:creationId xmlns:a16="http://schemas.microsoft.com/office/drawing/2014/main" id="{3CF046AC-AB23-9480-6CB4-D9EF341BE5B4}"/>
              </a:ext>
            </a:extLst>
          </p:cNvPr>
          <p:cNvSpPr>
            <a:spLocks noGrp="1"/>
          </p:cNvSpPr>
          <p:nvPr>
            <p:ph idx="1"/>
          </p:nvPr>
        </p:nvSpPr>
        <p:spPr/>
        <p:txBody>
          <a:bodyPr>
            <a:normAutofit/>
          </a:bodyPr>
          <a:lstStyle/>
          <a:p>
            <a:r>
              <a:rPr lang="en-US" sz="1800" dirty="0"/>
              <a:t>From correlation, </a:t>
            </a:r>
            <a:r>
              <a:rPr lang="en-US" sz="1800" b="1" dirty="0"/>
              <a:t>feature variables(‘Description’, ’Location Description’, ‘Arrest’, ‘Domestic’, ‘FBI Codes’, ‘Year’) </a:t>
            </a:r>
            <a:r>
              <a:rPr lang="en-US" sz="1800" dirty="0"/>
              <a:t>are related to </a:t>
            </a:r>
            <a:r>
              <a:rPr lang="en-US" sz="1800" b="1" dirty="0"/>
              <a:t>target(‘Primary type of crime’) </a:t>
            </a:r>
            <a:r>
              <a:rPr lang="en-US" sz="1800" dirty="0"/>
              <a:t> by </a:t>
            </a:r>
            <a:r>
              <a:rPr lang="en-US" sz="1800" b="1" dirty="0"/>
              <a:t>50 to 70%.</a:t>
            </a:r>
            <a:endParaRPr lang="en-US" sz="1800" dirty="0"/>
          </a:p>
          <a:p>
            <a:r>
              <a:rPr lang="en-US" sz="1800" dirty="0"/>
              <a:t>Most of the crimes has been of type </a:t>
            </a:r>
            <a:r>
              <a:rPr lang="en-US" sz="1800" b="1" dirty="0"/>
              <a:t>theft </a:t>
            </a:r>
            <a:r>
              <a:rPr lang="en-US" sz="1800" dirty="0"/>
              <a:t> and </a:t>
            </a:r>
            <a:r>
              <a:rPr lang="en-US" sz="1800" b="1" dirty="0"/>
              <a:t>battery </a:t>
            </a:r>
            <a:r>
              <a:rPr lang="en-US" sz="1800" dirty="0"/>
              <a:t>which contributes to around </a:t>
            </a:r>
            <a:r>
              <a:rPr lang="en-US" sz="1800" b="1" dirty="0"/>
              <a:t>18% </a:t>
            </a:r>
            <a:r>
              <a:rPr lang="en-US" sz="1800" dirty="0"/>
              <a:t>of total crimes.</a:t>
            </a:r>
          </a:p>
          <a:p>
            <a:r>
              <a:rPr lang="en-US" sz="1800" dirty="0"/>
              <a:t>Majority of the crimes have taken place at locations like </a:t>
            </a:r>
            <a:r>
              <a:rPr lang="en-US" sz="1800" b="1" dirty="0"/>
              <a:t>streets, residence </a:t>
            </a:r>
            <a:r>
              <a:rPr lang="en-US" sz="1800" dirty="0"/>
              <a:t>and</a:t>
            </a:r>
            <a:r>
              <a:rPr lang="en-US" sz="1800" b="1" dirty="0"/>
              <a:t> apartment areas</a:t>
            </a:r>
            <a:r>
              <a:rPr lang="en-US" sz="1800" dirty="0"/>
              <a:t> contributing around</a:t>
            </a:r>
          </a:p>
          <a:p>
            <a:r>
              <a:rPr lang="en-US" sz="1800" dirty="0"/>
              <a:t>According the data, </a:t>
            </a:r>
            <a:r>
              <a:rPr lang="en-US" sz="1800" b="1" dirty="0"/>
              <a:t>more than 80% of criminals were not been arrested.</a:t>
            </a:r>
          </a:p>
          <a:p>
            <a:r>
              <a:rPr lang="en-US" sz="1800" dirty="0"/>
              <a:t>Application of certain </a:t>
            </a:r>
            <a:r>
              <a:rPr lang="en-US" sz="1800" b="1" dirty="0"/>
              <a:t>FBI codes </a:t>
            </a:r>
            <a:r>
              <a:rPr lang="en-US" sz="1800" dirty="0"/>
              <a:t>has resulted in lot of arrests like </a:t>
            </a:r>
            <a:r>
              <a:rPr lang="en-US" sz="1800" b="1" dirty="0"/>
              <a:t>Code 18, 08B, 26 and 15 </a:t>
            </a:r>
            <a:r>
              <a:rPr lang="en-US" sz="1800" dirty="0"/>
              <a:t> resulting in almost </a:t>
            </a:r>
            <a:r>
              <a:rPr lang="en-US" sz="1800" b="1" dirty="0"/>
              <a:t>60% </a:t>
            </a:r>
            <a:r>
              <a:rPr lang="en-US" sz="1800" dirty="0"/>
              <a:t>of total arrests. </a:t>
            </a:r>
          </a:p>
          <a:p>
            <a:endParaRPr lang="en-US" sz="1800" dirty="0"/>
          </a:p>
          <a:p>
            <a:endParaRPr lang="en-US" sz="1800" dirty="0"/>
          </a:p>
          <a:p>
            <a:endParaRPr lang="en-US" sz="1800" dirty="0"/>
          </a:p>
        </p:txBody>
      </p:sp>
    </p:spTree>
    <p:extLst>
      <p:ext uri="{BB962C8B-B14F-4D97-AF65-F5344CB8AC3E}">
        <p14:creationId xmlns:p14="http://schemas.microsoft.com/office/powerpoint/2010/main" val="182647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BBEB-28A6-2704-957C-B6E655A9CAA3}"/>
              </a:ext>
            </a:extLst>
          </p:cNvPr>
          <p:cNvSpPr>
            <a:spLocks noGrp="1"/>
          </p:cNvSpPr>
          <p:nvPr>
            <p:ph type="title"/>
          </p:nvPr>
        </p:nvSpPr>
        <p:spPr>
          <a:xfrm>
            <a:off x="457200" y="686117"/>
            <a:ext cx="3008313" cy="1081612"/>
          </a:xfrm>
        </p:spPr>
        <p:txBody>
          <a:bodyPr anchor="b">
            <a:normAutofit/>
          </a:bodyPr>
          <a:lstStyle/>
          <a:p>
            <a:r>
              <a:rPr lang="en-US" b="1" u="sng" dirty="0"/>
              <a:t>Exploratory Data Analysis</a:t>
            </a:r>
          </a:p>
        </p:txBody>
      </p:sp>
      <p:pic>
        <p:nvPicPr>
          <p:cNvPr id="5" name="Content Placeholder 4" descr="A graph of numbers and a number of different types of numbers&#10;&#10;Description automatically generated with medium confidence">
            <a:extLst>
              <a:ext uri="{FF2B5EF4-FFF2-40B4-BE49-F238E27FC236}">
                <a16:creationId xmlns:a16="http://schemas.microsoft.com/office/drawing/2014/main" id="{800AF5F7-1734-41CA-A118-619564853989}"/>
              </a:ext>
            </a:extLst>
          </p:cNvPr>
          <p:cNvPicPr>
            <a:picLocks noGrp="1" noChangeAspect="1"/>
          </p:cNvPicPr>
          <p:nvPr>
            <p:ph idx="1"/>
          </p:nvPr>
        </p:nvPicPr>
        <p:blipFill>
          <a:blip r:embed="rId2"/>
          <a:stretch>
            <a:fillRect/>
          </a:stretch>
        </p:blipFill>
        <p:spPr>
          <a:xfrm>
            <a:off x="3575050" y="1384564"/>
            <a:ext cx="5111750" cy="4051062"/>
          </a:xfrm>
          <a:noFill/>
        </p:spPr>
      </p:pic>
      <p:sp>
        <p:nvSpPr>
          <p:cNvPr id="10" name="Text Placeholder 3">
            <a:extLst>
              <a:ext uri="{FF2B5EF4-FFF2-40B4-BE49-F238E27FC236}">
                <a16:creationId xmlns:a16="http://schemas.microsoft.com/office/drawing/2014/main" id="{CD4E8D66-6EF0-8C3F-06B9-6E2BB63DE8DD}"/>
              </a:ext>
            </a:extLst>
          </p:cNvPr>
          <p:cNvSpPr>
            <a:spLocks noGrp="1"/>
          </p:cNvSpPr>
          <p:nvPr>
            <p:ph type="body" sz="half" idx="2"/>
          </p:nvPr>
        </p:nvSpPr>
        <p:spPr>
          <a:xfrm>
            <a:off x="457200" y="1848168"/>
            <a:ext cx="3008313" cy="4366342"/>
          </a:xfrm>
        </p:spPr>
        <p:txBody>
          <a:bodyPr/>
          <a:lstStyle/>
          <a:p>
            <a:r>
              <a:rPr lang="en-US" b="1" dirty="0"/>
              <a:t>Count of primary types of crime happened over the years:</a:t>
            </a:r>
          </a:p>
          <a:p>
            <a:pPr marL="285750" indent="-285750">
              <a:buFont typeface="Arial" panose="020B0604020202020204" pitchFamily="34" charset="0"/>
              <a:buChar char="•"/>
            </a:pPr>
            <a:r>
              <a:rPr lang="en-US" dirty="0"/>
              <a:t>From this image we can conclude that most happened crime is </a:t>
            </a:r>
            <a:r>
              <a:rPr lang="en-US" b="1" dirty="0"/>
              <a:t>theft (count=75656) </a:t>
            </a:r>
            <a:r>
              <a:rPr lang="en-US" dirty="0"/>
              <a:t>and </a:t>
            </a:r>
            <a:r>
              <a:rPr lang="en-US" b="1" dirty="0"/>
              <a:t>battery(offensive physical contact) (count=73198).</a:t>
            </a:r>
          </a:p>
          <a:p>
            <a:pPr marL="285750" indent="-285750">
              <a:buFont typeface="Arial" panose="020B0604020202020204" pitchFamily="34" charset="0"/>
              <a:buChar char="•"/>
            </a:pPr>
            <a:r>
              <a:rPr lang="en-US" dirty="0"/>
              <a:t>Least occurring crime is </a:t>
            </a:r>
            <a:r>
              <a:rPr lang="en-US" b="1" dirty="0"/>
              <a:t>public indecency (count=9), human trafficking (count=14), narcotic violation (count=60) and ritualism (count=75).</a:t>
            </a:r>
            <a:endParaRPr lang="en-US" dirty="0"/>
          </a:p>
        </p:txBody>
      </p:sp>
    </p:spTree>
    <p:extLst>
      <p:ext uri="{BB962C8B-B14F-4D97-AF65-F5344CB8AC3E}">
        <p14:creationId xmlns:p14="http://schemas.microsoft.com/office/powerpoint/2010/main" val="275314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B514A2-2E1C-E2AB-99AB-875DB8A6EEF2}"/>
              </a:ext>
            </a:extLst>
          </p:cNvPr>
          <p:cNvSpPr>
            <a:spLocks noGrp="1"/>
          </p:cNvSpPr>
          <p:nvPr>
            <p:ph type="title"/>
          </p:nvPr>
        </p:nvSpPr>
        <p:spPr>
          <a:xfrm>
            <a:off x="457200" y="601971"/>
            <a:ext cx="8229600" cy="1143000"/>
          </a:xfrm>
        </p:spPr>
        <p:txBody>
          <a:bodyPr>
            <a:normAutofit fontScale="90000"/>
          </a:bodyPr>
          <a:lstStyle/>
          <a:p>
            <a:r>
              <a:rPr lang="en-US" dirty="0"/>
              <a:t>Which location is tending to have more crime?</a:t>
            </a:r>
          </a:p>
        </p:txBody>
      </p:sp>
      <p:pic>
        <p:nvPicPr>
          <p:cNvPr id="6" name="Content Placeholder 5" descr="A blue and black lines&#10;&#10;Description automatically generated">
            <a:extLst>
              <a:ext uri="{FF2B5EF4-FFF2-40B4-BE49-F238E27FC236}">
                <a16:creationId xmlns:a16="http://schemas.microsoft.com/office/drawing/2014/main" id="{3249FE91-85CA-E9D6-B496-9154AEF91859}"/>
              </a:ext>
            </a:extLst>
          </p:cNvPr>
          <p:cNvPicPr>
            <a:picLocks noGrp="1" noChangeAspect="1"/>
          </p:cNvPicPr>
          <p:nvPr>
            <p:ph idx="1"/>
          </p:nvPr>
        </p:nvPicPr>
        <p:blipFill>
          <a:blip r:embed="rId2"/>
          <a:stretch>
            <a:fillRect/>
          </a:stretch>
        </p:blipFill>
        <p:spPr>
          <a:xfrm>
            <a:off x="2781300" y="1744971"/>
            <a:ext cx="6309360" cy="3596649"/>
          </a:xfrm>
          <a:noFill/>
        </p:spPr>
      </p:pic>
      <p:sp>
        <p:nvSpPr>
          <p:cNvPr id="3" name="TextBox 2">
            <a:extLst>
              <a:ext uri="{FF2B5EF4-FFF2-40B4-BE49-F238E27FC236}">
                <a16:creationId xmlns:a16="http://schemas.microsoft.com/office/drawing/2014/main" id="{23ED63FF-BB8E-B984-990A-DD416370492F}"/>
              </a:ext>
            </a:extLst>
          </p:cNvPr>
          <p:cNvSpPr txBox="1"/>
          <p:nvPr/>
        </p:nvSpPr>
        <p:spPr>
          <a:xfrm>
            <a:off x="106680" y="1950720"/>
            <a:ext cx="2718501" cy="3108543"/>
          </a:xfrm>
          <a:prstGeom prst="rect">
            <a:avLst/>
          </a:prstGeom>
          <a:noFill/>
        </p:spPr>
        <p:txBody>
          <a:bodyPr wrap="none" rtlCol="0">
            <a:spAutoFit/>
          </a:bodyPr>
          <a:lstStyle/>
          <a:p>
            <a:r>
              <a:rPr lang="en-US" sz="1400" b="1" dirty="0"/>
              <a:t>Locations having maximum crime:</a:t>
            </a:r>
          </a:p>
          <a:p>
            <a:r>
              <a:rPr lang="en-US" sz="1400" dirty="0"/>
              <a:t>1.Street- </a:t>
            </a:r>
            <a:r>
              <a:rPr lang="en-US" sz="1400" b="1" dirty="0"/>
              <a:t>(99668)</a:t>
            </a:r>
            <a:endParaRPr lang="en-US" sz="1400" dirty="0"/>
          </a:p>
          <a:p>
            <a:r>
              <a:rPr lang="en-US" sz="1400" dirty="0"/>
              <a:t>2.Apartment- </a:t>
            </a:r>
            <a:r>
              <a:rPr lang="en-US" sz="1400" b="1" dirty="0"/>
              <a:t>(62453)</a:t>
            </a:r>
            <a:endParaRPr lang="en-US" sz="1400" dirty="0"/>
          </a:p>
          <a:p>
            <a:r>
              <a:rPr lang="en-US" sz="1400" dirty="0"/>
              <a:t>3.Residence- </a:t>
            </a:r>
            <a:r>
              <a:rPr lang="en-US" sz="1400" b="1" dirty="0"/>
              <a:t>(61089)</a:t>
            </a:r>
          </a:p>
          <a:p>
            <a:endParaRPr lang="en-US" sz="1400" b="1" dirty="0"/>
          </a:p>
          <a:p>
            <a:endParaRPr lang="en-US" sz="1400" b="1" dirty="0"/>
          </a:p>
          <a:p>
            <a:r>
              <a:rPr lang="en-US" sz="1400" b="1" dirty="0"/>
              <a:t>Locations having minimum crime:</a:t>
            </a:r>
          </a:p>
          <a:p>
            <a:pPr marL="342900" indent="-342900">
              <a:buAutoNum type="arabicPeriod"/>
            </a:pPr>
            <a:r>
              <a:rPr lang="en-US" sz="1400" dirty="0"/>
              <a:t>School</a:t>
            </a:r>
          </a:p>
          <a:p>
            <a:pPr marL="342900" indent="-342900">
              <a:buAutoNum type="arabicPeriod"/>
            </a:pPr>
            <a:r>
              <a:rPr lang="en-US" sz="1400" dirty="0"/>
              <a:t>CTA Garage</a:t>
            </a:r>
          </a:p>
          <a:p>
            <a:pPr marL="342900" indent="-342900">
              <a:buAutoNum type="arabicPeriod"/>
            </a:pPr>
            <a:r>
              <a:rPr lang="en-US" sz="1400" dirty="0"/>
              <a:t>Car wash</a:t>
            </a:r>
          </a:p>
          <a:p>
            <a:pPr marL="342900" indent="-342900">
              <a:buAutoNum type="arabicPeriod"/>
            </a:pPr>
            <a:r>
              <a:rPr lang="en-US" sz="1400" dirty="0"/>
              <a:t>Farm</a:t>
            </a:r>
          </a:p>
          <a:p>
            <a:pPr marL="342900" indent="-342900">
              <a:buAutoNum type="arabicPeriod"/>
            </a:pPr>
            <a:r>
              <a:rPr lang="en-US" sz="1400" dirty="0"/>
              <a:t>Cemetery</a:t>
            </a:r>
          </a:p>
          <a:p>
            <a:pPr marL="342900" indent="-342900">
              <a:buAutoNum type="arabicPeriod"/>
            </a:pPr>
            <a:r>
              <a:rPr lang="en-US" sz="1400" dirty="0"/>
              <a:t>Aircraft</a:t>
            </a:r>
          </a:p>
          <a:p>
            <a:pPr marL="342900" indent="-342900">
              <a:buAutoNum type="arabicPeriod"/>
            </a:pPr>
            <a:r>
              <a:rPr lang="en-US" sz="1400" dirty="0"/>
              <a:t>Manufacturing building</a:t>
            </a:r>
          </a:p>
        </p:txBody>
      </p:sp>
    </p:spTree>
    <p:extLst>
      <p:ext uri="{BB962C8B-B14F-4D97-AF65-F5344CB8AC3E}">
        <p14:creationId xmlns:p14="http://schemas.microsoft.com/office/powerpoint/2010/main" val="265345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1236</TotalTime>
  <Words>1273</Words>
  <Application>Microsoft Office PowerPoint</Application>
  <PresentationFormat>On-screen Show (4:3)</PresentationFormat>
  <Paragraphs>188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Crimes in Chicago 2001-23 Data Analysis and Prediction</vt:lpstr>
      <vt:lpstr>Contents</vt:lpstr>
      <vt:lpstr>Introduction</vt:lpstr>
      <vt:lpstr>Problem Statement</vt:lpstr>
      <vt:lpstr>Summary of Data</vt:lpstr>
      <vt:lpstr>Correlation Matrix of Data</vt:lpstr>
      <vt:lpstr>Executive Summary</vt:lpstr>
      <vt:lpstr>Exploratory Data Analysis</vt:lpstr>
      <vt:lpstr>Which location is tending to have more crime?</vt:lpstr>
      <vt:lpstr>Arrest Distribution</vt:lpstr>
      <vt:lpstr>Which type of crime is getting arrest-count</vt:lpstr>
      <vt:lpstr>Which FBI codes were used for crimes-count</vt:lpstr>
      <vt:lpstr>FBI codes used and their arrests</vt:lpstr>
      <vt:lpstr>Which type of crime happened most year-wise?</vt:lpstr>
      <vt:lpstr>Feature Engineering</vt:lpstr>
      <vt:lpstr>Machine Learning Algorithms Used</vt:lpstr>
      <vt:lpstr>Metrics</vt:lpstr>
      <vt:lpstr>Conclusion</vt:lpstr>
      <vt:lpstr>Recommendations</vt:lpstr>
      <vt:lpstr>REFERENCES</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Shubham Gengaje</cp:lastModifiedBy>
  <cp:revision>10</cp:revision>
  <dcterms:created xsi:type="dcterms:W3CDTF">2019-12-12T13:31:42Z</dcterms:created>
  <dcterms:modified xsi:type="dcterms:W3CDTF">2023-12-08T14:23:33Z</dcterms:modified>
</cp:coreProperties>
</file>