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6537CA-2BDC-47EF-92A1-917C4CA42926}">
  <a:tblStyle styleId="{376537CA-2BDC-47EF-92A1-917C4CA429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438d06f2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438d06f2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438d06f2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438d06f2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38d06f2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38d06f2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38d06f2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38d06f2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38d06f2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38d06f2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438d06f2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438d06f2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438d06f2f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438d06f2f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438d06f2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438d06f2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438d06f2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438d06f2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438d06f2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438d06f2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38d06f2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38d06f2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38d06f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38d06f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38d06f2f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38d06f2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38d06f2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38d06f2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38d06f2f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38d06f2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Engagement:</a:t>
            </a:r>
            <a:endParaRPr/>
          </a:p>
          <a:p>
            <a:pPr indent="0" lvl="0" marL="0" rtl="0" algn="l">
              <a:spcBef>
                <a:spcPts val="0"/>
              </a:spcBef>
              <a:spcAft>
                <a:spcPts val="0"/>
              </a:spcAft>
              <a:buNone/>
            </a:pPr>
            <a:r>
              <a:rPr lang="en" sz="4300"/>
              <a:t>Attack, Defense &amp; Analysis of a Vulnerable Network</a:t>
            </a:r>
            <a:endParaRPr sz="2300"/>
          </a:p>
        </p:txBody>
      </p:sp>
      <p:sp>
        <p:nvSpPr>
          <p:cNvPr id="73" name="Google Shape;73;p13"/>
          <p:cNvSpPr txBox="1"/>
          <p:nvPr>
            <p:ph idx="1" type="subTitle"/>
          </p:nvPr>
        </p:nvSpPr>
        <p:spPr>
          <a:xfrm>
            <a:off x="2371725"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Scott Gannon | Nik Dundon | Brad Richardson | Genevieve Pyslarou  11.23.2021</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Excessive HTTP Errors</a:t>
            </a:r>
            <a:endParaRPr/>
          </a:p>
        </p:txBody>
      </p:sp>
      <p:sp>
        <p:nvSpPr>
          <p:cNvPr id="126" name="Google Shape;126;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used Packetbeat-7.7.0 to trigger an alert when the amount of ‘http.response.status_code’ reaches over 400 groups over the top 5 activity within the last five minutes. This protects against a Brute Force Attack.</a:t>
            </a:r>
            <a:endParaRPr/>
          </a:p>
        </p:txBody>
      </p:sp>
      <p:pic>
        <p:nvPicPr>
          <p:cNvPr id="127" name="Google Shape;127;p22"/>
          <p:cNvPicPr preferRelativeResize="0"/>
          <p:nvPr/>
        </p:nvPicPr>
        <p:blipFill>
          <a:blip r:embed="rId3">
            <a:alphaModFix/>
          </a:blip>
          <a:stretch>
            <a:fillRect/>
          </a:stretch>
        </p:blipFill>
        <p:spPr>
          <a:xfrm>
            <a:off x="424450" y="2936875"/>
            <a:ext cx="4063350" cy="174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Request Size Monitor</a:t>
            </a:r>
            <a:endParaRPr/>
          </a:p>
        </p:txBody>
      </p:sp>
      <p:sp>
        <p:nvSpPr>
          <p:cNvPr id="133" name="Google Shape;133;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our second alert, we used the Packetbeat-7.7.0 metric. The threshold for this alert is triggered when the sum of ‘HTTP.request.bytes’ over all documentation of events is </a:t>
            </a:r>
            <a:r>
              <a:rPr lang="en"/>
              <a:t>above 3500 over the past five minutes. This could alert the team when there is a potential DoS attack.</a:t>
            </a:r>
            <a:endParaRPr/>
          </a:p>
        </p:txBody>
      </p:sp>
      <p:pic>
        <p:nvPicPr>
          <p:cNvPr id="134" name="Google Shape;134;p23"/>
          <p:cNvPicPr preferRelativeResize="0"/>
          <p:nvPr/>
        </p:nvPicPr>
        <p:blipFill>
          <a:blip r:embed="rId3">
            <a:alphaModFix/>
          </a:blip>
          <a:stretch>
            <a:fillRect/>
          </a:stretch>
        </p:blipFill>
        <p:spPr>
          <a:xfrm>
            <a:off x="97100" y="3320450"/>
            <a:ext cx="4125050" cy="182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CPU Usage Monitor</a:t>
            </a:r>
            <a:endParaRPr/>
          </a:p>
        </p:txBody>
      </p:sp>
      <p:sp>
        <p:nvSpPr>
          <p:cNvPr id="140" name="Google Shape;140;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aleway"/>
                <a:ea typeface="Raleway"/>
                <a:cs typeface="Raleway"/>
                <a:sym typeface="Raleway"/>
              </a:rPr>
              <a:t>The last alert we’ve implemented is triggered when the max ‘system.process.cpu.total.pc’ over all documents is above .5 for the past five minutes. This alert uses the metric ‘metricbeat-7.7.0’. When this alert is triggered, the team will be alerted when a malware takes advantage of a system’s hardware.</a:t>
            </a:r>
            <a:endParaRPr>
              <a:latin typeface="Raleway"/>
              <a:ea typeface="Raleway"/>
              <a:cs typeface="Raleway"/>
              <a:sym typeface="Raleway"/>
            </a:endParaRPr>
          </a:p>
        </p:txBody>
      </p:sp>
      <p:pic>
        <p:nvPicPr>
          <p:cNvPr id="141" name="Google Shape;141;p24"/>
          <p:cNvPicPr preferRelativeResize="0"/>
          <p:nvPr/>
        </p:nvPicPr>
        <p:blipFill>
          <a:blip r:embed="rId3">
            <a:alphaModFix/>
          </a:blip>
          <a:stretch>
            <a:fillRect/>
          </a:stretch>
        </p:blipFill>
        <p:spPr>
          <a:xfrm>
            <a:off x="4775225" y="3414900"/>
            <a:ext cx="4368775" cy="172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Exploits Used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068200" y="586775"/>
            <a:ext cx="7075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Exploitation: Vulnerable Web Server</a:t>
            </a:r>
            <a:endParaRPr/>
          </a:p>
        </p:txBody>
      </p:sp>
      <p:sp>
        <p:nvSpPr>
          <p:cNvPr id="152" name="Google Shape;152;p26"/>
          <p:cNvSpPr txBox="1"/>
          <p:nvPr>
            <p:ph idx="1" type="body"/>
          </p:nvPr>
        </p:nvSpPr>
        <p:spPr>
          <a:xfrm>
            <a:off x="4992130" y="1595775"/>
            <a:ext cx="3739500" cy="3002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aleway"/>
              <a:buChar char="●"/>
            </a:pPr>
            <a:r>
              <a:rPr lang="en" sz="1500">
                <a:latin typeface="Raleway"/>
                <a:ea typeface="Raleway"/>
                <a:cs typeface="Raleway"/>
                <a:sym typeface="Raleway"/>
              </a:rPr>
              <a:t>After identifying that the target machine was running wordpress we we were able to exploit the wordpress software by running a ‘wpscan’ which searches the wordpress software for information</a:t>
            </a:r>
            <a:endParaRPr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lang="en" sz="1500">
                <a:latin typeface="Raleway"/>
                <a:ea typeface="Raleway"/>
                <a:cs typeface="Raleway"/>
                <a:sym typeface="Raleway"/>
              </a:rPr>
              <a:t>The exploit allowed us to acquire the usernames of two users on the target machine</a:t>
            </a:r>
            <a:endParaRPr sz="1500">
              <a:latin typeface="Raleway"/>
              <a:ea typeface="Raleway"/>
              <a:cs typeface="Raleway"/>
              <a:sym typeface="Raleway"/>
            </a:endParaRPr>
          </a:p>
        </p:txBody>
      </p:sp>
      <p:pic>
        <p:nvPicPr>
          <p:cNvPr id="153" name="Google Shape;153;p26"/>
          <p:cNvPicPr preferRelativeResize="0"/>
          <p:nvPr/>
        </p:nvPicPr>
        <p:blipFill>
          <a:blip r:embed="rId3">
            <a:alphaModFix/>
          </a:blip>
          <a:stretch>
            <a:fillRect/>
          </a:stretch>
        </p:blipFill>
        <p:spPr>
          <a:xfrm>
            <a:off x="0" y="1537375"/>
            <a:ext cx="4992124" cy="327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Exploitation: Escalating Privileges</a:t>
            </a:r>
            <a:endParaRPr sz="2900"/>
          </a:p>
        </p:txBody>
      </p:sp>
      <p:sp>
        <p:nvSpPr>
          <p:cNvPr id="159" name="Google Shape;159;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Raleway"/>
              <a:buChar char="●"/>
            </a:pPr>
            <a:r>
              <a:rPr lang="en" sz="1900">
                <a:latin typeface="Raleway"/>
                <a:ea typeface="Raleway"/>
                <a:cs typeface="Raleway"/>
                <a:sym typeface="Raleway"/>
              </a:rPr>
              <a:t>The user ‘Steven’ was discovered to have sudo access via python which we were able to exploit to gain a higher privilege level</a:t>
            </a:r>
            <a:endParaRPr sz="1900">
              <a:latin typeface="Raleway"/>
              <a:ea typeface="Raleway"/>
              <a:cs typeface="Raleway"/>
              <a:sym typeface="Raleway"/>
            </a:endParaRPr>
          </a:p>
          <a:p>
            <a:pPr indent="-349250" lvl="0" marL="457200" rtl="0" algn="l">
              <a:spcBef>
                <a:spcPts val="1000"/>
              </a:spcBef>
              <a:spcAft>
                <a:spcPts val="0"/>
              </a:spcAft>
              <a:buSzPts val="1900"/>
              <a:buFont typeface="Raleway"/>
              <a:buChar char="●"/>
            </a:pPr>
            <a:r>
              <a:rPr lang="en" sz="1900">
                <a:latin typeface="Raleway"/>
                <a:ea typeface="Raleway"/>
                <a:cs typeface="Raleway"/>
                <a:sym typeface="Raleway"/>
              </a:rPr>
              <a:t>Using the exploit we were able to escalate our </a:t>
            </a:r>
            <a:r>
              <a:rPr lang="en" sz="1900">
                <a:latin typeface="Raleway"/>
                <a:ea typeface="Raleway"/>
                <a:cs typeface="Raleway"/>
                <a:sym typeface="Raleway"/>
              </a:rPr>
              <a:t>privilege</a:t>
            </a:r>
            <a:r>
              <a:rPr lang="en" sz="1900">
                <a:latin typeface="Raleway"/>
                <a:ea typeface="Raleway"/>
                <a:cs typeface="Raleway"/>
                <a:sym typeface="Raleway"/>
              </a:rPr>
              <a:t> within the linux system from Steven to root </a:t>
            </a:r>
            <a:endParaRPr sz="1900">
              <a:latin typeface="Raleway"/>
              <a:ea typeface="Raleway"/>
              <a:cs typeface="Raleway"/>
              <a:sym typeface="Raleway"/>
            </a:endParaRPr>
          </a:p>
          <a:p>
            <a:pPr indent="0" lvl="0" marL="0" rtl="0" algn="l">
              <a:spcBef>
                <a:spcPts val="1000"/>
              </a:spcBef>
              <a:spcAft>
                <a:spcPts val="1000"/>
              </a:spcAft>
              <a:buNone/>
            </a:pPr>
            <a:r>
              <a:t/>
            </a:r>
            <a:endParaRPr sz="1900">
              <a:latin typeface="Raleway"/>
              <a:ea typeface="Raleway"/>
              <a:cs typeface="Raleway"/>
              <a:sym typeface="Raleway"/>
            </a:endParaRPr>
          </a:p>
        </p:txBody>
      </p:sp>
      <p:pic>
        <p:nvPicPr>
          <p:cNvPr id="160" name="Google Shape;160;p27"/>
          <p:cNvPicPr preferRelativeResize="0"/>
          <p:nvPr/>
        </p:nvPicPr>
        <p:blipFill>
          <a:blip r:embed="rId3">
            <a:alphaModFix/>
          </a:blip>
          <a:stretch>
            <a:fillRect/>
          </a:stretch>
        </p:blipFill>
        <p:spPr>
          <a:xfrm>
            <a:off x="2689250" y="3765075"/>
            <a:ext cx="5743575" cy="93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900"/>
              <a:t>Exploitation: Escalating Privileges      - Target 2</a:t>
            </a:r>
            <a:endParaRPr sz="2900"/>
          </a:p>
        </p:txBody>
      </p:sp>
      <p:sp>
        <p:nvSpPr>
          <p:cNvPr id="166" name="Google Shape;166;p28"/>
          <p:cNvSpPr txBox="1"/>
          <p:nvPr>
            <p:ph idx="1" type="body"/>
          </p:nvPr>
        </p:nvSpPr>
        <p:spPr>
          <a:xfrm>
            <a:off x="2520412" y="1595776"/>
            <a:ext cx="6321600" cy="3002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Raleway"/>
              <a:buChar char="●"/>
            </a:pPr>
            <a:r>
              <a:rPr lang="en" sz="1900">
                <a:latin typeface="Raleway"/>
                <a:ea typeface="Raleway"/>
                <a:cs typeface="Raleway"/>
                <a:sym typeface="Raleway"/>
              </a:rPr>
              <a:t>Target 2’s mySQL had root </a:t>
            </a:r>
            <a:r>
              <a:rPr lang="en" sz="1900">
                <a:latin typeface="Raleway"/>
                <a:ea typeface="Raleway"/>
                <a:cs typeface="Raleway"/>
                <a:sym typeface="Raleway"/>
              </a:rPr>
              <a:t>privileges and was unpatched so once we were able to gain access to the server, we could take advantage of the vulnerability </a:t>
            </a:r>
            <a:endParaRPr sz="1900">
              <a:latin typeface="Raleway"/>
              <a:ea typeface="Raleway"/>
              <a:cs typeface="Raleway"/>
              <a:sym typeface="Raleway"/>
            </a:endParaRPr>
          </a:p>
          <a:p>
            <a:pPr indent="-349250" lvl="0" marL="457200" rtl="0" algn="l">
              <a:spcBef>
                <a:spcPts val="1000"/>
              </a:spcBef>
              <a:spcAft>
                <a:spcPts val="0"/>
              </a:spcAft>
              <a:buSzPts val="1900"/>
              <a:buFont typeface="Raleway"/>
              <a:buChar char="●"/>
            </a:pPr>
            <a:r>
              <a:rPr lang="en" sz="1900">
                <a:latin typeface="Raleway"/>
                <a:ea typeface="Raleway"/>
                <a:cs typeface="Raleway"/>
                <a:sym typeface="Raleway"/>
              </a:rPr>
              <a:t>Using a UDF exploit for mySQL we were able to open a reverse shell with root access</a:t>
            </a:r>
            <a:endParaRPr sz="1900">
              <a:latin typeface="Raleway"/>
              <a:ea typeface="Raleway"/>
              <a:cs typeface="Raleway"/>
              <a:sym typeface="Raleway"/>
            </a:endParaRPr>
          </a:p>
          <a:p>
            <a:pPr indent="0" lvl="0" marL="0" rtl="0" algn="l">
              <a:spcBef>
                <a:spcPts val="1000"/>
              </a:spcBef>
              <a:spcAft>
                <a:spcPts val="1000"/>
              </a:spcAft>
              <a:buNone/>
            </a:pPr>
            <a:r>
              <a:t/>
            </a:r>
            <a:endParaRPr sz="1900">
              <a:latin typeface="Raleway"/>
              <a:ea typeface="Raleway"/>
              <a:cs typeface="Raleway"/>
              <a:sym typeface="Raleway"/>
            </a:endParaRPr>
          </a:p>
        </p:txBody>
      </p:sp>
      <p:pic>
        <p:nvPicPr>
          <p:cNvPr id="167" name="Google Shape;167;p28"/>
          <p:cNvPicPr preferRelativeResize="0"/>
          <p:nvPr/>
        </p:nvPicPr>
        <p:blipFill rotWithShape="1">
          <a:blip r:embed="rId3">
            <a:alphaModFix/>
          </a:blip>
          <a:srcRect b="34692" l="20192" r="51762" t="20118"/>
          <a:stretch/>
        </p:blipFill>
        <p:spPr>
          <a:xfrm>
            <a:off x="83425" y="1283125"/>
            <a:ext cx="2564150" cy="27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Remaining Undetected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Stealth Exploitation of Excessive HTTP Requests</a:t>
            </a:r>
            <a:endParaRPr sz="2200"/>
          </a:p>
        </p:txBody>
      </p:sp>
      <p:sp>
        <p:nvSpPr>
          <p:cNvPr id="178" name="Google Shape;178;p30"/>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Overview:</a:t>
            </a:r>
            <a:endParaRPr/>
          </a:p>
          <a:p>
            <a:pPr indent="0" lvl="0" marL="0" rtl="0" algn="l">
              <a:spcBef>
                <a:spcPts val="1600"/>
              </a:spcBef>
              <a:spcAft>
                <a:spcPts val="1600"/>
              </a:spcAft>
              <a:buNone/>
            </a:pPr>
            <a:r>
              <a:rPr lang="en"/>
              <a:t>This alert is triggered when there are more than 3500 requests over the past five minutes (in real time). This alert measures the amount of HTTP requests sent over the server. This specific alert is designed to mitigate against a DDoS attack.</a:t>
            </a:r>
            <a:endParaRPr/>
          </a:p>
        </p:txBody>
      </p:sp>
      <p:sp>
        <p:nvSpPr>
          <p:cNvPr id="179" name="Google Shape;179;p30"/>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Mitigating Detection:</a:t>
            </a:r>
            <a:endParaRPr/>
          </a:p>
          <a:p>
            <a:pPr indent="0" lvl="0" marL="0" rtl="0" algn="l">
              <a:spcBef>
                <a:spcPts val="1600"/>
              </a:spcBef>
              <a:spcAft>
                <a:spcPts val="1600"/>
              </a:spcAft>
              <a:buNone/>
            </a:pPr>
            <a:r>
              <a:rPr lang="en"/>
              <a:t>We were able to mitigate detection by playing the role of an end user. Once we gained the information we needed, we were able to create a remote session with Michael’s credentials onto the server.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Stealth Exploitation of Excessive HTTP Errors</a:t>
            </a:r>
            <a:endParaRPr sz="2200"/>
          </a:p>
        </p:txBody>
      </p:sp>
      <p:sp>
        <p:nvSpPr>
          <p:cNvPr id="185" name="Google Shape;185;p31"/>
          <p:cNvSpPr txBox="1"/>
          <p:nvPr>
            <p:ph idx="1" type="body"/>
          </p:nvPr>
        </p:nvSpPr>
        <p:spPr>
          <a:xfrm>
            <a:off x="240025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Overview: </a:t>
            </a:r>
            <a:endParaRPr/>
          </a:p>
          <a:p>
            <a:pPr indent="0" lvl="0" marL="0" rtl="0" algn="l">
              <a:spcBef>
                <a:spcPts val="1600"/>
              </a:spcBef>
              <a:spcAft>
                <a:spcPts val="1600"/>
              </a:spcAft>
              <a:buNone/>
            </a:pPr>
            <a:r>
              <a:rPr lang="en"/>
              <a:t>This alert is triggered when the “http.response.status_code” is above 400 in the past five minutes (in real time). Status requests over 400 are known as bad requests.</a:t>
            </a:r>
            <a:endParaRPr/>
          </a:p>
        </p:txBody>
      </p:sp>
      <p:sp>
        <p:nvSpPr>
          <p:cNvPr id="186" name="Google Shape;186;p31"/>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Mitigating Detection: </a:t>
            </a:r>
            <a:endParaRPr/>
          </a:p>
          <a:p>
            <a:pPr indent="0" lvl="0" marL="0" rtl="0" algn="l">
              <a:spcBef>
                <a:spcPts val="1600"/>
              </a:spcBef>
              <a:spcAft>
                <a:spcPts val="1600"/>
              </a:spcAft>
              <a:buNone/>
            </a:pPr>
            <a:r>
              <a:rPr lang="en"/>
              <a:t>We were able to guess Michael’s password and, d</a:t>
            </a:r>
            <a:r>
              <a:rPr lang="en"/>
              <a:t>ue to the weak password policies, we were able to do a simple brute force that would not have triggered the alert.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This document contains the following resources:</a:t>
            </a:r>
            <a:endParaRPr sz="1500"/>
          </a:p>
          <a:p>
            <a:pPr indent="-323850" lvl="0" marL="457200" rtl="0" algn="l">
              <a:spcBef>
                <a:spcPts val="1600"/>
              </a:spcBef>
              <a:spcAft>
                <a:spcPts val="0"/>
              </a:spcAft>
              <a:buSzPts val="1500"/>
              <a:buChar char="●"/>
            </a:pPr>
            <a:r>
              <a:rPr lang="en" sz="1500"/>
              <a:t>Network Topology &amp; Critical Vulnerabilities</a:t>
            </a:r>
            <a:endParaRPr sz="1500"/>
          </a:p>
          <a:p>
            <a:pPr indent="-323850" lvl="0" marL="457200" rtl="0" algn="l">
              <a:spcBef>
                <a:spcPts val="0"/>
              </a:spcBef>
              <a:spcAft>
                <a:spcPts val="0"/>
              </a:spcAft>
              <a:buSzPts val="1500"/>
              <a:buChar char="●"/>
            </a:pPr>
            <a:r>
              <a:rPr lang="en" sz="1500"/>
              <a:t>Traffic Profile</a:t>
            </a:r>
            <a:endParaRPr sz="1500"/>
          </a:p>
          <a:p>
            <a:pPr indent="-323850" lvl="0" marL="457200" rtl="0" algn="l">
              <a:spcBef>
                <a:spcPts val="0"/>
              </a:spcBef>
              <a:spcAft>
                <a:spcPts val="0"/>
              </a:spcAft>
              <a:buSzPts val="1500"/>
              <a:buChar char="●"/>
            </a:pPr>
            <a:r>
              <a:rPr lang="en" sz="1500"/>
              <a:t>Alerts Implemented</a:t>
            </a:r>
            <a:endParaRPr sz="1500"/>
          </a:p>
          <a:p>
            <a:pPr indent="-323850" lvl="0" marL="457200" rtl="0" algn="l">
              <a:spcBef>
                <a:spcPts val="0"/>
              </a:spcBef>
              <a:spcAft>
                <a:spcPts val="0"/>
              </a:spcAft>
              <a:buSzPts val="1500"/>
              <a:buChar char="●"/>
            </a:pPr>
            <a:r>
              <a:rPr lang="en" sz="1500"/>
              <a:t>Exploits Used</a:t>
            </a:r>
            <a:endParaRPr sz="1500"/>
          </a:p>
          <a:p>
            <a:pPr indent="-323850" lvl="0" marL="457200" rtl="0" algn="l">
              <a:spcBef>
                <a:spcPts val="0"/>
              </a:spcBef>
              <a:spcAft>
                <a:spcPts val="0"/>
              </a:spcAft>
              <a:buSzPts val="1500"/>
              <a:buChar char="●"/>
            </a:pPr>
            <a:r>
              <a:rPr lang="en" sz="1500"/>
              <a:t>Remaining Undetected</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Stealth Exploitation of CPU Usage Monitor</a:t>
            </a:r>
            <a:endParaRPr sz="2300"/>
          </a:p>
        </p:txBody>
      </p:sp>
      <p:sp>
        <p:nvSpPr>
          <p:cNvPr id="192" name="Google Shape;192;p32"/>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Overview: </a:t>
            </a:r>
            <a:endParaRPr/>
          </a:p>
          <a:p>
            <a:pPr indent="0" lvl="0" marL="0" rtl="0" algn="l">
              <a:spcBef>
                <a:spcPts val="1600"/>
              </a:spcBef>
              <a:spcAft>
                <a:spcPts val="1600"/>
              </a:spcAft>
              <a:buNone/>
            </a:pPr>
            <a:r>
              <a:rPr lang="en"/>
              <a:t>This alert is triggered when the system CPU total percentage of a single process is over .5% for more than 5 minutes</a:t>
            </a:r>
            <a:endParaRPr/>
          </a:p>
        </p:txBody>
      </p:sp>
      <p:sp>
        <p:nvSpPr>
          <p:cNvPr id="193" name="Google Shape;193;p32"/>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Mitigating Detection: </a:t>
            </a:r>
            <a:endParaRPr/>
          </a:p>
          <a:p>
            <a:pPr indent="0" lvl="0" marL="0" rtl="0" algn="l">
              <a:spcBef>
                <a:spcPts val="1600"/>
              </a:spcBef>
              <a:spcAft>
                <a:spcPts val="0"/>
              </a:spcAft>
              <a:buNone/>
            </a:pPr>
            <a:r>
              <a:rPr lang="en"/>
              <a:t>This alert is designed to mitigate against any sort of botnet type attack designed to take advantage of the target computers cpu power such as a cryptominer. It can also be used to detect when the server is receiving multiple requests in quick succession which would cause the cpu to throttle.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Network Topology &amp; Critical Vulnerabilities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50625" y="196695"/>
            <a:ext cx="6244200" cy="18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 Topology</a:t>
            </a:r>
            <a:endParaRPr/>
          </a:p>
        </p:txBody>
      </p:sp>
      <p:pic>
        <p:nvPicPr>
          <p:cNvPr id="90" name="Google Shape;90;p16"/>
          <p:cNvPicPr preferRelativeResize="0"/>
          <p:nvPr/>
        </p:nvPicPr>
        <p:blipFill>
          <a:blip r:embed="rId3">
            <a:alphaModFix/>
          </a:blip>
          <a:stretch>
            <a:fillRect/>
          </a:stretch>
        </p:blipFill>
        <p:spPr>
          <a:xfrm>
            <a:off x="869425" y="1544000"/>
            <a:ext cx="4826824" cy="3494750"/>
          </a:xfrm>
          <a:prstGeom prst="rect">
            <a:avLst/>
          </a:prstGeom>
          <a:noFill/>
          <a:ln>
            <a:noFill/>
          </a:ln>
        </p:spPr>
      </p:pic>
      <p:sp>
        <p:nvSpPr>
          <p:cNvPr id="91" name="Google Shape;91;p16"/>
          <p:cNvSpPr txBox="1"/>
          <p:nvPr>
            <p:ph idx="4294967295" type="body"/>
          </p:nvPr>
        </p:nvSpPr>
        <p:spPr>
          <a:xfrm>
            <a:off x="5979225" y="196700"/>
            <a:ext cx="2742900" cy="4802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400">
                <a:solidFill>
                  <a:schemeClr val="dk1"/>
                </a:solidFill>
              </a:rPr>
              <a:t>Network:</a:t>
            </a:r>
            <a:endParaRPr b="1" sz="1400">
              <a:solidFill>
                <a:schemeClr val="dk1"/>
              </a:solidFill>
            </a:endParaRPr>
          </a:p>
          <a:p>
            <a:pPr indent="0" lvl="0" marL="457200" rtl="0" algn="l">
              <a:lnSpc>
                <a:spcPct val="100000"/>
              </a:lnSpc>
              <a:spcBef>
                <a:spcPts val="1200"/>
              </a:spcBef>
              <a:spcAft>
                <a:spcPts val="0"/>
              </a:spcAft>
              <a:buNone/>
            </a:pPr>
            <a:r>
              <a:rPr b="1" lang="en" sz="1100">
                <a:latin typeface="Raleway"/>
                <a:ea typeface="Raleway"/>
                <a:cs typeface="Raleway"/>
                <a:sym typeface="Raleway"/>
              </a:rPr>
              <a:t>Address Range: 192.168.1.0/24</a:t>
            </a:r>
            <a:endParaRPr b="1" sz="1100">
              <a:latin typeface="Raleway"/>
              <a:ea typeface="Raleway"/>
              <a:cs typeface="Raleway"/>
              <a:sym typeface="Raleway"/>
            </a:endParaRPr>
          </a:p>
          <a:p>
            <a:pPr indent="0" lvl="0" marL="457200" rtl="0" algn="l">
              <a:lnSpc>
                <a:spcPct val="100000"/>
              </a:lnSpc>
              <a:spcBef>
                <a:spcPts val="1200"/>
              </a:spcBef>
              <a:spcAft>
                <a:spcPts val="0"/>
              </a:spcAft>
              <a:buNone/>
            </a:pPr>
            <a:r>
              <a:rPr b="1" lang="en" sz="1100">
                <a:latin typeface="Raleway"/>
                <a:ea typeface="Raleway"/>
                <a:cs typeface="Raleway"/>
                <a:sym typeface="Raleway"/>
              </a:rPr>
              <a:t>Netmask: 255.255.255.0</a:t>
            </a:r>
            <a:endParaRPr b="1" sz="1100">
              <a:latin typeface="Raleway"/>
              <a:ea typeface="Raleway"/>
              <a:cs typeface="Raleway"/>
              <a:sym typeface="Raleway"/>
            </a:endParaRPr>
          </a:p>
          <a:p>
            <a:pPr indent="0" lvl="0" marL="457200" rtl="0" algn="l">
              <a:lnSpc>
                <a:spcPct val="100000"/>
              </a:lnSpc>
              <a:spcBef>
                <a:spcPts val="1200"/>
              </a:spcBef>
              <a:spcAft>
                <a:spcPts val="0"/>
              </a:spcAft>
              <a:buNone/>
            </a:pPr>
            <a:r>
              <a:rPr b="1" lang="en" sz="1100">
                <a:latin typeface="Raleway"/>
                <a:ea typeface="Raleway"/>
                <a:cs typeface="Raleway"/>
                <a:sym typeface="Raleway"/>
              </a:rPr>
              <a:t>Gateway: Hyper-V Host Machine - 192.168.1.1 </a:t>
            </a:r>
            <a:endParaRPr b="1" sz="1100">
              <a:latin typeface="Raleway"/>
              <a:ea typeface="Raleway"/>
              <a:cs typeface="Raleway"/>
              <a:sym typeface="Raleway"/>
            </a:endParaRPr>
          </a:p>
          <a:p>
            <a:pPr indent="0" lvl="0" marL="457200" rtl="0" algn="l">
              <a:lnSpc>
                <a:spcPct val="100000"/>
              </a:lnSpc>
              <a:spcBef>
                <a:spcPts val="1200"/>
              </a:spcBef>
              <a:spcAft>
                <a:spcPts val="0"/>
              </a:spcAft>
              <a:buNone/>
            </a:pPr>
            <a:r>
              <a:rPr b="1" lang="en" sz="1400">
                <a:solidFill>
                  <a:schemeClr val="dk1"/>
                </a:solidFill>
              </a:rPr>
              <a:t>Machines:</a:t>
            </a:r>
            <a:endParaRPr b="1" sz="1400">
              <a:solidFill>
                <a:schemeClr val="dk1"/>
              </a:solidFill>
            </a:endParaRPr>
          </a:p>
          <a:p>
            <a:pPr indent="0" lvl="0" marL="457200" rtl="0" algn="l">
              <a:lnSpc>
                <a:spcPct val="100000"/>
              </a:lnSpc>
              <a:spcBef>
                <a:spcPts val="1200"/>
              </a:spcBef>
              <a:spcAft>
                <a:spcPts val="0"/>
              </a:spcAft>
              <a:buNone/>
            </a:pPr>
            <a:r>
              <a:rPr b="1" lang="en" sz="1100">
                <a:latin typeface="Raleway"/>
                <a:ea typeface="Raleway"/>
                <a:cs typeface="Raleway"/>
                <a:sym typeface="Raleway"/>
              </a:rPr>
              <a:t>IPv4: 192.168.1.90</a:t>
            </a:r>
            <a:endParaRPr b="1" sz="1100">
              <a:latin typeface="Raleway"/>
              <a:ea typeface="Raleway"/>
              <a:cs typeface="Raleway"/>
              <a:sym typeface="Raleway"/>
            </a:endParaRPr>
          </a:p>
          <a:p>
            <a:pPr indent="0" lvl="0" marL="457200" rtl="0" algn="l">
              <a:lnSpc>
                <a:spcPct val="100000"/>
              </a:lnSpc>
              <a:spcBef>
                <a:spcPts val="1200"/>
              </a:spcBef>
              <a:spcAft>
                <a:spcPts val="0"/>
              </a:spcAft>
              <a:buNone/>
            </a:pPr>
            <a:r>
              <a:rPr b="1" lang="en" sz="1100">
                <a:latin typeface="Raleway"/>
                <a:ea typeface="Raleway"/>
                <a:cs typeface="Raleway"/>
                <a:sym typeface="Raleway"/>
              </a:rPr>
              <a:t>OS: Linux</a:t>
            </a:r>
            <a:endParaRPr b="1" sz="1100">
              <a:latin typeface="Raleway"/>
              <a:ea typeface="Raleway"/>
              <a:cs typeface="Raleway"/>
              <a:sym typeface="Raleway"/>
            </a:endParaRPr>
          </a:p>
          <a:p>
            <a:pPr indent="0" lvl="0" marL="457200" rtl="0" algn="l">
              <a:lnSpc>
                <a:spcPct val="100000"/>
              </a:lnSpc>
              <a:spcBef>
                <a:spcPts val="1200"/>
              </a:spcBef>
              <a:spcAft>
                <a:spcPts val="0"/>
              </a:spcAft>
              <a:buNone/>
            </a:pPr>
            <a:r>
              <a:rPr b="1" lang="en" sz="1100">
                <a:latin typeface="Raleway"/>
                <a:ea typeface="Raleway"/>
                <a:cs typeface="Raleway"/>
                <a:sym typeface="Raleway"/>
              </a:rPr>
              <a:t>Hostname: Kali</a:t>
            </a:r>
            <a:endParaRPr b="1" sz="1100">
              <a:latin typeface="Raleway"/>
              <a:ea typeface="Raleway"/>
              <a:cs typeface="Raleway"/>
              <a:sym typeface="Raleway"/>
            </a:endParaRPr>
          </a:p>
          <a:p>
            <a:pPr indent="0" lvl="0" marL="457200" rtl="0" algn="l">
              <a:lnSpc>
                <a:spcPct val="100000"/>
              </a:lnSpc>
              <a:spcBef>
                <a:spcPts val="1200"/>
              </a:spcBef>
              <a:spcAft>
                <a:spcPts val="0"/>
              </a:spcAft>
              <a:buClr>
                <a:schemeClr val="dk2"/>
              </a:buClr>
              <a:buSzPts val="1100"/>
              <a:buFont typeface="Arial"/>
              <a:buNone/>
            </a:pPr>
            <a:r>
              <a:rPr b="1" lang="en" sz="1100">
                <a:latin typeface="Raleway"/>
                <a:ea typeface="Raleway"/>
                <a:cs typeface="Raleway"/>
                <a:sym typeface="Raleway"/>
              </a:rPr>
              <a:t>IPv4: 192.168.1.110</a:t>
            </a:r>
            <a:endParaRPr b="1" sz="1100">
              <a:latin typeface="Raleway"/>
              <a:ea typeface="Raleway"/>
              <a:cs typeface="Raleway"/>
              <a:sym typeface="Raleway"/>
            </a:endParaRPr>
          </a:p>
          <a:p>
            <a:pPr indent="0" lvl="0" marL="457200" rtl="0" algn="l">
              <a:lnSpc>
                <a:spcPct val="100000"/>
              </a:lnSpc>
              <a:spcBef>
                <a:spcPts val="1200"/>
              </a:spcBef>
              <a:spcAft>
                <a:spcPts val="0"/>
              </a:spcAft>
              <a:buClr>
                <a:schemeClr val="dk2"/>
              </a:buClr>
              <a:buSzPts val="1100"/>
              <a:buFont typeface="Arial"/>
              <a:buNone/>
            </a:pPr>
            <a:r>
              <a:rPr b="1" lang="en" sz="1100">
                <a:latin typeface="Raleway"/>
                <a:ea typeface="Raleway"/>
                <a:cs typeface="Raleway"/>
                <a:sym typeface="Raleway"/>
              </a:rPr>
              <a:t>OS: Linux</a:t>
            </a:r>
            <a:endParaRPr b="1" sz="1100">
              <a:latin typeface="Raleway"/>
              <a:ea typeface="Raleway"/>
              <a:cs typeface="Raleway"/>
              <a:sym typeface="Raleway"/>
            </a:endParaRPr>
          </a:p>
          <a:p>
            <a:pPr indent="0" lvl="0" marL="457200" rtl="0" algn="l">
              <a:lnSpc>
                <a:spcPct val="100000"/>
              </a:lnSpc>
              <a:spcBef>
                <a:spcPts val="1200"/>
              </a:spcBef>
              <a:spcAft>
                <a:spcPts val="0"/>
              </a:spcAft>
              <a:buNone/>
            </a:pPr>
            <a:r>
              <a:rPr b="1" lang="en" sz="1100">
                <a:latin typeface="Raleway"/>
                <a:ea typeface="Raleway"/>
                <a:cs typeface="Raleway"/>
                <a:sym typeface="Raleway"/>
              </a:rPr>
              <a:t>Hostname: Target1</a:t>
            </a:r>
            <a:endParaRPr b="1" sz="1100">
              <a:latin typeface="Raleway"/>
              <a:ea typeface="Raleway"/>
              <a:cs typeface="Raleway"/>
              <a:sym typeface="Raleway"/>
            </a:endParaRPr>
          </a:p>
          <a:p>
            <a:pPr indent="0" lvl="0" marL="457200" rtl="0" algn="l">
              <a:lnSpc>
                <a:spcPct val="100000"/>
              </a:lnSpc>
              <a:spcBef>
                <a:spcPts val="1200"/>
              </a:spcBef>
              <a:spcAft>
                <a:spcPts val="0"/>
              </a:spcAft>
              <a:buNone/>
            </a:pPr>
            <a:r>
              <a:rPr b="1" lang="en" sz="1100">
                <a:latin typeface="Raleway"/>
                <a:ea typeface="Raleway"/>
                <a:cs typeface="Raleway"/>
                <a:sym typeface="Raleway"/>
              </a:rPr>
              <a:t>IPv4: 192.168.1.115</a:t>
            </a:r>
            <a:endParaRPr b="1" sz="1100">
              <a:latin typeface="Raleway"/>
              <a:ea typeface="Raleway"/>
              <a:cs typeface="Raleway"/>
              <a:sym typeface="Raleway"/>
            </a:endParaRPr>
          </a:p>
          <a:p>
            <a:pPr indent="0" lvl="0" marL="457200" rtl="0" algn="l">
              <a:lnSpc>
                <a:spcPct val="100000"/>
              </a:lnSpc>
              <a:spcBef>
                <a:spcPts val="1200"/>
              </a:spcBef>
              <a:spcAft>
                <a:spcPts val="0"/>
              </a:spcAft>
              <a:buNone/>
            </a:pPr>
            <a:r>
              <a:rPr b="1" lang="en" sz="1100">
                <a:latin typeface="Raleway"/>
                <a:ea typeface="Raleway"/>
                <a:cs typeface="Raleway"/>
                <a:sym typeface="Raleway"/>
              </a:rPr>
              <a:t>OS: Linux</a:t>
            </a:r>
            <a:endParaRPr b="1" sz="1100">
              <a:latin typeface="Raleway"/>
              <a:ea typeface="Raleway"/>
              <a:cs typeface="Raleway"/>
              <a:sym typeface="Raleway"/>
            </a:endParaRPr>
          </a:p>
          <a:p>
            <a:pPr indent="0" lvl="0" marL="457200" rtl="0" algn="l">
              <a:lnSpc>
                <a:spcPct val="100000"/>
              </a:lnSpc>
              <a:spcBef>
                <a:spcPts val="1200"/>
              </a:spcBef>
              <a:spcAft>
                <a:spcPts val="1200"/>
              </a:spcAft>
              <a:buClr>
                <a:schemeClr val="dk2"/>
              </a:buClr>
              <a:buSzPts val="1100"/>
              <a:buFont typeface="Arial"/>
              <a:buNone/>
            </a:pPr>
            <a:r>
              <a:rPr b="1" lang="en" sz="1100">
                <a:latin typeface="Raleway"/>
                <a:ea typeface="Raleway"/>
                <a:cs typeface="Raleway"/>
                <a:sym typeface="Raleway"/>
              </a:rPr>
              <a:t>Hostname: Target2</a:t>
            </a:r>
            <a:endParaRPr b="1" sz="11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4255771" y="410050"/>
            <a:ext cx="4335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Critical Vulnerabilities: Target 1</a:t>
            </a:r>
            <a:endParaRPr sz="2100"/>
          </a:p>
        </p:txBody>
      </p:sp>
      <p:graphicFrame>
        <p:nvGraphicFramePr>
          <p:cNvPr id="97" name="Google Shape;97;p17"/>
          <p:cNvGraphicFramePr/>
          <p:nvPr/>
        </p:nvGraphicFramePr>
        <p:xfrm>
          <a:off x="308788" y="906100"/>
          <a:ext cx="3000000" cy="3000000"/>
        </p:xfrm>
        <a:graphic>
          <a:graphicData uri="http://schemas.openxmlformats.org/drawingml/2006/table">
            <a:tbl>
              <a:tblPr>
                <a:noFill/>
                <a:tableStyleId>{376537CA-2BDC-47EF-92A1-917C4CA42926}</a:tableStyleId>
              </a:tblPr>
              <a:tblGrid>
                <a:gridCol w="2876150"/>
                <a:gridCol w="2811725"/>
                <a:gridCol w="2811725"/>
              </a:tblGrid>
              <a:tr h="359950">
                <a:tc>
                  <a:txBody>
                    <a:bodyPr/>
                    <a:lstStyle/>
                    <a:p>
                      <a:pPr indent="0" lvl="0" marL="0" rtl="0" algn="l">
                        <a:spcBef>
                          <a:spcPts val="0"/>
                        </a:spcBef>
                        <a:spcAft>
                          <a:spcPts val="0"/>
                        </a:spcAft>
                        <a:buNone/>
                      </a:pPr>
                      <a:r>
                        <a:rPr b="1" lang="en">
                          <a:latin typeface="Raleway"/>
                          <a:ea typeface="Raleway"/>
                          <a:cs typeface="Raleway"/>
                          <a:sym typeface="Raleway"/>
                        </a:rPr>
                        <a:t>Vulnerability</a:t>
                      </a:r>
                      <a:endParaRPr b="1">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Description</a:t>
                      </a:r>
                      <a:endParaRPr b="1">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Impact</a:t>
                      </a:r>
                      <a:endParaRPr b="1">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3000">
                <a:tc>
                  <a:txBody>
                    <a:bodyPr/>
                    <a:lstStyle/>
                    <a:p>
                      <a:pPr indent="0" lvl="0" marL="0" rtl="0" algn="l">
                        <a:spcBef>
                          <a:spcPts val="0"/>
                        </a:spcBef>
                        <a:spcAft>
                          <a:spcPts val="0"/>
                        </a:spcAft>
                        <a:buNone/>
                      </a:pPr>
                      <a:r>
                        <a:rPr lang="en" sz="1100">
                          <a:latin typeface="Raleway"/>
                          <a:ea typeface="Raleway"/>
                          <a:cs typeface="Raleway"/>
                          <a:sym typeface="Raleway"/>
                        </a:rPr>
                        <a:t>Open SSH (port 22)</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aleway"/>
                          <a:ea typeface="Raleway"/>
                          <a:cs typeface="Raleway"/>
                          <a:sym typeface="Raleway"/>
                        </a:rPr>
                        <a:t>SSH, Secure Shell, is a way to remote into other devices and gain access to machines.</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dk2"/>
                          </a:solidFill>
                          <a:latin typeface="Raleway"/>
                          <a:ea typeface="Raleway"/>
                          <a:cs typeface="Raleway"/>
                          <a:sym typeface="Raleway"/>
                        </a:rPr>
                        <a:t>Hackers can use port 22 to have direct access to the server and exploit the server.</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97325">
                <a:tc>
                  <a:txBody>
                    <a:bodyPr/>
                    <a:lstStyle/>
                    <a:p>
                      <a:pPr indent="0" lvl="0" marL="0" rtl="0" algn="l">
                        <a:spcBef>
                          <a:spcPts val="0"/>
                        </a:spcBef>
                        <a:spcAft>
                          <a:spcPts val="0"/>
                        </a:spcAft>
                        <a:buNone/>
                      </a:pPr>
                      <a:r>
                        <a:rPr lang="en" sz="1100">
                          <a:latin typeface="Raleway"/>
                          <a:ea typeface="Raleway"/>
                          <a:cs typeface="Raleway"/>
                          <a:sym typeface="Raleway"/>
                        </a:rPr>
                        <a:t>Unpatched Web Servers</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aleway"/>
                          <a:ea typeface="Raleway"/>
                          <a:cs typeface="Raleway"/>
                          <a:sym typeface="Raleway"/>
                        </a:rPr>
                        <a:t>Unpatched software on the web servers are easily exploitable </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aleway"/>
                          <a:ea typeface="Raleway"/>
                          <a:cs typeface="Raleway"/>
                          <a:sym typeface="Raleway"/>
                        </a:rPr>
                        <a:t>Hackers can run publicly known exploits on the server to eventually gain root level access due to servers not being regularly updated.</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94425">
                <a:tc>
                  <a:txBody>
                    <a:bodyPr/>
                    <a:lstStyle/>
                    <a:p>
                      <a:pPr indent="0" lvl="0" marL="0" rtl="0" algn="l">
                        <a:spcBef>
                          <a:spcPts val="0"/>
                        </a:spcBef>
                        <a:spcAft>
                          <a:spcPts val="0"/>
                        </a:spcAft>
                        <a:buNone/>
                      </a:pPr>
                      <a:r>
                        <a:rPr lang="en" sz="1100">
                          <a:latin typeface="Raleway"/>
                          <a:ea typeface="Raleway"/>
                          <a:cs typeface="Raleway"/>
                          <a:sym typeface="Raleway"/>
                        </a:rPr>
                        <a:t>Unrestricted file access</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aleway"/>
                          <a:ea typeface="Raleway"/>
                          <a:cs typeface="Raleway"/>
                          <a:sym typeface="Raleway"/>
                        </a:rPr>
                        <a:t>Files contained confidential information such as the credentials to log into MySQL are accessible without root permissions</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aleway"/>
                          <a:ea typeface="Raleway"/>
                          <a:cs typeface="Raleway"/>
                          <a:sym typeface="Raleway"/>
                        </a:rPr>
                        <a:t>Hackers were able to access MySQL without having to brute force or exploit any system files due to the fact that they had no strict permissions attached to them </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55700">
                <a:tc>
                  <a:txBody>
                    <a:bodyPr/>
                    <a:lstStyle/>
                    <a:p>
                      <a:pPr indent="0" lvl="0" marL="0" rtl="0" algn="l">
                        <a:spcBef>
                          <a:spcPts val="0"/>
                        </a:spcBef>
                        <a:spcAft>
                          <a:spcPts val="0"/>
                        </a:spcAft>
                        <a:buNone/>
                      </a:pPr>
                      <a:r>
                        <a:rPr lang="en" sz="1100">
                          <a:latin typeface="Raleway"/>
                          <a:ea typeface="Raleway"/>
                          <a:cs typeface="Raleway"/>
                          <a:sym typeface="Raleway"/>
                        </a:rPr>
                        <a:t>Weak password culture</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aleway"/>
                          <a:ea typeface="Raleway"/>
                          <a:cs typeface="Raleway"/>
                          <a:sym typeface="Raleway"/>
                        </a:rPr>
                        <a:t>Both users had weak passwords that were easily guessed/brute forced.</a:t>
                      </a:r>
                      <a:endParaRPr sz="11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Raleway"/>
                          <a:ea typeface="Raleway"/>
                          <a:cs typeface="Raleway"/>
                          <a:sym typeface="Raleway"/>
                        </a:rPr>
                        <a:t>Hackers were able to guess michaels password with no </a:t>
                      </a:r>
                      <a:r>
                        <a:rPr lang="en" sz="900">
                          <a:latin typeface="Raleway"/>
                          <a:ea typeface="Raleway"/>
                          <a:cs typeface="Raleway"/>
                          <a:sym typeface="Raleway"/>
                        </a:rPr>
                        <a:t>tools</a:t>
                      </a:r>
                      <a:r>
                        <a:rPr lang="en" sz="900">
                          <a:latin typeface="Raleway"/>
                          <a:ea typeface="Raleway"/>
                          <a:cs typeface="Raleway"/>
                          <a:sym typeface="Raleway"/>
                        </a:rPr>
                        <a:t> required in order to gain access. Steven’s password was able to be comprised in a matter of seconds using a password cracking software. If he had a more complex password the software might not have been able to compromise his information. </a:t>
                      </a:r>
                      <a:endParaRPr sz="9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3562775" y="424350"/>
            <a:ext cx="4628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Critical Vulnerabilities: Target 2</a:t>
            </a:r>
            <a:endParaRPr sz="2100"/>
          </a:p>
        </p:txBody>
      </p:sp>
      <p:graphicFrame>
        <p:nvGraphicFramePr>
          <p:cNvPr id="103" name="Google Shape;103;p18"/>
          <p:cNvGraphicFramePr/>
          <p:nvPr/>
        </p:nvGraphicFramePr>
        <p:xfrm>
          <a:off x="952500" y="907995"/>
          <a:ext cx="3000000" cy="3000000"/>
        </p:xfrm>
        <a:graphic>
          <a:graphicData uri="http://schemas.openxmlformats.org/drawingml/2006/table">
            <a:tbl>
              <a:tblPr>
                <a:noFill/>
                <a:tableStyleId>{376537CA-2BDC-47EF-92A1-917C4CA42926}</a:tableStyleId>
              </a:tblPr>
              <a:tblGrid>
                <a:gridCol w="2413000"/>
                <a:gridCol w="2413000"/>
                <a:gridCol w="2413000"/>
              </a:tblGrid>
              <a:tr h="463750">
                <a:tc>
                  <a:txBody>
                    <a:bodyPr/>
                    <a:lstStyle/>
                    <a:p>
                      <a:pPr indent="0" lvl="0" marL="0" rtl="0" algn="l">
                        <a:spcBef>
                          <a:spcPts val="0"/>
                        </a:spcBef>
                        <a:spcAft>
                          <a:spcPts val="0"/>
                        </a:spcAft>
                        <a:buNone/>
                      </a:pPr>
                      <a:r>
                        <a:rPr b="1" lang="en">
                          <a:latin typeface="Raleway"/>
                          <a:ea typeface="Raleway"/>
                          <a:cs typeface="Raleway"/>
                          <a:sym typeface="Raleway"/>
                        </a:rPr>
                        <a:t>Vulnerability</a:t>
                      </a:r>
                      <a:endParaRPr b="1">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Description</a:t>
                      </a:r>
                      <a:endParaRPr b="1">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Impact</a:t>
                      </a:r>
                      <a:endParaRPr b="1">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98900">
                <a:tc>
                  <a:txBody>
                    <a:bodyPr/>
                    <a:lstStyle/>
                    <a:p>
                      <a:pPr indent="0" lvl="0" marL="0" rtl="0" algn="l">
                        <a:spcBef>
                          <a:spcPts val="0"/>
                        </a:spcBef>
                        <a:spcAft>
                          <a:spcPts val="0"/>
                        </a:spcAft>
                        <a:buNone/>
                      </a:pPr>
                      <a:r>
                        <a:rPr lang="en" sz="1000">
                          <a:latin typeface="Raleway"/>
                          <a:ea typeface="Raleway"/>
                          <a:cs typeface="Raleway"/>
                          <a:sym typeface="Raleway"/>
                        </a:rPr>
                        <a:t>Exposed Ports</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000">
                          <a:solidFill>
                            <a:schemeClr val="dk2"/>
                          </a:solidFill>
                          <a:latin typeface="Raleway"/>
                          <a:ea typeface="Raleway"/>
                          <a:cs typeface="Raleway"/>
                          <a:sym typeface="Raleway"/>
                        </a:rPr>
                        <a:t>Although not a critical vulnerability, the ability to see which ports are open can make it slightly easier for a malicious users to exploit the network.</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000">
                          <a:latin typeface="Raleway"/>
                          <a:ea typeface="Raleway"/>
                          <a:cs typeface="Raleway"/>
                          <a:sym typeface="Raleway"/>
                        </a:rPr>
                        <a:t>Firewall rules that block inbound traffic will help with not showing the ports the server currently has open.</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5950">
                <a:tc>
                  <a:txBody>
                    <a:bodyPr/>
                    <a:lstStyle/>
                    <a:p>
                      <a:pPr indent="0" lvl="0" marL="0" rtl="0" algn="l">
                        <a:spcBef>
                          <a:spcPts val="0"/>
                        </a:spcBef>
                        <a:spcAft>
                          <a:spcPts val="0"/>
                        </a:spcAft>
                        <a:buNone/>
                      </a:pPr>
                      <a:r>
                        <a:rPr lang="en" sz="1000">
                          <a:latin typeface="Raleway"/>
                          <a:ea typeface="Raleway"/>
                          <a:cs typeface="Raleway"/>
                          <a:sym typeface="Raleway"/>
                        </a:rPr>
                        <a:t>Netcat reverse shell</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Able to combine a listener on one window, while creating a bash script in a different terminal. Could then use the web browser access to execute the script.</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Gives unauthorized remote access to the system.</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5950">
                <a:tc>
                  <a:txBody>
                    <a:bodyPr/>
                    <a:lstStyle/>
                    <a:p>
                      <a:pPr indent="0" lvl="0" marL="0" rtl="0" algn="l">
                        <a:spcBef>
                          <a:spcPts val="0"/>
                        </a:spcBef>
                        <a:spcAft>
                          <a:spcPts val="0"/>
                        </a:spcAft>
                        <a:buNone/>
                      </a:pPr>
                      <a:r>
                        <a:rPr lang="en" sz="1000">
                          <a:latin typeface="Raleway"/>
                          <a:ea typeface="Raleway"/>
                          <a:cs typeface="Raleway"/>
                          <a:sym typeface="Raleway"/>
                        </a:rPr>
                        <a:t>Access to Wordpress Directories</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Gained unauthorized access to directories and we then were able to traverse through the system because they weren’t secure.</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Once a user has access to the Wordpress directories, they have access to all files/directories on the system.</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Traffic Profile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Profile</a:t>
            </a:r>
            <a:endParaRPr/>
          </a:p>
        </p:txBody>
      </p:sp>
      <p:graphicFrame>
        <p:nvGraphicFramePr>
          <p:cNvPr id="114" name="Google Shape;114;p20"/>
          <p:cNvGraphicFramePr/>
          <p:nvPr/>
        </p:nvGraphicFramePr>
        <p:xfrm>
          <a:off x="944100" y="1179700"/>
          <a:ext cx="3000000" cy="3000000"/>
        </p:xfrm>
        <a:graphic>
          <a:graphicData uri="http://schemas.openxmlformats.org/drawingml/2006/table">
            <a:tbl>
              <a:tblPr>
                <a:noFill/>
                <a:tableStyleId>{376537CA-2BDC-47EF-92A1-917C4CA42926}</a:tableStyleId>
              </a:tblPr>
              <a:tblGrid>
                <a:gridCol w="2413000"/>
                <a:gridCol w="2413000"/>
                <a:gridCol w="2413000"/>
              </a:tblGrid>
              <a:tr h="498750">
                <a:tc>
                  <a:txBody>
                    <a:bodyPr/>
                    <a:lstStyle/>
                    <a:p>
                      <a:pPr indent="0" lvl="0" marL="0" rtl="0" algn="l">
                        <a:spcBef>
                          <a:spcPts val="0"/>
                        </a:spcBef>
                        <a:spcAft>
                          <a:spcPts val="0"/>
                        </a:spcAft>
                        <a:buNone/>
                      </a:pPr>
                      <a:r>
                        <a:rPr b="1" lang="en">
                          <a:latin typeface="Raleway"/>
                          <a:ea typeface="Raleway"/>
                          <a:cs typeface="Raleway"/>
                          <a:sym typeface="Raleway"/>
                        </a:rPr>
                        <a:t>Feature</a:t>
                      </a:r>
                      <a:endParaRPr b="1">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Value</a:t>
                      </a:r>
                      <a:endParaRPr b="1">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Description</a:t>
                      </a:r>
                      <a:endParaRPr b="1">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52225">
                <a:tc>
                  <a:txBody>
                    <a:bodyPr/>
                    <a:lstStyle/>
                    <a:p>
                      <a:pPr indent="0" lvl="0" marL="0" rtl="0" algn="l">
                        <a:spcBef>
                          <a:spcPts val="0"/>
                        </a:spcBef>
                        <a:spcAft>
                          <a:spcPts val="0"/>
                        </a:spcAft>
                        <a:buNone/>
                      </a:pPr>
                      <a:r>
                        <a:rPr lang="en" sz="1000">
                          <a:latin typeface="Raleway"/>
                          <a:ea typeface="Raleway"/>
                          <a:cs typeface="Raleway"/>
                          <a:sym typeface="Raleway"/>
                        </a:rPr>
                        <a:t>Top Talkers (IP Addresses)</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192.168.1.90 </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This IP address is from the attacking machine. </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63250">
                <a:tc>
                  <a:txBody>
                    <a:bodyPr/>
                    <a:lstStyle/>
                    <a:p>
                      <a:pPr indent="0" lvl="0" marL="0" rtl="0" algn="l">
                        <a:spcBef>
                          <a:spcPts val="0"/>
                        </a:spcBef>
                        <a:spcAft>
                          <a:spcPts val="0"/>
                        </a:spcAft>
                        <a:buNone/>
                      </a:pPr>
                      <a:r>
                        <a:rPr lang="en" sz="1000">
                          <a:latin typeface="Raleway"/>
                          <a:ea typeface="Raleway"/>
                          <a:cs typeface="Raleway"/>
                          <a:sym typeface="Raleway"/>
                        </a:rPr>
                        <a:t>Most Common Protocol</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“GET”</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The HTTP request method “GET” is used when we are requesting data from a specified source.</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9600">
                <a:tc>
                  <a:txBody>
                    <a:bodyPr/>
                    <a:lstStyle/>
                    <a:p>
                      <a:pPr indent="0" lvl="0" marL="0" rtl="0" algn="l">
                        <a:spcBef>
                          <a:spcPts val="0"/>
                        </a:spcBef>
                        <a:spcAft>
                          <a:spcPts val="0"/>
                        </a:spcAft>
                        <a:buNone/>
                      </a:pPr>
                      <a:r>
                        <a:rPr lang="en" sz="1000">
                          <a:latin typeface="Raleway"/>
                          <a:ea typeface="Raleway"/>
                          <a:cs typeface="Raleway"/>
                          <a:sym typeface="Raleway"/>
                        </a:rPr>
                        <a:t># of Unique IP Addresses</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&gt;8</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I’ve noticed that most of the unique IP Addresses are outbound so I believe this may be correlated to a listener on the server.</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9600">
                <a:tc>
                  <a:txBody>
                    <a:bodyPr/>
                    <a:lstStyle/>
                    <a:p>
                      <a:pPr indent="0" lvl="0" marL="0" rtl="0" algn="l">
                        <a:spcBef>
                          <a:spcPts val="0"/>
                        </a:spcBef>
                        <a:spcAft>
                          <a:spcPts val="0"/>
                        </a:spcAft>
                        <a:buNone/>
                      </a:pPr>
                      <a:r>
                        <a:rPr lang="en" sz="1000">
                          <a:latin typeface="Raleway"/>
                          <a:ea typeface="Raleway"/>
                          <a:cs typeface="Raleway"/>
                          <a:sym typeface="Raleway"/>
                        </a:rPr>
                        <a:t>Subnets</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192.168.1.0/24</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These subnets were those of the servers.</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9600">
                <a:tc>
                  <a:txBody>
                    <a:bodyPr/>
                    <a:lstStyle/>
                    <a:p>
                      <a:pPr indent="0" lvl="0" marL="0" rtl="0" algn="l">
                        <a:spcBef>
                          <a:spcPts val="0"/>
                        </a:spcBef>
                        <a:spcAft>
                          <a:spcPts val="0"/>
                        </a:spcAft>
                        <a:buNone/>
                      </a:pPr>
                      <a:r>
                        <a:rPr lang="en" sz="1000">
                          <a:latin typeface="Raleway"/>
                          <a:ea typeface="Raleway"/>
                          <a:cs typeface="Raleway"/>
                          <a:sym typeface="Raleway"/>
                        </a:rPr>
                        <a:t># of Malware Species</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0</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Raleway"/>
                          <a:ea typeface="Raleway"/>
                          <a:cs typeface="Raleway"/>
                          <a:sym typeface="Raleway"/>
                        </a:rPr>
                        <a:t>We were unable to find any malware.</a:t>
                      </a:r>
                      <a:endParaRPr sz="1000">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15" name="Google Shape;115;p20"/>
          <p:cNvPicPr preferRelativeResize="0"/>
          <p:nvPr/>
        </p:nvPicPr>
        <p:blipFill>
          <a:blip r:embed="rId3">
            <a:alphaModFix/>
          </a:blip>
          <a:stretch>
            <a:fillRect/>
          </a:stretch>
        </p:blipFill>
        <p:spPr>
          <a:xfrm>
            <a:off x="3935100" y="2330675"/>
            <a:ext cx="1834999" cy="860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Alerts Implemented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