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A527-EA6F-3F29-8EFF-F0114B358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E659B"/>
                </a:solidFill>
              </a:rPr>
              <a:t>Chicago Census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8900-21D4-B83B-09F0-B95E0B0A7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Samantha Gibeault-Bownes</a:t>
            </a:r>
          </a:p>
          <a:p>
            <a:pPr marL="0" indent="0">
              <a:buNone/>
            </a:pPr>
            <a:r>
              <a:rPr lang="en-US" dirty="0"/>
              <a:t>May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3A896-C1C5-F69B-E4D7-FBF0EDC8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114046"/>
            <a:ext cx="4486656" cy="114149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C62B5-6C35-4F15-DAF5-4182F9D9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79" y="804671"/>
            <a:ext cx="5295499" cy="6334065"/>
          </a:xfrm>
        </p:spPr>
        <p:txBody>
          <a:bodyPr>
            <a:normAutofit/>
          </a:bodyPr>
          <a:lstStyle/>
          <a:p>
            <a:r>
              <a:rPr lang="en-US" sz="2200" dirty="0"/>
              <a:t>Some trends between the “Age” demographics and “Financials”</a:t>
            </a:r>
          </a:p>
          <a:p>
            <a:r>
              <a:rPr lang="en-US" sz="2200" dirty="0"/>
              <a:t>Scope of age demographics </a:t>
            </a:r>
          </a:p>
          <a:p>
            <a:pPr lvl="1"/>
            <a:r>
              <a:rPr lang="en-US" sz="1800" dirty="0"/>
              <a:t>PERCENT_AGED_25__WITHOUT_HIGH_SCHOOL_DIPLOMA</a:t>
            </a:r>
          </a:p>
          <a:p>
            <a:pPr lvl="1"/>
            <a:r>
              <a:rPr lang="en-US" sz="1800" dirty="0"/>
              <a:t>PERCENT_AGED_UNDER_18_OR_OVER_64</a:t>
            </a:r>
          </a:p>
          <a:p>
            <a:r>
              <a:rPr lang="en-US" sz="2200" dirty="0"/>
              <a:t>Scope of financials</a:t>
            </a:r>
          </a:p>
          <a:p>
            <a:pPr lvl="1"/>
            <a:r>
              <a:rPr lang="en-US" sz="1800" dirty="0"/>
              <a:t>PERCENT_OF_HOUSING_CROWDED</a:t>
            </a:r>
          </a:p>
          <a:p>
            <a:pPr lvl="1"/>
            <a:r>
              <a:rPr lang="en-US" sz="1800" dirty="0"/>
              <a:t>PERCENT_HOUSEHOLDS_BELOW_POVERTY</a:t>
            </a:r>
          </a:p>
          <a:p>
            <a:pPr lvl="1"/>
            <a:r>
              <a:rPr lang="en-US" sz="1800" dirty="0"/>
              <a:t>PER_CAPITA_INCOME</a:t>
            </a:r>
          </a:p>
          <a:p>
            <a:pPr lvl="1"/>
            <a:r>
              <a:rPr lang="en-US" sz="1800" dirty="0"/>
              <a:t>HARDSHIP_INDEX</a:t>
            </a:r>
          </a:p>
          <a:p>
            <a:r>
              <a:rPr lang="en-US" sz="2200" dirty="0"/>
              <a:t>“PERCENT_AGED_16__UNEMPLOYED </a:t>
            </a:r>
            <a:r>
              <a:rPr lang="en-US" sz="2000" dirty="0"/>
              <a:t> not relevant at this time due to limitations</a:t>
            </a:r>
          </a:p>
          <a:p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524CE51E-5533-42D0-B3DD-00107CED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00" y="2820003"/>
            <a:ext cx="2194036" cy="21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E8B6-0C1C-E130-16EC-62FA8C7E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EAFF-D2CC-8A4F-CFA0-9991E1DB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Chicago 2021 Census</a:t>
            </a:r>
          </a:p>
          <a:p>
            <a:r>
              <a:rPr lang="en-US" sz="2000" dirty="0"/>
              <a:t>78 different communities within Chicago</a:t>
            </a:r>
          </a:p>
          <a:p>
            <a:r>
              <a:rPr lang="en-US" sz="2000" dirty="0"/>
              <a:t>Average of each metric taken</a:t>
            </a:r>
          </a:p>
          <a:p>
            <a:r>
              <a:rPr lang="en-US" sz="2000" dirty="0"/>
              <a:t>Can a link between communities and financial standing be drawn?</a:t>
            </a:r>
          </a:p>
          <a:p>
            <a:r>
              <a:rPr lang="en-US" sz="2000" dirty="0"/>
              <a:t>Can a link between age and financial standing be drawn?</a:t>
            </a:r>
            <a:endParaRPr lang="en-US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3C10CECC-5848-620F-7AD7-8E26B417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0" y="4126831"/>
            <a:ext cx="1644316" cy="16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302A5B-31AB-A930-5615-641F86DB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Citizens Living in Crowded Housing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10641-1785-8511-E64C-0D0149D95162}"/>
              </a:ext>
            </a:extLst>
          </p:cNvPr>
          <p:cNvSpPr/>
          <p:nvPr/>
        </p:nvSpPr>
        <p:spPr>
          <a:xfrm>
            <a:off x="10440537" y="1479600"/>
            <a:ext cx="1336325" cy="65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47116D-C97D-5A47-FDAF-9BF3D9C3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9" y="2355467"/>
            <a:ext cx="6030167" cy="40867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9C5CE1-CE96-3DFB-BF4A-16E23A098F24}"/>
              </a:ext>
            </a:extLst>
          </p:cNvPr>
          <p:cNvSpPr txBox="1"/>
          <p:nvPr/>
        </p:nvSpPr>
        <p:spPr>
          <a:xfrm>
            <a:off x="1361281" y="2447157"/>
            <a:ext cx="247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E1F5FE"/>
                </a:highlight>
              </a:rPr>
              <a:t>0.875959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0337D3-F888-4CFB-F4EF-FC796FF6F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46"/>
          <a:stretch/>
        </p:blipFill>
        <p:spPr>
          <a:xfrm>
            <a:off x="5964380" y="2336154"/>
            <a:ext cx="6030167" cy="4048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690F3B-A039-F028-09BC-A83DC8A805F1}"/>
              </a:ext>
            </a:extLst>
          </p:cNvPr>
          <p:cNvSpPr txBox="1"/>
          <p:nvPr/>
        </p:nvSpPr>
        <p:spPr>
          <a:xfrm>
            <a:off x="7115447" y="2420229"/>
            <a:ext cx="16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FFFFFF"/>
                </a:highlight>
              </a:rPr>
              <a:t>0.224692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130D-D3D5-C295-DBDC-BBD5D28D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Citizens Living Below Poverty 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2277CD-6F53-2FAC-B650-CFD1815CA992}"/>
              </a:ext>
            </a:extLst>
          </p:cNvPr>
          <p:cNvGrpSpPr/>
          <p:nvPr/>
        </p:nvGrpSpPr>
        <p:grpSpPr>
          <a:xfrm>
            <a:off x="8408371" y="2364456"/>
            <a:ext cx="3783629" cy="643079"/>
            <a:chOff x="8312544" y="1690688"/>
            <a:chExt cx="3783629" cy="6430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1EDAE9-7BCD-2BEF-F921-9396AC65EE20}"/>
                </a:ext>
              </a:extLst>
            </p:cNvPr>
            <p:cNvSpPr/>
            <p:nvPr/>
          </p:nvSpPr>
          <p:spPr>
            <a:xfrm>
              <a:off x="11353800" y="1874110"/>
              <a:ext cx="742373" cy="459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A394AC-68F2-7CB4-F940-3DF36738970A}"/>
                </a:ext>
              </a:extLst>
            </p:cNvPr>
            <p:cNvSpPr/>
            <p:nvPr/>
          </p:nvSpPr>
          <p:spPr>
            <a:xfrm>
              <a:off x="8312544" y="1690688"/>
              <a:ext cx="742373" cy="459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7AAEEF-C019-CDA6-3043-3DC69410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8" y="2382561"/>
            <a:ext cx="5915851" cy="405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B5C39-A858-5228-05D7-63E0EF786919}"/>
              </a:ext>
            </a:extLst>
          </p:cNvPr>
          <p:cNvSpPr txBox="1"/>
          <p:nvPr/>
        </p:nvSpPr>
        <p:spPr>
          <a:xfrm>
            <a:off x="1666719" y="282411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F5F5F5"/>
                </a:highlight>
              </a:rPr>
              <a:t>0.424294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0AC03-F2EF-2258-A693-87AA98538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81"/>
          <a:stretch/>
        </p:blipFill>
        <p:spPr>
          <a:xfrm>
            <a:off x="6145703" y="2382561"/>
            <a:ext cx="5915851" cy="402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71A13-E651-C78C-493D-2B5059602296}"/>
              </a:ext>
            </a:extLst>
          </p:cNvPr>
          <p:cNvSpPr txBox="1"/>
          <p:nvPr/>
        </p:nvSpPr>
        <p:spPr>
          <a:xfrm>
            <a:off x="7528258" y="2612390"/>
            <a:ext cx="177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E659B"/>
                </a:solidFill>
                <a:effectLst/>
                <a:highlight>
                  <a:srgbClr val="F5F5F5"/>
                </a:highlight>
                <a:latin typeface="system-ui"/>
              </a:rPr>
              <a:t>Corr=0.435894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BCED-D9DF-F0AB-D28C-DB03A2AE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Capita Income of Citizens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9CB42-FBFD-612F-A832-F21424FCA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/>
          <a:stretch/>
        </p:blipFill>
        <p:spPr>
          <a:xfrm>
            <a:off x="189420" y="2661191"/>
            <a:ext cx="6096816" cy="408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83A7C-67FD-7904-4E43-6E2B41B36FD2}"/>
              </a:ext>
            </a:extLst>
          </p:cNvPr>
          <p:cNvSpPr txBox="1"/>
          <p:nvPr/>
        </p:nvSpPr>
        <p:spPr>
          <a:xfrm>
            <a:off x="4234698" y="2939980"/>
            <a:ext cx="20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 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E1F5FE"/>
                </a:highlight>
              </a:rPr>
              <a:t>-0.70977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EA05F-A9AB-535B-76EB-5ACCE577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90" y="2651664"/>
            <a:ext cx="5963482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AA551-F3EA-9AC4-8F11-5DC910A41FC3}"/>
              </a:ext>
            </a:extLst>
          </p:cNvPr>
          <p:cNvSpPr txBox="1"/>
          <p:nvPr/>
        </p:nvSpPr>
        <p:spPr>
          <a:xfrm>
            <a:off x="9134128" y="2939980"/>
            <a:ext cx="20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E1F5FE"/>
                </a:highlight>
              </a:rPr>
              <a:t>-0.754844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8EC0-EB75-225A-6806-BF6BE9E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Hardship Index of Citizens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DFACD-2E5D-9C1F-3BF9-D3CE46AC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2" y="2527527"/>
            <a:ext cx="6716062" cy="4010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9E341B-5615-A882-D67C-B74A70D3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0" y="2313205"/>
            <a:ext cx="5830114" cy="413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8879A-3C1E-A532-9648-B2306A468449}"/>
              </a:ext>
            </a:extLst>
          </p:cNvPr>
          <p:cNvSpPr txBox="1"/>
          <p:nvPr/>
        </p:nvSpPr>
        <p:spPr>
          <a:xfrm>
            <a:off x="7207841" y="2527527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F5F5F5"/>
                </a:highlight>
              </a:rPr>
              <a:t>0.690844</a:t>
            </a:r>
            <a:endParaRPr lang="en-US" dirty="0">
              <a:solidFill>
                <a:srgbClr val="0E659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F646-16EC-AC1E-6DAB-D7A8CCE38937}"/>
              </a:ext>
            </a:extLst>
          </p:cNvPr>
          <p:cNvSpPr txBox="1"/>
          <p:nvPr/>
        </p:nvSpPr>
        <p:spPr>
          <a:xfrm>
            <a:off x="1580764" y="2756774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Corr=</a:t>
            </a:r>
            <a:r>
              <a:rPr lang="en-US" b="0" i="0" dirty="0">
                <a:solidFill>
                  <a:srgbClr val="0E659B"/>
                </a:solidFill>
                <a:effectLst/>
                <a:highlight>
                  <a:srgbClr val="E1F5FE"/>
                </a:highlight>
              </a:rPr>
              <a:t>0.802538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E73E-8CC4-3B7D-F6CE-4B412B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AB10-8CAA-CE20-50DA-85468877311A}"/>
              </a:ext>
            </a:extLst>
          </p:cNvPr>
          <p:cNvSpPr txBox="1">
            <a:spLocks/>
          </p:cNvSpPr>
          <p:nvPr/>
        </p:nvSpPr>
        <p:spPr>
          <a:xfrm>
            <a:off x="890016" y="2503487"/>
            <a:ext cx="528218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Findings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Closer correlations in the “without diploma” category of peoples </a:t>
            </a:r>
          </a:p>
          <a:p>
            <a:r>
              <a:rPr lang="en-US" sz="2400" dirty="0"/>
              <a:t>Crowded housing has a larger impact on the “without diploma” category of peoples but very little impact on citizens under 18/over 65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E8DB1-09B1-59D7-190D-85B90D5298E0}"/>
              </a:ext>
            </a:extLst>
          </p:cNvPr>
          <p:cNvSpPr txBox="1">
            <a:spLocks/>
          </p:cNvSpPr>
          <p:nvPr/>
        </p:nvSpPr>
        <p:spPr>
          <a:xfrm>
            <a:off x="6172200" y="2528920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Implications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Graduating high school leads to better income opportunities</a:t>
            </a:r>
          </a:p>
          <a:p>
            <a:r>
              <a:rPr lang="en-US" sz="2400" dirty="0"/>
              <a:t>Definition of “crowded housing” may differ between the group of working age people and those who have not yet entered the workforce/retired from the workforce. </a:t>
            </a:r>
          </a:p>
        </p:txBody>
      </p:sp>
    </p:spTree>
    <p:extLst>
      <p:ext uri="{BB962C8B-B14F-4D97-AF65-F5344CB8AC3E}">
        <p14:creationId xmlns:p14="http://schemas.microsoft.com/office/powerpoint/2010/main" val="4303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2B18C-4787-2F5B-8DBF-20E171D7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BBE6B-45EE-5E96-409D-00872236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Increasing the rate of high school graduates may lead to decreased correlation of income burden</a:t>
            </a:r>
          </a:p>
          <a:p>
            <a:r>
              <a:rPr lang="en-US" sz="2800" dirty="0"/>
              <a:t>While the non working age groups seem to be facing slightly less hardships, efforts should still be made to improve their quality of life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2D664-AF43-B85D-6B42-79252125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Chat with solid fill">
            <a:extLst>
              <a:ext uri="{FF2B5EF4-FFF2-40B4-BE49-F238E27FC236}">
                <a16:creationId xmlns:a16="http://schemas.microsoft.com/office/drawing/2014/main" id="{3303076F-D262-168B-EAAB-B5E5043C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862" y="3943791"/>
            <a:ext cx="2366212" cy="23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936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</TotalTime>
  <Words>294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system-ui</vt:lpstr>
      <vt:lpstr>Parcel</vt:lpstr>
      <vt:lpstr>Chicago Census Data</vt:lpstr>
      <vt:lpstr>Summary</vt:lpstr>
      <vt:lpstr>METHODOLOGY</vt:lpstr>
      <vt:lpstr>Citizens Living in Crowded Housing </vt:lpstr>
      <vt:lpstr>Citizens Living Below Poverty Line</vt:lpstr>
      <vt:lpstr>Per Capita Income of Citizens </vt:lpstr>
      <vt:lpstr>Hardship Index of Citizens </vt:lpstr>
      <vt:lpstr>What does it mean?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Census Data</dc:title>
  <dc:creator>Samantha Gibeault Bownes</dc:creator>
  <cp:lastModifiedBy>Samantha Gibeault Bownes</cp:lastModifiedBy>
  <cp:revision>1</cp:revision>
  <dcterms:created xsi:type="dcterms:W3CDTF">2024-05-28T17:26:22Z</dcterms:created>
  <dcterms:modified xsi:type="dcterms:W3CDTF">2024-05-28T17:38:11Z</dcterms:modified>
</cp:coreProperties>
</file>