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31"/>
  </p:notesMasterIdLst>
  <p:sldIdLst>
    <p:sldId id="256" r:id="rId2"/>
    <p:sldId id="257" r:id="rId3"/>
    <p:sldId id="272" r:id="rId4"/>
    <p:sldId id="273" r:id="rId5"/>
    <p:sldId id="258" r:id="rId6"/>
    <p:sldId id="284" r:id="rId7"/>
    <p:sldId id="283" r:id="rId8"/>
    <p:sldId id="280" r:id="rId9"/>
    <p:sldId id="259" r:id="rId10"/>
    <p:sldId id="260" r:id="rId11"/>
    <p:sldId id="261" r:id="rId12"/>
    <p:sldId id="262" r:id="rId13"/>
    <p:sldId id="263" r:id="rId14"/>
    <p:sldId id="264" r:id="rId15"/>
    <p:sldId id="266" r:id="rId16"/>
    <p:sldId id="265" r:id="rId17"/>
    <p:sldId id="267" r:id="rId18"/>
    <p:sldId id="274" r:id="rId19"/>
    <p:sldId id="269" r:id="rId20"/>
    <p:sldId id="270" r:id="rId21"/>
    <p:sldId id="271" r:id="rId22"/>
    <p:sldId id="275" r:id="rId23"/>
    <p:sldId id="282" r:id="rId24"/>
    <p:sldId id="281" r:id="rId25"/>
    <p:sldId id="276" r:id="rId26"/>
    <p:sldId id="277" r:id="rId27"/>
    <p:sldId id="278" r:id="rId28"/>
    <p:sldId id="279" r:id="rId29"/>
    <p:sldId id="268"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598" autoAdjust="0"/>
  </p:normalViewPr>
  <p:slideViewPr>
    <p:cSldViewPr>
      <p:cViewPr>
        <p:scale>
          <a:sx n="66" d="100"/>
          <a:sy n="66" d="100"/>
        </p:scale>
        <p:origin x="-799" y="24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lang val="en-IN"/>
  <c:style val="27"/>
  <c:chart>
    <c:plotArea>
      <c:layout>
        <c:manualLayout>
          <c:layoutTarget val="inner"/>
          <c:xMode val="edge"/>
          <c:yMode val="edge"/>
          <c:x val="6.1833092201324123E-2"/>
          <c:y val="9.3749947923176299E-2"/>
          <c:w val="0.89326861661344004"/>
          <c:h val="0.77082364704411954"/>
        </c:manualLayout>
      </c:layout>
      <c:barChart>
        <c:barDir val="col"/>
        <c:grouping val="clustered"/>
        <c:ser>
          <c:idx val="0"/>
          <c:order val="0"/>
          <c:tx>
            <c:strRef>
              <c:f>Sheet1!$B$1</c:f>
              <c:strCache>
                <c:ptCount val="1"/>
                <c:pt idx="0">
                  <c:v>Series 1</c:v>
                </c:pt>
              </c:strCache>
            </c:strRef>
          </c:tx>
          <c:dLbls>
            <c:dLbl>
              <c:idx val="0"/>
              <c:layout>
                <c:manualLayout>
                  <c:x val="1.7497812773403325E-2"/>
                  <c:y val="-1.5873015873015969E-2"/>
                </c:manualLayout>
              </c:layout>
              <c:tx>
                <c:rich>
                  <a:bodyPr/>
                  <a:lstStyle/>
                  <a:p>
                    <a:r>
                      <a:rPr lang="en-US" sz="1400" dirty="0" smtClean="0"/>
                      <a:t>Introduction</a:t>
                    </a:r>
                  </a:p>
                </c:rich>
              </c:tx>
              <c:showVal val="1"/>
            </c:dLbl>
            <c:dLbl>
              <c:idx val="1"/>
              <c:layout/>
              <c:tx>
                <c:rich>
                  <a:bodyPr/>
                  <a:lstStyle/>
                  <a:p>
                    <a:r>
                      <a:rPr lang="en-US" sz="1400" smtClean="0"/>
                      <a:t>Bhuvan</a:t>
                    </a:r>
                    <a:r>
                      <a:rPr lang="en-US" sz="1400" baseline="0" smtClean="0"/>
                      <a:t> 3d work</a:t>
                    </a:r>
                    <a:endParaRPr lang="en-US" sz="1200"/>
                  </a:p>
                </c:rich>
              </c:tx>
              <c:showVal val="1"/>
            </c:dLbl>
            <c:dLbl>
              <c:idx val="2"/>
              <c:layout>
                <c:manualLayout>
                  <c:x val="0"/>
                  <c:y val="5.2910052910052916E-3"/>
                </c:manualLayout>
              </c:layout>
              <c:tx>
                <c:rich>
                  <a:bodyPr/>
                  <a:lstStyle/>
                  <a:p>
                    <a:r>
                      <a:rPr lang="en-US" sz="1400" b="0" dirty="0" err="1" smtClean="0"/>
                      <a:t>Bhuvan</a:t>
                    </a:r>
                    <a:r>
                      <a:rPr lang="en-US" sz="1400" b="0" baseline="0" dirty="0" smtClean="0"/>
                      <a:t> 3D </a:t>
                    </a:r>
                  </a:p>
                  <a:p>
                    <a:r>
                      <a:rPr lang="en-US" sz="1400" b="0" baseline="0" dirty="0" smtClean="0"/>
                      <a:t>Work </a:t>
                    </a:r>
                  </a:p>
                  <a:p>
                    <a:r>
                      <a:rPr lang="en-US" sz="1400" b="0" baseline="0" dirty="0" smtClean="0"/>
                      <a:t>&amp; Literature</a:t>
                    </a:r>
                  </a:p>
                  <a:p>
                    <a:r>
                      <a:rPr lang="en-US" sz="1400" b="0" baseline="0" dirty="0" smtClean="0"/>
                      <a:t> Survey</a:t>
                    </a:r>
                    <a:endParaRPr lang="en-US" sz="1400" b="0" dirty="0"/>
                  </a:p>
                </c:rich>
              </c:tx>
              <c:showVal val="1"/>
            </c:dLbl>
            <c:dLbl>
              <c:idx val="3"/>
              <c:layout/>
              <c:tx>
                <c:rich>
                  <a:bodyPr/>
                  <a:lstStyle/>
                  <a:p>
                    <a:r>
                      <a:rPr lang="en-US" sz="1400" dirty="0" smtClean="0"/>
                      <a:t>Secure File</a:t>
                    </a:r>
                  </a:p>
                  <a:p>
                    <a:r>
                      <a:rPr lang="en-US" sz="1400" baseline="0" dirty="0" smtClean="0"/>
                      <a:t> Transfer</a:t>
                    </a:r>
                    <a:endParaRPr lang="en-US" sz="1400" dirty="0"/>
                  </a:p>
                </c:rich>
              </c:tx>
              <c:showVal val="1"/>
            </c:dLbl>
            <c:dLbl>
              <c:idx val="4"/>
              <c:layout/>
              <c:tx>
                <c:rich>
                  <a:bodyPr/>
                  <a:lstStyle/>
                  <a:p>
                    <a:r>
                      <a:rPr lang="en-US" sz="1400" smtClean="0"/>
                      <a:t>Live</a:t>
                    </a:r>
                    <a:r>
                      <a:rPr lang="en-US" sz="1400" baseline="0" smtClean="0"/>
                      <a:t> Blogging</a:t>
                    </a:r>
                    <a:endParaRPr lang="en-US" sz="1600"/>
                  </a:p>
                </c:rich>
              </c:tx>
              <c:showVal val="1"/>
            </c:dLbl>
            <c:dLbl>
              <c:idx val="5"/>
              <c:layout/>
              <c:tx>
                <c:rich>
                  <a:bodyPr/>
                  <a:lstStyle/>
                  <a:p>
                    <a:r>
                      <a:rPr lang="en-US" sz="1400" dirty="0" smtClean="0"/>
                      <a:t>Live</a:t>
                    </a:r>
                  </a:p>
                  <a:p>
                    <a:r>
                      <a:rPr lang="en-US" sz="1400" baseline="0" dirty="0" smtClean="0"/>
                      <a:t> Canvas</a:t>
                    </a:r>
                    <a:endParaRPr lang="en-US" sz="1600" dirty="0"/>
                  </a:p>
                </c:rich>
              </c:tx>
              <c:showVal val="1"/>
            </c:dLbl>
            <c:dLbl>
              <c:idx val="6"/>
              <c:layout>
                <c:manualLayout>
                  <c:x val="-3.3869602032176129E-3"/>
                  <c:y val="0"/>
                </c:manualLayout>
              </c:layout>
              <c:tx>
                <c:rich>
                  <a:bodyPr/>
                  <a:lstStyle/>
                  <a:p>
                    <a:r>
                      <a:rPr lang="en-US" sz="1400" smtClean="0"/>
                      <a:t>Integration,</a:t>
                    </a:r>
                  </a:p>
                  <a:p>
                    <a:r>
                      <a:rPr lang="en-US" sz="1400" smtClean="0"/>
                      <a:t>Testing </a:t>
                    </a:r>
                  </a:p>
                  <a:p>
                    <a:r>
                      <a:rPr lang="en-US" sz="1400" smtClean="0"/>
                      <a:t>And</a:t>
                    </a:r>
                  </a:p>
                  <a:p>
                    <a:r>
                      <a:rPr lang="en-US" sz="1400" smtClean="0"/>
                      <a:t> Report</a:t>
                    </a:r>
                    <a:endParaRPr lang="en-US" sz="1400"/>
                  </a:p>
                </c:rich>
              </c:tx>
              <c:showVal val="1"/>
            </c:dLbl>
            <c:txPr>
              <a:bodyPr/>
              <a:lstStyle/>
              <a:p>
                <a:pPr>
                  <a:defRPr lang="en-US" sz="1400"/>
                </a:pPr>
                <a:endParaRPr lang="en-US"/>
              </a:p>
            </c:txPr>
            <c:showVal val="1"/>
          </c:dLbls>
          <c:cat>
            <c:strRef>
              <c:f>Sheet1!$A$2:$A$8</c:f>
              <c:strCache>
                <c:ptCount val="7"/>
                <c:pt idx="0">
                  <c:v>week1</c:v>
                </c:pt>
                <c:pt idx="1">
                  <c:v>week2</c:v>
                </c:pt>
                <c:pt idx="2">
                  <c:v>week3</c:v>
                </c:pt>
                <c:pt idx="3">
                  <c:v>week4</c:v>
                </c:pt>
                <c:pt idx="4">
                  <c:v>week5</c:v>
                </c:pt>
                <c:pt idx="5">
                  <c:v>week6</c:v>
                </c:pt>
                <c:pt idx="6">
                  <c:v>week7</c:v>
                </c:pt>
              </c:strCache>
            </c:strRef>
          </c:cat>
          <c:val>
            <c:numRef>
              <c:f>Sheet1!$B$2:$B$8</c:f>
              <c:numCache>
                <c:formatCode>General</c:formatCode>
                <c:ptCount val="7"/>
                <c:pt idx="0">
                  <c:v>1</c:v>
                </c:pt>
                <c:pt idx="1">
                  <c:v>2</c:v>
                </c:pt>
                <c:pt idx="2">
                  <c:v>3</c:v>
                </c:pt>
                <c:pt idx="3">
                  <c:v>4</c:v>
                </c:pt>
                <c:pt idx="4">
                  <c:v>5</c:v>
                </c:pt>
                <c:pt idx="5">
                  <c:v>6</c:v>
                </c:pt>
                <c:pt idx="6">
                  <c:v>7</c:v>
                </c:pt>
              </c:numCache>
            </c:numRef>
          </c:val>
        </c:ser>
        <c:dLbls>
          <c:showVal val="1"/>
        </c:dLbls>
        <c:gapWidth val="75"/>
        <c:axId val="114331008"/>
        <c:axId val="114340992"/>
      </c:barChart>
      <c:barChart>
        <c:barDir val="col"/>
        <c:grouping val="clustered"/>
        <c:ser>
          <c:idx val="1"/>
          <c:order val="1"/>
          <c:tx>
            <c:strRef>
              <c:f>Sheet1!$C$1</c:f>
              <c:strCache>
                <c:ptCount val="1"/>
                <c:pt idx="0">
                  <c:v>Series 2</c:v>
                </c:pt>
              </c:strCache>
            </c:strRef>
          </c:tx>
          <c:dLbls>
            <c:delete val="1"/>
          </c:dLbls>
          <c:cat>
            <c:strRef>
              <c:f>Sheet1!$A$2:$A$8</c:f>
              <c:strCache>
                <c:ptCount val="7"/>
                <c:pt idx="0">
                  <c:v>week1</c:v>
                </c:pt>
                <c:pt idx="1">
                  <c:v>week2</c:v>
                </c:pt>
                <c:pt idx="2">
                  <c:v>week3</c:v>
                </c:pt>
                <c:pt idx="3">
                  <c:v>week4</c:v>
                </c:pt>
                <c:pt idx="4">
                  <c:v>week5</c:v>
                </c:pt>
                <c:pt idx="5">
                  <c:v>week6</c:v>
                </c:pt>
                <c:pt idx="6">
                  <c:v>week7</c:v>
                </c:pt>
              </c:strCache>
            </c:strRef>
          </c:cat>
          <c:val>
            <c:numRef>
              <c:f>Sheet1!$C$2:$C$8</c:f>
              <c:numCache>
                <c:formatCode>General</c:formatCode>
                <c:ptCount val="7"/>
                <c:pt idx="0">
                  <c:v>1</c:v>
                </c:pt>
                <c:pt idx="1">
                  <c:v>2</c:v>
                </c:pt>
                <c:pt idx="2">
                  <c:v>3</c:v>
                </c:pt>
                <c:pt idx="3">
                  <c:v>4</c:v>
                </c:pt>
                <c:pt idx="4">
                  <c:v>5</c:v>
                </c:pt>
                <c:pt idx="5">
                  <c:v>6</c:v>
                </c:pt>
                <c:pt idx="6">
                  <c:v>7</c:v>
                </c:pt>
              </c:numCache>
            </c:numRef>
          </c:val>
        </c:ser>
        <c:dLbls>
          <c:showVal val="1"/>
        </c:dLbls>
        <c:gapWidth val="75"/>
        <c:axId val="151982464"/>
        <c:axId val="114342528"/>
      </c:barChart>
      <c:catAx>
        <c:axId val="114331008"/>
        <c:scaling>
          <c:orientation val="minMax"/>
        </c:scaling>
        <c:axPos val="b"/>
        <c:majorTickMark val="none"/>
        <c:tickLblPos val="nextTo"/>
        <c:txPr>
          <a:bodyPr/>
          <a:lstStyle/>
          <a:p>
            <a:pPr>
              <a:defRPr lang="en-US"/>
            </a:pPr>
            <a:endParaRPr lang="en-US"/>
          </a:p>
        </c:txPr>
        <c:crossAx val="114340992"/>
        <c:crosses val="autoZero"/>
        <c:auto val="1"/>
        <c:lblAlgn val="ctr"/>
        <c:lblOffset val="100"/>
      </c:catAx>
      <c:valAx>
        <c:axId val="114340992"/>
        <c:scaling>
          <c:orientation val="minMax"/>
        </c:scaling>
        <c:axPos val="l"/>
        <c:numFmt formatCode="General" sourceLinked="1"/>
        <c:majorTickMark val="none"/>
        <c:tickLblPos val="nextTo"/>
        <c:txPr>
          <a:bodyPr/>
          <a:lstStyle/>
          <a:p>
            <a:pPr>
              <a:defRPr lang="en-US"/>
            </a:pPr>
            <a:endParaRPr lang="en-US"/>
          </a:p>
        </c:txPr>
        <c:crossAx val="114331008"/>
        <c:crosses val="autoZero"/>
        <c:crossBetween val="between"/>
      </c:valAx>
      <c:valAx>
        <c:axId val="114342528"/>
        <c:scaling>
          <c:orientation val="minMax"/>
        </c:scaling>
        <c:axPos val="r"/>
        <c:numFmt formatCode="General" sourceLinked="1"/>
        <c:tickLblPos val="nextTo"/>
        <c:txPr>
          <a:bodyPr/>
          <a:lstStyle/>
          <a:p>
            <a:pPr>
              <a:defRPr lang="en-US"/>
            </a:pPr>
            <a:endParaRPr lang="en-US"/>
          </a:p>
        </c:txPr>
        <c:crossAx val="151982464"/>
        <c:crosses val="max"/>
        <c:crossBetween val="between"/>
      </c:valAx>
      <c:catAx>
        <c:axId val="151982464"/>
        <c:scaling>
          <c:orientation val="minMax"/>
        </c:scaling>
        <c:delete val="1"/>
        <c:axPos val="b"/>
        <c:tickLblPos val="nextTo"/>
        <c:crossAx val="114342528"/>
        <c:crosses val="autoZero"/>
        <c:auto val="1"/>
        <c:lblAlgn val="ctr"/>
        <c:lblOffset val="100"/>
      </c:catAx>
    </c:plotArea>
    <c:plotVisOnly val="1"/>
    <c:dispBlanksAs val="gap"/>
  </c:chart>
  <c:txPr>
    <a:bodyPr/>
    <a:lstStyle/>
    <a:p>
      <a:pPr>
        <a:defRPr sz="1800"/>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5ECD6D-14FA-4E26-9B67-A1F558D08C77}" type="datetimeFigureOut">
              <a:rPr lang="en-US" smtClean="0"/>
              <a:pPr/>
              <a:t>2/2/2017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97EFCA-CB84-4964-80E5-5BDD0D5CCFC6}" type="slidenum">
              <a:rPr lang="en-US" smtClean="0"/>
              <a:pPr/>
              <a:t>‹#›</a:t>
            </a:fld>
            <a:endParaRPr lang="en-US"/>
          </a:p>
        </p:txBody>
      </p:sp>
    </p:spTree>
    <p:extLst>
      <p:ext uri="{BB962C8B-B14F-4D97-AF65-F5344CB8AC3E}">
        <p14:creationId xmlns:p14="http://schemas.microsoft.com/office/powerpoint/2010/main" xmlns="" val="315229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F97EFCA-CB84-4964-80E5-5BDD0D5CCFC6}"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7EFCA-CB84-4964-80E5-5BDD0D5CCFC6}" type="slidenum">
              <a:rPr lang="en-US" smtClean="0"/>
              <a:pPr/>
              <a:t>7</a:t>
            </a:fld>
            <a:endParaRPr lang="en-US"/>
          </a:p>
        </p:txBody>
      </p:sp>
    </p:spTree>
    <p:extLst>
      <p:ext uri="{BB962C8B-B14F-4D97-AF65-F5344CB8AC3E}">
        <p14:creationId xmlns:p14="http://schemas.microsoft.com/office/powerpoint/2010/main" xmlns="" val="3282550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F97EFCA-CB84-4964-80E5-5BDD0D5CCFC6}" type="slidenum">
              <a:rPr lang="en-US" smtClean="0"/>
              <a:pPr/>
              <a:t>22</a:t>
            </a:fld>
            <a:endParaRPr lang="en-US"/>
          </a:p>
        </p:txBody>
      </p:sp>
    </p:spTree>
    <p:extLst>
      <p:ext uri="{BB962C8B-B14F-4D97-AF65-F5344CB8AC3E}">
        <p14:creationId xmlns:p14="http://schemas.microsoft.com/office/powerpoint/2010/main" xmlns="" val="3506406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48571080-60A3-4E39-9EF8-BDE41A3F5EB2}" type="datetime1">
              <a:rPr lang="en-US" smtClean="0"/>
              <a:pPr/>
              <a:t>2/2/2017</a:t>
            </a:fld>
            <a:endParaRPr lang="en-US"/>
          </a:p>
        </p:txBody>
      </p:sp>
      <p:sp>
        <p:nvSpPr>
          <p:cNvPr id="20" name="Footer Placeholder 19"/>
          <p:cNvSpPr>
            <a:spLocks noGrp="1"/>
          </p:cNvSpPr>
          <p:nvPr>
            <p:ph type="ftr" sz="quarter" idx="11"/>
          </p:nvPr>
        </p:nvSpPr>
        <p:spPr/>
        <p:txBody>
          <a:bodyPr/>
          <a:lstStyle>
            <a:extLst/>
          </a:lstStyle>
          <a:p>
            <a:r>
              <a:rPr lang="en-US" smtClean="0"/>
              <a:t>Secure Communication Through Internet Using JAVA                   RRSC-S/ISRO   </a:t>
            </a:r>
            <a:endParaRPr lang="en-US"/>
          </a:p>
        </p:txBody>
      </p:sp>
      <p:sp>
        <p:nvSpPr>
          <p:cNvPr id="10" name="Slide Number Placeholder 9"/>
          <p:cNvSpPr>
            <a:spLocks noGrp="1"/>
          </p:cNvSpPr>
          <p:nvPr>
            <p:ph type="sldNum" sz="quarter" idx="12"/>
          </p:nvPr>
        </p:nvSpPr>
        <p:spPr/>
        <p:txBody>
          <a:bodyPr/>
          <a:lstStyle>
            <a:extLst/>
          </a:lstStyle>
          <a:p>
            <a:fld id="{2196D539-0BD0-43BD-BD59-E7252F35CA87}"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4959D70-B0B6-4E34-9944-A48E4228E4BF}" type="datetime1">
              <a:rPr lang="en-US" smtClean="0"/>
              <a:pPr/>
              <a:t>2/2/2017</a:t>
            </a:fld>
            <a:endParaRPr lang="en-US"/>
          </a:p>
        </p:txBody>
      </p:sp>
      <p:sp>
        <p:nvSpPr>
          <p:cNvPr id="5" name="Footer Placeholder 4"/>
          <p:cNvSpPr>
            <a:spLocks noGrp="1"/>
          </p:cNvSpPr>
          <p:nvPr>
            <p:ph type="ftr" sz="quarter" idx="11"/>
          </p:nvPr>
        </p:nvSpPr>
        <p:spPr/>
        <p:txBody>
          <a:bodyPr/>
          <a:lstStyle>
            <a:extLst/>
          </a:lstStyle>
          <a:p>
            <a:r>
              <a:rPr lang="en-US" smtClean="0"/>
              <a:t>Secure Communication Through Internet Using JAVA                   RRSC-S/ISRO   </a:t>
            </a:r>
            <a:endParaRPr lang="en-US"/>
          </a:p>
        </p:txBody>
      </p:sp>
      <p:sp>
        <p:nvSpPr>
          <p:cNvPr id="6" name="Slide Number Placeholder 5"/>
          <p:cNvSpPr>
            <a:spLocks noGrp="1"/>
          </p:cNvSpPr>
          <p:nvPr>
            <p:ph type="sldNum" sz="quarter" idx="12"/>
          </p:nvPr>
        </p:nvSpPr>
        <p:spPr/>
        <p:txBody>
          <a:bodyPr/>
          <a:lstStyle>
            <a:extLst/>
          </a:lstStyle>
          <a:p>
            <a:fld id="{2196D539-0BD0-43BD-BD59-E7252F35CA8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8E1207F-69D5-4786-B197-84FFB7C9E6FC}" type="datetime1">
              <a:rPr lang="en-US" smtClean="0"/>
              <a:pPr/>
              <a:t>2/2/2017</a:t>
            </a:fld>
            <a:endParaRPr lang="en-US"/>
          </a:p>
        </p:txBody>
      </p:sp>
      <p:sp>
        <p:nvSpPr>
          <p:cNvPr id="5" name="Footer Placeholder 4"/>
          <p:cNvSpPr>
            <a:spLocks noGrp="1"/>
          </p:cNvSpPr>
          <p:nvPr>
            <p:ph type="ftr" sz="quarter" idx="11"/>
          </p:nvPr>
        </p:nvSpPr>
        <p:spPr/>
        <p:txBody>
          <a:bodyPr/>
          <a:lstStyle>
            <a:extLst/>
          </a:lstStyle>
          <a:p>
            <a:r>
              <a:rPr lang="en-US" smtClean="0"/>
              <a:t>Secure Communication Through Internet Using JAVA                   RRSC-S/ISRO   </a:t>
            </a:r>
            <a:endParaRPr lang="en-US"/>
          </a:p>
        </p:txBody>
      </p:sp>
      <p:sp>
        <p:nvSpPr>
          <p:cNvPr id="6" name="Slide Number Placeholder 5"/>
          <p:cNvSpPr>
            <a:spLocks noGrp="1"/>
          </p:cNvSpPr>
          <p:nvPr>
            <p:ph type="sldNum" sz="quarter" idx="12"/>
          </p:nvPr>
        </p:nvSpPr>
        <p:spPr/>
        <p:txBody>
          <a:bodyPr/>
          <a:lstStyle>
            <a:extLst/>
          </a:lstStyle>
          <a:p>
            <a:fld id="{2196D539-0BD0-43BD-BD59-E7252F35CA8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42754C0-06F4-4857-A66F-6CA728293C4F}" type="datetime1">
              <a:rPr lang="en-US" smtClean="0"/>
              <a:pPr/>
              <a:t>2/2/2017</a:t>
            </a:fld>
            <a:endParaRPr lang="en-US"/>
          </a:p>
        </p:txBody>
      </p:sp>
      <p:sp>
        <p:nvSpPr>
          <p:cNvPr id="5" name="Footer Placeholder 4"/>
          <p:cNvSpPr>
            <a:spLocks noGrp="1"/>
          </p:cNvSpPr>
          <p:nvPr>
            <p:ph type="ftr" sz="quarter" idx="11"/>
          </p:nvPr>
        </p:nvSpPr>
        <p:spPr/>
        <p:txBody>
          <a:bodyPr/>
          <a:lstStyle>
            <a:extLst/>
          </a:lstStyle>
          <a:p>
            <a:r>
              <a:rPr lang="en-US" smtClean="0"/>
              <a:t>Secure Communication Through Internet Using JAVA                   RRSC-S/ISRO   </a:t>
            </a:r>
            <a:endParaRPr lang="en-US"/>
          </a:p>
        </p:txBody>
      </p:sp>
      <p:sp>
        <p:nvSpPr>
          <p:cNvPr id="6" name="Slide Number Placeholder 5"/>
          <p:cNvSpPr>
            <a:spLocks noGrp="1"/>
          </p:cNvSpPr>
          <p:nvPr>
            <p:ph type="sldNum" sz="quarter" idx="12"/>
          </p:nvPr>
        </p:nvSpPr>
        <p:spPr/>
        <p:txBody>
          <a:bodyPr/>
          <a:lstStyle>
            <a:extLst/>
          </a:lstStyle>
          <a:p>
            <a:fld id="{2196D539-0BD0-43BD-BD59-E7252F35CA8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500E44C-F8FC-4A89-82F1-37B0159CD470}" type="datetime1">
              <a:rPr lang="en-US" smtClean="0"/>
              <a:pPr/>
              <a:t>2/2/2017</a:t>
            </a:fld>
            <a:endParaRPr lang="en-US"/>
          </a:p>
        </p:txBody>
      </p:sp>
      <p:sp>
        <p:nvSpPr>
          <p:cNvPr id="5" name="Footer Placeholder 4"/>
          <p:cNvSpPr>
            <a:spLocks noGrp="1"/>
          </p:cNvSpPr>
          <p:nvPr>
            <p:ph type="ftr" sz="quarter" idx="11"/>
          </p:nvPr>
        </p:nvSpPr>
        <p:spPr/>
        <p:txBody>
          <a:bodyPr/>
          <a:lstStyle>
            <a:extLst/>
          </a:lstStyle>
          <a:p>
            <a:r>
              <a:rPr lang="en-US" smtClean="0"/>
              <a:t>Secure Communication Through Internet Using JAVA                   RRSC-S/ISRO   </a:t>
            </a:r>
            <a:endParaRPr lang="en-US"/>
          </a:p>
        </p:txBody>
      </p:sp>
      <p:sp>
        <p:nvSpPr>
          <p:cNvPr id="6" name="Slide Number Placeholder 5"/>
          <p:cNvSpPr>
            <a:spLocks noGrp="1"/>
          </p:cNvSpPr>
          <p:nvPr>
            <p:ph type="sldNum" sz="quarter" idx="12"/>
          </p:nvPr>
        </p:nvSpPr>
        <p:spPr/>
        <p:txBody>
          <a:bodyPr/>
          <a:lstStyle>
            <a:extLst/>
          </a:lstStyle>
          <a:p>
            <a:fld id="{2196D539-0BD0-43BD-BD59-E7252F35CA87}"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1898CE5-EAB1-4706-8E48-404CE3307B6A}" type="datetime1">
              <a:rPr lang="en-US" smtClean="0"/>
              <a:pPr/>
              <a:t>2/2/2017</a:t>
            </a:fld>
            <a:endParaRPr lang="en-US"/>
          </a:p>
        </p:txBody>
      </p:sp>
      <p:sp>
        <p:nvSpPr>
          <p:cNvPr id="6" name="Footer Placeholder 5"/>
          <p:cNvSpPr>
            <a:spLocks noGrp="1"/>
          </p:cNvSpPr>
          <p:nvPr>
            <p:ph type="ftr" sz="quarter" idx="11"/>
          </p:nvPr>
        </p:nvSpPr>
        <p:spPr/>
        <p:txBody>
          <a:bodyPr/>
          <a:lstStyle>
            <a:extLst/>
          </a:lstStyle>
          <a:p>
            <a:r>
              <a:rPr lang="en-US" smtClean="0"/>
              <a:t>Secure Communication Through Internet Using JAVA                   RRSC-S/ISRO   </a:t>
            </a:r>
            <a:endParaRPr lang="en-US"/>
          </a:p>
        </p:txBody>
      </p:sp>
      <p:sp>
        <p:nvSpPr>
          <p:cNvPr id="7" name="Slide Number Placeholder 6"/>
          <p:cNvSpPr>
            <a:spLocks noGrp="1"/>
          </p:cNvSpPr>
          <p:nvPr>
            <p:ph type="sldNum" sz="quarter" idx="12"/>
          </p:nvPr>
        </p:nvSpPr>
        <p:spPr/>
        <p:txBody>
          <a:bodyPr/>
          <a:lstStyle>
            <a:extLst/>
          </a:lstStyle>
          <a:p>
            <a:fld id="{2196D539-0BD0-43BD-BD59-E7252F35CA8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3288212-8818-4C74-8015-39E0BD0D0C9A}" type="datetime1">
              <a:rPr lang="en-US" smtClean="0"/>
              <a:pPr/>
              <a:t>2/2/2017</a:t>
            </a:fld>
            <a:endParaRPr lang="en-US"/>
          </a:p>
        </p:txBody>
      </p:sp>
      <p:sp>
        <p:nvSpPr>
          <p:cNvPr id="8" name="Footer Placeholder 7"/>
          <p:cNvSpPr>
            <a:spLocks noGrp="1"/>
          </p:cNvSpPr>
          <p:nvPr>
            <p:ph type="ftr" sz="quarter" idx="11"/>
          </p:nvPr>
        </p:nvSpPr>
        <p:spPr/>
        <p:txBody>
          <a:bodyPr/>
          <a:lstStyle>
            <a:extLst/>
          </a:lstStyle>
          <a:p>
            <a:r>
              <a:rPr lang="en-US" smtClean="0"/>
              <a:t>Secure Communication Through Internet Using JAVA                   RRSC-S/ISRO   </a:t>
            </a:r>
            <a:endParaRPr lang="en-US"/>
          </a:p>
        </p:txBody>
      </p:sp>
      <p:sp>
        <p:nvSpPr>
          <p:cNvPr id="9" name="Slide Number Placeholder 8"/>
          <p:cNvSpPr>
            <a:spLocks noGrp="1"/>
          </p:cNvSpPr>
          <p:nvPr>
            <p:ph type="sldNum" sz="quarter" idx="12"/>
          </p:nvPr>
        </p:nvSpPr>
        <p:spPr/>
        <p:txBody>
          <a:bodyPr/>
          <a:lstStyle>
            <a:extLst/>
          </a:lstStyle>
          <a:p>
            <a:fld id="{2196D539-0BD0-43BD-BD59-E7252F35CA8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12DEB26-DECA-42E5-8E8E-A79E55A2D606}" type="datetime1">
              <a:rPr lang="en-US" smtClean="0"/>
              <a:pPr/>
              <a:t>2/2/2017</a:t>
            </a:fld>
            <a:endParaRPr lang="en-US"/>
          </a:p>
        </p:txBody>
      </p:sp>
      <p:sp>
        <p:nvSpPr>
          <p:cNvPr id="4" name="Footer Placeholder 3"/>
          <p:cNvSpPr>
            <a:spLocks noGrp="1"/>
          </p:cNvSpPr>
          <p:nvPr>
            <p:ph type="ftr" sz="quarter" idx="11"/>
          </p:nvPr>
        </p:nvSpPr>
        <p:spPr/>
        <p:txBody>
          <a:bodyPr/>
          <a:lstStyle>
            <a:extLst/>
          </a:lstStyle>
          <a:p>
            <a:r>
              <a:rPr lang="en-US" smtClean="0"/>
              <a:t>Secure Communication Through Internet Using JAVA                   RRSC-S/ISRO   </a:t>
            </a:r>
            <a:endParaRPr lang="en-US"/>
          </a:p>
        </p:txBody>
      </p:sp>
      <p:sp>
        <p:nvSpPr>
          <p:cNvPr id="5" name="Slide Number Placeholder 4"/>
          <p:cNvSpPr>
            <a:spLocks noGrp="1"/>
          </p:cNvSpPr>
          <p:nvPr>
            <p:ph type="sldNum" sz="quarter" idx="12"/>
          </p:nvPr>
        </p:nvSpPr>
        <p:spPr/>
        <p:txBody>
          <a:bodyPr/>
          <a:lstStyle>
            <a:extLst/>
          </a:lstStyle>
          <a:p>
            <a:fld id="{2196D539-0BD0-43BD-BD59-E7252F35CA8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775FB159-34AD-420C-A559-06D181D8A863}" type="datetime1">
              <a:rPr lang="en-US" smtClean="0"/>
              <a:pPr/>
              <a:t>2/2/2017</a:t>
            </a:fld>
            <a:endParaRPr lang="en-US"/>
          </a:p>
        </p:txBody>
      </p:sp>
      <p:sp>
        <p:nvSpPr>
          <p:cNvPr id="3" name="Footer Placeholder 2"/>
          <p:cNvSpPr>
            <a:spLocks noGrp="1"/>
          </p:cNvSpPr>
          <p:nvPr>
            <p:ph type="ftr" sz="quarter" idx="11"/>
          </p:nvPr>
        </p:nvSpPr>
        <p:spPr/>
        <p:txBody>
          <a:bodyPr/>
          <a:lstStyle>
            <a:extLst/>
          </a:lstStyle>
          <a:p>
            <a:r>
              <a:rPr lang="en-US" smtClean="0"/>
              <a:t>Secure Communication Through Internet Using JAVA                   RRSC-S/ISRO   </a:t>
            </a:r>
            <a:endParaRPr lang="en-US"/>
          </a:p>
        </p:txBody>
      </p:sp>
      <p:sp>
        <p:nvSpPr>
          <p:cNvPr id="4" name="Slide Number Placeholder 3"/>
          <p:cNvSpPr>
            <a:spLocks noGrp="1"/>
          </p:cNvSpPr>
          <p:nvPr>
            <p:ph type="sldNum" sz="quarter" idx="12"/>
          </p:nvPr>
        </p:nvSpPr>
        <p:spPr/>
        <p:txBody>
          <a:bodyPr/>
          <a:lstStyle>
            <a:extLst/>
          </a:lstStyle>
          <a:p>
            <a:fld id="{2196D539-0BD0-43BD-BD59-E7252F35CA87}"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12586F3-D868-4414-833B-44559E131198}" type="datetime1">
              <a:rPr lang="en-US" smtClean="0"/>
              <a:pPr/>
              <a:t>2/2/2017</a:t>
            </a:fld>
            <a:endParaRPr lang="en-US"/>
          </a:p>
        </p:txBody>
      </p:sp>
      <p:sp>
        <p:nvSpPr>
          <p:cNvPr id="6" name="Footer Placeholder 5"/>
          <p:cNvSpPr>
            <a:spLocks noGrp="1"/>
          </p:cNvSpPr>
          <p:nvPr>
            <p:ph type="ftr" sz="quarter" idx="11"/>
          </p:nvPr>
        </p:nvSpPr>
        <p:spPr/>
        <p:txBody>
          <a:bodyPr/>
          <a:lstStyle>
            <a:extLst/>
          </a:lstStyle>
          <a:p>
            <a:r>
              <a:rPr lang="en-US" smtClean="0"/>
              <a:t>Secure Communication Through Internet Using JAVA                   RRSC-S/ISRO   </a:t>
            </a:r>
            <a:endParaRPr lang="en-US"/>
          </a:p>
        </p:txBody>
      </p:sp>
      <p:sp>
        <p:nvSpPr>
          <p:cNvPr id="7" name="Slide Number Placeholder 6"/>
          <p:cNvSpPr>
            <a:spLocks noGrp="1"/>
          </p:cNvSpPr>
          <p:nvPr>
            <p:ph type="sldNum" sz="quarter" idx="12"/>
          </p:nvPr>
        </p:nvSpPr>
        <p:spPr/>
        <p:txBody>
          <a:bodyPr/>
          <a:lstStyle>
            <a:extLst/>
          </a:lstStyle>
          <a:p>
            <a:fld id="{2196D539-0BD0-43BD-BD59-E7252F35CA8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FD49A042-AAA2-4DE3-9867-CC0237C51F8A}" type="datetime1">
              <a:rPr lang="en-US" smtClean="0"/>
              <a:pPr/>
              <a:t>2/2/2017</a:t>
            </a:fld>
            <a:endParaRPr lang="en-US"/>
          </a:p>
        </p:txBody>
      </p:sp>
      <p:sp>
        <p:nvSpPr>
          <p:cNvPr id="6" name="Footer Placeholder 5"/>
          <p:cNvSpPr>
            <a:spLocks noGrp="1"/>
          </p:cNvSpPr>
          <p:nvPr>
            <p:ph type="ftr" sz="quarter" idx="11"/>
          </p:nvPr>
        </p:nvSpPr>
        <p:spPr/>
        <p:txBody>
          <a:bodyPr/>
          <a:lstStyle>
            <a:extLst/>
          </a:lstStyle>
          <a:p>
            <a:r>
              <a:rPr lang="en-US" smtClean="0"/>
              <a:t>Secure Communication Through Internet Using JAVA                   RRSC-S/ISRO   </a:t>
            </a:r>
            <a:endParaRPr lang="en-US"/>
          </a:p>
        </p:txBody>
      </p:sp>
      <p:sp>
        <p:nvSpPr>
          <p:cNvPr id="7" name="Slide Number Placeholder 6"/>
          <p:cNvSpPr>
            <a:spLocks noGrp="1"/>
          </p:cNvSpPr>
          <p:nvPr>
            <p:ph type="sldNum" sz="quarter" idx="12"/>
          </p:nvPr>
        </p:nvSpPr>
        <p:spPr/>
        <p:txBody>
          <a:bodyPr/>
          <a:lstStyle>
            <a:extLst/>
          </a:lstStyle>
          <a:p>
            <a:fld id="{2196D539-0BD0-43BD-BD59-E7252F35CA87}"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02DD30F5-2A69-495A-8E7B-108EF8B74F36}" type="datetime1">
              <a:rPr lang="en-US" smtClean="0"/>
              <a:pPr/>
              <a:t>2/2/2017</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en-US" smtClean="0"/>
              <a:t>Secure Communication Through Internet Using JAVA                   RRSC-S/ISRO   </a:t>
            </a:r>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2196D539-0BD0-43BD-BD59-E7252F35CA87}"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7848600" cy="1981200"/>
          </a:xfrm>
        </p:spPr>
        <p:txBody>
          <a:bodyPr>
            <a:normAutofit fontScale="90000"/>
          </a:bodyPr>
          <a:lstStyle/>
          <a:p>
            <a:pPr algn="ctr"/>
            <a:r>
              <a:rPr lang="en-US" sz="2800" u="sng" dirty="0" smtClean="0"/>
              <a:t>Project Title</a:t>
            </a:r>
            <a:r>
              <a:rPr lang="en-US" sz="2800" dirty="0" smtClean="0"/>
              <a:t/>
            </a:r>
            <a:br>
              <a:rPr lang="en-US" sz="2800" dirty="0" smtClean="0"/>
            </a:br>
            <a:r>
              <a:rPr lang="en-US" sz="2800" dirty="0" smtClean="0"/>
              <a:t/>
            </a:r>
            <a:br>
              <a:rPr lang="en-US" sz="2800" dirty="0" smtClean="0"/>
            </a:br>
            <a:r>
              <a:rPr lang="en-IN" sz="3200" dirty="0">
                <a:effectLst>
                  <a:outerShdw blurRad="38100" dist="38100" dir="2700000" algn="tl">
                    <a:srgbClr val="000000">
                      <a:alpha val="43137"/>
                    </a:srgbClr>
                  </a:outerShdw>
                </a:effectLst>
              </a:rPr>
              <a:t>Map-Blogs Using Secure Parallel Communication through Internet on Real-Time </a:t>
            </a:r>
            <a:r>
              <a:rPr lang="en-IN" sz="3200" dirty="0" smtClean="0">
                <a:effectLst>
                  <a:outerShdw blurRad="38100" dist="38100" dir="2700000" algn="tl">
                    <a:srgbClr val="000000">
                      <a:alpha val="43137"/>
                    </a:srgbClr>
                  </a:outerShdw>
                </a:effectLst>
              </a:rPr>
              <a:t>Operations</a:t>
            </a:r>
            <a:endParaRPr lang="en-US" sz="2800" dirty="0">
              <a:effectLst>
                <a:outerShdw blurRad="38100" dist="38100" dir="2700000" algn="tl">
                  <a:srgbClr val="000000">
                    <a:alpha val="43137"/>
                  </a:srgbClr>
                </a:outerShdw>
              </a:effectLst>
            </a:endParaRPr>
          </a:p>
        </p:txBody>
      </p:sp>
      <p:sp>
        <p:nvSpPr>
          <p:cNvPr id="4" name="TextBox 3"/>
          <p:cNvSpPr txBox="1"/>
          <p:nvPr/>
        </p:nvSpPr>
        <p:spPr>
          <a:xfrm>
            <a:off x="1143000" y="2514600"/>
            <a:ext cx="7848600" cy="3170099"/>
          </a:xfrm>
          <a:prstGeom prst="rect">
            <a:avLst/>
          </a:prstGeom>
          <a:noFill/>
        </p:spPr>
        <p:txBody>
          <a:bodyPr wrap="square" rtlCol="0">
            <a:spAutoFit/>
          </a:bodyPr>
          <a:lstStyle/>
          <a:p>
            <a:r>
              <a:rPr lang="en-US" sz="2000" dirty="0" smtClean="0"/>
              <a:t>		Guided by      :	Mr.  P  V  Vinod</a:t>
            </a:r>
          </a:p>
          <a:p>
            <a:r>
              <a:rPr lang="en-US" sz="2000" dirty="0"/>
              <a:t>	</a:t>
            </a:r>
            <a:r>
              <a:rPr lang="en-US" sz="2000" dirty="0" smtClean="0"/>
              <a:t>	                          Scientist/Engineer</a:t>
            </a:r>
          </a:p>
          <a:p>
            <a:r>
              <a:rPr lang="en-US" sz="2000" dirty="0" smtClean="0"/>
              <a:t/>
            </a:r>
            <a:br>
              <a:rPr lang="en-US" sz="2000" dirty="0" smtClean="0"/>
            </a:br>
            <a:r>
              <a:rPr lang="en-US" sz="2000" dirty="0" smtClean="0"/>
              <a:t>		Organization  : 	RRSC-South/ISRO</a:t>
            </a:r>
            <a:br>
              <a:rPr lang="en-US" sz="2000" dirty="0" smtClean="0"/>
            </a:br>
            <a:r>
              <a:rPr lang="en-US" sz="2000" dirty="0" smtClean="0"/>
              <a:t/>
            </a:r>
            <a:br>
              <a:rPr lang="en-US" sz="2000" dirty="0" smtClean="0"/>
            </a:br>
            <a:r>
              <a:rPr lang="en-US" sz="2000" dirty="0" smtClean="0"/>
              <a:t>		Prepared by   :     </a:t>
            </a:r>
            <a:r>
              <a:rPr lang="en-US" sz="2000" dirty="0" err="1" smtClean="0"/>
              <a:t>Sravani</a:t>
            </a:r>
            <a:r>
              <a:rPr lang="en-US" sz="2000" dirty="0" smtClean="0"/>
              <a:t> </a:t>
            </a:r>
            <a:r>
              <a:rPr lang="en-US" sz="2000" dirty="0" err="1" smtClean="0"/>
              <a:t>Murakonda</a:t>
            </a:r>
            <a:r>
              <a:rPr lang="en-US" sz="2000" dirty="0"/>
              <a:t> </a:t>
            </a:r>
            <a:r>
              <a:rPr lang="en-US" sz="2000" dirty="0" smtClean="0"/>
              <a:t>   (N091869)</a:t>
            </a:r>
          </a:p>
          <a:p>
            <a:r>
              <a:rPr lang="en-US" sz="2000" dirty="0"/>
              <a:t>	</a:t>
            </a:r>
            <a:r>
              <a:rPr lang="en-US" sz="2000" dirty="0" smtClean="0"/>
              <a:t>			Computer Science </a:t>
            </a:r>
            <a:r>
              <a:rPr lang="en-US" sz="2000" dirty="0" err="1" smtClean="0"/>
              <a:t>andEngineering</a:t>
            </a:r>
            <a:endParaRPr lang="en-US" sz="2000" dirty="0" smtClean="0"/>
          </a:p>
          <a:p>
            <a:endParaRPr lang="en-US" sz="2000" dirty="0" smtClean="0"/>
          </a:p>
          <a:p>
            <a:r>
              <a:rPr lang="en-US" sz="2000" dirty="0"/>
              <a:t>	</a:t>
            </a:r>
            <a:r>
              <a:rPr lang="en-US" sz="2000" dirty="0" smtClean="0"/>
              <a:t>	University      :	RGUKT-</a:t>
            </a:r>
            <a:r>
              <a:rPr lang="en-US" sz="2000" dirty="0" err="1" smtClean="0"/>
              <a:t>Nuzvid</a:t>
            </a:r>
            <a:r>
              <a:rPr lang="en-US" sz="2000" dirty="0" smtClean="0"/>
              <a:t/>
            </a:r>
            <a:br>
              <a:rPr lang="en-US" sz="2000" dirty="0" smtClean="0"/>
            </a:br>
            <a:endParaRPr lang="en-US" sz="2000" dirty="0"/>
          </a:p>
        </p:txBody>
      </p:sp>
      <p:sp>
        <p:nvSpPr>
          <p:cNvPr id="6" name="Slide Number Placeholder 5"/>
          <p:cNvSpPr>
            <a:spLocks noGrp="1"/>
          </p:cNvSpPr>
          <p:nvPr>
            <p:ph type="sldNum" sz="quarter" idx="12"/>
          </p:nvPr>
        </p:nvSpPr>
        <p:spPr/>
        <p:txBody>
          <a:bodyPr/>
          <a:lstStyle/>
          <a:p>
            <a:fld id="{2196D539-0BD0-43BD-BD59-E7252F35CA87}" type="slidenum">
              <a:rPr lang="en-US" smtClean="0"/>
              <a:pPr/>
              <a:t>1</a:t>
            </a:fld>
            <a:endParaRPr lang="en-US"/>
          </a:p>
        </p:txBody>
      </p:sp>
      <p:sp>
        <p:nvSpPr>
          <p:cNvPr id="7" name="Footer Placeholder 6"/>
          <p:cNvSpPr>
            <a:spLocks noGrp="1"/>
          </p:cNvSpPr>
          <p:nvPr>
            <p:ph type="ftr" sz="quarter" idx="11"/>
          </p:nvPr>
        </p:nvSpPr>
        <p:spPr>
          <a:xfrm>
            <a:off x="1143000" y="6553200"/>
            <a:ext cx="7467600" cy="228600"/>
          </a:xfrm>
        </p:spPr>
        <p:txBody>
          <a:bodyPr/>
          <a:lstStyle/>
          <a:p>
            <a:r>
              <a:rPr lang="en-US" dirty="0"/>
              <a:t>Secure Communication Through Internet Using JAVA 	             RGUKT-CSE 	                 </a:t>
            </a:r>
            <a:r>
              <a:rPr lang="en-US" dirty="0" smtClean="0"/>
              <a:t>     </a:t>
            </a:r>
            <a:r>
              <a:rPr lang="en-US" dirty="0"/>
              <a:t>RRSC-S/ISRO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500" u="sng" dirty="0" smtClean="0"/>
              <a:t>Scope</a:t>
            </a:r>
            <a:endParaRPr lang="en-US" sz="2500" u="sng" dirty="0"/>
          </a:p>
        </p:txBody>
      </p:sp>
      <p:sp>
        <p:nvSpPr>
          <p:cNvPr id="3" name="Content Placeholder 2"/>
          <p:cNvSpPr>
            <a:spLocks noGrp="1"/>
          </p:cNvSpPr>
          <p:nvPr>
            <p:ph idx="1"/>
          </p:nvPr>
        </p:nvSpPr>
        <p:spPr/>
        <p:txBody>
          <a:bodyPr>
            <a:normAutofit/>
          </a:bodyPr>
          <a:lstStyle/>
          <a:p>
            <a:pPr>
              <a:buClr>
                <a:schemeClr val="tx1"/>
              </a:buClr>
              <a:buFont typeface="Wingdings" pitchFamily="2" charset="2"/>
              <a:buChar char="ü"/>
            </a:pPr>
            <a:r>
              <a:rPr lang="en-US" sz="1800" dirty="0" smtClean="0"/>
              <a:t>Providing security services to the data transfer in communication environment is the critical topic in present internet domain.</a:t>
            </a:r>
          </a:p>
          <a:p>
            <a:pPr>
              <a:buClr>
                <a:schemeClr val="tx1"/>
              </a:buClr>
              <a:buFont typeface="Wingdings" pitchFamily="2" charset="2"/>
              <a:buChar char="ü"/>
            </a:pPr>
            <a:endParaRPr lang="en-US" sz="1800" dirty="0" smtClean="0"/>
          </a:p>
          <a:p>
            <a:pPr>
              <a:buClr>
                <a:schemeClr val="tx1"/>
              </a:buClr>
              <a:buFont typeface="Wingdings" pitchFamily="2" charset="2"/>
              <a:buChar char="ü"/>
            </a:pPr>
            <a:r>
              <a:rPr lang="en-US" sz="1800" dirty="0" smtClean="0"/>
              <a:t>The application has been introducing with the real time applications </a:t>
            </a:r>
          </a:p>
          <a:p>
            <a:pPr>
              <a:buClr>
                <a:schemeClr val="tx1"/>
              </a:buClr>
              <a:buFont typeface="Wingdings" pitchFamily="2" charset="2"/>
              <a:buChar char="ü"/>
            </a:pPr>
            <a:endParaRPr lang="en-US" sz="1800" dirty="0" smtClean="0"/>
          </a:p>
          <a:p>
            <a:pPr lvl="1">
              <a:buClr>
                <a:schemeClr val="tx1"/>
              </a:buClr>
              <a:buFont typeface="Wingdings" pitchFamily="2" charset="2"/>
              <a:buChar char="ü"/>
            </a:pPr>
            <a:r>
              <a:rPr lang="en-US" sz="1800" dirty="0" smtClean="0"/>
              <a:t>Secure authentication of client with server</a:t>
            </a:r>
          </a:p>
          <a:p>
            <a:pPr lvl="1">
              <a:buClr>
                <a:schemeClr val="tx1"/>
              </a:buClr>
              <a:buFont typeface="Wingdings" pitchFamily="2" charset="2"/>
              <a:buChar char="ü"/>
            </a:pPr>
            <a:r>
              <a:rPr lang="en-US" sz="1800" dirty="0" smtClean="0"/>
              <a:t>Secure file sharing between clients</a:t>
            </a:r>
          </a:p>
          <a:p>
            <a:pPr lvl="1">
              <a:buClr>
                <a:schemeClr val="tx1"/>
              </a:buClr>
              <a:buFont typeface="Wingdings" pitchFamily="2" charset="2"/>
              <a:buChar char="ü"/>
            </a:pPr>
            <a:r>
              <a:rPr lang="en-US" sz="1800" dirty="0" smtClean="0"/>
              <a:t>Live blogging with canvas technology</a:t>
            </a:r>
          </a:p>
          <a:p>
            <a:pPr lvl="1">
              <a:buClr>
                <a:schemeClr val="tx1"/>
              </a:buClr>
              <a:buFont typeface="Wingdings" pitchFamily="2" charset="2"/>
              <a:buChar char="ü"/>
            </a:pPr>
            <a:r>
              <a:rPr lang="en-US" sz="1800" dirty="0" smtClean="0"/>
              <a:t>Live chatting</a:t>
            </a:r>
          </a:p>
          <a:p>
            <a:pPr lvl="1">
              <a:buClr>
                <a:schemeClr val="tx1"/>
              </a:buClr>
              <a:buFont typeface="Wingdings" pitchFamily="2" charset="2"/>
              <a:buChar char="ü"/>
            </a:pPr>
            <a:endParaRPr lang="en-US" sz="1400" dirty="0"/>
          </a:p>
        </p:txBody>
      </p:sp>
      <p:sp>
        <p:nvSpPr>
          <p:cNvPr id="4" name="Footer Placeholder 3"/>
          <p:cNvSpPr>
            <a:spLocks noGrp="1"/>
          </p:cNvSpPr>
          <p:nvPr>
            <p:ph type="ftr" sz="quarter" idx="11"/>
          </p:nvPr>
        </p:nvSpPr>
        <p:spPr>
          <a:xfrm>
            <a:off x="1143000" y="6305550"/>
            <a:ext cx="7467600" cy="476250"/>
          </a:xfrm>
        </p:spPr>
        <p:txBody>
          <a:bodyPr/>
          <a:lstStyle/>
          <a:p>
            <a:r>
              <a:rPr lang="en-US" dirty="0"/>
              <a:t>Secure Communication Through Internet Using JAVA 	             RGUKT-CSE 	                      </a:t>
            </a:r>
            <a:r>
              <a:rPr lang="en-US" dirty="0" smtClean="0"/>
              <a:t>RRSC-S/ISRO   </a:t>
            </a:r>
            <a:endParaRPr lang="en-US" dirty="0"/>
          </a:p>
        </p:txBody>
      </p:sp>
      <p:sp>
        <p:nvSpPr>
          <p:cNvPr id="5" name="Slide Number Placeholder 4"/>
          <p:cNvSpPr>
            <a:spLocks noGrp="1"/>
          </p:cNvSpPr>
          <p:nvPr>
            <p:ph type="sldNum" sz="quarter" idx="12"/>
          </p:nvPr>
        </p:nvSpPr>
        <p:spPr/>
        <p:txBody>
          <a:bodyPr/>
          <a:lstStyle/>
          <a:p>
            <a:fld id="{2196D539-0BD0-43BD-BD59-E7252F35CA87}"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500" u="sng" dirty="0" smtClean="0"/>
              <a:t>Existing System</a:t>
            </a:r>
            <a:endParaRPr lang="en-US" sz="2500" u="sng" dirty="0"/>
          </a:p>
        </p:txBody>
      </p:sp>
      <p:sp>
        <p:nvSpPr>
          <p:cNvPr id="3" name="Content Placeholder 2"/>
          <p:cNvSpPr>
            <a:spLocks noGrp="1"/>
          </p:cNvSpPr>
          <p:nvPr>
            <p:ph idx="1"/>
          </p:nvPr>
        </p:nvSpPr>
        <p:spPr/>
        <p:txBody>
          <a:bodyPr>
            <a:normAutofit/>
          </a:bodyPr>
          <a:lstStyle/>
          <a:p>
            <a:pPr>
              <a:buClr>
                <a:schemeClr val="tx1"/>
              </a:buClr>
              <a:buFont typeface="Wingdings" pitchFamily="2" charset="2"/>
              <a:buChar char="ü"/>
            </a:pPr>
            <a:r>
              <a:rPr lang="en-US" sz="1800" dirty="0" smtClean="0"/>
              <a:t>The present system allows to post only existed files in this the users can’t create the new  drawings.</a:t>
            </a:r>
          </a:p>
          <a:p>
            <a:pPr>
              <a:buClr>
                <a:schemeClr val="tx1"/>
              </a:buClr>
              <a:buFont typeface="Wingdings" pitchFamily="2" charset="2"/>
              <a:buChar char="ü"/>
            </a:pPr>
            <a:endParaRPr lang="en-US" sz="1800" dirty="0"/>
          </a:p>
          <a:p>
            <a:pPr>
              <a:buClr>
                <a:schemeClr val="tx1"/>
              </a:buClr>
              <a:buFont typeface="Wingdings" pitchFamily="2" charset="2"/>
              <a:buChar char="ü"/>
            </a:pPr>
            <a:r>
              <a:rPr lang="en-US" sz="1800" dirty="0" smtClean="0"/>
              <a:t>Anyone can see the posts  and intra blogging between selective people is not possible. </a:t>
            </a:r>
          </a:p>
          <a:p>
            <a:pPr>
              <a:buClr>
                <a:schemeClr val="tx1"/>
              </a:buClr>
              <a:buFont typeface="Wingdings" pitchFamily="2" charset="2"/>
              <a:buChar char="ü"/>
            </a:pPr>
            <a:endParaRPr lang="en-US" sz="1800" dirty="0" smtClean="0"/>
          </a:p>
          <a:p>
            <a:pPr>
              <a:buClr>
                <a:schemeClr val="tx1"/>
              </a:buClr>
              <a:buFont typeface="Wingdings" pitchFamily="2" charset="2"/>
              <a:buChar char="ü"/>
            </a:pPr>
            <a:r>
              <a:rPr lang="en-US" sz="1800" dirty="0"/>
              <a:t>They are suitable for RSA which is expensive on signing while cheap on verifying. But, as per analysis report RSA had been cracked since it is running short of security parameters.</a:t>
            </a:r>
          </a:p>
          <a:p>
            <a:pPr>
              <a:buClr>
                <a:schemeClr val="tx1"/>
              </a:buClr>
              <a:buFont typeface="Wingdings" pitchFamily="2" charset="2"/>
              <a:buChar char="ü"/>
            </a:pPr>
            <a:endParaRPr lang="en-US" sz="1800" dirty="0" smtClean="0"/>
          </a:p>
          <a:p>
            <a:pPr>
              <a:buClr>
                <a:schemeClr val="tx1"/>
              </a:buClr>
              <a:buFont typeface="Wingdings" pitchFamily="2" charset="2"/>
              <a:buChar char="ü"/>
            </a:pPr>
            <a:r>
              <a:rPr lang="en-US" sz="1800" dirty="0" smtClean="0"/>
              <a:t>Correlation among packets make them vulnerable to packet loss.</a:t>
            </a:r>
          </a:p>
          <a:p>
            <a:pPr>
              <a:buClr>
                <a:schemeClr val="tx1"/>
              </a:buClr>
              <a:buFont typeface="Wingdings" pitchFamily="2" charset="2"/>
              <a:buChar char="ü"/>
            </a:pPr>
            <a:endParaRPr lang="en-US" sz="1800" dirty="0" smtClean="0"/>
          </a:p>
          <a:p>
            <a:pPr>
              <a:buClr>
                <a:schemeClr val="tx1"/>
              </a:buClr>
              <a:buFont typeface="Wingdings" pitchFamily="2" charset="2"/>
              <a:buChar char="ü"/>
            </a:pPr>
            <a:r>
              <a:rPr lang="en-US" sz="1800" dirty="0" smtClean="0"/>
              <a:t>Each block should be signed and verified independently.</a:t>
            </a:r>
          </a:p>
          <a:p>
            <a:pPr>
              <a:buClr>
                <a:schemeClr val="tx1"/>
              </a:buClr>
              <a:buFont typeface="Wingdings" pitchFamily="2" charset="2"/>
              <a:buChar char="ü"/>
            </a:pPr>
            <a:endParaRPr lang="en-US" sz="1800" dirty="0" smtClean="0"/>
          </a:p>
          <a:p>
            <a:pPr marL="82296" indent="0">
              <a:buClr>
                <a:schemeClr val="tx1"/>
              </a:buClr>
              <a:buNone/>
            </a:pPr>
            <a:endParaRPr lang="en-US" sz="1800" dirty="0"/>
          </a:p>
          <a:p>
            <a:pPr>
              <a:buClr>
                <a:schemeClr val="tx1"/>
              </a:buClr>
              <a:buFont typeface="Wingdings" pitchFamily="2" charset="2"/>
              <a:buChar char="ü"/>
            </a:pPr>
            <a:endParaRPr lang="en-US" sz="1800" dirty="0" smtClean="0"/>
          </a:p>
          <a:p>
            <a:pPr>
              <a:buClr>
                <a:schemeClr val="tx1"/>
              </a:buClr>
              <a:buFont typeface="Wingdings" pitchFamily="2" charset="2"/>
              <a:buChar char="ü"/>
            </a:pPr>
            <a:endParaRPr lang="en-US" sz="1800" dirty="0" smtClean="0"/>
          </a:p>
          <a:p>
            <a:pPr>
              <a:buClr>
                <a:schemeClr val="tx1"/>
              </a:buClr>
              <a:buFont typeface="Wingdings" pitchFamily="2" charset="2"/>
              <a:buChar char="ü"/>
            </a:pPr>
            <a:endParaRPr lang="en-US" sz="1800" dirty="0" smtClean="0"/>
          </a:p>
          <a:p>
            <a:pPr>
              <a:buClr>
                <a:schemeClr val="tx1"/>
              </a:buClr>
              <a:buFont typeface="Wingdings" pitchFamily="2" charset="2"/>
              <a:buChar char="ü"/>
            </a:pPr>
            <a:endParaRPr lang="en-US" sz="1800" dirty="0" smtClean="0"/>
          </a:p>
          <a:p>
            <a:pPr>
              <a:buClr>
                <a:schemeClr val="tx1"/>
              </a:buClr>
              <a:buFont typeface="Wingdings" pitchFamily="2" charset="2"/>
              <a:buChar char="ü"/>
            </a:pPr>
            <a:endParaRPr lang="en-US" sz="1800" dirty="0"/>
          </a:p>
        </p:txBody>
      </p:sp>
      <p:sp>
        <p:nvSpPr>
          <p:cNvPr id="4" name="Footer Placeholder 3"/>
          <p:cNvSpPr>
            <a:spLocks noGrp="1"/>
          </p:cNvSpPr>
          <p:nvPr>
            <p:ph type="ftr" sz="quarter" idx="11"/>
          </p:nvPr>
        </p:nvSpPr>
        <p:spPr>
          <a:xfrm>
            <a:off x="1143000" y="6305550"/>
            <a:ext cx="7467600" cy="476250"/>
          </a:xfrm>
        </p:spPr>
        <p:txBody>
          <a:bodyPr/>
          <a:lstStyle/>
          <a:p>
            <a:r>
              <a:rPr lang="en-US" dirty="0"/>
              <a:t>Secure Communication Through Internet Using JAVA 	             RGUKT-CSE 	                     </a:t>
            </a:r>
            <a:r>
              <a:rPr lang="en-US" dirty="0" smtClean="0"/>
              <a:t> </a:t>
            </a:r>
            <a:r>
              <a:rPr lang="en-US" dirty="0"/>
              <a:t>RRSC-S/ISRO   </a:t>
            </a:r>
          </a:p>
        </p:txBody>
      </p:sp>
      <p:sp>
        <p:nvSpPr>
          <p:cNvPr id="5" name="Slide Number Placeholder 4"/>
          <p:cNvSpPr>
            <a:spLocks noGrp="1"/>
          </p:cNvSpPr>
          <p:nvPr>
            <p:ph type="sldNum" sz="quarter" idx="12"/>
          </p:nvPr>
        </p:nvSpPr>
        <p:spPr/>
        <p:txBody>
          <a:bodyPr/>
          <a:lstStyle/>
          <a:p>
            <a:fld id="{2196D539-0BD0-43BD-BD59-E7252F35CA87}"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500" u="sng" dirty="0" smtClean="0"/>
              <a:t>Disadvantages</a:t>
            </a:r>
            <a:endParaRPr lang="en-US" sz="2500" u="sng" dirty="0"/>
          </a:p>
        </p:txBody>
      </p:sp>
      <p:sp>
        <p:nvSpPr>
          <p:cNvPr id="4" name="Footer Placeholder 3"/>
          <p:cNvSpPr>
            <a:spLocks noGrp="1"/>
          </p:cNvSpPr>
          <p:nvPr>
            <p:ph type="ftr" sz="quarter" idx="11"/>
          </p:nvPr>
        </p:nvSpPr>
        <p:spPr>
          <a:xfrm>
            <a:off x="1066800" y="6305550"/>
            <a:ext cx="7543800" cy="476250"/>
          </a:xfrm>
        </p:spPr>
        <p:txBody>
          <a:bodyPr/>
          <a:lstStyle/>
          <a:p>
            <a:r>
              <a:rPr lang="en-US" dirty="0"/>
              <a:t>Secure Communication Through Internet Using JAVA 	             RGUKT-CSE 	                       RRSC-S/ISRO   </a:t>
            </a:r>
          </a:p>
        </p:txBody>
      </p:sp>
      <p:sp>
        <p:nvSpPr>
          <p:cNvPr id="5" name="Slide Number Placeholder 4"/>
          <p:cNvSpPr>
            <a:spLocks noGrp="1"/>
          </p:cNvSpPr>
          <p:nvPr>
            <p:ph type="sldNum" sz="quarter" idx="12"/>
          </p:nvPr>
        </p:nvSpPr>
        <p:spPr/>
        <p:txBody>
          <a:bodyPr/>
          <a:lstStyle/>
          <a:p>
            <a:fld id="{2196D539-0BD0-43BD-BD59-E7252F35CA87}" type="slidenum">
              <a:rPr lang="en-US" smtClean="0"/>
              <a:pPr/>
              <a:t>12</a:t>
            </a:fld>
            <a:endParaRPr lang="en-US"/>
          </a:p>
        </p:txBody>
      </p:sp>
      <p:sp>
        <p:nvSpPr>
          <p:cNvPr id="7" name="Oval 6"/>
          <p:cNvSpPr/>
          <p:nvPr/>
        </p:nvSpPr>
        <p:spPr>
          <a:xfrm>
            <a:off x="3810000" y="1143000"/>
            <a:ext cx="2362200" cy="1676400"/>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Existing System</a:t>
            </a:r>
            <a:endParaRPr lang="en-US" dirty="0">
              <a:solidFill>
                <a:schemeClr val="tx1"/>
              </a:solidFill>
            </a:endParaRPr>
          </a:p>
        </p:txBody>
      </p:sp>
      <p:sp>
        <p:nvSpPr>
          <p:cNvPr id="8" name="Rectangle 7"/>
          <p:cNvSpPr/>
          <p:nvPr/>
        </p:nvSpPr>
        <p:spPr>
          <a:xfrm>
            <a:off x="1163595" y="2209800"/>
            <a:ext cx="1905000" cy="1219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overlook the heterogeneity of </a:t>
            </a:r>
            <a:r>
              <a:rPr lang="en-US" dirty="0" smtClean="0">
                <a:solidFill>
                  <a:schemeClr val="tx1"/>
                </a:solidFill>
              </a:rPr>
              <a:t>receivers</a:t>
            </a:r>
            <a:endParaRPr lang="en-US" dirty="0">
              <a:solidFill>
                <a:schemeClr val="tx1"/>
              </a:solidFill>
            </a:endParaRPr>
          </a:p>
        </p:txBody>
      </p:sp>
      <p:sp>
        <p:nvSpPr>
          <p:cNvPr id="9" name="Rectangle 8"/>
          <p:cNvSpPr/>
          <p:nvPr/>
        </p:nvSpPr>
        <p:spPr>
          <a:xfrm>
            <a:off x="6858000" y="2133600"/>
            <a:ext cx="1905000" cy="1219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Lack Canvas board option and sending posts lively.</a:t>
            </a:r>
            <a:endParaRPr lang="en-US" dirty="0">
              <a:solidFill>
                <a:schemeClr val="tx1"/>
              </a:solidFill>
            </a:endParaRPr>
          </a:p>
        </p:txBody>
      </p:sp>
      <p:sp>
        <p:nvSpPr>
          <p:cNvPr id="10" name="Rectangle 9"/>
          <p:cNvSpPr/>
          <p:nvPr/>
        </p:nvSpPr>
        <p:spPr>
          <a:xfrm>
            <a:off x="2486797" y="4184822"/>
            <a:ext cx="1905000" cy="1219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Lack of intra blogging among selective users</a:t>
            </a:r>
            <a:endParaRPr lang="en-US" dirty="0">
              <a:solidFill>
                <a:schemeClr val="tx1"/>
              </a:solidFill>
            </a:endParaRPr>
          </a:p>
        </p:txBody>
      </p:sp>
      <p:sp>
        <p:nvSpPr>
          <p:cNvPr id="12" name="Rectangle 11"/>
          <p:cNvSpPr/>
          <p:nvPr/>
        </p:nvSpPr>
        <p:spPr>
          <a:xfrm>
            <a:off x="5562600" y="4184822"/>
            <a:ext cx="1905000" cy="1219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RSA is expensive on signing and as per analysis it is cracked</a:t>
            </a:r>
            <a:endParaRPr lang="en-US" dirty="0">
              <a:solidFill>
                <a:schemeClr val="tx1"/>
              </a:solidFill>
            </a:endParaRPr>
          </a:p>
        </p:txBody>
      </p:sp>
      <p:cxnSp>
        <p:nvCxnSpPr>
          <p:cNvPr id="14" name="Straight Arrow Connector 13"/>
          <p:cNvCxnSpPr>
            <a:stCxn id="7" idx="2"/>
            <a:endCxn id="8" idx="3"/>
          </p:cNvCxnSpPr>
          <p:nvPr/>
        </p:nvCxnSpPr>
        <p:spPr>
          <a:xfrm flipH="1">
            <a:off x="3068595" y="1981200"/>
            <a:ext cx="741405"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3"/>
            <a:endCxn id="10" idx="0"/>
          </p:cNvCxnSpPr>
          <p:nvPr/>
        </p:nvCxnSpPr>
        <p:spPr>
          <a:xfrm flipH="1">
            <a:off x="3439297" y="2573897"/>
            <a:ext cx="716639" cy="1610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5"/>
            <a:endCxn id="12" idx="0"/>
          </p:cNvCxnSpPr>
          <p:nvPr/>
        </p:nvCxnSpPr>
        <p:spPr>
          <a:xfrm>
            <a:off x="5826264" y="2573897"/>
            <a:ext cx="688836" cy="1610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6"/>
            <a:endCxn id="9" idx="1"/>
          </p:cNvCxnSpPr>
          <p:nvPr/>
        </p:nvCxnSpPr>
        <p:spPr>
          <a:xfrm>
            <a:off x="6172200" y="1981200"/>
            <a:ext cx="6858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3160765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500" u="sng" dirty="0" smtClean="0"/>
              <a:t>Proposed System</a:t>
            </a:r>
            <a:endParaRPr lang="en-US" sz="2500" u="sng" dirty="0"/>
          </a:p>
        </p:txBody>
      </p:sp>
      <p:sp>
        <p:nvSpPr>
          <p:cNvPr id="3" name="Content Placeholder 2"/>
          <p:cNvSpPr>
            <a:spLocks noGrp="1"/>
          </p:cNvSpPr>
          <p:nvPr>
            <p:ph idx="1"/>
          </p:nvPr>
        </p:nvSpPr>
        <p:spPr/>
        <p:txBody>
          <a:bodyPr/>
          <a:lstStyle/>
          <a:p>
            <a:pPr>
              <a:buClr>
                <a:schemeClr val="tx1"/>
              </a:buClr>
              <a:buFont typeface="Wingdings" panose="05000000000000000000" pitchFamily="2" charset="2"/>
              <a:buChar char="ü"/>
            </a:pPr>
            <a:r>
              <a:rPr lang="en-US" sz="1800" dirty="0" smtClean="0"/>
              <a:t>Intra blogging and canvas board chatting is available .</a:t>
            </a:r>
          </a:p>
          <a:p>
            <a:pPr>
              <a:buClr>
                <a:schemeClr val="tx1"/>
              </a:buClr>
              <a:buFont typeface="Wingdings" panose="05000000000000000000" pitchFamily="2" charset="2"/>
              <a:buChar char="ü"/>
            </a:pPr>
            <a:r>
              <a:rPr lang="en-US" sz="1800" dirty="0" smtClean="0"/>
              <a:t>The </a:t>
            </a:r>
            <a:r>
              <a:rPr lang="en-US" sz="1800" dirty="0"/>
              <a:t>basic scheme (</a:t>
            </a:r>
            <a:r>
              <a:rPr lang="en-US" sz="1800" dirty="0" err="1"/>
              <a:t>Mapblogs</a:t>
            </a:r>
            <a:r>
              <a:rPr lang="en-US" sz="1800" dirty="0"/>
              <a:t>) eliminates the correlation among packets and thus provides the perfect resilience to packet </a:t>
            </a:r>
            <a:r>
              <a:rPr lang="en-US" sz="1800" dirty="0" smtClean="0"/>
              <a:t>loss.</a:t>
            </a:r>
          </a:p>
          <a:p>
            <a:pPr>
              <a:buClr>
                <a:schemeClr val="tx1"/>
              </a:buClr>
              <a:buFont typeface="Wingdings" panose="05000000000000000000" pitchFamily="2" charset="2"/>
              <a:buChar char="ü"/>
            </a:pPr>
            <a:r>
              <a:rPr lang="en-US" sz="1800" dirty="0" smtClean="0"/>
              <a:t>In this we are using an asymmetric encryption method </a:t>
            </a:r>
            <a:r>
              <a:rPr lang="en-US" sz="1800" dirty="0" err="1" smtClean="0"/>
              <a:t>i.e</a:t>
            </a:r>
            <a:r>
              <a:rPr lang="en-US" sz="1800" dirty="0" smtClean="0"/>
              <a:t> DSA.</a:t>
            </a:r>
          </a:p>
          <a:p>
            <a:pPr>
              <a:buClr>
                <a:schemeClr val="tx1"/>
              </a:buClr>
              <a:buFont typeface="Wingdings" panose="05000000000000000000" pitchFamily="2" charset="2"/>
              <a:buChar char="ü"/>
            </a:pPr>
            <a:r>
              <a:rPr lang="en-US" sz="1800" dirty="0" smtClean="0"/>
              <a:t>It </a:t>
            </a:r>
            <a:r>
              <a:rPr lang="en-US" sz="1800" dirty="0"/>
              <a:t>uses an efficient cryptographic primitive called batch signature which supports the authentication of any number of packets.</a:t>
            </a:r>
          </a:p>
          <a:p>
            <a:pPr marL="82296" indent="0">
              <a:buNone/>
            </a:pPr>
            <a:endParaRPr lang="en-US" dirty="0"/>
          </a:p>
        </p:txBody>
      </p:sp>
      <p:sp>
        <p:nvSpPr>
          <p:cNvPr id="4" name="Footer Placeholder 3"/>
          <p:cNvSpPr>
            <a:spLocks noGrp="1"/>
          </p:cNvSpPr>
          <p:nvPr>
            <p:ph type="ftr" sz="quarter" idx="11"/>
          </p:nvPr>
        </p:nvSpPr>
        <p:spPr>
          <a:xfrm>
            <a:off x="1143000" y="6305550"/>
            <a:ext cx="7467600" cy="476250"/>
          </a:xfrm>
        </p:spPr>
        <p:txBody>
          <a:bodyPr/>
          <a:lstStyle/>
          <a:p>
            <a:r>
              <a:rPr lang="en-US" dirty="0"/>
              <a:t>Secure Communication Through Internet Using JAVA 	             RGUKT-CSE 	                    </a:t>
            </a:r>
            <a:r>
              <a:rPr lang="en-US" dirty="0" smtClean="0"/>
              <a:t>  </a:t>
            </a:r>
            <a:r>
              <a:rPr lang="en-US" dirty="0"/>
              <a:t>RRSC-S/ISRO   </a:t>
            </a:r>
          </a:p>
        </p:txBody>
      </p:sp>
      <p:sp>
        <p:nvSpPr>
          <p:cNvPr id="5" name="Slide Number Placeholder 4"/>
          <p:cNvSpPr>
            <a:spLocks noGrp="1"/>
          </p:cNvSpPr>
          <p:nvPr>
            <p:ph type="sldNum" sz="quarter" idx="12"/>
          </p:nvPr>
        </p:nvSpPr>
        <p:spPr/>
        <p:txBody>
          <a:bodyPr/>
          <a:lstStyle/>
          <a:p>
            <a:fld id="{2196D539-0BD0-43BD-BD59-E7252F35CA87}" type="slidenum">
              <a:rPr lang="en-US" smtClean="0"/>
              <a:pPr/>
              <a:t>13</a:t>
            </a:fld>
            <a:endParaRPr lang="en-US"/>
          </a:p>
        </p:txBody>
      </p:sp>
      <p:sp>
        <p:nvSpPr>
          <p:cNvPr id="6" name="Flowchart: Alternate Process 5"/>
          <p:cNvSpPr/>
          <p:nvPr/>
        </p:nvSpPr>
        <p:spPr>
          <a:xfrm>
            <a:off x="1447800" y="5334000"/>
            <a:ext cx="1600200" cy="762000"/>
          </a:xfrm>
          <a:prstGeom prst="flowChartAlternateProcess">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Client A</a:t>
            </a:r>
            <a:endParaRPr lang="en-US" dirty="0">
              <a:solidFill>
                <a:schemeClr val="tx1"/>
              </a:solidFill>
            </a:endParaRPr>
          </a:p>
        </p:txBody>
      </p:sp>
      <p:sp>
        <p:nvSpPr>
          <p:cNvPr id="7" name="Flowchart: Alternate Process 6"/>
          <p:cNvSpPr/>
          <p:nvPr/>
        </p:nvSpPr>
        <p:spPr>
          <a:xfrm>
            <a:off x="7162800" y="5257800"/>
            <a:ext cx="1600200" cy="762000"/>
          </a:xfrm>
          <a:prstGeom prst="flowChartAlternateProcess">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Client B</a:t>
            </a:r>
            <a:endParaRPr lang="en-US" dirty="0">
              <a:solidFill>
                <a:schemeClr val="tx1"/>
              </a:solidFill>
            </a:endParaRPr>
          </a:p>
        </p:txBody>
      </p:sp>
      <p:sp>
        <p:nvSpPr>
          <p:cNvPr id="9" name="Left-Right Arrow 8"/>
          <p:cNvSpPr/>
          <p:nvPr/>
        </p:nvSpPr>
        <p:spPr>
          <a:xfrm>
            <a:off x="3235410" y="5334000"/>
            <a:ext cx="3657600" cy="685800"/>
          </a:xfrm>
          <a:prstGeom prst="lef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Internet</a:t>
            </a:r>
            <a:endParaRPr lang="en-US" dirty="0">
              <a:solidFill>
                <a:schemeClr val="tx1"/>
              </a:solidFill>
            </a:endParaRPr>
          </a:p>
        </p:txBody>
      </p:sp>
      <p:sp>
        <p:nvSpPr>
          <p:cNvPr id="10" name="Flowchart: Magnetic Disk 9"/>
          <p:cNvSpPr/>
          <p:nvPr/>
        </p:nvSpPr>
        <p:spPr>
          <a:xfrm>
            <a:off x="4419600" y="3505200"/>
            <a:ext cx="1317024" cy="914400"/>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Server</a:t>
            </a:r>
            <a:endParaRPr lang="en-US" dirty="0">
              <a:solidFill>
                <a:schemeClr val="tx1"/>
              </a:solidFill>
            </a:endParaRPr>
          </a:p>
        </p:txBody>
      </p:sp>
      <p:cxnSp>
        <p:nvCxnSpPr>
          <p:cNvPr id="12" name="Straight Arrow Connector 11"/>
          <p:cNvCxnSpPr>
            <a:stCxn id="10" idx="3"/>
            <a:endCxn id="9" idx="1"/>
          </p:cNvCxnSpPr>
          <p:nvPr/>
        </p:nvCxnSpPr>
        <p:spPr>
          <a:xfrm flipH="1">
            <a:off x="5064210" y="4419600"/>
            <a:ext cx="13902" cy="108585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8527241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500" u="sng" dirty="0" smtClean="0"/>
              <a:t>System Design</a:t>
            </a:r>
            <a:endParaRPr lang="en-US" sz="2500" u="sng" dirty="0"/>
          </a:p>
        </p:txBody>
      </p:sp>
      <p:sp>
        <p:nvSpPr>
          <p:cNvPr id="4" name="Footer Placeholder 3"/>
          <p:cNvSpPr>
            <a:spLocks noGrp="1"/>
          </p:cNvSpPr>
          <p:nvPr>
            <p:ph type="ftr" sz="quarter" idx="11"/>
          </p:nvPr>
        </p:nvSpPr>
        <p:spPr>
          <a:xfrm>
            <a:off x="1221775" y="6305550"/>
            <a:ext cx="7388825" cy="476250"/>
          </a:xfrm>
        </p:spPr>
        <p:txBody>
          <a:bodyPr/>
          <a:lstStyle/>
          <a:p>
            <a:r>
              <a:rPr lang="en-US" dirty="0" smtClean="0"/>
              <a:t>Secure Communication Through Internet Using JAVA                RGUKT-CSE	                    RRSC-S/ISRO   </a:t>
            </a:r>
            <a:endParaRPr lang="en-US" dirty="0"/>
          </a:p>
        </p:txBody>
      </p:sp>
      <p:sp>
        <p:nvSpPr>
          <p:cNvPr id="5" name="Slide Number Placeholder 4"/>
          <p:cNvSpPr>
            <a:spLocks noGrp="1"/>
          </p:cNvSpPr>
          <p:nvPr>
            <p:ph type="sldNum" sz="quarter" idx="12"/>
          </p:nvPr>
        </p:nvSpPr>
        <p:spPr/>
        <p:txBody>
          <a:bodyPr/>
          <a:lstStyle/>
          <a:p>
            <a:fld id="{2196D539-0BD0-43BD-BD59-E7252F35CA87}" type="slidenum">
              <a:rPr lang="en-US" smtClean="0"/>
              <a:pPr/>
              <a:t>14</a:t>
            </a:fld>
            <a:endParaRPr lang="en-US"/>
          </a:p>
        </p:txBody>
      </p:sp>
      <p:sp>
        <p:nvSpPr>
          <p:cNvPr id="6" name="Flowchart: Alternate Process 5"/>
          <p:cNvSpPr/>
          <p:nvPr/>
        </p:nvSpPr>
        <p:spPr>
          <a:xfrm>
            <a:off x="1371600" y="1456038"/>
            <a:ext cx="1926110" cy="601362"/>
          </a:xfrm>
          <a:prstGeom prst="flowChartAlternateProcess">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Client A</a:t>
            </a:r>
            <a:endParaRPr lang="en-US" dirty="0">
              <a:solidFill>
                <a:schemeClr val="tx1"/>
              </a:solidFill>
            </a:endParaRPr>
          </a:p>
        </p:txBody>
      </p:sp>
      <p:sp>
        <p:nvSpPr>
          <p:cNvPr id="9" name="TextBox 8"/>
          <p:cNvSpPr txBox="1"/>
          <p:nvPr/>
        </p:nvSpPr>
        <p:spPr>
          <a:xfrm>
            <a:off x="1436988" y="2170210"/>
            <a:ext cx="914400" cy="307777"/>
          </a:xfrm>
          <a:prstGeom prst="rect">
            <a:avLst/>
          </a:prstGeom>
          <a:noFill/>
        </p:spPr>
        <p:txBody>
          <a:bodyPr wrap="square" rtlCol="0">
            <a:spAutoFit/>
          </a:bodyPr>
          <a:lstStyle/>
          <a:p>
            <a:r>
              <a:rPr lang="en-US" sz="1400" dirty="0" smtClean="0"/>
              <a:t>Plain Text</a:t>
            </a:r>
            <a:endParaRPr lang="en-US" sz="1400" dirty="0"/>
          </a:p>
        </p:txBody>
      </p:sp>
      <p:sp>
        <p:nvSpPr>
          <p:cNvPr id="10" name="Flowchart: Alternate Process 9"/>
          <p:cNvSpPr/>
          <p:nvPr/>
        </p:nvSpPr>
        <p:spPr>
          <a:xfrm>
            <a:off x="1387947" y="2590799"/>
            <a:ext cx="1860722" cy="685800"/>
          </a:xfrm>
          <a:prstGeom prst="flowChartAlternateProcess">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No.of</a:t>
            </a:r>
            <a:r>
              <a:rPr lang="en-US" dirty="0" smtClean="0">
                <a:solidFill>
                  <a:schemeClr val="tx1"/>
                </a:solidFill>
              </a:rPr>
              <a:t> packets of data</a:t>
            </a:r>
            <a:endParaRPr lang="en-US" dirty="0">
              <a:solidFill>
                <a:schemeClr val="tx1"/>
              </a:solidFill>
            </a:endParaRPr>
          </a:p>
        </p:txBody>
      </p:sp>
      <p:sp>
        <p:nvSpPr>
          <p:cNvPr id="11" name="Flowchart: Alternate Process 10"/>
          <p:cNvSpPr/>
          <p:nvPr/>
        </p:nvSpPr>
        <p:spPr>
          <a:xfrm>
            <a:off x="1382413" y="3870411"/>
            <a:ext cx="1860722" cy="914400"/>
          </a:xfrm>
          <a:prstGeom prst="flowChartAlternateProcess">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Digital signature assignment to packet</a:t>
            </a:r>
            <a:endParaRPr lang="en-US" dirty="0">
              <a:solidFill>
                <a:schemeClr val="tx1"/>
              </a:solidFill>
            </a:endParaRPr>
          </a:p>
        </p:txBody>
      </p:sp>
      <p:cxnSp>
        <p:nvCxnSpPr>
          <p:cNvPr id="13" name="Straight Arrow Connector 12"/>
          <p:cNvCxnSpPr>
            <a:stCxn id="10" idx="2"/>
            <a:endCxn id="11" idx="0"/>
          </p:cNvCxnSpPr>
          <p:nvPr/>
        </p:nvCxnSpPr>
        <p:spPr>
          <a:xfrm flipH="1">
            <a:off x="2312774" y="3276599"/>
            <a:ext cx="5534" cy="5938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2"/>
            <a:endCxn id="10" idx="0"/>
          </p:cNvCxnSpPr>
          <p:nvPr/>
        </p:nvCxnSpPr>
        <p:spPr>
          <a:xfrm flipH="1">
            <a:off x="2318308" y="2057400"/>
            <a:ext cx="16347" cy="5333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221775" y="3419616"/>
            <a:ext cx="1080186" cy="307777"/>
          </a:xfrm>
          <a:prstGeom prst="rect">
            <a:avLst/>
          </a:prstGeom>
          <a:noFill/>
        </p:spPr>
        <p:txBody>
          <a:bodyPr wrap="square" rtlCol="0">
            <a:spAutoFit/>
          </a:bodyPr>
          <a:lstStyle/>
          <a:p>
            <a:r>
              <a:rPr lang="en-US" sz="1400" dirty="0" smtClean="0"/>
              <a:t>Packet data</a:t>
            </a:r>
            <a:endParaRPr lang="en-US" sz="1400" dirty="0"/>
          </a:p>
        </p:txBody>
      </p:sp>
      <p:sp>
        <p:nvSpPr>
          <p:cNvPr id="26" name="Flowchart: Alternate Process 25"/>
          <p:cNvSpPr/>
          <p:nvPr/>
        </p:nvSpPr>
        <p:spPr>
          <a:xfrm>
            <a:off x="1371600" y="5562600"/>
            <a:ext cx="1860722" cy="685800"/>
          </a:xfrm>
          <a:prstGeom prst="flowChartAlternateProcess">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Cipher Text</a:t>
            </a:r>
            <a:endParaRPr lang="en-US" dirty="0">
              <a:solidFill>
                <a:schemeClr val="tx1"/>
              </a:solidFill>
            </a:endParaRPr>
          </a:p>
        </p:txBody>
      </p:sp>
      <p:cxnSp>
        <p:nvCxnSpPr>
          <p:cNvPr id="37" name="Straight Arrow Connector 36"/>
          <p:cNvCxnSpPr>
            <a:stCxn id="11" idx="2"/>
            <a:endCxn id="26" idx="0"/>
          </p:cNvCxnSpPr>
          <p:nvPr/>
        </p:nvCxnSpPr>
        <p:spPr>
          <a:xfrm flipH="1">
            <a:off x="2301961" y="4784811"/>
            <a:ext cx="10813" cy="77778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221774" y="5019816"/>
            <a:ext cx="1216625" cy="307777"/>
          </a:xfrm>
          <a:prstGeom prst="rect">
            <a:avLst/>
          </a:prstGeom>
          <a:noFill/>
        </p:spPr>
        <p:txBody>
          <a:bodyPr wrap="square" rtlCol="0">
            <a:spAutoFit/>
          </a:bodyPr>
          <a:lstStyle/>
          <a:p>
            <a:r>
              <a:rPr lang="en-US" sz="1400" dirty="0" smtClean="0"/>
              <a:t>Signed Packet</a:t>
            </a:r>
            <a:endParaRPr lang="en-US" sz="1400" dirty="0"/>
          </a:p>
        </p:txBody>
      </p:sp>
      <p:sp>
        <p:nvSpPr>
          <p:cNvPr id="40" name="Left-Right Arrow 39"/>
          <p:cNvSpPr/>
          <p:nvPr/>
        </p:nvSpPr>
        <p:spPr>
          <a:xfrm>
            <a:off x="3657600" y="5715000"/>
            <a:ext cx="2895600" cy="533400"/>
          </a:xfrm>
          <a:prstGeom prst="lef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Internet</a:t>
            </a:r>
            <a:endParaRPr lang="en-US" dirty="0">
              <a:solidFill>
                <a:schemeClr val="tx1"/>
              </a:solidFill>
            </a:endParaRPr>
          </a:p>
        </p:txBody>
      </p:sp>
      <p:sp>
        <p:nvSpPr>
          <p:cNvPr id="41" name="Flowchart: Magnetic Disk 40"/>
          <p:cNvSpPr/>
          <p:nvPr/>
        </p:nvSpPr>
        <p:spPr>
          <a:xfrm>
            <a:off x="4114800" y="2537940"/>
            <a:ext cx="1447800" cy="198120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Server</a:t>
            </a:r>
            <a:endParaRPr lang="en-US" dirty="0">
              <a:solidFill>
                <a:schemeClr val="tx1"/>
              </a:solidFill>
            </a:endParaRPr>
          </a:p>
        </p:txBody>
      </p:sp>
      <p:cxnSp>
        <p:nvCxnSpPr>
          <p:cNvPr id="45" name="Straight Arrow Connector 44"/>
          <p:cNvCxnSpPr>
            <a:stCxn id="41" idx="3"/>
          </p:cNvCxnSpPr>
          <p:nvPr/>
        </p:nvCxnSpPr>
        <p:spPr>
          <a:xfrm>
            <a:off x="4838700" y="4519141"/>
            <a:ext cx="0" cy="13335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6" name="Flowchart: Alternate Process 45"/>
          <p:cNvSpPr/>
          <p:nvPr/>
        </p:nvSpPr>
        <p:spPr>
          <a:xfrm>
            <a:off x="6934200" y="1458098"/>
            <a:ext cx="1926110" cy="601362"/>
          </a:xfrm>
          <a:prstGeom prst="flowChartAlternateProcess">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Client B</a:t>
            </a:r>
            <a:endParaRPr lang="en-US" dirty="0">
              <a:solidFill>
                <a:schemeClr val="tx1"/>
              </a:solidFill>
            </a:endParaRPr>
          </a:p>
        </p:txBody>
      </p:sp>
      <p:sp>
        <p:nvSpPr>
          <p:cNvPr id="47" name="TextBox 46"/>
          <p:cNvSpPr txBox="1"/>
          <p:nvPr/>
        </p:nvSpPr>
        <p:spPr>
          <a:xfrm>
            <a:off x="6999588" y="2172270"/>
            <a:ext cx="914400" cy="307777"/>
          </a:xfrm>
          <a:prstGeom prst="rect">
            <a:avLst/>
          </a:prstGeom>
          <a:noFill/>
        </p:spPr>
        <p:txBody>
          <a:bodyPr wrap="square" rtlCol="0">
            <a:spAutoFit/>
          </a:bodyPr>
          <a:lstStyle/>
          <a:p>
            <a:r>
              <a:rPr lang="en-US" sz="1400" dirty="0" smtClean="0"/>
              <a:t>Plain Text</a:t>
            </a:r>
            <a:endParaRPr lang="en-US" sz="1400" dirty="0"/>
          </a:p>
        </p:txBody>
      </p:sp>
      <p:sp>
        <p:nvSpPr>
          <p:cNvPr id="48" name="Flowchart: Alternate Process 47"/>
          <p:cNvSpPr/>
          <p:nvPr/>
        </p:nvSpPr>
        <p:spPr>
          <a:xfrm>
            <a:off x="6950547" y="2592859"/>
            <a:ext cx="1860722" cy="685800"/>
          </a:xfrm>
          <a:prstGeom prst="flowChartAlternateProcess">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Integration of received packets</a:t>
            </a:r>
            <a:endParaRPr lang="en-US" dirty="0">
              <a:solidFill>
                <a:schemeClr val="tx1"/>
              </a:solidFill>
            </a:endParaRPr>
          </a:p>
        </p:txBody>
      </p:sp>
      <p:sp>
        <p:nvSpPr>
          <p:cNvPr id="49" name="Flowchart: Alternate Process 48"/>
          <p:cNvSpPr/>
          <p:nvPr/>
        </p:nvSpPr>
        <p:spPr>
          <a:xfrm>
            <a:off x="6945013" y="3872471"/>
            <a:ext cx="1860722" cy="914400"/>
          </a:xfrm>
          <a:prstGeom prst="flowChartAlternateProcess">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Verification of packet</a:t>
            </a:r>
            <a:endParaRPr lang="en-US" dirty="0">
              <a:solidFill>
                <a:schemeClr val="tx1"/>
              </a:solidFill>
            </a:endParaRPr>
          </a:p>
        </p:txBody>
      </p:sp>
      <p:cxnSp>
        <p:nvCxnSpPr>
          <p:cNvPr id="50" name="Straight Arrow Connector 49"/>
          <p:cNvCxnSpPr>
            <a:stCxn id="48" idx="2"/>
            <a:endCxn id="49" idx="0"/>
          </p:cNvCxnSpPr>
          <p:nvPr/>
        </p:nvCxnSpPr>
        <p:spPr>
          <a:xfrm flipH="1">
            <a:off x="7875374" y="3278659"/>
            <a:ext cx="5534" cy="5938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6" idx="2"/>
            <a:endCxn id="48" idx="0"/>
          </p:cNvCxnSpPr>
          <p:nvPr/>
        </p:nvCxnSpPr>
        <p:spPr>
          <a:xfrm flipH="1">
            <a:off x="7880908" y="2059460"/>
            <a:ext cx="16347" cy="5333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784375" y="3421676"/>
            <a:ext cx="1080186" cy="307777"/>
          </a:xfrm>
          <a:prstGeom prst="rect">
            <a:avLst/>
          </a:prstGeom>
          <a:noFill/>
        </p:spPr>
        <p:txBody>
          <a:bodyPr wrap="square" rtlCol="0">
            <a:spAutoFit/>
          </a:bodyPr>
          <a:lstStyle/>
          <a:p>
            <a:r>
              <a:rPr lang="en-US" sz="1400" dirty="0" smtClean="0"/>
              <a:t>Packet data</a:t>
            </a:r>
            <a:endParaRPr lang="en-US" sz="1400" dirty="0"/>
          </a:p>
        </p:txBody>
      </p:sp>
      <p:sp>
        <p:nvSpPr>
          <p:cNvPr id="53" name="Flowchart: Alternate Process 52"/>
          <p:cNvSpPr/>
          <p:nvPr/>
        </p:nvSpPr>
        <p:spPr>
          <a:xfrm>
            <a:off x="6934200" y="5564660"/>
            <a:ext cx="1860722" cy="685800"/>
          </a:xfrm>
          <a:prstGeom prst="flowChartAlternateProcess">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Cipher Text</a:t>
            </a:r>
            <a:endParaRPr lang="en-US" dirty="0">
              <a:solidFill>
                <a:schemeClr val="tx1"/>
              </a:solidFill>
            </a:endParaRPr>
          </a:p>
        </p:txBody>
      </p:sp>
      <p:cxnSp>
        <p:nvCxnSpPr>
          <p:cNvPr id="54" name="Straight Arrow Connector 53"/>
          <p:cNvCxnSpPr>
            <a:stCxn id="49" idx="2"/>
            <a:endCxn id="53" idx="0"/>
          </p:cNvCxnSpPr>
          <p:nvPr/>
        </p:nvCxnSpPr>
        <p:spPr>
          <a:xfrm flipH="1">
            <a:off x="7864561" y="4786871"/>
            <a:ext cx="10813" cy="77778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784374" y="5021876"/>
            <a:ext cx="1216625" cy="307777"/>
          </a:xfrm>
          <a:prstGeom prst="rect">
            <a:avLst/>
          </a:prstGeom>
          <a:noFill/>
        </p:spPr>
        <p:txBody>
          <a:bodyPr wrap="square" rtlCol="0">
            <a:spAutoFit/>
          </a:bodyPr>
          <a:lstStyle/>
          <a:p>
            <a:r>
              <a:rPr lang="en-US" sz="1400" dirty="0" smtClean="0"/>
              <a:t>Signed Packet</a:t>
            </a:r>
            <a:endParaRPr lang="en-US" sz="1400" dirty="0"/>
          </a:p>
        </p:txBody>
      </p:sp>
      <p:sp>
        <p:nvSpPr>
          <p:cNvPr id="56" name="Right Arrow 55"/>
          <p:cNvSpPr/>
          <p:nvPr/>
        </p:nvSpPr>
        <p:spPr>
          <a:xfrm>
            <a:off x="304800" y="4329671"/>
            <a:ext cx="916974" cy="2423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152400" y="3575565"/>
            <a:ext cx="975411" cy="646331"/>
          </a:xfrm>
          <a:prstGeom prst="rect">
            <a:avLst/>
          </a:prstGeom>
          <a:noFill/>
        </p:spPr>
        <p:txBody>
          <a:bodyPr wrap="square" rtlCol="0">
            <a:spAutoFit/>
          </a:bodyPr>
          <a:lstStyle/>
          <a:p>
            <a:r>
              <a:rPr lang="en-US" dirty="0" smtClean="0"/>
              <a:t>Private Key of A</a:t>
            </a:r>
            <a:endParaRPr lang="en-US" dirty="0"/>
          </a:p>
        </p:txBody>
      </p:sp>
      <p:sp>
        <p:nvSpPr>
          <p:cNvPr id="58" name="Right Arrow 57"/>
          <p:cNvSpPr/>
          <p:nvPr/>
        </p:nvSpPr>
        <p:spPr>
          <a:xfrm>
            <a:off x="5867401" y="4519141"/>
            <a:ext cx="916974" cy="2423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5715000" y="3729453"/>
            <a:ext cx="975411" cy="646331"/>
          </a:xfrm>
          <a:prstGeom prst="rect">
            <a:avLst/>
          </a:prstGeom>
          <a:noFill/>
        </p:spPr>
        <p:txBody>
          <a:bodyPr wrap="square" rtlCol="0">
            <a:spAutoFit/>
          </a:bodyPr>
          <a:lstStyle/>
          <a:p>
            <a:r>
              <a:rPr lang="en-US" dirty="0" smtClean="0"/>
              <a:t>Public Key of A</a:t>
            </a:r>
            <a:endParaRPr lang="en-US" dirty="0"/>
          </a:p>
        </p:txBody>
      </p:sp>
    </p:spTree>
    <p:extLst>
      <p:ext uri="{BB962C8B-B14F-4D97-AF65-F5344CB8AC3E}">
        <p14:creationId xmlns:p14="http://schemas.microsoft.com/office/powerpoint/2010/main" xmlns="" val="40794537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500" u="sng" dirty="0" smtClean="0"/>
              <a:t>Advantages</a:t>
            </a:r>
            <a:endParaRPr lang="en-US" sz="2500" u="sng" dirty="0"/>
          </a:p>
        </p:txBody>
      </p:sp>
      <p:sp>
        <p:nvSpPr>
          <p:cNvPr id="4" name="Footer Placeholder 3"/>
          <p:cNvSpPr>
            <a:spLocks noGrp="1"/>
          </p:cNvSpPr>
          <p:nvPr>
            <p:ph type="ftr" sz="quarter" idx="11"/>
          </p:nvPr>
        </p:nvSpPr>
        <p:spPr>
          <a:xfrm>
            <a:off x="1075011" y="6305550"/>
            <a:ext cx="7535589" cy="476250"/>
          </a:xfrm>
        </p:spPr>
        <p:txBody>
          <a:bodyPr/>
          <a:lstStyle/>
          <a:p>
            <a:r>
              <a:rPr lang="en-US" dirty="0" smtClean="0"/>
              <a:t>Secure Communication Through Internet Using JAVA 	             RGUKT-CSE 	                       RRSC-S/ISRO   </a:t>
            </a:r>
            <a:endParaRPr lang="en-US" dirty="0"/>
          </a:p>
        </p:txBody>
      </p:sp>
      <p:sp>
        <p:nvSpPr>
          <p:cNvPr id="5" name="Slide Number Placeholder 4"/>
          <p:cNvSpPr>
            <a:spLocks noGrp="1"/>
          </p:cNvSpPr>
          <p:nvPr>
            <p:ph type="sldNum" sz="quarter" idx="12"/>
          </p:nvPr>
        </p:nvSpPr>
        <p:spPr/>
        <p:txBody>
          <a:bodyPr/>
          <a:lstStyle/>
          <a:p>
            <a:fld id="{2196D539-0BD0-43BD-BD59-E7252F35CA87}" type="slidenum">
              <a:rPr lang="en-US" smtClean="0"/>
              <a:pPr/>
              <a:t>15</a:t>
            </a:fld>
            <a:endParaRPr lang="en-US"/>
          </a:p>
        </p:txBody>
      </p:sp>
      <p:sp>
        <p:nvSpPr>
          <p:cNvPr id="6" name="Oval 5"/>
          <p:cNvSpPr/>
          <p:nvPr/>
        </p:nvSpPr>
        <p:spPr>
          <a:xfrm>
            <a:off x="3721416" y="1430897"/>
            <a:ext cx="2362200" cy="1676400"/>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Proposed System</a:t>
            </a:r>
            <a:endParaRPr lang="en-US" dirty="0">
              <a:solidFill>
                <a:schemeClr val="tx1"/>
              </a:solidFill>
            </a:endParaRPr>
          </a:p>
        </p:txBody>
      </p:sp>
      <p:sp>
        <p:nvSpPr>
          <p:cNvPr id="7" name="Rectangle 6"/>
          <p:cNvSpPr/>
          <p:nvPr/>
        </p:nvSpPr>
        <p:spPr>
          <a:xfrm>
            <a:off x="1075011" y="2497697"/>
            <a:ext cx="1905000" cy="1219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Authentication</a:t>
            </a:r>
            <a:endParaRPr lang="en-US" dirty="0">
              <a:solidFill>
                <a:schemeClr val="tx1"/>
              </a:solidFill>
            </a:endParaRPr>
          </a:p>
        </p:txBody>
      </p:sp>
      <p:sp>
        <p:nvSpPr>
          <p:cNvPr id="8" name="Rectangle 7"/>
          <p:cNvSpPr/>
          <p:nvPr/>
        </p:nvSpPr>
        <p:spPr>
          <a:xfrm>
            <a:off x="6769416" y="2421497"/>
            <a:ext cx="1905000" cy="1219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Intra blogging and Canvasboard live posting</a:t>
            </a:r>
            <a:endParaRPr lang="en-US" dirty="0">
              <a:solidFill>
                <a:schemeClr val="tx1"/>
              </a:solidFill>
            </a:endParaRPr>
          </a:p>
        </p:txBody>
      </p:sp>
      <p:sp>
        <p:nvSpPr>
          <p:cNvPr id="9" name="Rectangle 8"/>
          <p:cNvSpPr/>
          <p:nvPr/>
        </p:nvSpPr>
        <p:spPr>
          <a:xfrm>
            <a:off x="2398213" y="4472719"/>
            <a:ext cx="1905000" cy="1219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Prevention of packet loss due to correlation</a:t>
            </a:r>
            <a:endParaRPr lang="en-US" dirty="0">
              <a:solidFill>
                <a:schemeClr val="tx1"/>
              </a:solidFill>
            </a:endParaRPr>
          </a:p>
        </p:txBody>
      </p:sp>
      <p:sp>
        <p:nvSpPr>
          <p:cNvPr id="10" name="Rectangle 9"/>
          <p:cNvSpPr/>
          <p:nvPr/>
        </p:nvSpPr>
        <p:spPr>
          <a:xfrm>
            <a:off x="5474016" y="4472719"/>
            <a:ext cx="1905000" cy="1219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Batch Signing of packets</a:t>
            </a:r>
            <a:endParaRPr lang="en-US" dirty="0">
              <a:solidFill>
                <a:schemeClr val="tx1"/>
              </a:solidFill>
            </a:endParaRPr>
          </a:p>
        </p:txBody>
      </p:sp>
      <p:cxnSp>
        <p:nvCxnSpPr>
          <p:cNvPr id="11" name="Straight Arrow Connector 10"/>
          <p:cNvCxnSpPr>
            <a:stCxn id="6" idx="2"/>
            <a:endCxn id="7" idx="3"/>
          </p:cNvCxnSpPr>
          <p:nvPr/>
        </p:nvCxnSpPr>
        <p:spPr>
          <a:xfrm flipH="1">
            <a:off x="2980011" y="2269097"/>
            <a:ext cx="741405"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3"/>
            <a:endCxn id="9" idx="0"/>
          </p:cNvCxnSpPr>
          <p:nvPr/>
        </p:nvCxnSpPr>
        <p:spPr>
          <a:xfrm flipH="1">
            <a:off x="3350713" y="2861794"/>
            <a:ext cx="716639" cy="1610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5"/>
            <a:endCxn id="10" idx="0"/>
          </p:cNvCxnSpPr>
          <p:nvPr/>
        </p:nvCxnSpPr>
        <p:spPr>
          <a:xfrm>
            <a:off x="5737680" y="2861794"/>
            <a:ext cx="688836" cy="1610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6"/>
            <a:endCxn id="8" idx="1"/>
          </p:cNvCxnSpPr>
          <p:nvPr/>
        </p:nvCxnSpPr>
        <p:spPr>
          <a:xfrm>
            <a:off x="6083616" y="2269097"/>
            <a:ext cx="6858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0636261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790688" cy="1143000"/>
          </a:xfrm>
        </p:spPr>
        <p:txBody>
          <a:bodyPr/>
          <a:lstStyle/>
          <a:p>
            <a:r>
              <a:rPr lang="en-US" sz="2500" u="sng" dirty="0" smtClean="0"/>
              <a:t>Requirements</a:t>
            </a:r>
            <a:endParaRPr lang="en-US" sz="2500" u="sng" dirty="0"/>
          </a:p>
        </p:txBody>
      </p:sp>
      <p:sp>
        <p:nvSpPr>
          <p:cNvPr id="4" name="Footer Placeholder 3"/>
          <p:cNvSpPr>
            <a:spLocks noGrp="1"/>
          </p:cNvSpPr>
          <p:nvPr>
            <p:ph type="ftr" sz="quarter" idx="11"/>
          </p:nvPr>
        </p:nvSpPr>
        <p:spPr>
          <a:xfrm>
            <a:off x="990599" y="6305550"/>
            <a:ext cx="7620001" cy="476250"/>
          </a:xfrm>
        </p:spPr>
        <p:txBody>
          <a:bodyPr/>
          <a:lstStyle/>
          <a:p>
            <a:r>
              <a:rPr lang="en-US" dirty="0" smtClean="0"/>
              <a:t>Secure Communication Through Internet Using JAVA               	RGUKT-CSE		    RRSC-S/ISRO   </a:t>
            </a:r>
            <a:endParaRPr lang="en-US" dirty="0"/>
          </a:p>
        </p:txBody>
      </p:sp>
      <p:sp>
        <p:nvSpPr>
          <p:cNvPr id="5" name="Slide Number Placeholder 4"/>
          <p:cNvSpPr>
            <a:spLocks noGrp="1"/>
          </p:cNvSpPr>
          <p:nvPr>
            <p:ph type="sldNum" sz="quarter" idx="12"/>
          </p:nvPr>
        </p:nvSpPr>
        <p:spPr/>
        <p:txBody>
          <a:bodyPr/>
          <a:lstStyle/>
          <a:p>
            <a:fld id="{2196D539-0BD0-43BD-BD59-E7252F35CA87}" type="slidenum">
              <a:rPr lang="en-US" smtClean="0"/>
              <a:pPr/>
              <a:t>16</a:t>
            </a:fld>
            <a:endParaRPr lang="en-US"/>
          </a:p>
        </p:txBody>
      </p:sp>
      <p:sp>
        <p:nvSpPr>
          <p:cNvPr id="6" name="TextBox 5"/>
          <p:cNvSpPr txBox="1"/>
          <p:nvPr/>
        </p:nvSpPr>
        <p:spPr>
          <a:xfrm>
            <a:off x="990599" y="1515762"/>
            <a:ext cx="4036541" cy="3508653"/>
          </a:xfrm>
          <a:prstGeom prst="rect">
            <a:avLst/>
          </a:prstGeom>
          <a:noFill/>
        </p:spPr>
        <p:txBody>
          <a:bodyPr wrap="square" rtlCol="0">
            <a:spAutoFit/>
          </a:bodyPr>
          <a:lstStyle/>
          <a:p>
            <a:r>
              <a:rPr lang="en-GB" altLang="en-US" u="sng" dirty="0" smtClean="0"/>
              <a:t>Hardware Requirements:</a:t>
            </a:r>
          </a:p>
          <a:p>
            <a:endParaRPr lang="en-GB" altLang="en-US" sz="1700" dirty="0" smtClean="0"/>
          </a:p>
          <a:p>
            <a:pPr marL="285750" indent="-285750">
              <a:buFont typeface="Wingdings" panose="05000000000000000000" pitchFamily="2" charset="2"/>
              <a:buChar char="ü"/>
            </a:pPr>
            <a:r>
              <a:rPr lang="en-GB" altLang="en-US" sz="1700" dirty="0" smtClean="0"/>
              <a:t>System                 : </a:t>
            </a:r>
            <a:r>
              <a:rPr lang="en-GB" altLang="en-US" sz="1700" dirty="0"/>
              <a:t>Pentium IV 2.4 </a:t>
            </a:r>
            <a:r>
              <a:rPr lang="en-GB" altLang="en-US" sz="1700" dirty="0" smtClean="0"/>
              <a:t>GHz.</a:t>
            </a:r>
          </a:p>
          <a:p>
            <a:pPr marL="285750" indent="-285750">
              <a:buFont typeface="Wingdings" panose="05000000000000000000" pitchFamily="2" charset="2"/>
              <a:buChar char="ü"/>
            </a:pPr>
            <a:endParaRPr lang="en-GB" altLang="en-US" sz="1700" dirty="0"/>
          </a:p>
          <a:p>
            <a:pPr marL="285750" indent="-285750">
              <a:buFont typeface="Wingdings" panose="05000000000000000000" pitchFamily="2" charset="2"/>
              <a:buChar char="ü"/>
            </a:pPr>
            <a:r>
              <a:rPr lang="en-GB" altLang="en-US" sz="1700" dirty="0" smtClean="0"/>
              <a:t>Hard Disk        	 : </a:t>
            </a:r>
            <a:r>
              <a:rPr lang="en-GB" altLang="en-US" sz="1700" dirty="0"/>
              <a:t>40 </a:t>
            </a:r>
            <a:r>
              <a:rPr lang="en-GB" altLang="en-US" sz="1700" dirty="0" smtClean="0"/>
              <a:t>GB.</a:t>
            </a:r>
          </a:p>
          <a:p>
            <a:pPr marL="285750" indent="-285750">
              <a:buFont typeface="Wingdings" panose="05000000000000000000" pitchFamily="2" charset="2"/>
              <a:buChar char="ü"/>
            </a:pPr>
            <a:endParaRPr lang="en-GB" altLang="en-US" sz="1700" dirty="0"/>
          </a:p>
          <a:p>
            <a:pPr marL="285750" indent="-285750">
              <a:buFont typeface="Wingdings" panose="05000000000000000000" pitchFamily="2" charset="2"/>
              <a:buChar char="ü"/>
            </a:pPr>
            <a:r>
              <a:rPr lang="en-GB" altLang="en-US" sz="1700" dirty="0" smtClean="0"/>
              <a:t>Floppy Drive     	 : </a:t>
            </a:r>
            <a:r>
              <a:rPr lang="en-GB" altLang="en-US" sz="1700" dirty="0"/>
              <a:t>1.44 </a:t>
            </a:r>
            <a:r>
              <a:rPr lang="en-GB" altLang="en-US" sz="1700" dirty="0" smtClean="0"/>
              <a:t>Mb.</a:t>
            </a:r>
          </a:p>
          <a:p>
            <a:pPr marL="285750" indent="-285750">
              <a:buFont typeface="Wingdings" panose="05000000000000000000" pitchFamily="2" charset="2"/>
              <a:buChar char="ü"/>
            </a:pPr>
            <a:endParaRPr lang="en-GB" altLang="en-US" sz="1700" dirty="0"/>
          </a:p>
          <a:p>
            <a:pPr marL="285750" indent="-285750">
              <a:buFont typeface="Wingdings" panose="05000000000000000000" pitchFamily="2" charset="2"/>
              <a:buChar char="ü"/>
            </a:pPr>
            <a:r>
              <a:rPr lang="en-GB" altLang="en-US" sz="1700" dirty="0" smtClean="0"/>
              <a:t>Monitor</a:t>
            </a:r>
            <a:r>
              <a:rPr lang="en-GB" altLang="en-US" sz="1700" dirty="0"/>
              <a:t>	</a:t>
            </a:r>
            <a:r>
              <a:rPr lang="en-GB" altLang="en-US" sz="1700" dirty="0" smtClean="0"/>
              <a:t> : </a:t>
            </a:r>
            <a:r>
              <a:rPr lang="en-GB" altLang="en-US" sz="1700" dirty="0"/>
              <a:t>15 VGA </a:t>
            </a:r>
            <a:r>
              <a:rPr lang="en-GB" altLang="en-US" sz="1700" dirty="0" smtClean="0"/>
              <a:t>Colour.</a:t>
            </a:r>
          </a:p>
          <a:p>
            <a:endParaRPr lang="en-GB" altLang="en-US" sz="1700" dirty="0"/>
          </a:p>
          <a:p>
            <a:pPr marL="285750" indent="-285750">
              <a:buFont typeface="Wingdings" panose="05000000000000000000" pitchFamily="2" charset="2"/>
              <a:buChar char="ü"/>
            </a:pPr>
            <a:r>
              <a:rPr lang="en-GB" altLang="en-US" sz="1700" dirty="0" smtClean="0"/>
              <a:t>RAM</a:t>
            </a:r>
            <a:r>
              <a:rPr lang="en-GB" altLang="en-US" sz="1700" dirty="0"/>
              <a:t>		</a:t>
            </a:r>
            <a:r>
              <a:rPr lang="en-GB" altLang="en-US" sz="1700" dirty="0" smtClean="0"/>
              <a:t> : </a:t>
            </a:r>
            <a:r>
              <a:rPr lang="en-GB" altLang="en-US" sz="1700" dirty="0"/>
              <a:t>256 </a:t>
            </a:r>
            <a:r>
              <a:rPr lang="en-GB" altLang="en-US" sz="1700" dirty="0" smtClean="0"/>
              <a:t>Mb.</a:t>
            </a:r>
          </a:p>
          <a:p>
            <a:pPr marL="285750" indent="-285750">
              <a:buFont typeface="Wingdings" panose="05000000000000000000" pitchFamily="2" charset="2"/>
              <a:buChar char="ü"/>
            </a:pPr>
            <a:endParaRPr lang="en-GB" altLang="en-US" sz="1700" dirty="0"/>
          </a:p>
          <a:p>
            <a:pPr marL="285750" indent="-285750">
              <a:buFont typeface="Wingdings" panose="05000000000000000000" pitchFamily="2" charset="2"/>
              <a:buChar char="ü"/>
            </a:pPr>
            <a:r>
              <a:rPr lang="en-GB" altLang="en-US" sz="1700" dirty="0" smtClean="0"/>
              <a:t>Real Time            :  </a:t>
            </a:r>
            <a:r>
              <a:rPr lang="en-US" altLang="en-US" sz="1700" dirty="0" smtClean="0"/>
              <a:t>Computers</a:t>
            </a:r>
            <a:endParaRPr lang="en-US" altLang="en-US" sz="1700" dirty="0"/>
          </a:p>
        </p:txBody>
      </p:sp>
      <p:sp>
        <p:nvSpPr>
          <p:cNvPr id="7" name="TextBox 6"/>
          <p:cNvSpPr txBox="1"/>
          <p:nvPr/>
        </p:nvSpPr>
        <p:spPr>
          <a:xfrm>
            <a:off x="4876800" y="1515762"/>
            <a:ext cx="4213655" cy="3456331"/>
          </a:xfrm>
          <a:prstGeom prst="rect">
            <a:avLst/>
          </a:prstGeom>
          <a:noFill/>
        </p:spPr>
        <p:txBody>
          <a:bodyPr wrap="square" rtlCol="0">
            <a:spAutoFit/>
          </a:bodyPr>
          <a:lstStyle/>
          <a:p>
            <a:r>
              <a:rPr lang="en-GB" altLang="en-US" u="sng" dirty="0" smtClean="0"/>
              <a:t>Software Requirements:</a:t>
            </a:r>
          </a:p>
          <a:p>
            <a:pPr marL="285750" indent="-285750">
              <a:spcBef>
                <a:spcPct val="20000"/>
              </a:spcBef>
              <a:buClr>
                <a:schemeClr val="tx1"/>
              </a:buClr>
              <a:buSzPct val="85000"/>
              <a:buFont typeface="Wingdings" panose="05000000000000000000" pitchFamily="2" charset="2"/>
              <a:buChar char="ü"/>
              <a:defRPr/>
            </a:pPr>
            <a:r>
              <a:rPr lang="en-US" sz="1700" dirty="0"/>
              <a:t>Operating system     : </a:t>
            </a:r>
            <a:r>
              <a:rPr lang="en-US" sz="1700" dirty="0" smtClean="0"/>
              <a:t> </a:t>
            </a:r>
            <a:r>
              <a:rPr lang="en-US" sz="1700" dirty="0"/>
              <a:t>Windows XP or </a:t>
            </a:r>
            <a:r>
              <a:rPr lang="en-US" sz="1700" dirty="0" smtClean="0"/>
              <a:t>7</a:t>
            </a:r>
          </a:p>
          <a:p>
            <a:pPr marL="285750" indent="-285750">
              <a:spcBef>
                <a:spcPct val="20000"/>
              </a:spcBef>
              <a:buClr>
                <a:schemeClr val="tx1"/>
              </a:buClr>
              <a:buSzPct val="85000"/>
              <a:buFont typeface="Wingdings" panose="05000000000000000000" pitchFamily="2" charset="2"/>
              <a:buChar char="ü"/>
              <a:defRPr/>
            </a:pPr>
            <a:endParaRPr lang="en-US" sz="1700" dirty="0" smtClean="0"/>
          </a:p>
          <a:p>
            <a:pPr marL="285750" indent="-285750">
              <a:spcBef>
                <a:spcPct val="20000"/>
              </a:spcBef>
              <a:buClr>
                <a:schemeClr val="tx1"/>
              </a:buClr>
              <a:buSzPct val="85000"/>
              <a:buFont typeface="Wingdings" panose="05000000000000000000" pitchFamily="2" charset="2"/>
              <a:buChar char="ü"/>
              <a:defRPr/>
            </a:pPr>
            <a:r>
              <a:rPr lang="en-US" sz="1700" dirty="0" smtClean="0"/>
              <a:t>Coding </a:t>
            </a:r>
            <a:r>
              <a:rPr lang="en-US" sz="1700" dirty="0"/>
              <a:t>Language      : </a:t>
            </a:r>
            <a:r>
              <a:rPr lang="en-US" sz="1700" dirty="0" smtClean="0"/>
              <a:t> Java, HTML</a:t>
            </a:r>
          </a:p>
          <a:p>
            <a:pPr marL="285750" indent="-285750">
              <a:spcBef>
                <a:spcPct val="20000"/>
              </a:spcBef>
              <a:buClr>
                <a:schemeClr val="tx1"/>
              </a:buClr>
              <a:buSzPct val="85000"/>
              <a:buFont typeface="Wingdings" panose="05000000000000000000" pitchFamily="2" charset="2"/>
              <a:buChar char="ü"/>
              <a:defRPr/>
            </a:pPr>
            <a:endParaRPr lang="en-US" sz="1700" dirty="0"/>
          </a:p>
          <a:p>
            <a:pPr marL="285750" indent="-285750">
              <a:spcBef>
                <a:spcPct val="20000"/>
              </a:spcBef>
              <a:buClr>
                <a:schemeClr val="tx1"/>
              </a:buClr>
              <a:buSzPct val="85000"/>
              <a:buFont typeface="Wingdings" panose="05000000000000000000" pitchFamily="2" charset="2"/>
              <a:buChar char="ü"/>
              <a:defRPr/>
            </a:pPr>
            <a:r>
              <a:rPr lang="en-US" sz="1700" dirty="0" smtClean="0"/>
              <a:t>IDE</a:t>
            </a:r>
            <a:r>
              <a:rPr lang="en-US" sz="1700" dirty="0"/>
              <a:t>		    </a:t>
            </a:r>
            <a:r>
              <a:rPr lang="en-US" sz="1700" dirty="0" smtClean="0"/>
              <a:t> </a:t>
            </a:r>
            <a:r>
              <a:rPr lang="en-US" sz="1700" dirty="0"/>
              <a:t>:  </a:t>
            </a:r>
            <a:r>
              <a:rPr lang="en-US" sz="1700" dirty="0" smtClean="0"/>
              <a:t>Eclipse JEE</a:t>
            </a:r>
          </a:p>
          <a:p>
            <a:pPr marL="285750" indent="-285750">
              <a:spcBef>
                <a:spcPct val="20000"/>
              </a:spcBef>
              <a:buClr>
                <a:schemeClr val="tx1"/>
              </a:buClr>
              <a:buSzPct val="85000"/>
              <a:buFont typeface="Wingdings" panose="05000000000000000000" pitchFamily="2" charset="2"/>
              <a:buChar char="ü"/>
              <a:defRPr/>
            </a:pPr>
            <a:endParaRPr lang="en-US" sz="1700" dirty="0"/>
          </a:p>
          <a:p>
            <a:pPr marL="285750" indent="-285750">
              <a:spcBef>
                <a:spcPct val="20000"/>
              </a:spcBef>
              <a:buClr>
                <a:schemeClr val="tx1"/>
              </a:buClr>
              <a:buSzPct val="85000"/>
              <a:buFont typeface="Wingdings" panose="05000000000000000000" pitchFamily="2" charset="2"/>
              <a:buChar char="ü"/>
              <a:defRPr/>
            </a:pPr>
            <a:r>
              <a:rPr lang="en-US" sz="1700" dirty="0" smtClean="0"/>
              <a:t>GUI                        :  Servlets, </a:t>
            </a:r>
            <a:r>
              <a:rPr lang="en-US" sz="1700" dirty="0" err="1" smtClean="0"/>
              <a:t>Jsp</a:t>
            </a:r>
            <a:r>
              <a:rPr lang="en-US" sz="1700" dirty="0" smtClean="0"/>
              <a:t>, Applets</a:t>
            </a:r>
            <a:endParaRPr lang="en-US" sz="1700" dirty="0"/>
          </a:p>
          <a:p>
            <a:pPr marL="285750" indent="-285750">
              <a:spcBef>
                <a:spcPct val="20000"/>
              </a:spcBef>
              <a:buClr>
                <a:schemeClr val="tx1"/>
              </a:buClr>
              <a:buSzPct val="85000"/>
              <a:buFont typeface="Wingdings" panose="05000000000000000000" pitchFamily="2" charset="2"/>
              <a:buChar char="ü"/>
              <a:defRPr/>
            </a:pPr>
            <a:endParaRPr lang="en-US" sz="1700" dirty="0" smtClean="0"/>
          </a:p>
          <a:p>
            <a:pPr marL="285750" indent="-285750">
              <a:spcBef>
                <a:spcPct val="20000"/>
              </a:spcBef>
              <a:buClr>
                <a:schemeClr val="tx1"/>
              </a:buClr>
              <a:buSzPct val="85000"/>
              <a:buFont typeface="Wingdings" panose="05000000000000000000" pitchFamily="2" charset="2"/>
              <a:buChar char="ü"/>
              <a:defRPr/>
            </a:pPr>
            <a:r>
              <a:rPr lang="en-US" sz="1700" dirty="0" smtClean="0"/>
              <a:t>Server		     :Apache Tomcat</a:t>
            </a:r>
            <a:endParaRPr lang="en-US" sz="1700" dirty="0"/>
          </a:p>
          <a:p>
            <a:endParaRPr lang="en-GB" altLang="en-US" sz="1700" dirty="0" smtClean="0"/>
          </a:p>
        </p:txBody>
      </p:sp>
    </p:spTree>
    <p:extLst>
      <p:ext uri="{BB962C8B-B14F-4D97-AF65-F5344CB8AC3E}">
        <p14:creationId xmlns:p14="http://schemas.microsoft.com/office/powerpoint/2010/main" xmlns="" val="36007302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500" dirty="0" smtClean="0"/>
              <a:t>Implementations</a:t>
            </a:r>
            <a:endParaRPr lang="en-US" sz="2500" dirty="0"/>
          </a:p>
        </p:txBody>
      </p:sp>
      <p:sp>
        <p:nvSpPr>
          <p:cNvPr id="3" name="Content Placeholder 2"/>
          <p:cNvSpPr>
            <a:spLocks noGrp="1"/>
          </p:cNvSpPr>
          <p:nvPr>
            <p:ph idx="1"/>
          </p:nvPr>
        </p:nvSpPr>
        <p:spPr/>
        <p:txBody>
          <a:bodyPr>
            <a:normAutofit/>
          </a:bodyPr>
          <a:lstStyle/>
          <a:p>
            <a:pPr>
              <a:buClr>
                <a:schemeClr val="tx1"/>
              </a:buClr>
              <a:buNone/>
            </a:pPr>
            <a:r>
              <a:rPr lang="en-US" sz="2000" u="sng" dirty="0" smtClean="0">
                <a:solidFill>
                  <a:schemeClr val="tx2">
                    <a:lumMod val="50000"/>
                  </a:schemeClr>
                </a:solidFill>
              </a:rPr>
              <a:t>Work Done:</a:t>
            </a:r>
          </a:p>
          <a:p>
            <a:pPr>
              <a:buClr>
                <a:schemeClr val="tx1"/>
              </a:buClr>
              <a:buNone/>
            </a:pPr>
            <a:endParaRPr lang="en-US" sz="2000" u="sng" dirty="0" smtClean="0">
              <a:solidFill>
                <a:schemeClr val="tx2">
                  <a:lumMod val="50000"/>
                </a:schemeClr>
              </a:solidFill>
            </a:endParaRPr>
          </a:p>
          <a:p>
            <a:pPr>
              <a:buClr>
                <a:schemeClr val="tx1"/>
              </a:buClr>
              <a:buFont typeface="Wingdings" panose="05000000000000000000" pitchFamily="2" charset="2"/>
              <a:buChar char="ü"/>
            </a:pPr>
            <a:r>
              <a:rPr lang="en-US" sz="1800" dirty="0" smtClean="0"/>
              <a:t>Worked for designing of 3D images of </a:t>
            </a:r>
            <a:r>
              <a:rPr lang="en-US" sz="1800" dirty="0"/>
              <a:t>M</a:t>
            </a:r>
            <a:r>
              <a:rPr lang="en-US" sz="1800" dirty="0" smtClean="0"/>
              <a:t>ysore  historical places using google sketch up software.</a:t>
            </a:r>
          </a:p>
          <a:p>
            <a:pPr>
              <a:buClr>
                <a:schemeClr val="tx1"/>
              </a:buClr>
              <a:buFont typeface="Wingdings" panose="05000000000000000000" pitchFamily="2" charset="2"/>
              <a:buChar char="ü"/>
            </a:pPr>
            <a:endParaRPr lang="en-US" sz="1800" dirty="0"/>
          </a:p>
          <a:p>
            <a:pPr>
              <a:buClr>
                <a:schemeClr val="tx1"/>
              </a:buClr>
              <a:buFont typeface="Wingdings" panose="05000000000000000000" pitchFamily="2" charset="2"/>
              <a:buChar char="ü"/>
            </a:pPr>
            <a:r>
              <a:rPr lang="en-US" sz="1800" dirty="0" smtClean="0"/>
              <a:t>Done the secure transferring of files .</a:t>
            </a:r>
          </a:p>
          <a:p>
            <a:pPr>
              <a:buClr>
                <a:schemeClr val="tx1"/>
              </a:buClr>
              <a:buFont typeface="Wingdings" panose="05000000000000000000" pitchFamily="2" charset="2"/>
              <a:buChar char="ü"/>
            </a:pPr>
            <a:endParaRPr lang="en-US" sz="1800" dirty="0" smtClean="0"/>
          </a:p>
          <a:p>
            <a:pPr>
              <a:buClr>
                <a:schemeClr val="tx1"/>
              </a:buClr>
              <a:buFont typeface="Wingdings" panose="05000000000000000000" pitchFamily="2" charset="2"/>
              <a:buChar char="ü"/>
            </a:pPr>
            <a:r>
              <a:rPr lang="en-US" sz="1800" dirty="0"/>
              <a:t>S</a:t>
            </a:r>
            <a:r>
              <a:rPr lang="en-US" sz="1800" dirty="0" smtClean="0"/>
              <a:t>ecure </a:t>
            </a:r>
            <a:r>
              <a:rPr lang="en-US" sz="1800" dirty="0"/>
              <a:t>authentication and secure live chatting</a:t>
            </a:r>
            <a:r>
              <a:rPr lang="en-US" sz="1800" dirty="0" smtClean="0"/>
              <a:t>.</a:t>
            </a:r>
          </a:p>
          <a:p>
            <a:pPr>
              <a:buClr>
                <a:schemeClr val="tx1"/>
              </a:buClr>
              <a:buFont typeface="Wingdings" panose="05000000000000000000" pitchFamily="2" charset="2"/>
              <a:buChar char="ü"/>
            </a:pPr>
            <a:endParaRPr lang="en-US" sz="1800" dirty="0" smtClean="0"/>
          </a:p>
          <a:p>
            <a:pPr>
              <a:buClr>
                <a:schemeClr val="tx1"/>
              </a:buClr>
              <a:buFont typeface="Wingdings" panose="05000000000000000000" pitchFamily="2" charset="2"/>
              <a:buChar char="ü"/>
            </a:pPr>
            <a:r>
              <a:rPr lang="en-US" sz="1800" dirty="0"/>
              <a:t>To develop a secure live blogging with canvas board technology</a:t>
            </a:r>
            <a:r>
              <a:rPr lang="en-US" sz="1800" dirty="0" smtClean="0"/>
              <a:t>.</a:t>
            </a:r>
            <a:endParaRPr lang="en-US" sz="1800" dirty="0"/>
          </a:p>
          <a:p>
            <a:pPr>
              <a:buClr>
                <a:schemeClr val="tx1"/>
              </a:buClr>
              <a:buNone/>
            </a:pPr>
            <a:endParaRPr lang="en-US" sz="2000" u="sng" dirty="0" smtClean="0">
              <a:solidFill>
                <a:schemeClr val="tx2">
                  <a:lumMod val="75000"/>
                </a:schemeClr>
              </a:solidFill>
            </a:endParaRPr>
          </a:p>
          <a:p>
            <a:pPr>
              <a:buClr>
                <a:schemeClr val="tx1"/>
              </a:buClr>
              <a:buNone/>
            </a:pPr>
            <a:endParaRPr lang="en-US" sz="2000" u="sng" dirty="0" smtClean="0">
              <a:solidFill>
                <a:schemeClr val="tx2">
                  <a:lumMod val="75000"/>
                </a:schemeClr>
              </a:solidFill>
            </a:endParaRPr>
          </a:p>
        </p:txBody>
      </p:sp>
      <p:sp>
        <p:nvSpPr>
          <p:cNvPr id="4" name="Footer Placeholder 3"/>
          <p:cNvSpPr>
            <a:spLocks noGrp="1"/>
          </p:cNvSpPr>
          <p:nvPr>
            <p:ph type="ftr" sz="quarter" idx="11"/>
          </p:nvPr>
        </p:nvSpPr>
        <p:spPr>
          <a:xfrm>
            <a:off x="990600" y="6305550"/>
            <a:ext cx="7620000" cy="476250"/>
          </a:xfrm>
        </p:spPr>
        <p:txBody>
          <a:bodyPr/>
          <a:lstStyle/>
          <a:p>
            <a:r>
              <a:rPr lang="en-US" dirty="0" smtClean="0"/>
              <a:t>Secure Communication Through Internet Using JAVA                  RGUKT	-CSE		   RRSC-S/ISRO   </a:t>
            </a:r>
            <a:endParaRPr lang="en-US" dirty="0"/>
          </a:p>
        </p:txBody>
      </p:sp>
      <p:sp>
        <p:nvSpPr>
          <p:cNvPr id="5" name="Slide Number Placeholder 4"/>
          <p:cNvSpPr>
            <a:spLocks noGrp="1"/>
          </p:cNvSpPr>
          <p:nvPr>
            <p:ph type="sldNum" sz="quarter" idx="12"/>
          </p:nvPr>
        </p:nvSpPr>
        <p:spPr/>
        <p:txBody>
          <a:bodyPr/>
          <a:lstStyle/>
          <a:p>
            <a:fld id="{2196D539-0BD0-43BD-BD59-E7252F35CA87}" type="slidenum">
              <a:rPr lang="en-US" smtClean="0"/>
              <a:pPr/>
              <a:t>17</a:t>
            </a:fld>
            <a:endParaRPr lang="en-US"/>
          </a:p>
        </p:txBody>
      </p:sp>
    </p:spTree>
    <p:extLst>
      <p:ext uri="{BB962C8B-B14F-4D97-AF65-F5344CB8AC3E}">
        <p14:creationId xmlns:p14="http://schemas.microsoft.com/office/powerpoint/2010/main" xmlns="" val="35148693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Status Graph</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xmlns="" val="4243155471"/>
              </p:ext>
            </p:extLst>
          </p:nvPr>
        </p:nvGraphicFramePr>
        <p:xfrm>
          <a:off x="1676400" y="1447800"/>
          <a:ext cx="7258050" cy="4800600"/>
        </p:xfrm>
        <a:graphic>
          <a:graphicData uri="http://schemas.openxmlformats.org/drawingml/2006/chart">
            <c:chart xmlns:c="http://schemas.openxmlformats.org/drawingml/2006/chart" xmlns:r="http://schemas.openxmlformats.org/officeDocument/2006/relationships" r:id="rId2"/>
          </a:graphicData>
        </a:graphic>
      </p:graphicFrame>
      <p:sp>
        <p:nvSpPr>
          <p:cNvPr id="4" name="Footer Placeholder 3"/>
          <p:cNvSpPr>
            <a:spLocks noGrp="1"/>
          </p:cNvSpPr>
          <p:nvPr>
            <p:ph type="ftr" sz="quarter" idx="11"/>
          </p:nvPr>
        </p:nvSpPr>
        <p:spPr/>
        <p:txBody>
          <a:bodyPr/>
          <a:lstStyle/>
          <a:p>
            <a:r>
              <a:rPr lang="en-US" smtClean="0"/>
              <a:t>Secure Communication Through Internet Using JAVA                   RRSC-S/ISRO   </a:t>
            </a:r>
            <a:endParaRPr lang="en-US"/>
          </a:p>
        </p:txBody>
      </p:sp>
      <p:sp>
        <p:nvSpPr>
          <p:cNvPr id="5" name="Slide Number Placeholder 4"/>
          <p:cNvSpPr>
            <a:spLocks noGrp="1"/>
          </p:cNvSpPr>
          <p:nvPr>
            <p:ph type="sldNum" sz="quarter" idx="12"/>
          </p:nvPr>
        </p:nvSpPr>
        <p:spPr/>
        <p:txBody>
          <a:bodyPr/>
          <a:lstStyle/>
          <a:p>
            <a:fld id="{2196D539-0BD0-43BD-BD59-E7252F35CA87}" type="slidenum">
              <a:rPr lang="en-US" smtClean="0"/>
              <a:pPr/>
              <a:t>18</a:t>
            </a:fld>
            <a:endParaRPr lang="en-US" dirty="0"/>
          </a:p>
        </p:txBody>
      </p:sp>
      <p:sp>
        <p:nvSpPr>
          <p:cNvPr id="7" name="TextBox 6"/>
          <p:cNvSpPr txBox="1"/>
          <p:nvPr/>
        </p:nvSpPr>
        <p:spPr>
          <a:xfrm>
            <a:off x="1371600" y="2180771"/>
            <a:ext cx="228600" cy="3416320"/>
          </a:xfrm>
          <a:prstGeom prst="rect">
            <a:avLst/>
          </a:prstGeom>
          <a:noFill/>
        </p:spPr>
        <p:txBody>
          <a:bodyPr wrap="square" rtlCol="0">
            <a:spAutoFit/>
          </a:bodyPr>
          <a:lstStyle/>
          <a:p>
            <a:r>
              <a:rPr lang="en-US" dirty="0" smtClean="0"/>
              <a:t>Status level</a:t>
            </a:r>
            <a:endParaRPr lang="en-IN" dirty="0"/>
          </a:p>
        </p:txBody>
      </p:sp>
      <p:sp>
        <p:nvSpPr>
          <p:cNvPr id="3" name="TextBox 2"/>
          <p:cNvSpPr txBox="1"/>
          <p:nvPr/>
        </p:nvSpPr>
        <p:spPr>
          <a:xfrm>
            <a:off x="8458200" y="5791200"/>
            <a:ext cx="685800" cy="369332"/>
          </a:xfrm>
          <a:prstGeom prst="rect">
            <a:avLst/>
          </a:prstGeom>
          <a:noFill/>
        </p:spPr>
        <p:txBody>
          <a:bodyPr wrap="square" rtlCol="0">
            <a:spAutoFit/>
          </a:bodyPr>
          <a:lstStyle/>
          <a:p>
            <a:r>
              <a:rPr lang="en-US" dirty="0" smtClean="0"/>
              <a:t>time</a:t>
            </a:r>
          </a:p>
        </p:txBody>
      </p:sp>
    </p:spTree>
    <p:extLst>
      <p:ext uri="{BB962C8B-B14F-4D97-AF65-F5344CB8AC3E}">
        <p14:creationId xmlns:p14="http://schemas.microsoft.com/office/powerpoint/2010/main" xmlns="" val="10268459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Users\SANJU\Desktop\Reg.png"/>
          <p:cNvPicPr/>
          <p:nvPr/>
        </p:nvPicPr>
        <p:blipFill>
          <a:blip r:embed="rId2">
            <a:extLst>
              <a:ext uri="{28A0092B-C50C-407E-A947-70E740481C1C}">
                <a14:useLocalDpi xmlns:a14="http://schemas.microsoft.com/office/drawing/2010/main" xmlns="" val="0"/>
              </a:ext>
            </a:extLst>
          </a:blip>
          <a:srcRect/>
          <a:stretch>
            <a:fillRect/>
          </a:stretch>
        </p:blipFill>
        <p:spPr bwMode="auto">
          <a:xfrm>
            <a:off x="1336464" y="2815771"/>
            <a:ext cx="7503117" cy="4343400"/>
          </a:xfrm>
          <a:prstGeom prst="rect">
            <a:avLst/>
          </a:prstGeom>
          <a:noFill/>
          <a:ln>
            <a:noFill/>
          </a:ln>
        </p:spPr>
      </p:pic>
      <p:sp>
        <p:nvSpPr>
          <p:cNvPr id="4" name="Footer Placeholder 3"/>
          <p:cNvSpPr>
            <a:spLocks noGrp="1"/>
          </p:cNvSpPr>
          <p:nvPr>
            <p:ph type="ftr" sz="quarter" idx="11"/>
          </p:nvPr>
        </p:nvSpPr>
        <p:spPr>
          <a:xfrm>
            <a:off x="990600" y="6305550"/>
            <a:ext cx="7620000" cy="476250"/>
          </a:xfrm>
        </p:spPr>
        <p:txBody>
          <a:bodyPr/>
          <a:lstStyle/>
          <a:p>
            <a:r>
              <a:rPr lang="en-US" dirty="0" smtClean="0"/>
              <a:t>Secure Communication Through Internet Using JAVA                   RRSC-S/ISRO   </a:t>
            </a:r>
            <a:endParaRPr lang="en-US" dirty="0"/>
          </a:p>
        </p:txBody>
      </p:sp>
      <p:sp>
        <p:nvSpPr>
          <p:cNvPr id="5" name="Slide Number Placeholder 4"/>
          <p:cNvSpPr>
            <a:spLocks noGrp="1"/>
          </p:cNvSpPr>
          <p:nvPr>
            <p:ph type="sldNum" sz="quarter" idx="12"/>
          </p:nvPr>
        </p:nvSpPr>
        <p:spPr/>
        <p:txBody>
          <a:bodyPr/>
          <a:lstStyle/>
          <a:p>
            <a:fld id="{2196D539-0BD0-43BD-BD59-E7252F35CA87}" type="slidenum">
              <a:rPr lang="en-US" smtClean="0"/>
              <a:pPr/>
              <a:t>19</a:t>
            </a:fld>
            <a:endParaRPr lang="en-US"/>
          </a:p>
        </p:txBody>
      </p:sp>
      <p:pic>
        <p:nvPicPr>
          <p:cNvPr id="1026" name="Picture 2" descr="C:\Users\SANJU\Desktop\Picture.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90600" y="533400"/>
            <a:ext cx="7924800" cy="3025346"/>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p:cNvSpPr txBox="1"/>
          <p:nvPr/>
        </p:nvSpPr>
        <p:spPr>
          <a:xfrm>
            <a:off x="1066800" y="164068"/>
            <a:ext cx="7315200" cy="477054"/>
          </a:xfrm>
          <a:prstGeom prst="rect">
            <a:avLst/>
          </a:prstGeom>
          <a:noFill/>
        </p:spPr>
        <p:txBody>
          <a:bodyPr wrap="square" rtlCol="0">
            <a:spAutoFit/>
          </a:bodyPr>
          <a:lstStyle/>
          <a:p>
            <a:r>
              <a:rPr lang="en-US" sz="2500" dirty="0" smtClean="0">
                <a:solidFill>
                  <a:schemeClr val="accent3">
                    <a:lumMod val="75000"/>
                  </a:schemeClr>
                </a:solidFill>
                <a:latin typeface="Times New Roman" panose="02020603050405020304" pitchFamily="18" charset="0"/>
                <a:cs typeface="Times New Roman" panose="02020603050405020304" pitchFamily="18" charset="0"/>
              </a:rPr>
              <a:t>Application</a:t>
            </a:r>
            <a:endParaRPr lang="en-US" sz="2500" dirty="0">
              <a:solidFill>
                <a:schemeClr val="accent3">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5899748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500" u="sng" dirty="0" smtClean="0"/>
              <a:t>Agenda</a:t>
            </a:r>
            <a:endParaRPr lang="en-US" sz="2500" u="sng" dirty="0"/>
          </a:p>
        </p:txBody>
      </p:sp>
      <p:sp>
        <p:nvSpPr>
          <p:cNvPr id="3" name="Content Placeholder 2"/>
          <p:cNvSpPr>
            <a:spLocks noGrp="1"/>
          </p:cNvSpPr>
          <p:nvPr>
            <p:ph idx="1"/>
          </p:nvPr>
        </p:nvSpPr>
        <p:spPr>
          <a:xfrm>
            <a:off x="1435608" y="1219200"/>
            <a:ext cx="7498080" cy="5029200"/>
          </a:xfrm>
        </p:spPr>
        <p:txBody>
          <a:bodyPr>
            <a:normAutofit/>
          </a:bodyPr>
          <a:lstStyle/>
          <a:p>
            <a:pPr>
              <a:buClr>
                <a:schemeClr val="tx1"/>
              </a:buClr>
              <a:buFont typeface="Arial" pitchFamily="34" charset="0"/>
              <a:buChar char="•"/>
            </a:pPr>
            <a:r>
              <a:rPr lang="en-US" sz="1800" dirty="0" smtClean="0"/>
              <a:t>ISRO &amp; RRSC</a:t>
            </a:r>
          </a:p>
          <a:p>
            <a:pPr>
              <a:buClr>
                <a:schemeClr val="tx1"/>
              </a:buClr>
              <a:buFont typeface="Arial" pitchFamily="34" charset="0"/>
              <a:buChar char="•"/>
            </a:pPr>
            <a:r>
              <a:rPr lang="en-US" sz="1800" dirty="0" smtClean="0"/>
              <a:t>Introduction</a:t>
            </a:r>
          </a:p>
          <a:p>
            <a:pPr>
              <a:buClr>
                <a:schemeClr val="tx1"/>
              </a:buClr>
              <a:buFont typeface="Arial" pitchFamily="34" charset="0"/>
              <a:buChar char="•"/>
            </a:pPr>
            <a:r>
              <a:rPr lang="en-US" sz="1800" dirty="0" smtClean="0"/>
              <a:t>Scope</a:t>
            </a:r>
          </a:p>
          <a:p>
            <a:pPr>
              <a:buClr>
                <a:schemeClr val="tx1"/>
              </a:buClr>
              <a:buFont typeface="Arial" pitchFamily="34" charset="0"/>
              <a:buChar char="•"/>
            </a:pPr>
            <a:r>
              <a:rPr lang="en-US" sz="1800" dirty="0" smtClean="0"/>
              <a:t>Existing System</a:t>
            </a:r>
          </a:p>
          <a:p>
            <a:pPr>
              <a:buClr>
                <a:schemeClr val="tx1"/>
              </a:buClr>
              <a:buFont typeface="Arial" pitchFamily="34" charset="0"/>
              <a:buChar char="•"/>
            </a:pPr>
            <a:r>
              <a:rPr lang="en-US" sz="1800" dirty="0" smtClean="0"/>
              <a:t>Disadvantages</a:t>
            </a:r>
          </a:p>
          <a:p>
            <a:pPr>
              <a:buClr>
                <a:schemeClr val="tx1"/>
              </a:buClr>
              <a:buFont typeface="Arial" pitchFamily="34" charset="0"/>
              <a:buChar char="•"/>
            </a:pPr>
            <a:r>
              <a:rPr lang="en-US" sz="1800" dirty="0" smtClean="0"/>
              <a:t>Proposed System</a:t>
            </a:r>
          </a:p>
          <a:p>
            <a:pPr>
              <a:buClr>
                <a:schemeClr val="tx1"/>
              </a:buClr>
              <a:buFont typeface="Arial" pitchFamily="34" charset="0"/>
              <a:buChar char="•"/>
            </a:pPr>
            <a:r>
              <a:rPr lang="en-US" sz="1800" dirty="0" smtClean="0"/>
              <a:t>System Design</a:t>
            </a:r>
          </a:p>
          <a:p>
            <a:pPr>
              <a:buClr>
                <a:schemeClr val="tx1"/>
              </a:buClr>
              <a:buFont typeface="Arial" pitchFamily="34" charset="0"/>
              <a:buChar char="•"/>
            </a:pPr>
            <a:r>
              <a:rPr lang="en-US" sz="1800" dirty="0" smtClean="0"/>
              <a:t>Advantages</a:t>
            </a:r>
          </a:p>
          <a:p>
            <a:pPr>
              <a:buClr>
                <a:schemeClr val="tx1"/>
              </a:buClr>
              <a:buFont typeface="Arial" pitchFamily="34" charset="0"/>
              <a:buChar char="•"/>
            </a:pPr>
            <a:r>
              <a:rPr lang="en-US" sz="1800" dirty="0" smtClean="0"/>
              <a:t>Requirements</a:t>
            </a:r>
          </a:p>
          <a:p>
            <a:pPr>
              <a:buClr>
                <a:schemeClr val="tx1"/>
              </a:buClr>
              <a:buFont typeface="Arial" pitchFamily="34" charset="0"/>
              <a:buChar char="•"/>
            </a:pPr>
            <a:r>
              <a:rPr lang="en-US" sz="1800" dirty="0" smtClean="0"/>
              <a:t>Implementations</a:t>
            </a:r>
            <a:endParaRPr lang="en-US" sz="1800" dirty="0"/>
          </a:p>
          <a:p>
            <a:pPr>
              <a:buClr>
                <a:schemeClr val="tx1"/>
              </a:buClr>
              <a:buFont typeface="Arial" pitchFamily="34" charset="0"/>
              <a:buChar char="•"/>
            </a:pPr>
            <a:r>
              <a:rPr lang="en-US" sz="1800" dirty="0" smtClean="0"/>
              <a:t>Status Graph</a:t>
            </a:r>
          </a:p>
          <a:p>
            <a:pPr>
              <a:buClr>
                <a:schemeClr val="tx1"/>
              </a:buClr>
              <a:buFont typeface="Arial" pitchFamily="34" charset="0"/>
              <a:buChar char="•"/>
            </a:pPr>
            <a:r>
              <a:rPr lang="en-US" sz="1800" dirty="0" smtClean="0"/>
              <a:t>Application</a:t>
            </a:r>
          </a:p>
          <a:p>
            <a:pPr>
              <a:buClr>
                <a:schemeClr val="tx1"/>
              </a:buClr>
              <a:buFont typeface="Arial" pitchFamily="34" charset="0"/>
              <a:buChar char="•"/>
            </a:pPr>
            <a:r>
              <a:rPr lang="en-US" sz="1800"/>
              <a:t>Future </a:t>
            </a:r>
            <a:r>
              <a:rPr lang="en-US" sz="1800" smtClean="0"/>
              <a:t>Work</a:t>
            </a:r>
            <a:endParaRPr lang="en-US" sz="1800" dirty="0" smtClean="0"/>
          </a:p>
          <a:p>
            <a:pPr>
              <a:buClr>
                <a:schemeClr val="tx1"/>
              </a:buClr>
              <a:buFont typeface="Arial" pitchFamily="34" charset="0"/>
              <a:buChar char="•"/>
            </a:pPr>
            <a:r>
              <a:rPr lang="en-US" sz="1800" dirty="0" err="1" smtClean="0"/>
              <a:t>Bhuvan</a:t>
            </a:r>
            <a:r>
              <a:rPr lang="en-US" sz="1800" dirty="0" smtClean="0"/>
              <a:t> 3D work</a:t>
            </a:r>
            <a:endParaRPr lang="en-US" sz="1800" dirty="0"/>
          </a:p>
        </p:txBody>
      </p:sp>
      <p:sp>
        <p:nvSpPr>
          <p:cNvPr id="4" name="Footer Placeholder 3"/>
          <p:cNvSpPr>
            <a:spLocks noGrp="1"/>
          </p:cNvSpPr>
          <p:nvPr>
            <p:ph type="ftr" sz="quarter" idx="11"/>
          </p:nvPr>
        </p:nvSpPr>
        <p:spPr>
          <a:xfrm>
            <a:off x="1371600" y="6305550"/>
            <a:ext cx="7239000" cy="476250"/>
          </a:xfrm>
        </p:spPr>
        <p:txBody>
          <a:bodyPr/>
          <a:lstStyle/>
          <a:p>
            <a:r>
              <a:rPr lang="en-US" dirty="0"/>
              <a:t>Secure Communication Through Internet Using JAVA 	             RGUKT-CSE 	                </a:t>
            </a:r>
            <a:r>
              <a:rPr lang="en-US" dirty="0" smtClean="0"/>
              <a:t>RRSC-S/ISRO   </a:t>
            </a:r>
            <a:endParaRPr lang="en-US" dirty="0"/>
          </a:p>
        </p:txBody>
      </p:sp>
      <p:sp>
        <p:nvSpPr>
          <p:cNvPr id="5" name="Slide Number Placeholder 4"/>
          <p:cNvSpPr>
            <a:spLocks noGrp="1"/>
          </p:cNvSpPr>
          <p:nvPr>
            <p:ph type="sldNum" sz="quarter" idx="12"/>
          </p:nvPr>
        </p:nvSpPr>
        <p:spPr/>
        <p:txBody>
          <a:bodyPr/>
          <a:lstStyle/>
          <a:p>
            <a:fld id="{2196D539-0BD0-43BD-BD59-E7252F35CA87}"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Footer Placeholder 3"/>
          <p:cNvSpPr>
            <a:spLocks noGrp="1"/>
          </p:cNvSpPr>
          <p:nvPr>
            <p:ph type="ftr" sz="quarter" idx="11"/>
          </p:nvPr>
        </p:nvSpPr>
        <p:spPr>
          <a:xfrm>
            <a:off x="990600" y="6305550"/>
            <a:ext cx="8001000" cy="476250"/>
          </a:xfrm>
        </p:spPr>
        <p:txBody>
          <a:bodyPr/>
          <a:lstStyle/>
          <a:p>
            <a:r>
              <a:rPr lang="en-US" dirty="0" smtClean="0"/>
              <a:t>Secure Communication Through Internet Using JAVA                   RRSC-S/ISRO   </a:t>
            </a:r>
            <a:endParaRPr lang="en-US" dirty="0"/>
          </a:p>
        </p:txBody>
      </p:sp>
      <p:sp>
        <p:nvSpPr>
          <p:cNvPr id="5" name="Slide Number Placeholder 4"/>
          <p:cNvSpPr>
            <a:spLocks noGrp="1"/>
          </p:cNvSpPr>
          <p:nvPr>
            <p:ph type="sldNum" sz="quarter" idx="12"/>
          </p:nvPr>
        </p:nvSpPr>
        <p:spPr/>
        <p:txBody>
          <a:bodyPr/>
          <a:lstStyle/>
          <a:p>
            <a:fld id="{2196D539-0BD0-43BD-BD59-E7252F35CA87}" type="slidenum">
              <a:rPr lang="en-US" smtClean="0"/>
              <a:pPr/>
              <a:t>20</a:t>
            </a:fld>
            <a:endParaRPr lang="en-US"/>
          </a:p>
        </p:txBody>
      </p:sp>
      <p:pic>
        <p:nvPicPr>
          <p:cNvPr id="7" name="Picture 6" descr="C:\Documents and Settings\train_2\Desktop\projectpics\projectpics\listRooms.JPG"/>
          <p:cNvPicPr/>
          <p:nvPr/>
        </p:nvPicPr>
        <p:blipFill>
          <a:blip r:embed="rId2"/>
          <a:srcRect/>
          <a:stretch>
            <a:fillRect/>
          </a:stretch>
        </p:blipFill>
        <p:spPr bwMode="auto">
          <a:xfrm>
            <a:off x="990600" y="1"/>
            <a:ext cx="8153400" cy="6248400"/>
          </a:xfrm>
          <a:prstGeom prst="rect">
            <a:avLst/>
          </a:prstGeom>
          <a:noFill/>
          <a:ln w="9525">
            <a:noFill/>
            <a:miter lim="800000"/>
            <a:headEnd/>
            <a:tailEnd/>
          </a:ln>
        </p:spPr>
      </p:pic>
    </p:spTree>
    <p:extLst>
      <p:ext uri="{BB962C8B-B14F-4D97-AF65-F5344CB8AC3E}">
        <p14:creationId xmlns:p14="http://schemas.microsoft.com/office/powerpoint/2010/main" xmlns="" val="14028099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Secure Communication Through Internet Using JAVA                   RRSC-S/ISRO   </a:t>
            </a:r>
            <a:endParaRPr lang="en-US"/>
          </a:p>
        </p:txBody>
      </p:sp>
      <p:sp>
        <p:nvSpPr>
          <p:cNvPr id="5" name="Slide Number Placeholder 4"/>
          <p:cNvSpPr>
            <a:spLocks noGrp="1"/>
          </p:cNvSpPr>
          <p:nvPr>
            <p:ph type="sldNum" sz="quarter" idx="12"/>
          </p:nvPr>
        </p:nvSpPr>
        <p:spPr/>
        <p:txBody>
          <a:bodyPr/>
          <a:lstStyle/>
          <a:p>
            <a:fld id="{2196D539-0BD0-43BD-BD59-E7252F35CA87}" type="slidenum">
              <a:rPr lang="en-US" smtClean="0"/>
              <a:pPr/>
              <a:t>21</a:t>
            </a:fld>
            <a:endParaRPr lang="en-US"/>
          </a:p>
        </p:txBody>
      </p:sp>
      <p:pic>
        <p:nvPicPr>
          <p:cNvPr id="7" name="Picture 6" descr="C:\Documents and Settings\train_2\Desktop\projectpics\projectpics\addnewroom.JPG"/>
          <p:cNvPicPr/>
          <p:nvPr/>
        </p:nvPicPr>
        <p:blipFill>
          <a:blip r:embed="rId2"/>
          <a:srcRect/>
          <a:stretch>
            <a:fillRect/>
          </a:stretch>
        </p:blipFill>
        <p:spPr bwMode="auto">
          <a:xfrm>
            <a:off x="1026886" y="1371600"/>
            <a:ext cx="7924800" cy="4419600"/>
          </a:xfrm>
          <a:prstGeom prst="rect">
            <a:avLst/>
          </a:prstGeom>
          <a:noFill/>
          <a:ln w="9525">
            <a:noFill/>
            <a:miter lim="800000"/>
            <a:headEnd/>
            <a:tailEnd/>
          </a:ln>
        </p:spPr>
      </p:pic>
    </p:spTree>
    <p:extLst>
      <p:ext uri="{BB962C8B-B14F-4D97-AF65-F5344CB8AC3E}">
        <p14:creationId xmlns:p14="http://schemas.microsoft.com/office/powerpoint/2010/main" xmlns="" val="8024027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Documents and Settings\train_2\Desktop\projectpics\projectpics\chat.JPG"/>
          <p:cNvPicPr/>
          <p:nvPr/>
        </p:nvPicPr>
        <p:blipFill>
          <a:blip r:embed="rId3"/>
          <a:srcRect/>
          <a:stretch>
            <a:fillRect/>
          </a:stretch>
        </p:blipFill>
        <p:spPr bwMode="auto">
          <a:xfrm>
            <a:off x="990600" y="7257"/>
            <a:ext cx="8153400" cy="6469743"/>
          </a:xfrm>
          <a:prstGeom prst="rect">
            <a:avLst/>
          </a:prstGeom>
          <a:noFill/>
          <a:ln w="9525">
            <a:noFill/>
            <a:miter lim="800000"/>
            <a:headEnd/>
            <a:tailEnd/>
          </a:ln>
        </p:spPr>
      </p:pic>
      <p:sp>
        <p:nvSpPr>
          <p:cNvPr id="4" name="Footer Placeholder 3"/>
          <p:cNvSpPr>
            <a:spLocks noGrp="1"/>
          </p:cNvSpPr>
          <p:nvPr>
            <p:ph type="ftr" sz="quarter" idx="11"/>
          </p:nvPr>
        </p:nvSpPr>
        <p:spPr>
          <a:xfrm>
            <a:off x="990600" y="6305550"/>
            <a:ext cx="7620000" cy="476250"/>
          </a:xfrm>
        </p:spPr>
        <p:txBody>
          <a:bodyPr/>
          <a:lstStyle/>
          <a:p>
            <a:r>
              <a:rPr lang="en-US" dirty="0" smtClean="0"/>
              <a:t>Secure Communication Through Internet Using JAVA                   RRSC-S/ISRO   </a:t>
            </a:r>
            <a:endParaRPr lang="en-US" dirty="0"/>
          </a:p>
        </p:txBody>
      </p:sp>
      <p:sp>
        <p:nvSpPr>
          <p:cNvPr id="5" name="Slide Number Placeholder 4"/>
          <p:cNvSpPr>
            <a:spLocks noGrp="1"/>
          </p:cNvSpPr>
          <p:nvPr>
            <p:ph type="sldNum" sz="quarter" idx="12"/>
          </p:nvPr>
        </p:nvSpPr>
        <p:spPr/>
        <p:txBody>
          <a:bodyPr/>
          <a:lstStyle/>
          <a:p>
            <a:fld id="{2196D539-0BD0-43BD-BD59-E7252F35CA87}" type="slidenum">
              <a:rPr lang="en-US" smtClean="0"/>
              <a:pPr/>
              <a:t>22</a:t>
            </a:fld>
            <a:endParaRPr lang="en-US"/>
          </a:p>
        </p:txBody>
      </p:sp>
    </p:spTree>
    <p:extLst>
      <p:ext uri="{BB962C8B-B14F-4D97-AF65-F5344CB8AC3E}">
        <p14:creationId xmlns:p14="http://schemas.microsoft.com/office/powerpoint/2010/main" xmlns="" val="21066865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1066800" y="6305550"/>
            <a:ext cx="7543800" cy="476250"/>
          </a:xfrm>
        </p:spPr>
        <p:txBody>
          <a:bodyPr/>
          <a:lstStyle/>
          <a:p>
            <a:r>
              <a:rPr lang="en-US" dirty="0" smtClean="0"/>
              <a:t>Secure Communication Through Internet Using JAVA                   RRSC-S/ISRO   </a:t>
            </a:r>
            <a:endParaRPr lang="en-US" dirty="0"/>
          </a:p>
        </p:txBody>
      </p:sp>
      <p:sp>
        <p:nvSpPr>
          <p:cNvPr id="5" name="Slide Number Placeholder 4"/>
          <p:cNvSpPr>
            <a:spLocks noGrp="1"/>
          </p:cNvSpPr>
          <p:nvPr>
            <p:ph type="sldNum" sz="quarter" idx="12"/>
          </p:nvPr>
        </p:nvSpPr>
        <p:spPr/>
        <p:txBody>
          <a:bodyPr/>
          <a:lstStyle/>
          <a:p>
            <a:fld id="{2196D539-0BD0-43BD-BD59-E7252F35CA87}" type="slidenum">
              <a:rPr lang="en-US" smtClean="0"/>
              <a:pPr/>
              <a:t>23</a:t>
            </a:fld>
            <a:endParaRPr lang="en-US"/>
          </a:p>
        </p:txBody>
      </p:sp>
      <p:pic>
        <p:nvPicPr>
          <p:cNvPr id="1026" name="Picture 2" descr="C:\Users\Sravani\Desktop\admin.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66801" y="29029"/>
            <a:ext cx="8077200" cy="629557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6416462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normAutofit/>
          </a:bodyPr>
          <a:lstStyle/>
          <a:p>
            <a:pPr>
              <a:buClr>
                <a:schemeClr val="tx1"/>
              </a:buClr>
              <a:buFont typeface="Wingdings" panose="05000000000000000000" pitchFamily="2" charset="2"/>
              <a:buChar char="ü"/>
            </a:pPr>
            <a:r>
              <a:rPr lang="en-US" sz="1800" dirty="0">
                <a:solidFill>
                  <a:schemeClr val="tx2">
                    <a:lumMod val="75000"/>
                  </a:schemeClr>
                </a:solidFill>
                <a:latin typeface="Times New Roman" panose="02020603050405020304" pitchFamily="18" charset="0"/>
                <a:cs typeface="Times New Roman" panose="02020603050405020304" pitchFamily="18" charset="0"/>
              </a:rPr>
              <a:t>Integrating current application with video </a:t>
            </a:r>
            <a:r>
              <a:rPr lang="en-US" sz="1800" dirty="0" smtClean="0">
                <a:solidFill>
                  <a:schemeClr val="tx2">
                    <a:lumMod val="75000"/>
                  </a:schemeClr>
                </a:solidFill>
                <a:latin typeface="Times New Roman" panose="02020603050405020304" pitchFamily="18" charset="0"/>
                <a:cs typeface="Times New Roman" panose="02020603050405020304" pitchFamily="18" charset="0"/>
              </a:rPr>
              <a:t>conferencing.</a:t>
            </a:r>
          </a:p>
          <a:p>
            <a:pPr>
              <a:buClr>
                <a:schemeClr val="tx1"/>
              </a:buClr>
              <a:buFont typeface="Wingdings" panose="05000000000000000000" pitchFamily="2" charset="2"/>
              <a:buChar char="ü"/>
            </a:pPr>
            <a:endParaRPr lang="en-US" sz="1800" dirty="0" smtClean="0">
              <a:solidFill>
                <a:schemeClr val="tx2">
                  <a:lumMod val="75000"/>
                </a:schemeClr>
              </a:solidFill>
              <a:latin typeface="Times New Roman" panose="02020603050405020304" pitchFamily="18" charset="0"/>
              <a:cs typeface="Times New Roman" panose="02020603050405020304" pitchFamily="18" charset="0"/>
            </a:endParaRPr>
          </a:p>
          <a:p>
            <a:pPr>
              <a:buClr>
                <a:schemeClr val="tx1"/>
              </a:buClr>
              <a:buFont typeface="Wingdings" panose="05000000000000000000" pitchFamily="2" charset="2"/>
              <a:buChar char="ü"/>
            </a:pPr>
            <a:r>
              <a:rPr lang="en-US" sz="1800" dirty="0" smtClean="0">
                <a:solidFill>
                  <a:schemeClr val="tx2">
                    <a:lumMod val="75000"/>
                  </a:schemeClr>
                </a:solidFill>
                <a:latin typeface="Times New Roman" panose="02020603050405020304" pitchFamily="18" charset="0"/>
                <a:cs typeface="Times New Roman" panose="02020603050405020304" pitchFamily="18" charset="0"/>
              </a:rPr>
              <a:t>Developing  </a:t>
            </a:r>
            <a:r>
              <a:rPr lang="en-US" sz="1800" dirty="0">
                <a:solidFill>
                  <a:schemeClr val="tx2">
                    <a:lumMod val="75000"/>
                  </a:schemeClr>
                </a:solidFill>
                <a:latin typeface="Times New Roman" panose="02020603050405020304" pitchFamily="18" charset="0"/>
                <a:cs typeface="Times New Roman" panose="02020603050405020304" pitchFamily="18" charset="0"/>
              </a:rPr>
              <a:t>VoIP protocol for real time voice </a:t>
            </a:r>
            <a:r>
              <a:rPr lang="en-US" sz="1800" dirty="0" smtClean="0">
                <a:solidFill>
                  <a:schemeClr val="tx2">
                    <a:lumMod val="75000"/>
                  </a:schemeClr>
                </a:solidFill>
                <a:latin typeface="Times New Roman" panose="02020603050405020304" pitchFamily="18" charset="0"/>
                <a:cs typeface="Times New Roman" panose="02020603050405020304" pitchFamily="18" charset="0"/>
              </a:rPr>
              <a:t>transmissions.</a:t>
            </a:r>
          </a:p>
          <a:p>
            <a:pPr>
              <a:buClr>
                <a:schemeClr val="tx1"/>
              </a:buClr>
              <a:buFont typeface="Wingdings" panose="05000000000000000000" pitchFamily="2" charset="2"/>
              <a:buChar char="ü"/>
            </a:pPr>
            <a:endParaRPr lang="en-US" sz="1800" dirty="0">
              <a:solidFill>
                <a:schemeClr val="tx2">
                  <a:lumMod val="75000"/>
                </a:schemeClr>
              </a:solidFill>
              <a:latin typeface="Times New Roman" panose="02020603050405020304" pitchFamily="18" charset="0"/>
              <a:cs typeface="Times New Roman" panose="02020603050405020304" pitchFamily="18" charset="0"/>
            </a:endParaRPr>
          </a:p>
          <a:p>
            <a:pPr>
              <a:buClr>
                <a:schemeClr val="tx1"/>
              </a:buClr>
              <a:buFont typeface="Wingdings" panose="05000000000000000000" pitchFamily="2" charset="2"/>
              <a:buChar char="ü"/>
            </a:pPr>
            <a:r>
              <a:rPr lang="en-IN" sz="1800" dirty="0" smtClean="0">
                <a:latin typeface="Times New Roman" panose="02020603050405020304" pitchFamily="18" charset="0"/>
                <a:cs typeface="Times New Roman" panose="02020603050405020304" pitchFamily="18" charset="0"/>
              </a:rPr>
              <a:t>It </a:t>
            </a:r>
            <a:r>
              <a:rPr lang="en-IN" sz="1800" dirty="0">
                <a:latin typeface="Times New Roman" panose="02020603050405020304" pitchFamily="18" charset="0"/>
                <a:cs typeface="Times New Roman" panose="02020603050405020304" pitchFamily="18" charset="0"/>
              </a:rPr>
              <a:t>can be used for monitoring the stock </a:t>
            </a:r>
            <a:r>
              <a:rPr lang="en-IN" sz="1800" dirty="0" smtClean="0">
                <a:latin typeface="Times New Roman" panose="02020603050405020304" pitchFamily="18" charset="0"/>
                <a:cs typeface="Times New Roman" panose="02020603050405020304" pitchFamily="18" charset="0"/>
              </a:rPr>
              <a:t>market.</a:t>
            </a:r>
            <a:endParaRPr lang="en-US" sz="1800" dirty="0">
              <a:latin typeface="Times New Roman" panose="02020603050405020304" pitchFamily="18" charset="0"/>
              <a:cs typeface="Times New Roman" panose="02020603050405020304" pitchFamily="18" charset="0"/>
            </a:endParaRPr>
          </a:p>
          <a:p>
            <a:pPr>
              <a:buClr>
                <a:schemeClr val="tx1"/>
              </a:buClr>
              <a:buFont typeface="Wingdings" panose="05000000000000000000" pitchFamily="2" charset="2"/>
              <a:buChar char="ü"/>
            </a:pPr>
            <a:endParaRPr lang="en-US" sz="1800" dirty="0">
              <a:latin typeface="Times New Roman" panose="02020603050405020304" pitchFamily="18" charset="0"/>
              <a:cs typeface="Times New Roman" panose="02020603050405020304" pitchFamily="18" charset="0"/>
            </a:endParaRPr>
          </a:p>
          <a:p>
            <a:pPr>
              <a:buClr>
                <a:schemeClr val="tx1"/>
              </a:buClr>
              <a:buFont typeface="Wingdings" panose="05000000000000000000" pitchFamily="2" charset="2"/>
              <a:buChar char="ü"/>
            </a:pPr>
            <a:r>
              <a:rPr lang="en-IN" sz="1800" dirty="0" smtClean="0">
                <a:latin typeface="Times New Roman" panose="02020603050405020304" pitchFamily="18" charset="0"/>
                <a:cs typeface="Times New Roman" panose="02020603050405020304" pitchFamily="18" charset="0"/>
              </a:rPr>
              <a:t>It </a:t>
            </a:r>
            <a:r>
              <a:rPr lang="en-IN" sz="1800" dirty="0">
                <a:latin typeface="Times New Roman" panose="02020603050405020304" pitchFamily="18" charset="0"/>
                <a:cs typeface="Times New Roman" panose="02020603050405020304" pitchFamily="18" charset="0"/>
              </a:rPr>
              <a:t>can be used for machine or architectural design.</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Secure Communication Through Internet Using JAVA                   RRSC-S/ISRO   </a:t>
            </a:r>
            <a:endParaRPr lang="en-US"/>
          </a:p>
        </p:txBody>
      </p:sp>
      <p:sp>
        <p:nvSpPr>
          <p:cNvPr id="5" name="Slide Number Placeholder 4"/>
          <p:cNvSpPr>
            <a:spLocks noGrp="1"/>
          </p:cNvSpPr>
          <p:nvPr>
            <p:ph type="sldNum" sz="quarter" idx="12"/>
          </p:nvPr>
        </p:nvSpPr>
        <p:spPr/>
        <p:txBody>
          <a:bodyPr/>
          <a:lstStyle/>
          <a:p>
            <a:fld id="{2196D539-0BD0-43BD-BD59-E7252F35CA87}" type="slidenum">
              <a:rPr lang="en-US" smtClean="0"/>
              <a:pPr/>
              <a:t>24</a:t>
            </a:fld>
            <a:endParaRPr lang="en-US"/>
          </a:p>
        </p:txBody>
      </p:sp>
    </p:spTree>
    <p:extLst>
      <p:ext uri="{BB962C8B-B14F-4D97-AF65-F5344CB8AC3E}">
        <p14:creationId xmlns:p14="http://schemas.microsoft.com/office/powerpoint/2010/main" xmlns="" val="8132976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000" b="1" dirty="0">
                <a:effectLst/>
              </a:rPr>
              <a:t>Making of  Three Dimensional Models of Historical Buildings Present in </a:t>
            </a:r>
            <a:r>
              <a:rPr lang="en-IN" sz="2000" b="1" dirty="0" smtClean="0">
                <a:effectLst/>
              </a:rPr>
              <a:t> Mysore </a:t>
            </a:r>
            <a:r>
              <a:rPr lang="en-IN" sz="2000" b="1" dirty="0">
                <a:effectLst/>
              </a:rPr>
              <a:t>City Using </a:t>
            </a:r>
            <a:r>
              <a:rPr lang="en-IN" sz="2000" b="1" dirty="0" err="1">
                <a:effectLst/>
              </a:rPr>
              <a:t>SketchUp</a:t>
            </a:r>
            <a:r>
              <a:rPr lang="en-IN" sz="2000" b="1" dirty="0">
                <a:effectLst/>
              </a:rPr>
              <a:t> for </a:t>
            </a:r>
            <a:r>
              <a:rPr lang="en-IN" sz="2000" b="1" dirty="0" err="1">
                <a:effectLst/>
              </a:rPr>
              <a:t>Bhuvan</a:t>
            </a:r>
            <a:r>
              <a:rPr lang="en-IN" sz="2000" b="1" dirty="0">
                <a:effectLst/>
              </a:rPr>
              <a:t/>
            </a:r>
            <a:br>
              <a:rPr lang="en-IN" sz="2000" b="1" dirty="0">
                <a:effectLst/>
              </a:rPr>
            </a:br>
            <a:endParaRPr lang="en-IN" sz="2000" dirty="0"/>
          </a:p>
        </p:txBody>
      </p:sp>
      <p:sp>
        <p:nvSpPr>
          <p:cNvPr id="3" name="Content Placeholder 2"/>
          <p:cNvSpPr>
            <a:spLocks noGrp="1"/>
          </p:cNvSpPr>
          <p:nvPr>
            <p:ph idx="1"/>
          </p:nvPr>
        </p:nvSpPr>
        <p:spPr/>
        <p:txBody>
          <a:bodyPr>
            <a:normAutofit/>
          </a:bodyPr>
          <a:lstStyle/>
          <a:p>
            <a:pPr lvl="0"/>
            <a:r>
              <a:rPr lang="en-IN" sz="2400" dirty="0" smtClean="0"/>
              <a:t>To </a:t>
            </a:r>
            <a:r>
              <a:rPr lang="en-IN" sz="2400" dirty="0"/>
              <a:t>capture the photographs of Historical buildings present in Mysore city.</a:t>
            </a:r>
          </a:p>
          <a:p>
            <a:pPr lvl="0"/>
            <a:r>
              <a:rPr lang="en-IN" sz="2400" dirty="0"/>
              <a:t>To make 3D models of Historical buildings present in Mysore city Using </a:t>
            </a:r>
            <a:r>
              <a:rPr lang="en-IN" sz="2400" dirty="0" err="1"/>
              <a:t>SketchUp</a:t>
            </a:r>
            <a:r>
              <a:rPr lang="en-IN" sz="2400" dirty="0"/>
              <a:t>.</a:t>
            </a:r>
          </a:p>
          <a:p>
            <a:pPr lvl="0"/>
            <a:r>
              <a:rPr lang="en-IN" sz="2400" dirty="0"/>
              <a:t>To import </a:t>
            </a:r>
            <a:r>
              <a:rPr lang="en-IN" sz="2400" dirty="0" err="1"/>
              <a:t>SketchUp</a:t>
            </a:r>
            <a:r>
              <a:rPr lang="en-IN" sz="2400" dirty="0"/>
              <a:t> model in to </a:t>
            </a:r>
            <a:r>
              <a:rPr lang="en-IN" sz="2400" dirty="0" err="1"/>
              <a:t>ArcScene</a:t>
            </a:r>
            <a:r>
              <a:rPr lang="en-IN" sz="2400" dirty="0" smtClean="0"/>
              <a:t>.</a:t>
            </a:r>
          </a:p>
          <a:p>
            <a:pPr lvl="0"/>
            <a:endParaRPr lang="en-IN" sz="2400" dirty="0"/>
          </a:p>
        </p:txBody>
      </p:sp>
      <p:sp>
        <p:nvSpPr>
          <p:cNvPr id="4" name="Footer Placeholder 3"/>
          <p:cNvSpPr>
            <a:spLocks noGrp="1"/>
          </p:cNvSpPr>
          <p:nvPr>
            <p:ph type="ftr" sz="quarter" idx="11"/>
          </p:nvPr>
        </p:nvSpPr>
        <p:spPr/>
        <p:txBody>
          <a:bodyPr/>
          <a:lstStyle/>
          <a:p>
            <a:r>
              <a:rPr lang="en-US" smtClean="0"/>
              <a:t>Secure Communication Through Internet Using JAVA                   RRSC-S/ISRO   </a:t>
            </a:r>
            <a:endParaRPr lang="en-US"/>
          </a:p>
        </p:txBody>
      </p:sp>
      <p:sp>
        <p:nvSpPr>
          <p:cNvPr id="5" name="Slide Number Placeholder 4"/>
          <p:cNvSpPr>
            <a:spLocks noGrp="1"/>
          </p:cNvSpPr>
          <p:nvPr>
            <p:ph type="sldNum" sz="quarter" idx="12"/>
          </p:nvPr>
        </p:nvSpPr>
        <p:spPr/>
        <p:txBody>
          <a:bodyPr/>
          <a:lstStyle/>
          <a:p>
            <a:fld id="{2196D539-0BD0-43BD-BD59-E7252F35CA87}" type="slidenum">
              <a:rPr lang="en-US" smtClean="0"/>
              <a:pPr/>
              <a:t>25</a:t>
            </a:fld>
            <a:endParaRPr lang="en-US"/>
          </a:p>
        </p:txBody>
      </p:sp>
      <p:grpSp>
        <p:nvGrpSpPr>
          <p:cNvPr id="6" name="Group 5"/>
          <p:cNvGrpSpPr/>
          <p:nvPr/>
        </p:nvGrpSpPr>
        <p:grpSpPr>
          <a:xfrm>
            <a:off x="1186202" y="3957274"/>
            <a:ext cx="7805398" cy="2291125"/>
            <a:chOff x="0" y="0"/>
            <a:chExt cx="9096375" cy="2505075"/>
          </a:xfrm>
        </p:grpSpPr>
        <p:sp>
          <p:nvSpPr>
            <p:cNvPr id="7" name="Rounded Rectangle 6"/>
            <p:cNvSpPr/>
            <p:nvPr/>
          </p:nvSpPr>
          <p:spPr>
            <a:xfrm>
              <a:off x="0" y="9525"/>
              <a:ext cx="1809750"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600" b="1"/>
                <a:t>Building  Photographs</a:t>
              </a:r>
            </a:p>
          </p:txBody>
        </p:sp>
        <p:sp>
          <p:nvSpPr>
            <p:cNvPr id="8" name="Rounded Rectangle 7"/>
            <p:cNvSpPr/>
            <p:nvPr/>
          </p:nvSpPr>
          <p:spPr>
            <a:xfrm>
              <a:off x="7286625" y="9525"/>
              <a:ext cx="1809750"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600" b="1" dirty="0"/>
                <a:t>Google</a:t>
              </a:r>
              <a:r>
                <a:rPr lang="en-US" sz="1600" b="1" baseline="0" dirty="0"/>
                <a:t> Earth Image</a:t>
              </a:r>
              <a:endParaRPr lang="en-US" sz="1600" b="1" dirty="0"/>
            </a:p>
          </p:txBody>
        </p:sp>
        <p:sp>
          <p:nvSpPr>
            <p:cNvPr id="9" name="Rounded Rectangle 8"/>
            <p:cNvSpPr/>
            <p:nvPr/>
          </p:nvSpPr>
          <p:spPr>
            <a:xfrm>
              <a:off x="2409825" y="0"/>
              <a:ext cx="1809750"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800" b="1"/>
                <a:t>Photoshop</a:t>
              </a:r>
            </a:p>
          </p:txBody>
        </p:sp>
        <p:sp>
          <p:nvSpPr>
            <p:cNvPr id="10" name="Rounded Rectangle 9"/>
            <p:cNvSpPr/>
            <p:nvPr/>
          </p:nvSpPr>
          <p:spPr>
            <a:xfrm>
              <a:off x="4848225" y="19050"/>
              <a:ext cx="1809750"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800" b="1"/>
                <a:t>SketchUp</a:t>
              </a:r>
            </a:p>
          </p:txBody>
        </p:sp>
        <p:sp>
          <p:nvSpPr>
            <p:cNvPr id="11" name="Rounded Rectangle 10"/>
            <p:cNvSpPr/>
            <p:nvPr/>
          </p:nvSpPr>
          <p:spPr>
            <a:xfrm>
              <a:off x="4848225" y="990600"/>
              <a:ext cx="1809750"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800" b="1" dirty="0"/>
                <a:t>3D</a:t>
              </a:r>
              <a:r>
                <a:rPr lang="en-US" sz="1800" b="1" baseline="0" dirty="0"/>
                <a:t> Model</a:t>
              </a:r>
              <a:endParaRPr lang="en-US" sz="1800" b="1" dirty="0"/>
            </a:p>
          </p:txBody>
        </p:sp>
        <p:sp>
          <p:nvSpPr>
            <p:cNvPr id="12" name="Rounded Rectangle 11"/>
            <p:cNvSpPr/>
            <p:nvPr/>
          </p:nvSpPr>
          <p:spPr>
            <a:xfrm>
              <a:off x="4838700" y="1933575"/>
              <a:ext cx="1809750"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800" b="1"/>
                <a:t>ArcSene</a:t>
              </a:r>
            </a:p>
          </p:txBody>
        </p:sp>
        <p:cxnSp>
          <p:nvCxnSpPr>
            <p:cNvPr id="13" name="Straight Arrow Connector 12"/>
            <p:cNvCxnSpPr>
              <a:stCxn id="7" idx="3"/>
              <a:endCxn id="9" idx="1"/>
            </p:cNvCxnSpPr>
            <p:nvPr/>
          </p:nvCxnSpPr>
          <p:spPr>
            <a:xfrm flipV="1">
              <a:off x="1809750" y="285750"/>
              <a:ext cx="600075" cy="952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p:nvPr/>
          </p:nvCxnSpPr>
          <p:spPr>
            <a:xfrm rot="-120000">
              <a:off x="4219575" y="285750"/>
              <a:ext cx="628650" cy="1905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rot="10920000" flipV="1">
              <a:off x="6657975" y="295274"/>
              <a:ext cx="628650" cy="952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10" idx="2"/>
              <a:endCxn id="11" idx="0"/>
            </p:cNvCxnSpPr>
            <p:nvPr/>
          </p:nvCxnSpPr>
          <p:spPr>
            <a:xfrm rot="5400000">
              <a:off x="5553075" y="790575"/>
              <a:ext cx="40005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p:nvPr/>
          </p:nvCxnSpPr>
          <p:spPr>
            <a:xfrm rot="5280000">
              <a:off x="5562601" y="1743075"/>
              <a:ext cx="371475" cy="952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Tree>
    <p:extLst>
      <p:ext uri="{BB962C8B-B14F-4D97-AF65-F5344CB8AC3E}">
        <p14:creationId xmlns:p14="http://schemas.microsoft.com/office/powerpoint/2010/main" xmlns="" val="41111224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Clock Tower</a:t>
            </a:r>
            <a:endParaRPr lang="en-IN" dirty="0"/>
          </a:p>
        </p:txBody>
      </p:sp>
      <p:sp>
        <p:nvSpPr>
          <p:cNvPr id="3" name="Content Placeholder 2"/>
          <p:cNvSpPr>
            <a:spLocks noGrp="1"/>
          </p:cNvSpPr>
          <p:nvPr>
            <p:ph idx="1"/>
          </p:nvPr>
        </p:nvSpPr>
        <p:spPr/>
        <p:txBody>
          <a:bodyPr/>
          <a:lstStyle/>
          <a:p>
            <a:endParaRPr lang="en-IN"/>
          </a:p>
        </p:txBody>
      </p:sp>
      <p:sp>
        <p:nvSpPr>
          <p:cNvPr id="4" name="Footer Placeholder 3"/>
          <p:cNvSpPr>
            <a:spLocks noGrp="1"/>
          </p:cNvSpPr>
          <p:nvPr>
            <p:ph type="ftr" sz="quarter" idx="11"/>
          </p:nvPr>
        </p:nvSpPr>
        <p:spPr/>
        <p:txBody>
          <a:bodyPr/>
          <a:lstStyle/>
          <a:p>
            <a:r>
              <a:rPr lang="en-US" smtClean="0"/>
              <a:t>Secure Communication Through Internet Using JAVA                   RRSC-S/ISRO   </a:t>
            </a:r>
            <a:endParaRPr lang="en-US"/>
          </a:p>
        </p:txBody>
      </p:sp>
      <p:sp>
        <p:nvSpPr>
          <p:cNvPr id="5" name="Slide Number Placeholder 4"/>
          <p:cNvSpPr>
            <a:spLocks noGrp="1"/>
          </p:cNvSpPr>
          <p:nvPr>
            <p:ph type="sldNum" sz="quarter" idx="12"/>
          </p:nvPr>
        </p:nvSpPr>
        <p:spPr/>
        <p:txBody>
          <a:bodyPr/>
          <a:lstStyle/>
          <a:p>
            <a:fld id="{2196D539-0BD0-43BD-BD59-E7252F35CA87}" type="slidenum">
              <a:rPr lang="en-US" smtClean="0"/>
              <a:pPr/>
              <a:t>26</a:t>
            </a:fld>
            <a:endParaRPr lang="en-US"/>
          </a:p>
        </p:txBody>
      </p:sp>
      <p:pic>
        <p:nvPicPr>
          <p:cNvPr id="6" name="Picture 5"/>
          <p:cNvPicPr/>
          <p:nvPr/>
        </p:nvPicPr>
        <p:blipFill>
          <a:blip r:embed="rId2"/>
          <a:srcRect/>
          <a:stretch>
            <a:fillRect/>
          </a:stretch>
        </p:blipFill>
        <p:spPr bwMode="auto">
          <a:xfrm>
            <a:off x="1447800" y="1406796"/>
            <a:ext cx="7543800" cy="4841603"/>
          </a:xfrm>
          <a:prstGeom prst="rect">
            <a:avLst/>
          </a:prstGeom>
          <a:noFill/>
          <a:ln w="9525">
            <a:noFill/>
            <a:miter lim="800000"/>
            <a:headEnd/>
            <a:tailEnd/>
          </a:ln>
          <a:effectLst/>
        </p:spPr>
      </p:pic>
    </p:spTree>
    <p:extLst>
      <p:ext uri="{BB962C8B-B14F-4D97-AF65-F5344CB8AC3E}">
        <p14:creationId xmlns:p14="http://schemas.microsoft.com/office/powerpoint/2010/main" xmlns="" val="30054842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effectLst>
                  <a:outerShdw blurRad="38100" dist="38100" dir="2700000" algn="tl">
                    <a:srgbClr val="000000">
                      <a:alpha val="43137"/>
                    </a:srgbClr>
                  </a:outerShdw>
                </a:effectLst>
              </a:rPr>
              <a:t>Oriental Research </a:t>
            </a:r>
            <a:r>
              <a:rPr lang="en-IN" dirty="0" smtClean="0">
                <a:effectLst>
                  <a:outerShdw blurRad="38100" dist="38100" dir="2700000" algn="tl">
                    <a:srgbClr val="000000">
                      <a:alpha val="43137"/>
                    </a:srgbClr>
                  </a:outerShdw>
                </a:effectLst>
              </a:rPr>
              <a:t>Building</a:t>
            </a:r>
            <a:endParaRPr lang="en-IN" dirty="0"/>
          </a:p>
        </p:txBody>
      </p:sp>
      <p:sp>
        <p:nvSpPr>
          <p:cNvPr id="3" name="Content Placeholder 2"/>
          <p:cNvSpPr>
            <a:spLocks noGrp="1"/>
          </p:cNvSpPr>
          <p:nvPr>
            <p:ph idx="1"/>
          </p:nvPr>
        </p:nvSpPr>
        <p:spPr/>
        <p:txBody>
          <a:bodyPr/>
          <a:lstStyle/>
          <a:p>
            <a:endParaRPr lang="en-IN"/>
          </a:p>
        </p:txBody>
      </p:sp>
      <p:sp>
        <p:nvSpPr>
          <p:cNvPr id="4" name="Footer Placeholder 3"/>
          <p:cNvSpPr>
            <a:spLocks noGrp="1"/>
          </p:cNvSpPr>
          <p:nvPr>
            <p:ph type="ftr" sz="quarter" idx="11"/>
          </p:nvPr>
        </p:nvSpPr>
        <p:spPr/>
        <p:txBody>
          <a:bodyPr/>
          <a:lstStyle/>
          <a:p>
            <a:r>
              <a:rPr lang="en-US" smtClean="0"/>
              <a:t>Secure Communication Through Internet Using JAVA                   RRSC-S/ISRO   </a:t>
            </a:r>
            <a:endParaRPr lang="en-US"/>
          </a:p>
        </p:txBody>
      </p:sp>
      <p:sp>
        <p:nvSpPr>
          <p:cNvPr id="5" name="Slide Number Placeholder 4"/>
          <p:cNvSpPr>
            <a:spLocks noGrp="1"/>
          </p:cNvSpPr>
          <p:nvPr>
            <p:ph type="sldNum" sz="quarter" idx="12"/>
          </p:nvPr>
        </p:nvSpPr>
        <p:spPr/>
        <p:txBody>
          <a:bodyPr/>
          <a:lstStyle/>
          <a:p>
            <a:fld id="{2196D539-0BD0-43BD-BD59-E7252F35CA87}" type="slidenum">
              <a:rPr lang="en-US" smtClean="0"/>
              <a:pPr/>
              <a:t>27</a:t>
            </a:fld>
            <a:endParaRPr lang="en-US"/>
          </a:p>
        </p:txBody>
      </p:sp>
      <p:pic>
        <p:nvPicPr>
          <p:cNvPr id="6" name="Picture 5"/>
          <p:cNvPicPr/>
          <p:nvPr/>
        </p:nvPicPr>
        <p:blipFill>
          <a:blip r:embed="rId2" cstate="print"/>
          <a:srcRect/>
          <a:stretch>
            <a:fillRect/>
          </a:stretch>
        </p:blipFill>
        <p:spPr bwMode="auto">
          <a:xfrm>
            <a:off x="1447800" y="1447800"/>
            <a:ext cx="7467600" cy="4800600"/>
          </a:xfrm>
          <a:prstGeom prst="rect">
            <a:avLst/>
          </a:prstGeom>
          <a:noFill/>
          <a:ln w="9525">
            <a:noFill/>
            <a:miter lim="800000"/>
            <a:headEnd/>
            <a:tailEnd/>
          </a:ln>
          <a:effectLst/>
        </p:spPr>
      </p:pic>
    </p:spTree>
    <p:extLst>
      <p:ext uri="{BB962C8B-B14F-4D97-AF65-F5344CB8AC3E}">
        <p14:creationId xmlns:p14="http://schemas.microsoft.com/office/powerpoint/2010/main" xmlns="" val="10687401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Regalis</a:t>
            </a:r>
            <a:endParaRPr lang="en-IN" dirty="0"/>
          </a:p>
        </p:txBody>
      </p:sp>
      <p:sp>
        <p:nvSpPr>
          <p:cNvPr id="3" name="Content Placeholder 2"/>
          <p:cNvSpPr>
            <a:spLocks noGrp="1"/>
          </p:cNvSpPr>
          <p:nvPr>
            <p:ph idx="1"/>
          </p:nvPr>
        </p:nvSpPr>
        <p:spPr/>
        <p:txBody>
          <a:bodyPr/>
          <a:lstStyle/>
          <a:p>
            <a:endParaRPr lang="en-IN"/>
          </a:p>
        </p:txBody>
      </p:sp>
      <p:sp>
        <p:nvSpPr>
          <p:cNvPr id="4" name="Footer Placeholder 3"/>
          <p:cNvSpPr>
            <a:spLocks noGrp="1"/>
          </p:cNvSpPr>
          <p:nvPr>
            <p:ph type="ftr" sz="quarter" idx="11"/>
          </p:nvPr>
        </p:nvSpPr>
        <p:spPr/>
        <p:txBody>
          <a:bodyPr/>
          <a:lstStyle/>
          <a:p>
            <a:r>
              <a:rPr lang="en-US" smtClean="0"/>
              <a:t>Secure Communication Through Internet Using JAVA                   RRSC-S/ISRO   </a:t>
            </a:r>
            <a:endParaRPr lang="en-US"/>
          </a:p>
        </p:txBody>
      </p:sp>
      <p:sp>
        <p:nvSpPr>
          <p:cNvPr id="5" name="Slide Number Placeholder 4"/>
          <p:cNvSpPr>
            <a:spLocks noGrp="1"/>
          </p:cNvSpPr>
          <p:nvPr>
            <p:ph type="sldNum" sz="quarter" idx="12"/>
          </p:nvPr>
        </p:nvSpPr>
        <p:spPr/>
        <p:txBody>
          <a:bodyPr/>
          <a:lstStyle/>
          <a:p>
            <a:fld id="{2196D539-0BD0-43BD-BD59-E7252F35CA87}" type="slidenum">
              <a:rPr lang="en-US" smtClean="0"/>
              <a:pPr/>
              <a:t>28</a:t>
            </a:fld>
            <a:endParaRPr lang="en-US"/>
          </a:p>
        </p:txBody>
      </p:sp>
      <p:pic>
        <p:nvPicPr>
          <p:cNvPr id="6" name="Picture 5"/>
          <p:cNvPicPr/>
          <p:nvPr/>
        </p:nvPicPr>
        <p:blipFill>
          <a:blip r:embed="rId2" cstate="print"/>
          <a:srcRect/>
          <a:stretch>
            <a:fillRect/>
          </a:stretch>
        </p:blipFill>
        <p:spPr bwMode="auto">
          <a:xfrm>
            <a:off x="1447800" y="1447800"/>
            <a:ext cx="7467600" cy="4800600"/>
          </a:xfrm>
          <a:prstGeom prst="rect">
            <a:avLst/>
          </a:prstGeom>
          <a:noFill/>
          <a:ln w="9525">
            <a:noFill/>
            <a:miter lim="800000"/>
            <a:headEnd/>
            <a:tailEnd/>
          </a:ln>
          <a:effectLst/>
        </p:spPr>
      </p:pic>
    </p:spTree>
    <p:extLst>
      <p:ext uri="{BB962C8B-B14F-4D97-AF65-F5344CB8AC3E}">
        <p14:creationId xmlns:p14="http://schemas.microsoft.com/office/powerpoint/2010/main" xmlns="" val="25947654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82296" indent="0">
              <a:buNone/>
            </a:pPr>
            <a:endParaRPr lang="en-US" dirty="0" smtClean="0"/>
          </a:p>
          <a:p>
            <a:pPr marL="82296" indent="0">
              <a:buNone/>
            </a:pPr>
            <a:endParaRPr lang="en-US" dirty="0"/>
          </a:p>
          <a:p>
            <a:pPr marL="82296" indent="0">
              <a:buNone/>
            </a:pPr>
            <a:endParaRPr lang="en-US" dirty="0" smtClean="0"/>
          </a:p>
          <a:p>
            <a:pPr marL="82296" indent="0">
              <a:buNone/>
            </a:pPr>
            <a:r>
              <a:rPr lang="en-US" dirty="0"/>
              <a:t>	</a:t>
            </a:r>
            <a:r>
              <a:rPr lang="en-US" dirty="0" smtClean="0"/>
              <a:t>	    </a:t>
            </a:r>
            <a:r>
              <a:rPr lang="en-US" sz="4800" dirty="0" smtClean="0">
                <a:solidFill>
                  <a:schemeClr val="tx2">
                    <a:lumMod val="75000"/>
                  </a:schemeClr>
                </a:solidFill>
              </a:rPr>
              <a:t>Thank You</a:t>
            </a:r>
            <a:endParaRPr lang="en-US" sz="4800" dirty="0">
              <a:solidFill>
                <a:schemeClr val="tx2">
                  <a:lumMod val="75000"/>
                </a:schemeClr>
              </a:solidFill>
            </a:endParaRPr>
          </a:p>
        </p:txBody>
      </p:sp>
      <p:sp>
        <p:nvSpPr>
          <p:cNvPr id="4" name="Footer Placeholder 3"/>
          <p:cNvSpPr>
            <a:spLocks noGrp="1"/>
          </p:cNvSpPr>
          <p:nvPr>
            <p:ph type="ftr" sz="quarter" idx="11"/>
          </p:nvPr>
        </p:nvSpPr>
        <p:spPr>
          <a:xfrm>
            <a:off x="1143000" y="6305550"/>
            <a:ext cx="7467600" cy="476250"/>
          </a:xfrm>
        </p:spPr>
        <p:txBody>
          <a:bodyPr/>
          <a:lstStyle/>
          <a:p>
            <a:r>
              <a:rPr lang="en-US" dirty="0" smtClean="0"/>
              <a:t>Secure Communication Through Internet Using JAVA       		RGUKT	                      RRSC-S/ISRO   </a:t>
            </a:r>
            <a:endParaRPr lang="en-US" dirty="0"/>
          </a:p>
        </p:txBody>
      </p:sp>
      <p:sp>
        <p:nvSpPr>
          <p:cNvPr id="5" name="Slide Number Placeholder 4"/>
          <p:cNvSpPr>
            <a:spLocks noGrp="1"/>
          </p:cNvSpPr>
          <p:nvPr>
            <p:ph type="sldNum" sz="quarter" idx="12"/>
          </p:nvPr>
        </p:nvSpPr>
        <p:spPr/>
        <p:txBody>
          <a:bodyPr/>
          <a:lstStyle/>
          <a:p>
            <a:fld id="{2196D539-0BD0-43BD-BD59-E7252F35CA87}" type="slidenum">
              <a:rPr lang="en-US" smtClean="0"/>
              <a:pPr/>
              <a:t>29</a:t>
            </a:fld>
            <a:endParaRPr lang="en-US"/>
          </a:p>
        </p:txBody>
      </p:sp>
    </p:spTree>
    <p:extLst>
      <p:ext uri="{BB962C8B-B14F-4D97-AF65-F5344CB8AC3E}">
        <p14:creationId xmlns:p14="http://schemas.microsoft.com/office/powerpoint/2010/main" xmlns="" val="15662856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1050925" y="6305550"/>
            <a:ext cx="8093075" cy="476250"/>
          </a:xfrm>
        </p:spPr>
        <p:txBody>
          <a:bodyPr/>
          <a:lstStyle/>
          <a:p>
            <a:r>
              <a:rPr lang="en-US" dirty="0" smtClean="0"/>
              <a:t>Secure Communication Through Internet Using JAVA                   RRSC-S/ISRO   </a:t>
            </a:r>
            <a:endParaRPr lang="en-US" dirty="0"/>
          </a:p>
        </p:txBody>
      </p:sp>
      <p:sp>
        <p:nvSpPr>
          <p:cNvPr id="5" name="Slide Number Placeholder 4"/>
          <p:cNvSpPr>
            <a:spLocks noGrp="1"/>
          </p:cNvSpPr>
          <p:nvPr>
            <p:ph type="sldNum" sz="quarter" idx="12"/>
          </p:nvPr>
        </p:nvSpPr>
        <p:spPr/>
        <p:txBody>
          <a:bodyPr/>
          <a:lstStyle/>
          <a:p>
            <a:fld id="{2196D539-0BD0-43BD-BD59-E7252F35CA87}" type="slidenum">
              <a:rPr lang="en-US" smtClean="0"/>
              <a:pPr/>
              <a:t>3</a:t>
            </a:fld>
            <a:endParaRPr lang="en-US"/>
          </a:p>
        </p:txBody>
      </p:sp>
      <p:sp>
        <p:nvSpPr>
          <p:cNvPr id="11" name="Title 1"/>
          <p:cNvSpPr>
            <a:spLocks noGrp="1"/>
          </p:cNvSpPr>
          <p:nvPr>
            <p:ph type="title"/>
          </p:nvPr>
        </p:nvSpPr>
        <p:spPr>
          <a:xfrm>
            <a:off x="1348422" y="304800"/>
            <a:ext cx="7498080" cy="838200"/>
          </a:xfrm>
        </p:spPr>
        <p:txBody>
          <a:bodyPr>
            <a:normAutofit fontScale="90000"/>
          </a:bodyPr>
          <a:lstStyle/>
          <a:p>
            <a:pPr algn="ctr"/>
            <a:r>
              <a:rPr lang="en-US" dirty="0" smtClean="0"/>
              <a:t>Indian Space Research Organization</a:t>
            </a:r>
            <a:endParaRPr lang="en-IN" dirty="0"/>
          </a:p>
        </p:txBody>
      </p:sp>
      <p:sp>
        <p:nvSpPr>
          <p:cNvPr id="10" name="TextBox 9"/>
          <p:cNvSpPr txBox="1"/>
          <p:nvPr/>
        </p:nvSpPr>
        <p:spPr>
          <a:xfrm>
            <a:off x="1447800" y="1371600"/>
            <a:ext cx="7391400" cy="4493538"/>
          </a:xfrm>
          <a:prstGeom prst="rect">
            <a:avLst/>
          </a:prstGeom>
          <a:noFill/>
        </p:spPr>
        <p:txBody>
          <a:bodyPr wrap="square" rtlCol="0">
            <a:spAutoFit/>
          </a:bodyPr>
          <a:lstStyle/>
          <a:p>
            <a:pPr marL="285750" indent="-285750" algn="just">
              <a:buFont typeface="Wingdings" pitchFamily="2" charset="2"/>
              <a:buChar char="ü"/>
            </a:pPr>
            <a:r>
              <a:rPr lang="en-US" sz="2200" dirty="0" smtClean="0">
                <a:latin typeface="Times New Roman" pitchFamily="18" charset="0"/>
                <a:cs typeface="Times New Roman" pitchFamily="18" charset="0"/>
              </a:rPr>
              <a:t>ISRO was formed at August 15 1969 by </a:t>
            </a:r>
            <a:r>
              <a:rPr lang="en-IN" sz="2200" dirty="0">
                <a:latin typeface="Times New Roman" pitchFamily="18" charset="0"/>
                <a:cs typeface="Times New Roman" pitchFamily="18" charset="0"/>
              </a:rPr>
              <a:t>Dr </a:t>
            </a:r>
            <a:r>
              <a:rPr lang="en-IN" sz="2200" dirty="0" err="1" smtClean="0">
                <a:latin typeface="Times New Roman" pitchFamily="18" charset="0"/>
                <a:cs typeface="Times New Roman" pitchFamily="18" charset="0"/>
              </a:rPr>
              <a:t>Vikram</a:t>
            </a:r>
            <a:r>
              <a:rPr lang="en-IN" sz="2200" dirty="0" smtClean="0">
                <a:latin typeface="Times New Roman" pitchFamily="18" charset="0"/>
                <a:cs typeface="Times New Roman" pitchFamily="18" charset="0"/>
              </a:rPr>
              <a:t> Sarabhai, who considered as Founding Father of ISRO.</a:t>
            </a:r>
          </a:p>
          <a:p>
            <a:pPr marL="285750" indent="-285750" algn="just">
              <a:buFont typeface="Wingdings" pitchFamily="2" charset="2"/>
              <a:buChar char="ü"/>
            </a:pPr>
            <a:r>
              <a:rPr lang="en-IN" sz="2200" dirty="0" smtClean="0">
                <a:latin typeface="Times New Roman" pitchFamily="18" charset="0"/>
                <a:cs typeface="Times New Roman" pitchFamily="18" charset="0"/>
              </a:rPr>
              <a:t>The </a:t>
            </a:r>
            <a:r>
              <a:rPr lang="en-IN" sz="2200" dirty="0">
                <a:latin typeface="Times New Roman" panose="02020603050405020304" pitchFamily="18" charset="0"/>
                <a:cs typeface="Times New Roman" panose="02020603050405020304" pitchFamily="18" charset="0"/>
              </a:rPr>
              <a:t>prime objective of ISRO is to develop space technology and its application to various national </a:t>
            </a:r>
            <a:r>
              <a:rPr lang="en-IN" sz="2200" dirty="0" smtClean="0">
                <a:latin typeface="Times New Roman" panose="02020603050405020304" pitchFamily="18" charset="0"/>
                <a:cs typeface="Times New Roman" panose="02020603050405020304" pitchFamily="18" charset="0"/>
              </a:rPr>
              <a:t>needs .</a:t>
            </a:r>
          </a:p>
          <a:p>
            <a:pPr marL="285750" indent="-285750" algn="just">
              <a:buFont typeface="Wingdings" pitchFamily="2" charset="2"/>
              <a:buChar char="ü"/>
            </a:pPr>
            <a:r>
              <a:rPr lang="en-US" sz="2200" dirty="0" smtClean="0">
                <a:latin typeface="Times New Roman" pitchFamily="18" charset="0"/>
                <a:cs typeface="Times New Roman" pitchFamily="18" charset="0"/>
              </a:rPr>
              <a:t>ISRO has Two major space systems they are</a:t>
            </a:r>
          </a:p>
          <a:p>
            <a:pPr marL="1200150" lvl="2" indent="-285750" algn="just">
              <a:buFont typeface="Wingdings" pitchFamily="2" charset="2"/>
              <a:buChar char="ü"/>
            </a:pPr>
            <a:r>
              <a:rPr lang="en-US" sz="2200" dirty="0" smtClean="0">
                <a:latin typeface="Times New Roman" pitchFamily="18" charset="0"/>
                <a:cs typeface="Times New Roman" pitchFamily="18" charset="0"/>
              </a:rPr>
              <a:t>INSAT(Indian National </a:t>
            </a:r>
            <a:r>
              <a:rPr lang="en-US" sz="2200" dirty="0" err="1" smtClean="0">
                <a:latin typeface="Times New Roman" pitchFamily="18" charset="0"/>
                <a:cs typeface="Times New Roman" pitchFamily="18" charset="0"/>
              </a:rPr>
              <a:t>Satalite</a:t>
            </a:r>
            <a:r>
              <a:rPr lang="en-US" sz="2200" dirty="0">
                <a:latin typeface="Times New Roman" pitchFamily="18" charset="0"/>
                <a:cs typeface="Times New Roman" pitchFamily="18" charset="0"/>
              </a:rPr>
              <a:t>)</a:t>
            </a:r>
            <a:r>
              <a:rPr lang="en-US" sz="2200" dirty="0" smtClean="0">
                <a:latin typeface="Times New Roman" pitchFamily="18" charset="0"/>
                <a:cs typeface="Times New Roman" pitchFamily="18" charset="0"/>
              </a:rPr>
              <a:t> for communication and broadcasting</a:t>
            </a:r>
          </a:p>
          <a:p>
            <a:pPr marL="1200150" lvl="2" indent="-285750" algn="just">
              <a:buFont typeface="Wingdings" pitchFamily="2" charset="2"/>
              <a:buChar char="ü"/>
            </a:pPr>
            <a:r>
              <a:rPr lang="en-US" sz="2200" dirty="0" smtClean="0">
                <a:latin typeface="Times New Roman" pitchFamily="18" charset="0"/>
                <a:cs typeface="Times New Roman" pitchFamily="18" charset="0"/>
              </a:rPr>
              <a:t>IRS(Indian Remote Sensing) for resource monitoring and management</a:t>
            </a:r>
          </a:p>
          <a:p>
            <a:pPr marL="285750" indent="-285750" algn="just">
              <a:buFont typeface="Wingdings" pitchFamily="2" charset="2"/>
              <a:buChar char="ü"/>
            </a:pPr>
            <a:r>
              <a:rPr lang="en-IN" sz="2200" dirty="0" err="1">
                <a:latin typeface="Times New Roman" panose="02020603050405020304" pitchFamily="18" charset="0"/>
                <a:cs typeface="Times New Roman" panose="02020603050405020304" pitchFamily="18" charset="0"/>
              </a:rPr>
              <a:t>Aryabhata</a:t>
            </a:r>
            <a:r>
              <a:rPr lang="en-IN" sz="2200" dirty="0">
                <a:latin typeface="Times New Roman" panose="02020603050405020304" pitchFamily="18" charset="0"/>
                <a:cs typeface="Times New Roman" panose="02020603050405020304" pitchFamily="18" charset="0"/>
              </a:rPr>
              <a:t> is the first Indian </a:t>
            </a:r>
            <a:r>
              <a:rPr lang="en-IN" sz="2200" dirty="0" smtClean="0">
                <a:latin typeface="Times New Roman" panose="02020603050405020304" pitchFamily="18" charset="0"/>
                <a:cs typeface="Times New Roman" panose="02020603050405020304" pitchFamily="18" charset="0"/>
              </a:rPr>
              <a:t>satellite</a:t>
            </a:r>
          </a:p>
          <a:p>
            <a:pPr marL="285750" indent="-285750" algn="just">
              <a:buFont typeface="Wingdings" pitchFamily="2" charset="2"/>
              <a:buChar char="ü"/>
            </a:pPr>
            <a:r>
              <a:rPr lang="en-US" sz="2200" dirty="0" smtClean="0">
                <a:latin typeface="Times New Roman" pitchFamily="18" charset="0"/>
                <a:cs typeface="Times New Roman" pitchFamily="18" charset="0"/>
              </a:rPr>
              <a:t>On going Projects </a:t>
            </a:r>
            <a:r>
              <a:rPr lang="en-US" sz="2200" dirty="0" err="1" smtClean="0">
                <a:latin typeface="Times New Roman" pitchFamily="18" charset="0"/>
                <a:cs typeface="Times New Roman" pitchFamily="18" charset="0"/>
              </a:rPr>
              <a:t>Chandrayan</a:t>
            </a:r>
            <a:r>
              <a:rPr lang="en-US" sz="2200" dirty="0" smtClean="0">
                <a:latin typeface="Times New Roman" pitchFamily="18" charset="0"/>
                <a:cs typeface="Times New Roman" pitchFamily="18" charset="0"/>
              </a:rPr>
              <a:t>-II, Spacecraft to Moon, </a:t>
            </a:r>
            <a:r>
              <a:rPr lang="en-US" sz="2200" dirty="0" err="1" smtClean="0">
                <a:latin typeface="Times New Roman" pitchFamily="18" charset="0"/>
                <a:cs typeface="Times New Roman" pitchFamily="18" charset="0"/>
              </a:rPr>
              <a:t>Adithya</a:t>
            </a:r>
            <a:r>
              <a:rPr lang="en-US" sz="2200" dirty="0" smtClean="0">
                <a:latin typeface="Times New Roman" pitchFamily="18" charset="0"/>
                <a:cs typeface="Times New Roman" pitchFamily="18" charset="0"/>
              </a:rPr>
              <a:t>-I spacecraft to Sun.</a:t>
            </a:r>
          </a:p>
          <a:p>
            <a:pPr marL="1200150" lvl="2" indent="-285750">
              <a:buFont typeface="Wingdings" pitchFamily="2" charset="2"/>
              <a:buChar char="ü"/>
            </a:pPr>
            <a:endParaRPr lang="en-IN" sz="2200" dirty="0" smtClean="0">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xmlns="" val="9760482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Sensing Center</a:t>
            </a:r>
            <a:endParaRPr lang="en-IN" dirty="0"/>
          </a:p>
        </p:txBody>
      </p:sp>
      <p:sp>
        <p:nvSpPr>
          <p:cNvPr id="3" name="Content Placeholder 2"/>
          <p:cNvSpPr>
            <a:spLocks noGrp="1"/>
          </p:cNvSpPr>
          <p:nvPr>
            <p:ph idx="1"/>
          </p:nvPr>
        </p:nvSpPr>
        <p:spPr/>
        <p:txBody>
          <a:bodyPr>
            <a:normAutofit/>
          </a:bodyPr>
          <a:lstStyle/>
          <a:p>
            <a:pPr>
              <a:buClr>
                <a:schemeClr val="tx1"/>
              </a:buClr>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NRSC </a:t>
            </a:r>
            <a:r>
              <a:rPr lang="en-US" sz="2200" dirty="0" smtClean="0">
                <a:latin typeface="Times New Roman" panose="02020603050405020304" pitchFamily="18" charset="0"/>
                <a:cs typeface="Times New Roman" panose="02020603050405020304" pitchFamily="18" charset="0"/>
              </a:rPr>
              <a:t>Hyderabad</a:t>
            </a:r>
          </a:p>
          <a:p>
            <a:pPr>
              <a:buClr>
                <a:schemeClr val="tx1"/>
              </a:buClr>
              <a:buFont typeface="Wingdings" panose="05000000000000000000" pitchFamily="2" charset="2"/>
              <a:buChar char="ü"/>
            </a:pPr>
            <a:r>
              <a:rPr lang="en-US" sz="2200" dirty="0" smtClean="0">
                <a:latin typeface="Times New Roman" panose="02020603050405020304" pitchFamily="18" charset="0"/>
                <a:cs typeface="Times New Roman" panose="02020603050405020304" pitchFamily="18" charset="0"/>
              </a:rPr>
              <a:t>NRSC give data after preprocessing to RRSC</a:t>
            </a:r>
          </a:p>
          <a:p>
            <a:pPr>
              <a:buClr>
                <a:schemeClr val="tx1"/>
              </a:buClr>
              <a:buFont typeface="Wingdings" panose="05000000000000000000" pitchFamily="2" charset="2"/>
              <a:buChar char="ü"/>
            </a:pPr>
            <a:r>
              <a:rPr lang="en-US" sz="2200" dirty="0" smtClean="0">
                <a:latin typeface="Times New Roman" panose="02020603050405020304" pitchFamily="18" charset="0"/>
                <a:cs typeface="Times New Roman" panose="02020603050405020304" pitchFamily="18" charset="0"/>
              </a:rPr>
              <a:t>Five RRSCs South(</a:t>
            </a:r>
            <a:r>
              <a:rPr lang="en-IN" sz="2200" dirty="0" smtClean="0">
                <a:latin typeface="Times New Roman" panose="02020603050405020304" pitchFamily="18" charset="0"/>
                <a:cs typeface="Times New Roman" panose="02020603050405020304" pitchFamily="18" charset="0"/>
              </a:rPr>
              <a:t>Bangalore)</a:t>
            </a:r>
            <a:r>
              <a:rPr lang="en-US" sz="2200" dirty="0" smtClean="0">
                <a:latin typeface="Times New Roman" panose="02020603050405020304" pitchFamily="18" charset="0"/>
                <a:cs typeface="Times New Roman" panose="02020603050405020304" pitchFamily="18" charset="0"/>
              </a:rPr>
              <a:t>, East(</a:t>
            </a:r>
            <a:r>
              <a:rPr lang="en-IN" sz="2200" dirty="0" smtClean="0">
                <a:latin typeface="Times New Roman" panose="02020603050405020304" pitchFamily="18" charset="0"/>
                <a:cs typeface="Times New Roman" panose="02020603050405020304" pitchFamily="18" charset="0"/>
              </a:rPr>
              <a:t>Kolkata)</a:t>
            </a:r>
            <a:r>
              <a:rPr lang="en-US" sz="2200" dirty="0" smtClean="0">
                <a:latin typeface="Times New Roman" panose="02020603050405020304" pitchFamily="18" charset="0"/>
                <a:cs typeface="Times New Roman" panose="02020603050405020304" pitchFamily="18" charset="0"/>
              </a:rPr>
              <a:t>, North(</a:t>
            </a:r>
            <a:r>
              <a:rPr lang="en-IN" sz="2200" dirty="0">
                <a:latin typeface="Times New Roman" panose="02020603050405020304" pitchFamily="18" charset="0"/>
                <a:cs typeface="Times New Roman" panose="02020603050405020304" pitchFamily="18" charset="0"/>
              </a:rPr>
              <a:t>Dehradun</a:t>
            </a:r>
            <a:r>
              <a:rPr lang="en-IN" sz="2200" dirty="0" smtClean="0">
                <a:latin typeface="Times New Roman" panose="02020603050405020304" pitchFamily="18" charset="0"/>
                <a:cs typeface="Times New Roman" panose="02020603050405020304" pitchFamily="18" charset="0"/>
              </a:rPr>
              <a:t>))</a:t>
            </a:r>
            <a:r>
              <a:rPr lang="en-US" sz="2200" dirty="0" smtClean="0">
                <a:latin typeface="Times New Roman" panose="02020603050405020304" pitchFamily="18" charset="0"/>
                <a:cs typeface="Times New Roman" panose="02020603050405020304" pitchFamily="18" charset="0"/>
              </a:rPr>
              <a:t>, West(</a:t>
            </a:r>
            <a:r>
              <a:rPr lang="en-IN" sz="2200" dirty="0">
                <a:latin typeface="Times New Roman" panose="02020603050405020304" pitchFamily="18" charset="0"/>
                <a:cs typeface="Times New Roman" panose="02020603050405020304" pitchFamily="18" charset="0"/>
              </a:rPr>
              <a:t>Jodhpur</a:t>
            </a:r>
            <a:r>
              <a:rPr lang="en-IN" sz="2200" dirty="0" smtClean="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and Central(</a:t>
            </a:r>
            <a:r>
              <a:rPr lang="en-IN" sz="2200" dirty="0" smtClean="0">
                <a:latin typeface="Times New Roman" panose="02020603050405020304" pitchFamily="18" charset="0"/>
                <a:cs typeface="Times New Roman" panose="02020603050405020304" pitchFamily="18" charset="0"/>
              </a:rPr>
              <a:t>Nagpur)</a:t>
            </a:r>
            <a:r>
              <a:rPr lang="en-US" sz="2200" dirty="0" smtClean="0">
                <a:latin typeface="Times New Roman" panose="02020603050405020304" pitchFamily="18" charset="0"/>
                <a:cs typeface="Times New Roman" panose="02020603050405020304" pitchFamily="18" charset="0"/>
              </a:rPr>
              <a:t>.</a:t>
            </a:r>
          </a:p>
          <a:p>
            <a:pPr>
              <a:buClr>
                <a:schemeClr val="tx1"/>
              </a:buClr>
              <a:buFont typeface="Wingdings" panose="05000000000000000000" pitchFamily="2" charset="2"/>
              <a:buChar char="ü"/>
            </a:pPr>
            <a:r>
              <a:rPr lang="en-US" sz="2200" dirty="0" smtClean="0">
                <a:latin typeface="Times New Roman" panose="02020603050405020304" pitchFamily="18" charset="0"/>
                <a:cs typeface="Times New Roman" panose="02020603050405020304" pitchFamily="18" charset="0"/>
              </a:rPr>
              <a:t>RRSC’s do data analyzing and data processing.</a:t>
            </a:r>
          </a:p>
          <a:p>
            <a:pPr>
              <a:buClr>
                <a:schemeClr val="tx1"/>
              </a:buClr>
              <a:buFont typeface="Wingdings" panose="05000000000000000000" pitchFamily="2" charset="2"/>
              <a:buChar char="ü"/>
            </a:pPr>
            <a:r>
              <a:rPr lang="en-US" sz="2200" dirty="0" smtClean="0">
                <a:latin typeface="Times New Roman" panose="02020603050405020304" pitchFamily="18" charset="0"/>
                <a:cs typeface="Times New Roman" panose="02020603050405020304" pitchFamily="18" charset="0"/>
              </a:rPr>
              <a:t>Acts as interface between space research center and society.</a:t>
            </a:r>
          </a:p>
          <a:p>
            <a:pPr>
              <a:buClr>
                <a:schemeClr val="tx1"/>
              </a:buClr>
              <a:buFont typeface="Wingdings" panose="05000000000000000000" pitchFamily="2" charset="2"/>
              <a:buChar char="ü"/>
            </a:pPr>
            <a:r>
              <a:rPr lang="en-US" sz="2200" dirty="0" smtClean="0">
                <a:latin typeface="Times New Roman" panose="02020603050405020304" pitchFamily="18" charset="0"/>
                <a:cs typeface="Times New Roman" panose="02020603050405020304" pitchFamily="18" charset="0"/>
              </a:rPr>
              <a:t>On going projects Road Asset Database Creation and GIS(Geographic Information System) updating, Updating 3D models of historical places in </a:t>
            </a:r>
            <a:r>
              <a:rPr lang="en-US" sz="2200" dirty="0" err="1" smtClean="0">
                <a:latin typeface="Times New Roman" panose="02020603050405020304" pitchFamily="18" charset="0"/>
                <a:cs typeface="Times New Roman" panose="02020603050405020304" pitchFamily="18" charset="0"/>
              </a:rPr>
              <a:t>Bhuvan</a:t>
            </a:r>
            <a:r>
              <a:rPr lang="en-US" sz="2200" dirty="0" smtClean="0">
                <a:latin typeface="Times New Roman" panose="02020603050405020304" pitchFamily="18" charset="0"/>
                <a:cs typeface="Times New Roman" panose="02020603050405020304" pitchFamily="18" charset="0"/>
              </a:rPr>
              <a:t> portal and Rainfall rate measurement.</a:t>
            </a:r>
          </a:p>
          <a:p>
            <a:pPr>
              <a:buClr>
                <a:schemeClr val="tx1"/>
              </a:buClr>
              <a:buFont typeface="Wingdings" panose="05000000000000000000" pitchFamily="2" charset="2"/>
              <a:buChar char="ü"/>
            </a:pPr>
            <a:r>
              <a:rPr lang="en-US" sz="2200" dirty="0" smtClean="0">
                <a:latin typeface="Times New Roman" panose="02020603050405020304" pitchFamily="18" charset="0"/>
                <a:cs typeface="Times New Roman" panose="02020603050405020304" pitchFamily="18" charset="0"/>
              </a:rPr>
              <a:t>Climate observations and finding Crop regions.</a:t>
            </a:r>
          </a:p>
        </p:txBody>
      </p:sp>
      <p:sp>
        <p:nvSpPr>
          <p:cNvPr id="4" name="Footer Placeholder 3"/>
          <p:cNvSpPr>
            <a:spLocks noGrp="1"/>
          </p:cNvSpPr>
          <p:nvPr>
            <p:ph type="ftr" sz="quarter" idx="11"/>
          </p:nvPr>
        </p:nvSpPr>
        <p:spPr/>
        <p:txBody>
          <a:bodyPr/>
          <a:lstStyle/>
          <a:p>
            <a:r>
              <a:rPr lang="en-US" smtClean="0"/>
              <a:t>Secure Communication Through Internet Using JAVA                   RRSC-S/ISRO   </a:t>
            </a:r>
            <a:endParaRPr lang="en-US"/>
          </a:p>
        </p:txBody>
      </p:sp>
      <p:sp>
        <p:nvSpPr>
          <p:cNvPr id="5" name="Slide Number Placeholder 4"/>
          <p:cNvSpPr>
            <a:spLocks noGrp="1"/>
          </p:cNvSpPr>
          <p:nvPr>
            <p:ph type="sldNum" sz="quarter" idx="12"/>
          </p:nvPr>
        </p:nvSpPr>
        <p:spPr/>
        <p:txBody>
          <a:bodyPr/>
          <a:lstStyle/>
          <a:p>
            <a:fld id="{2196D539-0BD0-43BD-BD59-E7252F35CA87}" type="slidenum">
              <a:rPr lang="en-US" smtClean="0"/>
              <a:pPr/>
              <a:t>4</a:t>
            </a:fld>
            <a:endParaRPr lang="en-US"/>
          </a:p>
        </p:txBody>
      </p:sp>
    </p:spTree>
    <p:extLst>
      <p:ext uri="{BB962C8B-B14F-4D97-AF65-F5344CB8AC3E}">
        <p14:creationId xmlns:p14="http://schemas.microsoft.com/office/powerpoint/2010/main" xmlns="" val="2780580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500" u="sng" dirty="0" smtClean="0"/>
              <a:t>Introduction</a:t>
            </a:r>
            <a:endParaRPr lang="en-US" sz="2500" u="sng" dirty="0"/>
          </a:p>
        </p:txBody>
      </p:sp>
      <p:sp>
        <p:nvSpPr>
          <p:cNvPr id="3" name="Content Placeholder 2"/>
          <p:cNvSpPr>
            <a:spLocks noGrp="1"/>
          </p:cNvSpPr>
          <p:nvPr>
            <p:ph idx="1"/>
          </p:nvPr>
        </p:nvSpPr>
        <p:spPr>
          <a:xfrm>
            <a:off x="990600" y="1152525"/>
            <a:ext cx="7498080" cy="5181600"/>
          </a:xfrm>
        </p:spPr>
        <p:txBody>
          <a:bodyPr>
            <a:normAutofit/>
          </a:bodyPr>
          <a:lstStyle/>
          <a:p>
            <a:pPr lvl="1" algn="just">
              <a:buClrTx/>
              <a:buFont typeface="Wingdings" pitchFamily="2" charset="2"/>
              <a:buChar char="ü"/>
            </a:pPr>
            <a:r>
              <a:rPr lang="en-US" sz="1800" dirty="0" err="1" smtClean="0">
                <a:latin typeface="Times New Roman" panose="02020603050405020304" pitchFamily="18" charset="0"/>
                <a:cs typeface="Times New Roman" panose="02020603050405020304" pitchFamily="18" charset="0"/>
              </a:rPr>
              <a:t>Mapblogs</a:t>
            </a:r>
            <a:r>
              <a:rPr lang="en-US" sz="1800" dirty="0" smtClean="0">
                <a:latin typeface="Times New Roman" panose="02020603050405020304" pitchFamily="18" charset="0"/>
                <a:cs typeface="Times New Roman" panose="02020603050405020304" pitchFamily="18" charset="0"/>
              </a:rPr>
              <a:t> is an interactive ,Internet-based ,mapping activity .</a:t>
            </a:r>
          </a:p>
          <a:p>
            <a:pPr lvl="1" algn="just">
              <a:buClrTx/>
              <a:buFont typeface="Wingdings" pitchFamily="2" charset="2"/>
              <a:buChar char="ü"/>
            </a:pPr>
            <a:endParaRPr lang="en-US" sz="1800" dirty="0" smtClean="0">
              <a:latin typeface="Times New Roman" panose="02020603050405020304" pitchFamily="18" charset="0"/>
              <a:cs typeface="Times New Roman" panose="02020603050405020304" pitchFamily="18" charset="0"/>
            </a:endParaRPr>
          </a:p>
          <a:p>
            <a:pPr lvl="1" algn="just">
              <a:lnSpc>
                <a:spcPct val="150000"/>
              </a:lnSpc>
              <a:buClrTx/>
              <a:buFont typeface="Wingdings" pitchFamily="2" charset="2"/>
              <a:buChar char="ü"/>
            </a:pPr>
            <a:r>
              <a:rPr lang="en-US" sz="1800" dirty="0" err="1" smtClean="0">
                <a:latin typeface="Times New Roman" panose="02020603050405020304" pitchFamily="18" charset="0"/>
                <a:cs typeface="Times New Roman" panose="02020603050405020304" pitchFamily="18" charset="0"/>
              </a:rPr>
              <a:t>Mapblogs</a:t>
            </a:r>
            <a:r>
              <a:rPr lang="en-US" sz="1800" dirty="0" smtClean="0">
                <a:latin typeface="Times New Roman" panose="02020603050405020304" pitchFamily="18" charset="0"/>
                <a:cs typeface="Times New Roman" panose="02020603050405020304" pitchFamily="18" charset="0"/>
              </a:rPr>
              <a:t> has two distinct views:</a:t>
            </a:r>
          </a:p>
          <a:p>
            <a:pPr marL="402336" lvl="1" indent="0" algn="just">
              <a:lnSpc>
                <a:spcPct val="150000"/>
              </a:lnSpc>
              <a:buClrTx/>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1 .   The Blog View</a:t>
            </a:r>
          </a:p>
          <a:p>
            <a:pPr marL="402336" lvl="1" indent="0" algn="just">
              <a:buClrTx/>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2 .   The Map View</a:t>
            </a:r>
          </a:p>
          <a:p>
            <a:pPr lvl="1">
              <a:buClrTx/>
              <a:buFont typeface="Wingdings" pitchFamily="2" charset="2"/>
              <a:buChar char="ü"/>
            </a:pPr>
            <a:r>
              <a:rPr lang="en-US" altLang="en-US" sz="1800" dirty="0" smtClean="0">
                <a:latin typeface="Times New Roman" panose="02020603050405020304" pitchFamily="18" charset="0"/>
                <a:cs typeface="Times New Roman" panose="02020603050405020304" pitchFamily="18" charset="0"/>
              </a:rPr>
              <a:t>In this project we are following The Blog View type </a:t>
            </a:r>
            <a:r>
              <a:rPr lang="en-US" altLang="en-US" sz="1800" dirty="0" err="1" smtClean="0">
                <a:latin typeface="Times New Roman" panose="02020603050405020304" pitchFamily="18" charset="0"/>
                <a:cs typeface="Times New Roman" panose="02020603050405020304" pitchFamily="18" charset="0"/>
              </a:rPr>
              <a:t>Mapblogs</a:t>
            </a:r>
            <a:r>
              <a:rPr lang="en-US" altLang="en-US" sz="1800" dirty="0" smtClean="0">
                <a:latin typeface="Times New Roman" panose="02020603050405020304" pitchFamily="18" charset="0"/>
                <a:cs typeface="Times New Roman" panose="02020603050405020304" pitchFamily="18" charset="0"/>
              </a:rPr>
              <a:t> .</a:t>
            </a:r>
          </a:p>
          <a:p>
            <a:pPr lvl="1">
              <a:buClrTx/>
              <a:buFont typeface="Wingdings" pitchFamily="2" charset="2"/>
              <a:buChar char="ü"/>
            </a:pPr>
            <a:endParaRPr lang="en-US" altLang="en-US" sz="1800" dirty="0" smtClean="0">
              <a:latin typeface="Times New Roman" panose="02020603050405020304" pitchFamily="18" charset="0"/>
              <a:cs typeface="Times New Roman" panose="02020603050405020304" pitchFamily="18" charset="0"/>
            </a:endParaRPr>
          </a:p>
          <a:p>
            <a:pPr lvl="1">
              <a:buClrTx/>
              <a:buFont typeface="Wingdings" pitchFamily="2" charset="2"/>
              <a:buChar char="ü"/>
            </a:pPr>
            <a:r>
              <a:rPr lang="en-US" altLang="en-US" sz="1800" dirty="0" err="1" smtClean="0">
                <a:latin typeface="Times New Roman" panose="02020603050405020304" pitchFamily="18" charset="0"/>
                <a:cs typeface="Times New Roman" panose="02020603050405020304" pitchFamily="18" charset="0"/>
              </a:rPr>
              <a:t>Mapblogs</a:t>
            </a:r>
            <a:r>
              <a:rPr lang="en-US" altLang="en-US" sz="1800" dirty="0" smtClean="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is an efficient method to </a:t>
            </a:r>
            <a:r>
              <a:rPr lang="en-US" altLang="en-US" sz="1800" dirty="0" smtClean="0">
                <a:latin typeface="Times New Roman" panose="02020603050405020304" pitchFamily="18" charset="0"/>
                <a:cs typeface="Times New Roman" panose="02020603050405020304" pitchFamily="18" charset="0"/>
              </a:rPr>
              <a:t>deliver </a:t>
            </a:r>
            <a:r>
              <a:rPr lang="en-US" altLang="en-US" sz="1800" dirty="0">
                <a:latin typeface="Times New Roman" panose="02020603050405020304" pitchFamily="18" charset="0"/>
                <a:cs typeface="Times New Roman" panose="02020603050405020304" pitchFamily="18" charset="0"/>
              </a:rPr>
              <a:t>content like multimedia files  from a sender to a group of receivers by posting </a:t>
            </a:r>
            <a:r>
              <a:rPr lang="en-US" altLang="en-US" sz="1800" dirty="0" smtClean="0">
                <a:latin typeface="Times New Roman" panose="02020603050405020304" pitchFamily="18" charset="0"/>
                <a:cs typeface="Times New Roman" panose="02020603050405020304" pitchFamily="18" charset="0"/>
              </a:rPr>
              <a:t>in the blog.</a:t>
            </a:r>
          </a:p>
          <a:p>
            <a:pPr lvl="1">
              <a:buClrTx/>
              <a:buFont typeface="Wingdings" pitchFamily="2" charset="2"/>
              <a:buChar char="ü"/>
            </a:pPr>
            <a:endParaRPr lang="en-US" altLang="en-US" sz="1800" dirty="0" smtClean="0">
              <a:latin typeface="Times New Roman" panose="02020603050405020304" pitchFamily="18" charset="0"/>
              <a:cs typeface="Times New Roman" panose="02020603050405020304" pitchFamily="18" charset="0"/>
            </a:endParaRPr>
          </a:p>
          <a:p>
            <a:pPr lvl="1">
              <a:buClrTx/>
              <a:buFont typeface="Wingdings" pitchFamily="2" charset="2"/>
              <a:buChar char="ü"/>
            </a:pPr>
            <a:r>
              <a:rPr lang="en-US" altLang="en-US" sz="1800" dirty="0" smtClean="0">
                <a:latin typeface="Times New Roman" panose="02020603050405020304" pitchFamily="18" charset="0"/>
                <a:cs typeface="Times New Roman" panose="02020603050405020304" pitchFamily="18" charset="0"/>
              </a:rPr>
              <a:t>In this we are </a:t>
            </a:r>
            <a:r>
              <a:rPr lang="en-US" altLang="en-US" sz="1800" dirty="0" err="1" smtClean="0">
                <a:latin typeface="Times New Roman" panose="02020603050405020304" pitchFamily="18" charset="0"/>
                <a:cs typeface="Times New Roman" panose="02020603050405020304" pitchFamily="18" charset="0"/>
              </a:rPr>
              <a:t>providng</a:t>
            </a:r>
            <a:r>
              <a:rPr lang="en-US" altLang="en-US" sz="1800" dirty="0" smtClean="0">
                <a:latin typeface="Times New Roman" panose="02020603050405020304" pitchFamily="18" charset="0"/>
                <a:cs typeface="Times New Roman" panose="02020603050405020304" pitchFamily="18" charset="0"/>
              </a:rPr>
              <a:t> with Canvas board option and live data sending.</a:t>
            </a:r>
          </a:p>
          <a:p>
            <a:pPr lvl="1">
              <a:buClrTx/>
              <a:buFont typeface="Wingdings" pitchFamily="2" charset="2"/>
              <a:buChar char="ü"/>
            </a:pPr>
            <a:endParaRPr lang="en-US" altLang="en-US" sz="1800" dirty="0">
              <a:latin typeface="Times New Roman" panose="02020603050405020304" pitchFamily="18" charset="0"/>
              <a:cs typeface="Times New Roman" panose="02020603050405020304" pitchFamily="18" charset="0"/>
            </a:endParaRPr>
          </a:p>
          <a:p>
            <a:pPr lvl="1">
              <a:buClrTx/>
              <a:buFont typeface="Wingdings" pitchFamily="2" charset="2"/>
              <a:buChar char="ü"/>
            </a:pPr>
            <a:endParaRPr lang="en-US" altLang="en-US" sz="1800" dirty="0" smtClean="0">
              <a:latin typeface="Times New Roman" panose="02020603050405020304" pitchFamily="18" charset="0"/>
              <a:cs typeface="Times New Roman" panose="02020603050405020304" pitchFamily="18" charset="0"/>
            </a:endParaRPr>
          </a:p>
          <a:p>
            <a:pPr lvl="2">
              <a:buClrTx/>
              <a:buNone/>
            </a:pPr>
            <a:endParaRPr lang="en-US" sz="1800" dirty="0" smtClean="0">
              <a:latin typeface="Times New Roman" panose="02020603050405020304" pitchFamily="18" charset="0"/>
              <a:cs typeface="Times New Roman" panose="02020603050405020304" pitchFamily="18" charset="0"/>
            </a:endParaRPr>
          </a:p>
          <a:p>
            <a:pPr lvl="2">
              <a:buClrTx/>
              <a:buNone/>
            </a:pPr>
            <a:endParaRPr lang="en-US" sz="1800" dirty="0" smtClean="0">
              <a:latin typeface="Times New Roman" panose="02020603050405020304" pitchFamily="18" charset="0"/>
              <a:cs typeface="Times New Roman" panose="02020603050405020304" pitchFamily="18" charset="0"/>
            </a:endParaRPr>
          </a:p>
          <a:p>
            <a:pPr lvl="2">
              <a:buClrTx/>
              <a:buNone/>
            </a:pPr>
            <a:endParaRPr lang="en-US" sz="1800" dirty="0" smtClean="0">
              <a:latin typeface="Times New Roman" panose="02020603050405020304" pitchFamily="18" charset="0"/>
              <a:cs typeface="Times New Roman" panose="02020603050405020304" pitchFamily="18" charset="0"/>
            </a:endParaRPr>
          </a:p>
          <a:p>
            <a:pPr lvl="2">
              <a:buClrTx/>
              <a:buNone/>
            </a:pPr>
            <a:endParaRPr lang="en-US" sz="1800" dirty="0" smtClean="0">
              <a:latin typeface="Times New Roman" panose="02020603050405020304" pitchFamily="18" charset="0"/>
              <a:cs typeface="Times New Roman" panose="02020603050405020304" pitchFamily="18" charset="0"/>
            </a:endParaRPr>
          </a:p>
          <a:p>
            <a:pPr lvl="2">
              <a:buClrTx/>
              <a:buNone/>
            </a:pPr>
            <a:endParaRPr lang="en-US" sz="1800" dirty="0" smtClean="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1219200" y="6305550"/>
            <a:ext cx="7391400" cy="476250"/>
          </a:xfrm>
        </p:spPr>
        <p:txBody>
          <a:bodyPr/>
          <a:lstStyle/>
          <a:p>
            <a:r>
              <a:rPr lang="en-US" dirty="0"/>
              <a:t>Secure Communication Through Internet Using JAVA 	             RGUKT-CSE 	                    </a:t>
            </a:r>
            <a:r>
              <a:rPr lang="en-US" dirty="0" smtClean="0"/>
              <a:t>RRSC-S/ISRO   </a:t>
            </a:r>
            <a:endParaRPr lang="en-US" dirty="0"/>
          </a:p>
        </p:txBody>
      </p:sp>
      <p:sp>
        <p:nvSpPr>
          <p:cNvPr id="5" name="Slide Number Placeholder 4"/>
          <p:cNvSpPr>
            <a:spLocks noGrp="1"/>
          </p:cNvSpPr>
          <p:nvPr>
            <p:ph type="sldNum" sz="quarter" idx="12"/>
          </p:nvPr>
        </p:nvSpPr>
        <p:spPr/>
        <p:txBody>
          <a:bodyPr/>
          <a:lstStyle/>
          <a:p>
            <a:fld id="{2196D539-0BD0-43BD-BD59-E7252F35CA87}"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1143000" y="6305550"/>
            <a:ext cx="7467600" cy="476250"/>
          </a:xfrm>
        </p:spPr>
        <p:txBody>
          <a:bodyPr/>
          <a:lstStyle/>
          <a:p>
            <a:r>
              <a:rPr lang="en-US" dirty="0" smtClean="0"/>
              <a:t>Secure Communication Through Internet Using JAVA                   RRSC-S/ISRO   </a:t>
            </a:r>
            <a:endParaRPr lang="en-US" dirty="0"/>
          </a:p>
        </p:txBody>
      </p:sp>
      <p:sp>
        <p:nvSpPr>
          <p:cNvPr id="5" name="Slide Number Placeholder 4"/>
          <p:cNvSpPr>
            <a:spLocks noGrp="1"/>
          </p:cNvSpPr>
          <p:nvPr>
            <p:ph type="sldNum" sz="quarter" idx="12"/>
          </p:nvPr>
        </p:nvSpPr>
        <p:spPr/>
        <p:txBody>
          <a:bodyPr/>
          <a:lstStyle/>
          <a:p>
            <a:fld id="{2196D539-0BD0-43BD-BD59-E7252F35CA87}" type="slidenum">
              <a:rPr lang="en-US" smtClean="0"/>
              <a:pPr/>
              <a:t>6</a:t>
            </a:fld>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885" y="0"/>
            <a:ext cx="9154886" cy="6223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7314858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1066800" y="6305550"/>
            <a:ext cx="7543800" cy="476250"/>
          </a:xfrm>
        </p:spPr>
        <p:txBody>
          <a:bodyPr/>
          <a:lstStyle/>
          <a:p>
            <a:r>
              <a:rPr lang="en-US" dirty="0" smtClean="0"/>
              <a:t>Secure Communication Through Internet Using JAVA                   RRSC-S/ISRO   </a:t>
            </a:r>
            <a:endParaRPr lang="en-US" dirty="0"/>
          </a:p>
        </p:txBody>
      </p:sp>
      <p:sp>
        <p:nvSpPr>
          <p:cNvPr id="5" name="Slide Number Placeholder 4"/>
          <p:cNvSpPr>
            <a:spLocks noGrp="1"/>
          </p:cNvSpPr>
          <p:nvPr>
            <p:ph type="sldNum" sz="quarter" idx="12"/>
          </p:nvPr>
        </p:nvSpPr>
        <p:spPr/>
        <p:txBody>
          <a:bodyPr/>
          <a:lstStyle/>
          <a:p>
            <a:fld id="{2196D539-0BD0-43BD-BD59-E7252F35CA87}" type="slidenum">
              <a:rPr lang="en-US" smtClean="0"/>
              <a:pPr/>
              <a:t>7</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10886"/>
            <a:ext cx="9144000" cy="616743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7567371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990600" y="1447800"/>
            <a:ext cx="7943088" cy="4800600"/>
          </a:xfrm>
        </p:spPr>
        <p:txBody>
          <a:bodyPr/>
          <a:lstStyle/>
          <a:p>
            <a:pPr lvl="1">
              <a:buClrTx/>
              <a:buFont typeface="Wingdings" pitchFamily="2" charset="2"/>
              <a:buChar char="ü"/>
            </a:pPr>
            <a:r>
              <a:rPr lang="en-US" sz="1800" dirty="0" smtClean="0"/>
              <a:t>File transferring securely .</a:t>
            </a:r>
          </a:p>
          <a:p>
            <a:pPr lvl="1">
              <a:buClrTx/>
              <a:buFont typeface="Wingdings" pitchFamily="2" charset="2"/>
              <a:buChar char="ü"/>
            </a:pPr>
            <a:r>
              <a:rPr lang="en-US" sz="1800" dirty="0" smtClean="0"/>
              <a:t>For </a:t>
            </a:r>
            <a:r>
              <a:rPr lang="en-US" sz="1800" dirty="0"/>
              <a:t>secure communication through internet the system should provide mainly three security services called CIA triad.</a:t>
            </a:r>
            <a:r>
              <a:rPr lang="en-US" sz="1600" dirty="0"/>
              <a:t> </a:t>
            </a:r>
          </a:p>
          <a:p>
            <a:pPr lvl="1">
              <a:buClrTx/>
              <a:buFont typeface="Wingdings" pitchFamily="2" charset="2"/>
              <a:buChar char="ü"/>
            </a:pPr>
            <a:endParaRPr lang="en-US" sz="1600" dirty="0"/>
          </a:p>
          <a:p>
            <a:pPr lvl="1">
              <a:buClrTx/>
              <a:buFont typeface="Wingdings" pitchFamily="2" charset="2"/>
              <a:buChar char="ü"/>
            </a:pPr>
            <a:endParaRPr lang="en-US" sz="1600" dirty="0"/>
          </a:p>
          <a:p>
            <a:pPr lvl="1">
              <a:buClrTx/>
              <a:buFont typeface="Wingdings" pitchFamily="2" charset="2"/>
              <a:buChar char="ü"/>
            </a:pPr>
            <a:endParaRPr lang="en-US" sz="1600" dirty="0"/>
          </a:p>
          <a:p>
            <a:pPr lvl="1">
              <a:buClrTx/>
              <a:buFont typeface="Wingdings" pitchFamily="2" charset="2"/>
              <a:buChar char="ü"/>
            </a:pPr>
            <a:endParaRPr lang="en-US" sz="1600" dirty="0"/>
          </a:p>
          <a:p>
            <a:pPr lvl="1">
              <a:buClrTx/>
              <a:buFont typeface="Wingdings" pitchFamily="2" charset="2"/>
              <a:buChar char="ü"/>
            </a:pPr>
            <a:endParaRPr lang="en-US" sz="1600" dirty="0"/>
          </a:p>
          <a:p>
            <a:pPr lvl="1">
              <a:buClrTx/>
              <a:buFont typeface="Wingdings" pitchFamily="2" charset="2"/>
              <a:buChar char="ü"/>
            </a:pPr>
            <a:endParaRPr lang="en-US" sz="1600" dirty="0"/>
          </a:p>
          <a:p>
            <a:pPr lvl="1">
              <a:buClrTx/>
              <a:buFont typeface="Wingdings" pitchFamily="2" charset="2"/>
              <a:buChar char="ü"/>
            </a:pPr>
            <a:endParaRPr lang="en-US" altLang="en-US" sz="1800" dirty="0" smtClean="0"/>
          </a:p>
          <a:p>
            <a:pPr lvl="1">
              <a:buClrTx/>
              <a:buFont typeface="Wingdings" pitchFamily="2" charset="2"/>
              <a:buChar char="ü"/>
            </a:pPr>
            <a:endParaRPr lang="en-US" altLang="en-US" sz="1800" dirty="0"/>
          </a:p>
          <a:p>
            <a:pPr lvl="1">
              <a:buClrTx/>
              <a:buFont typeface="Wingdings" pitchFamily="2" charset="2"/>
              <a:buChar char="ü"/>
            </a:pPr>
            <a:r>
              <a:rPr lang="en-US" altLang="en-US" sz="1800" dirty="0" err="1"/>
              <a:t>Mapblogs</a:t>
            </a:r>
            <a:r>
              <a:rPr lang="en-US" altLang="en-US" sz="1800" dirty="0"/>
              <a:t> authentication provides the above three security services – data integrity, data origin authentication, </a:t>
            </a:r>
            <a:r>
              <a:rPr lang="en-US" altLang="en-US" sz="1800" dirty="0" smtClean="0"/>
              <a:t> Availability .</a:t>
            </a:r>
            <a:endParaRPr lang="en-US" dirty="0"/>
          </a:p>
        </p:txBody>
      </p:sp>
      <p:sp>
        <p:nvSpPr>
          <p:cNvPr id="4" name="Footer Placeholder 3"/>
          <p:cNvSpPr>
            <a:spLocks noGrp="1"/>
          </p:cNvSpPr>
          <p:nvPr>
            <p:ph type="ftr" sz="quarter" idx="11"/>
          </p:nvPr>
        </p:nvSpPr>
        <p:spPr/>
        <p:txBody>
          <a:bodyPr/>
          <a:lstStyle/>
          <a:p>
            <a:r>
              <a:rPr lang="en-US" smtClean="0"/>
              <a:t>Secure Communication Through Internet Using JAVA                   RRSC-S/ISRO   </a:t>
            </a:r>
            <a:endParaRPr lang="en-US"/>
          </a:p>
        </p:txBody>
      </p:sp>
      <p:sp>
        <p:nvSpPr>
          <p:cNvPr id="5" name="Slide Number Placeholder 4"/>
          <p:cNvSpPr>
            <a:spLocks noGrp="1"/>
          </p:cNvSpPr>
          <p:nvPr>
            <p:ph type="sldNum" sz="quarter" idx="12"/>
          </p:nvPr>
        </p:nvSpPr>
        <p:spPr/>
        <p:txBody>
          <a:bodyPr/>
          <a:lstStyle/>
          <a:p>
            <a:fld id="{2196D539-0BD0-43BD-BD59-E7252F35CA87}" type="slidenum">
              <a:rPr lang="en-US" smtClean="0"/>
              <a:pPr/>
              <a:t>8</a:t>
            </a:fld>
            <a:endParaRPr lang="en-US"/>
          </a:p>
        </p:txBody>
      </p:sp>
      <p:pic>
        <p:nvPicPr>
          <p:cNvPr id="6" name="Picture 5" descr="index.jpg"/>
          <p:cNvPicPr>
            <a:picLocks noChangeAspect="1"/>
          </p:cNvPicPr>
          <p:nvPr/>
        </p:nvPicPr>
        <p:blipFill>
          <a:blip r:embed="rId2"/>
          <a:stretch>
            <a:fillRect/>
          </a:stretch>
        </p:blipFill>
        <p:spPr>
          <a:xfrm>
            <a:off x="3657600" y="2590800"/>
            <a:ext cx="2295525" cy="1990725"/>
          </a:xfrm>
          <a:prstGeom prst="rect">
            <a:avLst/>
          </a:prstGeom>
        </p:spPr>
      </p:pic>
    </p:spTree>
    <p:extLst>
      <p:ext uri="{BB962C8B-B14F-4D97-AF65-F5344CB8AC3E}">
        <p14:creationId xmlns:p14="http://schemas.microsoft.com/office/powerpoint/2010/main" xmlns="" val="6646335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944562"/>
          </a:xfrm>
        </p:spPr>
        <p:txBody>
          <a:bodyPr>
            <a:normAutofit/>
          </a:bodyPr>
          <a:lstStyle/>
          <a:p>
            <a:r>
              <a:rPr lang="en-US" sz="2500" dirty="0" smtClean="0"/>
              <a:t>Contd..</a:t>
            </a:r>
            <a:endParaRPr lang="en-US" sz="2500" dirty="0"/>
          </a:p>
        </p:txBody>
      </p:sp>
      <p:sp>
        <p:nvSpPr>
          <p:cNvPr id="3" name="Content Placeholder 2"/>
          <p:cNvSpPr>
            <a:spLocks noGrp="1"/>
          </p:cNvSpPr>
          <p:nvPr>
            <p:ph idx="1"/>
          </p:nvPr>
        </p:nvSpPr>
        <p:spPr>
          <a:xfrm>
            <a:off x="1435608" y="914400"/>
            <a:ext cx="7498080" cy="5334000"/>
          </a:xfrm>
        </p:spPr>
        <p:txBody>
          <a:bodyPr>
            <a:normAutofit/>
          </a:bodyPr>
          <a:lstStyle/>
          <a:p>
            <a:pPr>
              <a:buClr>
                <a:schemeClr val="tx1"/>
              </a:buClr>
              <a:buFont typeface="Wingdings" pitchFamily="2" charset="2"/>
              <a:buChar char="ü"/>
            </a:pPr>
            <a:r>
              <a:rPr lang="en-US" altLang="en-US" sz="1800" dirty="0" smtClean="0"/>
              <a:t>The sender generates a signature for each packet with its private key which is called </a:t>
            </a:r>
            <a:r>
              <a:rPr lang="en-US" altLang="en-US" sz="1800" i="1" dirty="0" smtClean="0"/>
              <a:t>signing</a:t>
            </a:r>
            <a:r>
              <a:rPr lang="en-US" altLang="en-US" sz="1800" dirty="0" smtClean="0"/>
              <a:t>.</a:t>
            </a:r>
          </a:p>
          <a:p>
            <a:pPr>
              <a:buClr>
                <a:schemeClr val="tx1"/>
              </a:buClr>
              <a:buFont typeface="Wingdings" pitchFamily="2" charset="2"/>
              <a:buChar char="ü"/>
            </a:pPr>
            <a:endParaRPr lang="en-US" altLang="en-US" sz="1800" dirty="0" smtClean="0"/>
          </a:p>
          <a:p>
            <a:pPr>
              <a:buClr>
                <a:schemeClr val="tx1"/>
              </a:buClr>
              <a:buFont typeface="Wingdings" pitchFamily="2" charset="2"/>
              <a:buChar char="ü"/>
            </a:pPr>
            <a:r>
              <a:rPr lang="en-US" altLang="en-US" sz="1800" dirty="0" smtClean="0"/>
              <a:t>Each receiver checks the validity of the signature with the sender’s public key which is called </a:t>
            </a:r>
            <a:r>
              <a:rPr lang="en-US" altLang="en-US" sz="1800" i="1" dirty="0" smtClean="0"/>
              <a:t>verifying</a:t>
            </a:r>
            <a:r>
              <a:rPr lang="en-US" altLang="en-US" sz="1800" dirty="0" smtClean="0"/>
              <a:t>.</a:t>
            </a:r>
          </a:p>
          <a:p>
            <a:pPr>
              <a:buClr>
                <a:schemeClr val="tx1"/>
              </a:buClr>
              <a:buFont typeface="Wingdings" pitchFamily="2" charset="2"/>
              <a:buChar char="ü"/>
            </a:pPr>
            <a:endParaRPr lang="en-US" sz="1800" dirty="0"/>
          </a:p>
        </p:txBody>
      </p:sp>
      <p:sp>
        <p:nvSpPr>
          <p:cNvPr id="4" name="Footer Placeholder 3"/>
          <p:cNvSpPr>
            <a:spLocks noGrp="1"/>
          </p:cNvSpPr>
          <p:nvPr>
            <p:ph type="ftr" sz="quarter" idx="11"/>
          </p:nvPr>
        </p:nvSpPr>
        <p:spPr>
          <a:xfrm>
            <a:off x="1219200" y="6305550"/>
            <a:ext cx="7391400" cy="476250"/>
          </a:xfrm>
        </p:spPr>
        <p:txBody>
          <a:bodyPr/>
          <a:lstStyle/>
          <a:p>
            <a:r>
              <a:rPr lang="en-US" dirty="0"/>
              <a:t>Secure Communication Through Internet Using JAVA 	             RGUKT-CSE 	                  </a:t>
            </a:r>
            <a:r>
              <a:rPr lang="en-US" dirty="0" smtClean="0"/>
              <a:t>  </a:t>
            </a:r>
            <a:r>
              <a:rPr lang="en-US" dirty="0"/>
              <a:t>RRSC-S/ISRO   </a:t>
            </a:r>
          </a:p>
        </p:txBody>
      </p:sp>
      <p:sp>
        <p:nvSpPr>
          <p:cNvPr id="5" name="Slide Number Placeholder 4"/>
          <p:cNvSpPr>
            <a:spLocks noGrp="1"/>
          </p:cNvSpPr>
          <p:nvPr>
            <p:ph type="sldNum" sz="quarter" idx="12"/>
          </p:nvPr>
        </p:nvSpPr>
        <p:spPr/>
        <p:txBody>
          <a:bodyPr/>
          <a:lstStyle/>
          <a:p>
            <a:fld id="{2196D539-0BD0-43BD-BD59-E7252F35CA87}" type="slidenum">
              <a:rPr lang="en-US" smtClean="0"/>
              <a:pPr/>
              <a:t>9</a:t>
            </a:fld>
            <a:endParaRPr lang="en-US"/>
          </a:p>
        </p:txBody>
      </p:sp>
      <p:pic>
        <p:nvPicPr>
          <p:cNvPr id="6" name="Picture 3"/>
          <p:cNvPicPr>
            <a:picLocks noChangeAspect="1"/>
          </p:cNvPicPr>
          <p:nvPr/>
        </p:nvPicPr>
        <p:blipFill>
          <a:blip r:embed="rId2"/>
          <a:srcRect/>
          <a:stretch>
            <a:fillRect/>
          </a:stretch>
        </p:blipFill>
        <p:spPr bwMode="auto">
          <a:xfrm>
            <a:off x="1371600" y="2895600"/>
            <a:ext cx="3352800" cy="2617788"/>
          </a:xfrm>
          <a:prstGeom prst="rect">
            <a:avLst/>
          </a:prstGeom>
          <a:noFill/>
          <a:ln w="9525">
            <a:noFill/>
            <a:miter lim="800000"/>
            <a:headEnd/>
            <a:tailEnd/>
          </a:ln>
        </p:spPr>
      </p:pic>
      <p:sp>
        <p:nvSpPr>
          <p:cNvPr id="7" name="TextBox 6"/>
          <p:cNvSpPr txBox="1"/>
          <p:nvPr/>
        </p:nvSpPr>
        <p:spPr>
          <a:xfrm>
            <a:off x="2514600" y="3505200"/>
            <a:ext cx="685800" cy="246221"/>
          </a:xfrm>
          <a:prstGeom prst="rect">
            <a:avLst/>
          </a:prstGeom>
          <a:noFill/>
        </p:spPr>
        <p:txBody>
          <a:bodyPr wrap="square" rtlCol="0">
            <a:spAutoFit/>
          </a:bodyPr>
          <a:lstStyle/>
          <a:p>
            <a:r>
              <a:rPr lang="en-US" sz="1000" dirty="0" smtClean="0"/>
              <a:t>Internet</a:t>
            </a:r>
            <a:endParaRPr lang="en-US" sz="1000" dirty="0"/>
          </a:p>
        </p:txBody>
      </p:sp>
      <p:sp>
        <p:nvSpPr>
          <p:cNvPr id="8" name="TextBox 7"/>
          <p:cNvSpPr txBox="1"/>
          <p:nvPr/>
        </p:nvSpPr>
        <p:spPr>
          <a:xfrm>
            <a:off x="3505200" y="3810000"/>
            <a:ext cx="685800" cy="246221"/>
          </a:xfrm>
          <a:prstGeom prst="rect">
            <a:avLst/>
          </a:prstGeom>
          <a:noFill/>
        </p:spPr>
        <p:txBody>
          <a:bodyPr wrap="square" rtlCol="0">
            <a:spAutoFit/>
          </a:bodyPr>
          <a:lstStyle/>
          <a:p>
            <a:r>
              <a:rPr lang="en-US" sz="1000" dirty="0" smtClean="0"/>
              <a:t>Internet</a:t>
            </a:r>
            <a:endParaRPr lang="en-US" sz="1000" dirty="0"/>
          </a:p>
        </p:txBody>
      </p:sp>
      <p:sp>
        <p:nvSpPr>
          <p:cNvPr id="9" name="TextBox 8"/>
          <p:cNvSpPr txBox="1"/>
          <p:nvPr/>
        </p:nvSpPr>
        <p:spPr>
          <a:xfrm>
            <a:off x="3352800" y="4495800"/>
            <a:ext cx="685800" cy="246221"/>
          </a:xfrm>
          <a:prstGeom prst="rect">
            <a:avLst/>
          </a:prstGeom>
          <a:noFill/>
        </p:spPr>
        <p:txBody>
          <a:bodyPr wrap="square" rtlCol="0">
            <a:spAutoFit/>
          </a:bodyPr>
          <a:lstStyle/>
          <a:p>
            <a:r>
              <a:rPr lang="en-US" sz="1000" dirty="0" smtClean="0"/>
              <a:t>Internet</a:t>
            </a:r>
            <a:endParaRPr lang="en-US" sz="1000" dirty="0"/>
          </a:p>
        </p:txBody>
      </p:sp>
      <p:sp>
        <p:nvSpPr>
          <p:cNvPr id="10" name="TextBox 9"/>
          <p:cNvSpPr txBox="1"/>
          <p:nvPr/>
        </p:nvSpPr>
        <p:spPr>
          <a:xfrm>
            <a:off x="2057400" y="4191000"/>
            <a:ext cx="685800" cy="246221"/>
          </a:xfrm>
          <a:prstGeom prst="rect">
            <a:avLst/>
          </a:prstGeom>
          <a:noFill/>
        </p:spPr>
        <p:txBody>
          <a:bodyPr wrap="square" rtlCol="0">
            <a:spAutoFit/>
          </a:bodyPr>
          <a:lstStyle/>
          <a:p>
            <a:r>
              <a:rPr lang="en-US" sz="1000" dirty="0" smtClean="0"/>
              <a:t>Internet</a:t>
            </a:r>
            <a:endParaRPr lang="en-US" sz="1000" dirty="0"/>
          </a:p>
        </p:txBody>
      </p:sp>
      <p:pic>
        <p:nvPicPr>
          <p:cNvPr id="11" name="Picture 1"/>
          <p:cNvPicPr>
            <a:picLocks noChangeAspect="1"/>
          </p:cNvPicPr>
          <p:nvPr/>
        </p:nvPicPr>
        <p:blipFill>
          <a:blip r:embed="rId3"/>
          <a:srcRect/>
          <a:stretch>
            <a:fillRect/>
          </a:stretch>
        </p:blipFill>
        <p:spPr bwMode="auto">
          <a:xfrm>
            <a:off x="4800600" y="2819400"/>
            <a:ext cx="4191000" cy="28908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409</TotalTime>
  <Words>1045</Words>
  <Application>Microsoft Office PowerPoint</Application>
  <PresentationFormat>On-screen Show (4:3)</PresentationFormat>
  <Paragraphs>277</Paragraphs>
  <Slides>29</Slides>
  <Notes>3</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Solstice</vt:lpstr>
      <vt:lpstr>Project Title  Map-Blogs Using Secure Parallel Communication through Internet on Real-Time Operations</vt:lpstr>
      <vt:lpstr>Agenda</vt:lpstr>
      <vt:lpstr>Indian Space Research Organization</vt:lpstr>
      <vt:lpstr>Remote Sensing Center</vt:lpstr>
      <vt:lpstr>Introduction</vt:lpstr>
      <vt:lpstr>Slide 6</vt:lpstr>
      <vt:lpstr>Slide 7</vt:lpstr>
      <vt:lpstr>Cont…</vt:lpstr>
      <vt:lpstr>Contd..</vt:lpstr>
      <vt:lpstr>Scope</vt:lpstr>
      <vt:lpstr>Existing System</vt:lpstr>
      <vt:lpstr>Disadvantages</vt:lpstr>
      <vt:lpstr>Proposed System</vt:lpstr>
      <vt:lpstr>System Design</vt:lpstr>
      <vt:lpstr>Advantages</vt:lpstr>
      <vt:lpstr>Requirements</vt:lpstr>
      <vt:lpstr>Implementations</vt:lpstr>
      <vt:lpstr>Status Graph</vt:lpstr>
      <vt:lpstr>Slide 19</vt:lpstr>
      <vt:lpstr>Slide 20</vt:lpstr>
      <vt:lpstr>Slide 21</vt:lpstr>
      <vt:lpstr>Slide 22</vt:lpstr>
      <vt:lpstr>Slide 23</vt:lpstr>
      <vt:lpstr>Future Work</vt:lpstr>
      <vt:lpstr>Making of  Three Dimensional Models of Historical Buildings Present in  Mysore City Using SketchUp for Bhuvan </vt:lpstr>
      <vt:lpstr>Clock Tower</vt:lpstr>
      <vt:lpstr>Oriental Research Building</vt:lpstr>
      <vt:lpstr>Regalis</vt:lpstr>
      <vt:lpstr>Slide 29</vt:lpstr>
    </vt:vector>
  </TitlesOfParts>
  <Company>ISRO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train</dc:creator>
  <cp:lastModifiedBy>Sravani Chowdary</cp:lastModifiedBy>
  <cp:revision>193</cp:revision>
  <dcterms:created xsi:type="dcterms:W3CDTF">2014-06-19T08:34:18Z</dcterms:created>
  <dcterms:modified xsi:type="dcterms:W3CDTF">2017-02-02T19:37:45Z</dcterms:modified>
</cp:coreProperties>
</file>