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9" r:id="rId6"/>
    <p:sldId id="282" r:id="rId7"/>
    <p:sldId id="284" r:id="rId8"/>
    <p:sldId id="285" r:id="rId9"/>
    <p:sldId id="283" r:id="rId10"/>
    <p:sldId id="28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9"/>
    <p:restoredTop sz="94663"/>
  </p:normalViewPr>
  <p:slideViewPr>
    <p:cSldViewPr snapToGrid="0" snapToObjects="1">
      <p:cViewPr varScale="1">
        <p:scale>
          <a:sx n="95" d="100"/>
          <a:sy n="95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1FDE-93B9-4ACD-B389-01705BB0EE3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E4C61-8289-467E-B181-BE2938F1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7069-AFB8-414F-9B14-4BFE3603F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C335-CB7B-E84D-814A-A900E733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E45A-C170-7348-8076-11B191BE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4B1B-CF2D-184E-9B16-96D8DEA3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8D7E-3F80-A849-874A-3344B2B6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4145-2305-2140-8342-04C68948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8F509-0349-EA45-A9E7-166A48127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1BAA-F130-794F-92BF-25587A78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ABFC-3530-4947-A539-3F5623C7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D745-173C-224C-B538-D2028A2F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D5187-D026-7540-9BA1-9D912739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B168D-566D-5B44-8964-C3EF33D4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2507-3191-0C46-9CF6-B490D75B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AFDF-5426-1441-A2B7-8C3D8D9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ECEB-3734-4D4D-929E-5EA9076E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1D1B-3DFB-7B44-B904-AFD58035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490B-83A2-D848-BC71-3AE72FE7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78C-A980-3045-BB1A-2A02640C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25E8-453C-D549-AD9F-273BBB10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151C-3B30-574E-BE20-7157C326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9AB8-EDA3-964E-981E-57301EC1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5D8F-41F0-5447-A96E-5BC7AF78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7154-BC1A-D147-A347-445AED8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5C377-C72A-4447-8C8F-1AB75D17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BCA3-A816-7742-8F19-9B2452BB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2004-4E40-6E4F-B646-3A02871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6330-032F-7941-8E41-A7BEF844B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C29E-4B42-C247-BABC-7DFC1B65E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E1190-FD81-4146-B9A0-DDEC02B1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DF9E-D97B-6E4B-ACB5-13168C04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F6EE-EAB4-FD47-B341-A3D515A8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55C-045B-EF4E-B34E-A8720BCA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43A9-88B8-D949-8155-2DEC7E28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25713-ADFB-B548-879C-4A4D85B4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695CC-8B5B-9542-948D-5AFB8F704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85DE2-EEC5-354C-B958-2FD18DCEE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83700-1E03-3F41-8D96-62C19EA1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D341-982E-5044-93AE-D0BB7D0E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A8BDB-7529-6445-BB63-61BF480B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FDA-66BE-FA4B-9B99-0C21D63D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1A52-6C63-274F-91FB-DBAE262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27264-8F5E-EE44-A6CC-104CD8DE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2D625-4B03-C742-86AF-79E59FF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394A4-0E0E-6547-B54D-74247518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03A7-E38C-844D-B1B7-9C227109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2581-B8BA-554D-965A-FEC9E057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1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D536-9F6B-9047-9363-77DCD9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D82F-14E6-454F-8C32-41F9FC05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0EC4F-48A0-244D-B2A6-50DB91685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EAC1-A50D-DC45-A59E-46F4793B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2750-E4CD-5146-AA78-5F712C57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A43B-F660-7C44-BE0D-649E6139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1ACA-EF8F-4443-BF3D-331C28B9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3AA5C-A4BB-3041-802E-B6D23F4FE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390A1-B767-134D-944C-C768BB69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6F45-0637-E44B-9975-437C218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984A-DE85-6345-BA9D-E55706C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7549-72BF-3040-84D0-3B9777F7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64FEF-070E-B541-8E78-5AA42C56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2BCA-B893-1542-BF7B-82C2CC6C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7A5D-BA50-E242-B238-ED912C9E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BD3A-4CD1-5440-8997-2B213668CD8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1FDD-36F2-7C40-966A-3F01D0946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87A1-81E1-614C-95BB-C717261B8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FC8E-D3C0-0D4C-8608-74EBA91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9DFBF3E6-5A64-384A-8A48-9BE7DF8D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C8CAB-CDD3-E445-A143-6AD137381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Chronic Kidney Disease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		Risk Factor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9BB00-801A-C44D-A795-111AF09AB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Sade Graves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Final Project Presentation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12/5/24</a:t>
            </a:r>
          </a:p>
        </p:txBody>
      </p:sp>
    </p:spTree>
    <p:extLst>
      <p:ext uri="{BB962C8B-B14F-4D97-AF65-F5344CB8AC3E}">
        <p14:creationId xmlns:p14="http://schemas.microsoft.com/office/powerpoint/2010/main" val="40103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B8BB5-9286-D846-9CDA-A4A9A9A0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124"/>
            <a:ext cx="12192000" cy="744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EC173D-7F9D-4555-8DAD-D0B2009C10D7}"/>
              </a:ext>
            </a:extLst>
          </p:cNvPr>
          <p:cNvSpPr/>
          <p:nvPr/>
        </p:nvSpPr>
        <p:spPr>
          <a:xfrm>
            <a:off x="0" y="0"/>
            <a:ext cx="12191999" cy="834501"/>
          </a:xfrm>
          <a:prstGeom prst="rect">
            <a:avLst/>
          </a:prstGeom>
          <a:solidFill>
            <a:srgbClr val="7B1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CBAE1-468C-4B84-B25C-EE05BE6D67FF}"/>
              </a:ext>
            </a:extLst>
          </p:cNvPr>
          <p:cNvSpPr txBox="1"/>
          <p:nvPr/>
        </p:nvSpPr>
        <p:spPr>
          <a:xfrm>
            <a:off x="355106" y="37904"/>
            <a:ext cx="118368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Chronic Kidney Disease Rick Factor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1075DE-55C9-4BF4-8FC2-E72FC6FB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07" y="2679555"/>
            <a:ext cx="9587344" cy="2327564"/>
          </a:xfrm>
          <a:ln w="34925"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30A2B-1C8A-7E8B-0D75-5694FE2001D7}"/>
              </a:ext>
            </a:extLst>
          </p:cNvPr>
          <p:cNvSpPr txBox="1"/>
          <p:nvPr/>
        </p:nvSpPr>
        <p:spPr>
          <a:xfrm>
            <a:off x="822159" y="1122199"/>
            <a:ext cx="61040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Blood Urea Nitrogen Predication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Classification problem.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Features : 29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Instances: 600</a:t>
            </a:r>
          </a:p>
          <a:p>
            <a:pPr marL="342900" indent="-342900"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After EDA Final Feature 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Train-Test Split Criteria: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make accurate predictions, I used a stratified train-test split to ensure that the data samples in the test and train datasets were proportionate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B95D4-26DE-B55E-E0B7-DEBD9AB8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" y="54506"/>
            <a:ext cx="823031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373C5-E90D-495A-3375-489F1ABF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CB72A-7C1F-558C-3FAD-6DAA651A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124"/>
            <a:ext cx="12192000" cy="744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CF60E9-53B1-0E8A-2F96-3ED5A4307126}"/>
              </a:ext>
            </a:extLst>
          </p:cNvPr>
          <p:cNvSpPr/>
          <p:nvPr/>
        </p:nvSpPr>
        <p:spPr>
          <a:xfrm>
            <a:off x="0" y="0"/>
            <a:ext cx="12191999" cy="834501"/>
          </a:xfrm>
          <a:prstGeom prst="rect">
            <a:avLst/>
          </a:prstGeom>
          <a:solidFill>
            <a:srgbClr val="7B1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CFE6F-F7F7-1E49-E0A5-229E2B7E937A}"/>
              </a:ext>
            </a:extLst>
          </p:cNvPr>
          <p:cNvSpPr txBox="1"/>
          <p:nvPr/>
        </p:nvSpPr>
        <p:spPr>
          <a:xfrm>
            <a:off x="355106" y="37904"/>
            <a:ext cx="118368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Models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8840C0-CBB0-F2F7-9925-3132EC52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00638"/>
              </p:ext>
            </p:extLst>
          </p:nvPr>
        </p:nvGraphicFramePr>
        <p:xfrm>
          <a:off x="593558" y="1443789"/>
          <a:ext cx="11075162" cy="4199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917">
                  <a:extLst>
                    <a:ext uri="{9D8B030D-6E8A-4147-A177-3AD203B41FA5}">
                      <a16:colId xmlns:a16="http://schemas.microsoft.com/office/drawing/2014/main" val="1880582640"/>
                    </a:ext>
                  </a:extLst>
                </a:gridCol>
                <a:gridCol w="1119694">
                  <a:extLst>
                    <a:ext uri="{9D8B030D-6E8A-4147-A177-3AD203B41FA5}">
                      <a16:colId xmlns:a16="http://schemas.microsoft.com/office/drawing/2014/main" val="815151715"/>
                    </a:ext>
                  </a:extLst>
                </a:gridCol>
                <a:gridCol w="1119694">
                  <a:extLst>
                    <a:ext uri="{9D8B030D-6E8A-4147-A177-3AD203B41FA5}">
                      <a16:colId xmlns:a16="http://schemas.microsoft.com/office/drawing/2014/main" val="3579837835"/>
                    </a:ext>
                  </a:extLst>
                </a:gridCol>
                <a:gridCol w="1119694">
                  <a:extLst>
                    <a:ext uri="{9D8B030D-6E8A-4147-A177-3AD203B41FA5}">
                      <a16:colId xmlns:a16="http://schemas.microsoft.com/office/drawing/2014/main" val="2490304909"/>
                    </a:ext>
                  </a:extLst>
                </a:gridCol>
                <a:gridCol w="1097594">
                  <a:extLst>
                    <a:ext uri="{9D8B030D-6E8A-4147-A177-3AD203B41FA5}">
                      <a16:colId xmlns:a16="http://schemas.microsoft.com/office/drawing/2014/main" val="3647015016"/>
                    </a:ext>
                  </a:extLst>
                </a:gridCol>
                <a:gridCol w="1133081">
                  <a:extLst>
                    <a:ext uri="{9D8B030D-6E8A-4147-A177-3AD203B41FA5}">
                      <a16:colId xmlns:a16="http://schemas.microsoft.com/office/drawing/2014/main" val="1375590494"/>
                    </a:ext>
                  </a:extLst>
                </a:gridCol>
                <a:gridCol w="1128406">
                  <a:extLst>
                    <a:ext uri="{9D8B030D-6E8A-4147-A177-3AD203B41FA5}">
                      <a16:colId xmlns:a16="http://schemas.microsoft.com/office/drawing/2014/main" val="2069711339"/>
                    </a:ext>
                  </a:extLst>
                </a:gridCol>
                <a:gridCol w="1110983">
                  <a:extLst>
                    <a:ext uri="{9D8B030D-6E8A-4147-A177-3AD203B41FA5}">
                      <a16:colId xmlns:a16="http://schemas.microsoft.com/office/drawing/2014/main" val="3860719439"/>
                    </a:ext>
                  </a:extLst>
                </a:gridCol>
                <a:gridCol w="1128405">
                  <a:extLst>
                    <a:ext uri="{9D8B030D-6E8A-4147-A177-3AD203B41FA5}">
                      <a16:colId xmlns:a16="http://schemas.microsoft.com/office/drawing/2014/main" val="466296913"/>
                    </a:ext>
                  </a:extLst>
                </a:gridCol>
                <a:gridCol w="1119694">
                  <a:extLst>
                    <a:ext uri="{9D8B030D-6E8A-4147-A177-3AD203B41FA5}">
                      <a16:colId xmlns:a16="http://schemas.microsoft.com/office/drawing/2014/main" val="774152675"/>
                    </a:ext>
                  </a:extLst>
                </a:gridCol>
              </a:tblGrid>
              <a:tr h="821356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F1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  <a:p>
                      <a:r>
                        <a:rPr lang="en-US" dirty="0"/>
                        <a:t>F1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  <a:p>
                      <a:r>
                        <a:rPr lang="en-US" dirty="0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  <a:p>
                      <a:r>
                        <a:rPr lang="en-US" dirty="0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Sensitivity</a:t>
                      </a:r>
                    </a:p>
                    <a:p>
                      <a:r>
                        <a:rPr lang="en-US" sz="1400" dirty="0"/>
                        <a:t>(Test)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  <a:p>
                      <a:r>
                        <a:rPr lang="en-US" sz="1400" dirty="0"/>
                        <a:t>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92"/>
                  </a:ext>
                </a:extLst>
              </a:tr>
              <a:tr h="8213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30000"/>
                  </a:ext>
                </a:extLst>
              </a:tr>
              <a:tr h="8213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Forest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95740"/>
                  </a:ext>
                </a:extLst>
              </a:tr>
              <a:tr h="82135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48279"/>
                  </a:ext>
                </a:extLst>
              </a:tr>
              <a:tr h="82135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752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871F2F-9D21-34DB-0A91-2E44D1F08242}"/>
              </a:ext>
            </a:extLst>
          </p:cNvPr>
          <p:cNvSpPr txBox="1"/>
          <p:nvPr/>
        </p:nvSpPr>
        <p:spPr>
          <a:xfrm>
            <a:off x="1644315" y="1018171"/>
            <a:ext cx="3785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Performance Summary Table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0CFCC6-B497-248B-CB36-E83234F5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6" y="37904"/>
            <a:ext cx="821404" cy="7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90B02-BEBE-5DB4-B2B0-201669B7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BA718-09BC-1250-8601-387A2392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124"/>
            <a:ext cx="12192000" cy="744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40BBE4-0947-5028-CFC9-B804523B561C}"/>
              </a:ext>
            </a:extLst>
          </p:cNvPr>
          <p:cNvSpPr/>
          <p:nvPr/>
        </p:nvSpPr>
        <p:spPr>
          <a:xfrm>
            <a:off x="0" y="0"/>
            <a:ext cx="12191999" cy="834501"/>
          </a:xfrm>
          <a:prstGeom prst="rect">
            <a:avLst/>
          </a:prstGeom>
          <a:solidFill>
            <a:srgbClr val="7B1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F0EE7-31E7-1D7A-291B-8DD40AA5FDCB}"/>
              </a:ext>
            </a:extLst>
          </p:cNvPr>
          <p:cNvSpPr txBox="1"/>
          <p:nvPr/>
        </p:nvSpPr>
        <p:spPr>
          <a:xfrm>
            <a:off x="355106" y="37904"/>
            <a:ext cx="118368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C226AD-C652-538C-940A-89AB3909D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07" y="2679555"/>
            <a:ext cx="9587344" cy="2327564"/>
          </a:xfrm>
          <a:ln w="34925"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B9CDE-93F8-851A-A560-EC3BB46A3412}"/>
              </a:ext>
            </a:extLst>
          </p:cNvPr>
          <p:cNvSpPr txBox="1"/>
          <p:nvPr/>
        </p:nvSpPr>
        <p:spPr>
          <a:xfrm>
            <a:off x="1588168" y="1333040"/>
            <a:ext cx="32565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Performance Summary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8BA83-B1F9-29FB-1CD9-578E4F159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6302"/>
              </p:ext>
            </p:extLst>
          </p:nvPr>
        </p:nvGraphicFramePr>
        <p:xfrm>
          <a:off x="1510632" y="1940506"/>
          <a:ext cx="8571829" cy="1933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547">
                  <a:extLst>
                    <a:ext uri="{9D8B030D-6E8A-4147-A177-3AD203B41FA5}">
                      <a16:colId xmlns:a16="http://schemas.microsoft.com/office/drawing/2014/main" val="236417235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164262182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2589872162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1438026218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456120233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300435068"/>
                    </a:ext>
                  </a:extLst>
                </a:gridCol>
                <a:gridCol w="1224547">
                  <a:extLst>
                    <a:ext uri="{9D8B030D-6E8A-4147-A177-3AD203B41FA5}">
                      <a16:colId xmlns:a16="http://schemas.microsoft.com/office/drawing/2014/main" val="1261043516"/>
                    </a:ext>
                  </a:extLst>
                </a:gridCol>
              </a:tblGrid>
              <a:tr h="387509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29286"/>
                  </a:ext>
                </a:extLst>
              </a:tr>
              <a:tr h="549409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97551"/>
                  </a:ext>
                </a:extLst>
              </a:tr>
              <a:tr h="515481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9584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2828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4E4D605-5A81-80ED-A472-B8376026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56877"/>
            <a:ext cx="823031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0645-5508-50F8-6B55-E9DEFE6D2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53D32-E64D-6BB6-8A68-AA119695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124"/>
            <a:ext cx="12192000" cy="744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689E7D-E6E9-9AEC-DF2C-6B4BD1B7B1A0}"/>
              </a:ext>
            </a:extLst>
          </p:cNvPr>
          <p:cNvSpPr/>
          <p:nvPr/>
        </p:nvSpPr>
        <p:spPr>
          <a:xfrm>
            <a:off x="0" y="0"/>
            <a:ext cx="12191999" cy="849256"/>
          </a:xfrm>
          <a:prstGeom prst="rect">
            <a:avLst/>
          </a:prstGeom>
          <a:solidFill>
            <a:srgbClr val="7B1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037AD-613C-1177-9240-656BD8ACDC6B}"/>
              </a:ext>
            </a:extLst>
          </p:cNvPr>
          <p:cNvSpPr txBox="1"/>
          <p:nvPr/>
        </p:nvSpPr>
        <p:spPr>
          <a:xfrm>
            <a:off x="355106" y="37904"/>
            <a:ext cx="118368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7B6E9-66B5-6150-E402-F7EC46427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Project Overview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B1B0C9-9DFE-E28C-25BF-F28E70867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78E599-8AD4-ECCA-6878-686BE4AC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21305"/>
            <a:ext cx="5183188" cy="48377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Course  Overview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0F4718E-A0EA-7252-B18F-801402ACA9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F7002B-518B-D435-0746-A7587892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3" y="73999"/>
            <a:ext cx="823031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E9804-BD8F-1169-187C-82C0B1B97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FA5F4-598B-FDDE-9752-EA2DF9FF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124"/>
            <a:ext cx="12192000" cy="744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EE1692-415F-3505-3186-5640E04CAE47}"/>
              </a:ext>
            </a:extLst>
          </p:cNvPr>
          <p:cNvSpPr/>
          <p:nvPr/>
        </p:nvSpPr>
        <p:spPr>
          <a:xfrm>
            <a:off x="0" y="0"/>
            <a:ext cx="12191999" cy="834501"/>
          </a:xfrm>
          <a:prstGeom prst="rect">
            <a:avLst/>
          </a:prstGeom>
          <a:solidFill>
            <a:srgbClr val="7B1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3F1C9-EBCF-D16E-7D76-DCBFD156DA9E}"/>
              </a:ext>
            </a:extLst>
          </p:cNvPr>
          <p:cNvSpPr txBox="1"/>
          <p:nvPr/>
        </p:nvSpPr>
        <p:spPr>
          <a:xfrm>
            <a:off x="355106" y="37904"/>
            <a:ext cx="118368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Models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B03C37-B071-DC74-D926-0797CFE46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07" y="2679555"/>
            <a:ext cx="9587344" cy="2327564"/>
          </a:xfrm>
          <a:ln w="34925"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97727-3195-2569-0721-A582C648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93" y="941953"/>
            <a:ext cx="8178652" cy="5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B8BB5-9286-D846-9CDA-A4A9A9A0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124"/>
            <a:ext cx="12192000" cy="7448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EC173D-7F9D-4555-8DAD-D0B2009C10D7}"/>
              </a:ext>
            </a:extLst>
          </p:cNvPr>
          <p:cNvSpPr/>
          <p:nvPr/>
        </p:nvSpPr>
        <p:spPr>
          <a:xfrm>
            <a:off x="0" y="0"/>
            <a:ext cx="12191999" cy="834501"/>
          </a:xfrm>
          <a:prstGeom prst="rect">
            <a:avLst/>
          </a:prstGeom>
          <a:solidFill>
            <a:srgbClr val="7B1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CBAE1-468C-4B84-B25C-EE05BE6D67FF}"/>
              </a:ext>
            </a:extLst>
          </p:cNvPr>
          <p:cNvSpPr txBox="1"/>
          <p:nvPr/>
        </p:nvSpPr>
        <p:spPr>
          <a:xfrm>
            <a:off x="355106" y="37904"/>
            <a:ext cx="118368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1075DE-55C9-4BF4-8FC2-E72FC6FB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07" y="2679555"/>
            <a:ext cx="9587344" cy="2327564"/>
          </a:xfrm>
          <a:ln w="34925"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6CBCC-F82C-9A4F-A55E-F87CA78A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2178050"/>
            <a:ext cx="95758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50A2B4A-D1DC-0E42-A156-9C499DC7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082058B-0CB3-6E4F-AD75-5711812DECE0}" vid="{D8CDC6D0-846C-4C44-BAAF-43C28D6C65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1CFB7B48E4C4EBE0F183093721927" ma:contentTypeVersion="14" ma:contentTypeDescription="Create a new document." ma:contentTypeScope="" ma:versionID="3835522acb197757f89a0baaf0a17347">
  <xsd:schema xmlns:xsd="http://www.w3.org/2001/XMLSchema" xmlns:xs="http://www.w3.org/2001/XMLSchema" xmlns:p="http://schemas.microsoft.com/office/2006/metadata/properties" xmlns:ns3="e3958ab0-593c-4210-a393-e6c3af803406" xmlns:ns4="30a827e8-8e18-4490-890c-b0f1a84cc16a" targetNamespace="http://schemas.microsoft.com/office/2006/metadata/properties" ma:root="true" ma:fieldsID="47f2fccef47dc125ce9626d18fc3d0cb" ns3:_="" ns4:_="">
    <xsd:import namespace="e3958ab0-593c-4210-a393-e6c3af803406"/>
    <xsd:import namespace="30a827e8-8e18-4490-890c-b0f1a84cc1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58ab0-593c-4210-a393-e6c3af803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827e8-8e18-4490-890c-b0f1a84cc16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D01080-5C0F-4278-B705-F48BAAD5B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958ab0-593c-4210-a393-e6c3af803406"/>
    <ds:schemaRef ds:uri="30a827e8-8e18-4490-890c-b0f1a84cc1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6BB09-3B0A-45E5-AD96-0D331104647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30a827e8-8e18-4490-890c-b0f1a84cc16a"/>
    <ds:schemaRef ds:uri="http://www.w3.org/XML/1998/namespace"/>
    <ds:schemaRef ds:uri="http://purl.org/dc/terms/"/>
    <ds:schemaRef ds:uri="http://purl.org/dc/dcmitype/"/>
    <ds:schemaRef ds:uri="e3958ab0-593c-4210-a393-e6c3af803406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54423D1-D259-4F55-8D3A-D9E9EE2A27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176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Office Theme</vt:lpstr>
      <vt:lpstr>Chronic Kidney Disease    Risk Factor</vt:lpstr>
      <vt:lpstr>      </vt:lpstr>
      <vt:lpstr>PowerPoint Presentation</vt:lpstr>
      <vt:lpstr>      </vt:lpstr>
      <vt:lpstr>PowerPoint Presentation</vt:lpstr>
      <vt:lpstr>      </vt:lpstr>
      <vt:lpstr>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Arial Bold for main headline, size according to title length, set flush left.</dc:title>
  <dc:creator>Morris, Kenneth</dc:creator>
  <cp:lastModifiedBy>sade graves</cp:lastModifiedBy>
  <cp:revision>11</cp:revision>
  <dcterms:created xsi:type="dcterms:W3CDTF">2021-02-03T16:47:14Z</dcterms:created>
  <dcterms:modified xsi:type="dcterms:W3CDTF">2024-12-03T07:51:41Z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0x0101006BE1CFB7B48E4C4EBE0F183093721927</vt:lpwstr>
  </property>
</Properties>
</file>