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715" r:id="rId2"/>
    <p:sldId id="852" r:id="rId3"/>
    <p:sldId id="850" r:id="rId4"/>
    <p:sldId id="854" r:id="rId5"/>
    <p:sldId id="855" r:id="rId6"/>
    <p:sldId id="856" r:id="rId7"/>
    <p:sldId id="719" r:id="rId8"/>
    <p:sldId id="851" r:id="rId9"/>
    <p:sldId id="8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13858-1F80-F795-788C-5D41B8173260}" v="270" dt="2025-04-23T01:48:25.549"/>
    <p1510:client id="{59C548CE-308E-1F96-A91B-695F875BA4DB}" v="1628" dt="2025-04-23T02:00:23.696"/>
    <p1510:client id="{96C0209B-7100-9CA5-E725-435D22FE7CCF}" v="243" dt="2025-04-23T02:04:49.642"/>
    <p1510:client id="{B3A45BFC-CB11-8676-53D5-1D40B4D5147D}" v="27" dt="2025-04-23T01:57:03.779"/>
    <p1510:client id="{B5769B04-D8BE-986E-9103-B461569DF2FC}" v="161" dt="2025-04-23T02:00:48.747"/>
    <p1510:client id="{E4EC463A-3245-0D51-7E93-2095DBEF5DC0}" v="139" dt="2025-04-23T02:02:51.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9FE7-44C7-35CA-1CCD-D3B021A66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E71A8A-12B0-CB36-1647-59FD4217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94A83-E1CA-DF69-B632-76F940B5AB31}"/>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BCF12EA2-DEAA-2DED-D2E3-D6E793B4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AD7D7-2895-C218-7E32-12A31E87F616}"/>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378507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F3D5-2ABE-956B-696C-C7C493DDD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B72B9D-87CA-DC94-76CA-796B6B6D1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52302-BAA1-41B8-51C9-66BC29CA6448}"/>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A94D1F7D-7455-2E2E-9A62-C6166350B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5E77-A40C-897F-E42F-CBCD759FC636}"/>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217438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84B5E-13D9-46E5-0FA1-ED7B6B787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EEEA14-FAFA-AB69-4969-21AA61F90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D3B2B-D01D-AA1C-BED9-77B6AF7E06F8}"/>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1964F337-CCA6-1D10-F947-20AE65008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2DC42-EEEE-368D-065D-831A8332D217}"/>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83414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4244-6915-10FF-85CE-FF5D47558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6A830-8E6D-0E81-67B8-569B17EAD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0476-AAAB-F365-F6CD-AA7C0F100917}"/>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401A1197-BB49-EAF8-82EF-780C09FCC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EB5C-B292-C5D8-20B4-AB70132C6E12}"/>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29238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F53A-7E82-DA26-A368-4E3010DFE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88BC8E-46F0-159E-C5FC-CF87CA08C0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954D5-C882-8511-CB8D-150D12C66AF9}"/>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8DF4E829-4E5C-62BB-D2D2-3C2C818A1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72B38-D0AE-6221-6CF1-7FEE4482DD20}"/>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224058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80F2-5C99-6A6B-5971-1E5D83D69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93918-9975-169B-A754-797945789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F0610-3393-BC1C-B96B-EDF250804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862AAA-13D8-0FA3-CD99-C037FEB472E1}"/>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6" name="Footer Placeholder 5">
            <a:extLst>
              <a:ext uri="{FF2B5EF4-FFF2-40B4-BE49-F238E27FC236}">
                <a16:creationId xmlns:a16="http://schemas.microsoft.com/office/drawing/2014/main" id="{7F51C81B-F6D1-6B17-6B9E-7FF8EB9DB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0D0A3-C91B-3D0C-3F84-D6F2F0582BD1}"/>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39739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BEB8-5267-9840-3AB6-1E2073FACD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4C17F-096D-274F-616C-B3EDB5BD7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A53DD-5F2A-FF6C-B1DA-4C87A2C35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E1063-1FA4-DC50-C03B-B8DAD53C7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E67287-6CFA-83AC-4FBE-62167794A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CAD040-1067-E20F-2760-0211D49572A5}"/>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8" name="Footer Placeholder 7">
            <a:extLst>
              <a:ext uri="{FF2B5EF4-FFF2-40B4-BE49-F238E27FC236}">
                <a16:creationId xmlns:a16="http://schemas.microsoft.com/office/drawing/2014/main" id="{C467C809-8737-7BE8-BB11-2BDCAB393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414D60-EF58-7205-B06D-FCAE0D99A8A0}"/>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29921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C650-7C14-740F-B272-382D36374F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C8ECE-7F53-C9B0-E67F-A84E4418AB60}"/>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4" name="Footer Placeholder 3">
            <a:extLst>
              <a:ext uri="{FF2B5EF4-FFF2-40B4-BE49-F238E27FC236}">
                <a16:creationId xmlns:a16="http://schemas.microsoft.com/office/drawing/2014/main" id="{950E21B6-3127-3485-7EF8-A66070C3D1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73E85-C332-EC7E-6BDF-FE706DE3C6AA}"/>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222480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99607-DC0D-04A9-41AC-9CCE92B168D8}"/>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3" name="Footer Placeholder 2">
            <a:extLst>
              <a:ext uri="{FF2B5EF4-FFF2-40B4-BE49-F238E27FC236}">
                <a16:creationId xmlns:a16="http://schemas.microsoft.com/office/drawing/2014/main" id="{034EB92C-8E1B-3A75-AFA3-AC51C45E5B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188D7D-F7F6-82B3-31C2-DE52D0761114}"/>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48822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176C-A395-CBFE-C59B-23AA957F9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62B131-EA2E-C976-00AB-1E6508CAA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1993A-210C-A59F-EB5F-48677540F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99372-E096-E00F-A213-D526FBF53E2C}"/>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6" name="Footer Placeholder 5">
            <a:extLst>
              <a:ext uri="{FF2B5EF4-FFF2-40B4-BE49-F238E27FC236}">
                <a16:creationId xmlns:a16="http://schemas.microsoft.com/office/drawing/2014/main" id="{B8CF949A-C867-EFDA-B121-80279EAB7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1346E-3A03-5124-24F0-0F1E6C57A7EA}"/>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167699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602C-F23B-AC86-4242-5A010F7D0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8CCA9-9D5F-FABF-C536-694BF5750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0A4DB-D3EF-0255-BA8E-E4A647D04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AFC2B-FEF7-8D7C-FAF1-A10FE44C871A}"/>
              </a:ext>
            </a:extLst>
          </p:cNvPr>
          <p:cNvSpPr>
            <a:spLocks noGrp="1"/>
          </p:cNvSpPr>
          <p:nvPr>
            <p:ph type="dt" sz="half" idx="10"/>
          </p:nvPr>
        </p:nvSpPr>
        <p:spPr/>
        <p:txBody>
          <a:bodyPr/>
          <a:lstStyle/>
          <a:p>
            <a:fld id="{928B0855-62CF-0A45-8707-CB111AC50695}" type="datetimeFigureOut">
              <a:rPr lang="en-US" smtClean="0"/>
              <a:t>4/22/2025</a:t>
            </a:fld>
            <a:endParaRPr lang="en-US"/>
          </a:p>
        </p:txBody>
      </p:sp>
      <p:sp>
        <p:nvSpPr>
          <p:cNvPr id="6" name="Footer Placeholder 5">
            <a:extLst>
              <a:ext uri="{FF2B5EF4-FFF2-40B4-BE49-F238E27FC236}">
                <a16:creationId xmlns:a16="http://schemas.microsoft.com/office/drawing/2014/main" id="{2075FC9E-840A-771E-A41D-E22EB2B57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DEDB8-3252-EC05-94AF-2F5A7CA3D298}"/>
              </a:ext>
            </a:extLst>
          </p:cNvPr>
          <p:cNvSpPr>
            <a:spLocks noGrp="1"/>
          </p:cNvSpPr>
          <p:nvPr>
            <p:ph type="sldNum" sz="quarter" idx="12"/>
          </p:nvPr>
        </p:nvSpPr>
        <p:spPr/>
        <p:txBody>
          <a:bodyPr/>
          <a:lstStyle/>
          <a:p>
            <a:fld id="{8EFF62B9-F700-7648-BEDA-6C2689307F41}" type="slidenum">
              <a:rPr lang="en-US" smtClean="0"/>
              <a:t>‹#›</a:t>
            </a:fld>
            <a:endParaRPr lang="en-US"/>
          </a:p>
        </p:txBody>
      </p:sp>
    </p:spTree>
    <p:extLst>
      <p:ext uri="{BB962C8B-B14F-4D97-AF65-F5344CB8AC3E}">
        <p14:creationId xmlns:p14="http://schemas.microsoft.com/office/powerpoint/2010/main" val="407743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ABDEE-8868-ABF9-D966-27C882275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E14FE-98A0-AAF9-B784-AC0F80286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F88A5-B863-B89D-207B-56415DC4D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8B0855-62CF-0A45-8707-CB111AC50695}" type="datetimeFigureOut">
              <a:rPr lang="en-US" smtClean="0"/>
              <a:t>4/22/2025</a:t>
            </a:fld>
            <a:endParaRPr lang="en-US"/>
          </a:p>
        </p:txBody>
      </p:sp>
      <p:sp>
        <p:nvSpPr>
          <p:cNvPr id="5" name="Footer Placeholder 4">
            <a:extLst>
              <a:ext uri="{FF2B5EF4-FFF2-40B4-BE49-F238E27FC236}">
                <a16:creationId xmlns:a16="http://schemas.microsoft.com/office/drawing/2014/main" id="{4E40B2BE-261B-6F3B-032A-11E2A3A1F5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4D469E-4DAF-0A0D-3B56-87C5D2FE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FF62B9-F700-7648-BEDA-6C2689307F41}" type="slidenum">
              <a:rPr lang="en-US" smtClean="0"/>
              <a:t>‹#›</a:t>
            </a:fld>
            <a:endParaRPr lang="en-US"/>
          </a:p>
        </p:txBody>
      </p:sp>
    </p:spTree>
    <p:extLst>
      <p:ext uri="{BB962C8B-B14F-4D97-AF65-F5344CB8AC3E}">
        <p14:creationId xmlns:p14="http://schemas.microsoft.com/office/powerpoint/2010/main" val="40993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usafacts.org/articles/web-du-bois-hand-drawn-data-visualizations-black-americans/" TargetMode="External"/><Relationship Id="rId7" Type="http://schemas.openxmlformats.org/officeDocument/2006/relationships/image" Target="../media/image2.png"/><Relationship Id="rId2" Type="http://schemas.openxmlformats.org/officeDocument/2006/relationships/hyperlink" Target="https://www.hmdb.org/m.asp?m=182182" TargetMode="External"/><Relationship Id="rId1" Type="http://schemas.openxmlformats.org/officeDocument/2006/relationships/slideLayout" Target="../slideLayouts/slideLayout2.xml"/><Relationship Id="rId6" Type="http://schemas.openxmlformats.org/officeDocument/2006/relationships/hyperlink" Target="https://techno-sapien.com/blog/web-dubois-datascience-art" TargetMode="External"/><Relationship Id="rId5" Type="http://schemas.openxmlformats.org/officeDocument/2006/relationships/hyperlink" Target="https://nightingaledvs.com/exploring-the-craft-and-design-of-w-e-b-du-bois-data-visualizations-part-3/#:~:text=The%20above%20shows%20both%20the,to%20any%20made%20in%20Europe" TargetMode="External"/><Relationship Id="rId4" Type="http://schemas.openxmlformats.org/officeDocument/2006/relationships/hyperlink" Target="https://nightingaledvs.com/w-e-b-du-bois-staggering-data-visualizations-are-as-powerful-today-as-they-were-in-1900-par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1199D26-7D8F-4A64-BDBB-73AFABE14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640080" y="483004"/>
            <a:ext cx="6745458" cy="3082870"/>
          </a:xfrm>
        </p:spPr>
        <p:txBody>
          <a:bodyPr>
            <a:normAutofit/>
          </a:bodyPr>
          <a:lstStyle/>
          <a:p>
            <a:pPr algn="l"/>
            <a:r>
              <a:rPr lang="en-US" sz="6600" b="1">
                <a:latin typeface="Arial"/>
                <a:cs typeface="Arial"/>
              </a:rPr>
              <a:t>W.E.B Dubois </a:t>
            </a:r>
            <a:endParaRPr lang="en-US" sz="6600" b="1">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640080" y="4085454"/>
            <a:ext cx="6745458" cy="1966246"/>
          </a:xfrm>
        </p:spPr>
        <p:txBody>
          <a:bodyPr vert="horz" lIns="91440" tIns="45720" rIns="91440" bIns="45720" rtlCol="0">
            <a:normAutofit/>
          </a:bodyPr>
          <a:lstStyle/>
          <a:p>
            <a:pPr algn="l"/>
            <a:r>
              <a:rPr lang="en-US" b="1">
                <a:latin typeface="Arial"/>
                <a:cs typeface="Arial"/>
              </a:rPr>
              <a:t>Habeeb Kotun Jr., Jessica Owens, Dario Perez Sade Graves, Ijeoma Njoku </a:t>
            </a:r>
            <a:endParaRPr lang="en-US" b="1">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Tuesday, April 29, 2025</a:t>
            </a:r>
          </a:p>
          <a:p>
            <a:pPr algn="l"/>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p:txBody>
      </p:sp>
      <p:sp>
        <p:nvSpPr>
          <p:cNvPr id="15" name="sketch line">
            <a:extLst>
              <a:ext uri="{FF2B5EF4-FFF2-40B4-BE49-F238E27FC236}">
                <a16:creationId xmlns:a16="http://schemas.microsoft.com/office/drawing/2014/main" id="{D7F2FAFA-4D50-41E7-9480-5BABA64EE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3870524"/>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ith a mustache&#10;&#10;AI-generated content may be incorrect.">
            <a:extLst>
              <a:ext uri="{FF2B5EF4-FFF2-40B4-BE49-F238E27FC236}">
                <a16:creationId xmlns:a16="http://schemas.microsoft.com/office/drawing/2014/main" id="{7F6D3577-45B7-6B91-288B-34589F1A98D8}"/>
              </a:ext>
            </a:extLst>
          </p:cNvPr>
          <p:cNvPicPr>
            <a:picLocks noChangeAspect="1"/>
          </p:cNvPicPr>
          <p:nvPr/>
        </p:nvPicPr>
        <p:blipFill>
          <a:blip r:embed="rId2"/>
          <a:srcRect b="9081"/>
          <a:stretch/>
        </p:blipFill>
        <p:spPr>
          <a:xfrm>
            <a:off x="7244299" y="612394"/>
            <a:ext cx="4648570" cy="4182192"/>
          </a:xfrm>
          <a:custGeom>
            <a:avLst/>
            <a:gdLst/>
            <a:ahLst/>
            <a:cxnLst/>
            <a:rect l="l" t="t" r="r" b="b"/>
            <a:pathLst>
              <a:path w="4001589" h="3592721">
                <a:moveTo>
                  <a:pt x="470166" y="82"/>
                </a:moveTo>
                <a:cubicBezTo>
                  <a:pt x="518288" y="-605"/>
                  <a:pt x="566386" y="3023"/>
                  <a:pt x="614238" y="13021"/>
                </a:cubicBezTo>
                <a:cubicBezTo>
                  <a:pt x="720229" y="34420"/>
                  <a:pt x="827897" y="40027"/>
                  <a:pt x="934955" y="29726"/>
                </a:cubicBezTo>
                <a:cubicBezTo>
                  <a:pt x="1040555" y="20702"/>
                  <a:pt x="1146350" y="20093"/>
                  <a:pt x="1252244" y="22653"/>
                </a:cubicBezTo>
                <a:cubicBezTo>
                  <a:pt x="1347753" y="24970"/>
                  <a:pt x="1443361" y="24604"/>
                  <a:pt x="1538871" y="18020"/>
                </a:cubicBezTo>
                <a:cubicBezTo>
                  <a:pt x="1646135" y="10461"/>
                  <a:pt x="1753400" y="3998"/>
                  <a:pt x="1860568" y="18996"/>
                </a:cubicBezTo>
                <a:cubicBezTo>
                  <a:pt x="1953834" y="33431"/>
                  <a:pt x="2047727" y="40637"/>
                  <a:pt x="2141708" y="40575"/>
                </a:cubicBezTo>
                <a:cubicBezTo>
                  <a:pt x="2266312" y="38870"/>
                  <a:pt x="2390622" y="26800"/>
                  <a:pt x="2515030" y="19849"/>
                </a:cubicBezTo>
                <a:cubicBezTo>
                  <a:pt x="2685674" y="10339"/>
                  <a:pt x="2856416" y="2169"/>
                  <a:pt x="3027158" y="16801"/>
                </a:cubicBezTo>
                <a:cubicBezTo>
                  <a:pt x="3145198" y="27409"/>
                  <a:pt x="3263238" y="37163"/>
                  <a:pt x="3381769" y="28994"/>
                </a:cubicBezTo>
                <a:cubicBezTo>
                  <a:pt x="3465425" y="23262"/>
                  <a:pt x="3549180" y="14972"/>
                  <a:pt x="3633033" y="20460"/>
                </a:cubicBezTo>
                <a:lnTo>
                  <a:pt x="3738744" y="24700"/>
                </a:lnTo>
                <a:lnTo>
                  <a:pt x="3738744" y="24830"/>
                </a:lnTo>
                <a:lnTo>
                  <a:pt x="3750661" y="25178"/>
                </a:lnTo>
                <a:lnTo>
                  <a:pt x="3795264" y="26968"/>
                </a:lnTo>
                <a:lnTo>
                  <a:pt x="3814191" y="26606"/>
                </a:lnTo>
                <a:lnTo>
                  <a:pt x="3814191" y="25296"/>
                </a:lnTo>
                <a:lnTo>
                  <a:pt x="3941656" y="20351"/>
                </a:lnTo>
                <a:lnTo>
                  <a:pt x="3996286" y="20544"/>
                </a:lnTo>
                <a:lnTo>
                  <a:pt x="3999704" y="184279"/>
                </a:lnTo>
                <a:cubicBezTo>
                  <a:pt x="4007337" y="352273"/>
                  <a:pt x="3989916" y="519048"/>
                  <a:pt x="3980912" y="686066"/>
                </a:cubicBezTo>
                <a:cubicBezTo>
                  <a:pt x="3974530" y="824285"/>
                  <a:pt x="3975254" y="962883"/>
                  <a:pt x="3983065" y="1100993"/>
                </a:cubicBezTo>
                <a:cubicBezTo>
                  <a:pt x="3994418" y="1329775"/>
                  <a:pt x="3995984" y="1558558"/>
                  <a:pt x="3989623" y="1787585"/>
                </a:cubicBezTo>
                <a:cubicBezTo>
                  <a:pt x="3986490" y="1901610"/>
                  <a:pt x="3987763" y="2015515"/>
                  <a:pt x="3991678" y="2129418"/>
                </a:cubicBezTo>
                <a:cubicBezTo>
                  <a:pt x="4000780" y="2390605"/>
                  <a:pt x="3990600" y="2651550"/>
                  <a:pt x="3987568" y="2912616"/>
                </a:cubicBezTo>
                <a:cubicBezTo>
                  <a:pt x="3986393" y="3012022"/>
                  <a:pt x="3986588" y="3111430"/>
                  <a:pt x="3990992" y="3210716"/>
                </a:cubicBezTo>
                <a:cubicBezTo>
                  <a:pt x="3995886" y="3323219"/>
                  <a:pt x="3997281" y="3435722"/>
                  <a:pt x="3996754" y="3548225"/>
                </a:cubicBezTo>
                <a:lnTo>
                  <a:pt x="3996203" y="3580527"/>
                </a:lnTo>
                <a:lnTo>
                  <a:pt x="3817494" y="3567893"/>
                </a:lnTo>
                <a:cubicBezTo>
                  <a:pt x="3755892" y="3566024"/>
                  <a:pt x="3694230" y="3566635"/>
                  <a:pt x="3632626" y="3569729"/>
                </a:cubicBezTo>
                <a:cubicBezTo>
                  <a:pt x="3508559" y="3576065"/>
                  <a:pt x="3384601" y="3593362"/>
                  <a:pt x="3260317" y="3578866"/>
                </a:cubicBezTo>
                <a:cubicBezTo>
                  <a:pt x="3046403" y="3553649"/>
                  <a:pt x="2833252" y="3579963"/>
                  <a:pt x="2619882" y="3588368"/>
                </a:cubicBezTo>
                <a:cubicBezTo>
                  <a:pt x="2454934" y="3596047"/>
                  <a:pt x="2289690" y="3590429"/>
                  <a:pt x="2125460" y="3571557"/>
                </a:cubicBezTo>
                <a:cubicBezTo>
                  <a:pt x="1964487" y="3553014"/>
                  <a:pt x="1802168" y="3554895"/>
                  <a:pt x="1641577" y="3577161"/>
                </a:cubicBezTo>
                <a:cubicBezTo>
                  <a:pt x="1569765" y="3584855"/>
                  <a:pt x="1497464" y="3585179"/>
                  <a:pt x="1425600" y="3578135"/>
                </a:cubicBezTo>
                <a:cubicBezTo>
                  <a:pt x="1311136" y="3569647"/>
                  <a:pt x="1196249" y="3571642"/>
                  <a:pt x="1082079" y="3584104"/>
                </a:cubicBezTo>
                <a:cubicBezTo>
                  <a:pt x="932047" y="3601037"/>
                  <a:pt x="781581" y="3588856"/>
                  <a:pt x="631439" y="3582643"/>
                </a:cubicBezTo>
                <a:cubicBezTo>
                  <a:pt x="518453" y="3578013"/>
                  <a:pt x="405576" y="3575211"/>
                  <a:pt x="292590" y="3579597"/>
                </a:cubicBezTo>
                <a:lnTo>
                  <a:pt x="24062" y="3578027"/>
                </a:lnTo>
                <a:lnTo>
                  <a:pt x="26037" y="3426039"/>
                </a:lnTo>
                <a:cubicBezTo>
                  <a:pt x="28388" y="3239733"/>
                  <a:pt x="28388" y="3053550"/>
                  <a:pt x="10461" y="2867977"/>
                </a:cubicBezTo>
                <a:cubicBezTo>
                  <a:pt x="-1195" y="2748609"/>
                  <a:pt x="-5604" y="2628267"/>
                  <a:pt x="10461" y="2509144"/>
                </a:cubicBezTo>
                <a:cubicBezTo>
                  <a:pt x="27654" y="2377219"/>
                  <a:pt x="32159" y="2243207"/>
                  <a:pt x="23883" y="2109954"/>
                </a:cubicBezTo>
                <a:cubicBezTo>
                  <a:pt x="16633" y="1978516"/>
                  <a:pt x="16143" y="1846835"/>
                  <a:pt x="18200" y="1715031"/>
                </a:cubicBezTo>
                <a:cubicBezTo>
                  <a:pt x="20062" y="1596151"/>
                  <a:pt x="19768" y="1477150"/>
                  <a:pt x="14477" y="1358271"/>
                </a:cubicBezTo>
                <a:cubicBezTo>
                  <a:pt x="8405" y="1224761"/>
                  <a:pt x="3212" y="1091250"/>
                  <a:pt x="15262" y="957861"/>
                </a:cubicBezTo>
                <a:cubicBezTo>
                  <a:pt x="26859" y="841775"/>
                  <a:pt x="32649" y="724907"/>
                  <a:pt x="32599" y="607930"/>
                </a:cubicBezTo>
                <a:cubicBezTo>
                  <a:pt x="31229" y="452838"/>
                  <a:pt x="21531" y="298112"/>
                  <a:pt x="15947" y="143264"/>
                </a:cubicBezTo>
                <a:lnTo>
                  <a:pt x="13308" y="44257"/>
                </a:lnTo>
                <a:lnTo>
                  <a:pt x="17662" y="44403"/>
                </a:lnTo>
                <a:lnTo>
                  <a:pt x="92850" y="32188"/>
                </a:lnTo>
                <a:lnTo>
                  <a:pt x="101988" y="32179"/>
                </a:lnTo>
                <a:cubicBezTo>
                  <a:pt x="176730" y="29756"/>
                  <a:pt x="251399" y="24177"/>
                  <a:pt x="325945" y="13021"/>
                </a:cubicBezTo>
                <a:cubicBezTo>
                  <a:pt x="373897" y="5767"/>
                  <a:pt x="422044" y="768"/>
                  <a:pt x="470166" y="82"/>
                </a:cubicBezTo>
                <a:close/>
              </a:path>
            </a:pathLst>
          </a:custGeom>
        </p:spPr>
      </p:pic>
      <p:pic>
        <p:nvPicPr>
          <p:cNvPr id="7" name="Picture 6">
            <a:extLst>
              <a:ext uri="{FF2B5EF4-FFF2-40B4-BE49-F238E27FC236}">
                <a16:creationId xmlns:a16="http://schemas.microsoft.com/office/drawing/2014/main" id="{627B8EBE-C4A1-3684-AE17-F5FCD0D4550C}"/>
              </a:ext>
            </a:extLst>
          </p:cNvPr>
          <p:cNvPicPr>
            <a:picLocks noChangeAspect="1"/>
          </p:cNvPicPr>
          <p:nvPr/>
        </p:nvPicPr>
        <p:blipFill>
          <a:blip r:embed="rId3"/>
          <a:stretch>
            <a:fillRect/>
          </a:stretch>
        </p:blipFill>
        <p:spPr>
          <a:xfrm>
            <a:off x="0" y="6400686"/>
            <a:ext cx="12192000" cy="457314"/>
          </a:xfrm>
          <a:prstGeom prst="rect">
            <a:avLst/>
          </a:prstGeom>
        </p:spPr>
      </p:pic>
      <p:pic>
        <p:nvPicPr>
          <p:cNvPr id="10" name="Picture 9">
            <a:extLst>
              <a:ext uri="{FF2B5EF4-FFF2-40B4-BE49-F238E27FC236}">
                <a16:creationId xmlns:a16="http://schemas.microsoft.com/office/drawing/2014/main" id="{5D5523AC-AB1B-25EC-EE17-1FF4B92367D6}"/>
              </a:ext>
            </a:extLst>
          </p:cNvPr>
          <p:cNvPicPr>
            <a:picLocks noChangeAspect="1"/>
          </p:cNvPicPr>
          <p:nvPr/>
        </p:nvPicPr>
        <p:blipFill>
          <a:blip r:embed="rId4"/>
          <a:stretch>
            <a:fillRect/>
          </a:stretch>
        </p:blipFill>
        <p:spPr>
          <a:xfrm>
            <a:off x="11156735" y="5837375"/>
            <a:ext cx="892835" cy="892835"/>
          </a:xfrm>
          <a:prstGeom prst="rect">
            <a:avLst/>
          </a:prstGeom>
        </p:spPr>
      </p:pic>
    </p:spTree>
    <p:extLst>
      <p:ext uri="{BB962C8B-B14F-4D97-AF65-F5344CB8AC3E}">
        <p14:creationId xmlns:p14="http://schemas.microsoft.com/office/powerpoint/2010/main" val="337618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E29ADB-2A4C-52A6-384F-D5B96B9FB26A}"/>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0550637-41EF-8542-7739-BE2FB8B0E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2CACD-DCB8-6534-9310-C60962F450BE}"/>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Background</a:t>
            </a:r>
            <a:endParaRPr lang="en-US" sz="5400"/>
          </a:p>
        </p:txBody>
      </p:sp>
      <p:sp>
        <p:nvSpPr>
          <p:cNvPr id="17" name="sketchy line">
            <a:extLst>
              <a:ext uri="{FF2B5EF4-FFF2-40B4-BE49-F238E27FC236}">
                <a16:creationId xmlns:a16="http://schemas.microsoft.com/office/drawing/2014/main" id="{D2F60F73-B1FB-148F-175F-754552E7A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D01B97-DE2C-8660-A551-FC6033CAC198}"/>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a:latin typeface="Times New Roman"/>
                <a:cs typeface="Times New Roman"/>
              </a:rPr>
              <a:t>Born February 23, 1868, in Great Barrington, Massachusetts</a:t>
            </a:r>
          </a:p>
          <a:p>
            <a:r>
              <a:rPr lang="en-US">
                <a:latin typeface="Times New Roman"/>
                <a:cs typeface="Times New Roman"/>
              </a:rPr>
              <a:t>Earned a bachelor’s degree from Fisk University in 1888</a:t>
            </a:r>
          </a:p>
          <a:p>
            <a:r>
              <a:rPr lang="en-US">
                <a:latin typeface="Times New Roman"/>
                <a:cs typeface="Times New Roman"/>
              </a:rPr>
              <a:t>Received a second bachelor’s degree (1890), master’s (1891), and became the first African American to earn a Ph.D. from Harvard University in 1895</a:t>
            </a:r>
            <a:endParaRPr lang="en-US"/>
          </a:p>
          <a:p>
            <a:endParaRPr lang="en-US" sz="2200">
              <a:latin typeface="Times New Roman"/>
              <a:cs typeface="Times New Roman"/>
            </a:endParaRPr>
          </a:p>
          <a:p>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BAA173-0D58-07B3-1D76-95015DF6C836}"/>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5F111A4C-6A2B-A9BE-1095-200F16546034}"/>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8" name="TextBox 7">
            <a:extLst>
              <a:ext uri="{FF2B5EF4-FFF2-40B4-BE49-F238E27FC236}">
                <a16:creationId xmlns:a16="http://schemas.microsoft.com/office/drawing/2014/main" id="{9282E13A-136F-3824-A314-51C01C35EC94}"/>
              </a:ext>
            </a:extLst>
          </p:cNvPr>
          <p:cNvSpPr txBox="1"/>
          <p:nvPr/>
        </p:nvSpPr>
        <p:spPr>
          <a:xfrm>
            <a:off x="7673474" y="5908843"/>
            <a:ext cx="34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pic>
        <p:nvPicPr>
          <p:cNvPr id="6" name="Picture 5" descr="W. E. B. DuBois with the Fisk University Class of 1888 image. Click for full size.">
            <a:extLst>
              <a:ext uri="{FF2B5EF4-FFF2-40B4-BE49-F238E27FC236}">
                <a16:creationId xmlns:a16="http://schemas.microsoft.com/office/drawing/2014/main" id="{C4EA68BA-EFC8-F81E-AA16-934B184CB75F}"/>
              </a:ext>
            </a:extLst>
          </p:cNvPr>
          <p:cNvPicPr>
            <a:picLocks noChangeAspect="1"/>
          </p:cNvPicPr>
          <p:nvPr/>
        </p:nvPicPr>
        <p:blipFill>
          <a:blip r:embed="rId4"/>
          <a:stretch>
            <a:fillRect/>
          </a:stretch>
        </p:blipFill>
        <p:spPr>
          <a:xfrm>
            <a:off x="7281529" y="1883276"/>
            <a:ext cx="4553786" cy="3626185"/>
          </a:xfrm>
          <a:prstGeom prst="rect">
            <a:avLst/>
          </a:prstGeom>
        </p:spPr>
      </p:pic>
      <p:sp>
        <p:nvSpPr>
          <p:cNvPr id="7" name="TextBox 6">
            <a:extLst>
              <a:ext uri="{FF2B5EF4-FFF2-40B4-BE49-F238E27FC236}">
                <a16:creationId xmlns:a16="http://schemas.microsoft.com/office/drawing/2014/main" id="{22A2AC09-EF8D-C130-D785-9F2A95127E34}"/>
              </a:ext>
            </a:extLst>
          </p:cNvPr>
          <p:cNvSpPr txBox="1"/>
          <p:nvPr/>
        </p:nvSpPr>
        <p:spPr>
          <a:xfrm>
            <a:off x="7157453" y="5499769"/>
            <a:ext cx="4654884"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t>W. E. B. DuBois with the Fisk University Class of 1888</a:t>
            </a:r>
            <a:endParaRPr lang="en-US"/>
          </a:p>
        </p:txBody>
      </p:sp>
    </p:spTree>
    <p:extLst>
      <p:ext uri="{BB962C8B-B14F-4D97-AF65-F5344CB8AC3E}">
        <p14:creationId xmlns:p14="http://schemas.microsoft.com/office/powerpoint/2010/main" val="321253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39B0F1-56AC-1ED2-4C98-7F423355312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0D21063-C4B8-85F5-6493-7AE40C101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7FD86-6B02-8601-AD0F-C6DC952995FC}"/>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Background cont.</a:t>
            </a:r>
            <a:endParaRPr lang="en-US"/>
          </a:p>
        </p:txBody>
      </p:sp>
      <p:sp>
        <p:nvSpPr>
          <p:cNvPr id="17" name="sketchy line">
            <a:extLst>
              <a:ext uri="{FF2B5EF4-FFF2-40B4-BE49-F238E27FC236}">
                <a16:creationId xmlns:a16="http://schemas.microsoft.com/office/drawing/2014/main" id="{3AE51B15-34CB-07AC-BC51-C7C9BB99F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B49EF-4D38-B275-2B1D-682BC07E584A}"/>
              </a:ext>
            </a:extLst>
          </p:cNvPr>
          <p:cNvSpPr>
            <a:spLocks noGrp="1"/>
          </p:cNvSpPr>
          <p:nvPr>
            <p:ph idx="1"/>
          </p:nvPr>
        </p:nvSpPr>
        <p:spPr>
          <a:xfrm>
            <a:off x="572493" y="2071316"/>
            <a:ext cx="10978635" cy="4119172"/>
          </a:xfrm>
        </p:spPr>
        <p:txBody>
          <a:bodyPr vert="horz" lIns="91440" tIns="45720" rIns="91440" bIns="45720" rtlCol="0" anchor="t">
            <a:normAutofit/>
          </a:bodyPr>
          <a:lstStyle/>
          <a:p>
            <a:r>
              <a:rPr lang="en-US" sz="3200">
                <a:latin typeface="Times New Roman"/>
                <a:cs typeface="Times New Roman"/>
              </a:rPr>
              <a:t>Co-founded the NAACP in 1909 and served as the editor of its journal, The Crisis</a:t>
            </a:r>
          </a:p>
          <a:p>
            <a:r>
              <a:rPr lang="en-US" sz="3200">
                <a:latin typeface="Times New Roman"/>
                <a:cs typeface="Times New Roman"/>
              </a:rPr>
              <a:t>Joined Alpha Phi Alpha Fraternity, Incorporated as an honorary member of the Epsilon Chapter at the University of Michigan in 1909, where he offered his endorsement and became a spiritual inspiration for the fraternity’s mission</a:t>
            </a:r>
            <a:endParaRPr lang="en-US"/>
          </a:p>
        </p:txBody>
      </p:sp>
      <p:pic>
        <p:nvPicPr>
          <p:cNvPr id="10" name="Picture 9">
            <a:extLst>
              <a:ext uri="{FF2B5EF4-FFF2-40B4-BE49-F238E27FC236}">
                <a16:creationId xmlns:a16="http://schemas.microsoft.com/office/drawing/2014/main" id="{0FAF3302-32B8-E678-8FE9-F2C34824250C}"/>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D68851DF-3EAD-F6E2-BC81-34739A557D3F}"/>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8" name="TextBox 7">
            <a:extLst>
              <a:ext uri="{FF2B5EF4-FFF2-40B4-BE49-F238E27FC236}">
                <a16:creationId xmlns:a16="http://schemas.microsoft.com/office/drawing/2014/main" id="{E646112C-DB57-EBB8-A959-F3499E46CE97}"/>
              </a:ext>
            </a:extLst>
          </p:cNvPr>
          <p:cNvSpPr txBox="1"/>
          <p:nvPr/>
        </p:nvSpPr>
        <p:spPr>
          <a:xfrm>
            <a:off x="7673474" y="5908843"/>
            <a:ext cx="34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spTree>
    <p:extLst>
      <p:ext uri="{BB962C8B-B14F-4D97-AF65-F5344CB8AC3E}">
        <p14:creationId xmlns:p14="http://schemas.microsoft.com/office/powerpoint/2010/main" val="275585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33D8DE-E013-5A1E-67E9-4C7E5B57B46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A05142A-2325-B629-C1A3-ED4C1BEFA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BC533-BA9A-031F-948B-AAC5422F05B5}"/>
              </a:ext>
            </a:extLst>
          </p:cNvPr>
          <p:cNvSpPr>
            <a:spLocks noGrp="1"/>
          </p:cNvSpPr>
          <p:nvPr>
            <p:ph type="title"/>
          </p:nvPr>
        </p:nvSpPr>
        <p:spPr>
          <a:xfrm>
            <a:off x="572493" y="238539"/>
            <a:ext cx="11018520" cy="1434415"/>
          </a:xfrm>
        </p:spPr>
        <p:txBody>
          <a:bodyPr anchor="b">
            <a:normAutofit fontScale="90000"/>
          </a:bodyPr>
          <a:lstStyle/>
          <a:p>
            <a:r>
              <a:rPr lang="en-US" sz="5400">
                <a:latin typeface="Times New Roman"/>
                <a:cs typeface="Times New Roman"/>
              </a:rPr>
              <a:t>What did they accomplish as an ethics hero?</a:t>
            </a:r>
            <a:endParaRPr lang="en-US"/>
          </a:p>
        </p:txBody>
      </p:sp>
      <p:sp>
        <p:nvSpPr>
          <p:cNvPr id="17" name="sketchy line">
            <a:extLst>
              <a:ext uri="{FF2B5EF4-FFF2-40B4-BE49-F238E27FC236}">
                <a16:creationId xmlns:a16="http://schemas.microsoft.com/office/drawing/2014/main" id="{4E8B0877-2E4D-8907-F25F-CC1BC3519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E4F74B-EB12-9DD7-DF95-8B59513C1751}"/>
              </a:ext>
            </a:extLst>
          </p:cNvPr>
          <p:cNvSpPr>
            <a:spLocks noGrp="1"/>
          </p:cNvSpPr>
          <p:nvPr>
            <p:ph idx="1"/>
          </p:nvPr>
        </p:nvSpPr>
        <p:spPr>
          <a:xfrm>
            <a:off x="572493" y="2071316"/>
            <a:ext cx="10978635" cy="4119172"/>
          </a:xfrm>
        </p:spPr>
        <p:txBody>
          <a:bodyPr vert="horz" lIns="91440" tIns="45720" rIns="91440" bIns="45720" rtlCol="0" anchor="t">
            <a:normAutofit/>
          </a:bodyPr>
          <a:lstStyle/>
          <a:p>
            <a:r>
              <a:rPr lang="en-US" sz="3200">
                <a:latin typeface="Times New Roman"/>
                <a:cs typeface="Times New Roman"/>
              </a:rPr>
              <a:t>Conducted pioneering empirical research with The Philadelphia Negro (1899), the first sociological case study of a Black community, proving social conditions—not race—cause disparities.</a:t>
            </a:r>
          </a:p>
          <a:p>
            <a:r>
              <a:rPr lang="en-US" sz="3200">
                <a:latin typeface="Times New Roman"/>
                <a:cs typeface="Times New Roman"/>
              </a:rPr>
              <a:t>Created groundbreaking data visualizations for the 1900 Paris Exposition to showcase institutional racism and Black progress</a:t>
            </a:r>
          </a:p>
          <a:p>
            <a:r>
              <a:rPr lang="en-US" sz="3200">
                <a:latin typeface="Times New Roman"/>
                <a:cs typeface="Times New Roman"/>
              </a:rPr>
              <a:t>Co-founded NAACP and edited The Crisis, promoting social change and ethical activism</a:t>
            </a:r>
            <a:endParaRPr lang="en-US" sz="3200"/>
          </a:p>
        </p:txBody>
      </p:sp>
      <p:pic>
        <p:nvPicPr>
          <p:cNvPr id="10" name="Picture 9">
            <a:extLst>
              <a:ext uri="{FF2B5EF4-FFF2-40B4-BE49-F238E27FC236}">
                <a16:creationId xmlns:a16="http://schemas.microsoft.com/office/drawing/2014/main" id="{A2A9F848-4BFC-BB6E-7F50-12D4CA326A2E}"/>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D29F4E2F-713D-4C1A-E83C-FFDDCF906D8E}"/>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8" name="TextBox 7">
            <a:extLst>
              <a:ext uri="{FF2B5EF4-FFF2-40B4-BE49-F238E27FC236}">
                <a16:creationId xmlns:a16="http://schemas.microsoft.com/office/drawing/2014/main" id="{C84095DF-633C-6837-9EC0-6F82EAB88C23}"/>
              </a:ext>
            </a:extLst>
          </p:cNvPr>
          <p:cNvSpPr txBox="1"/>
          <p:nvPr/>
        </p:nvSpPr>
        <p:spPr>
          <a:xfrm>
            <a:off x="7673474" y="5908843"/>
            <a:ext cx="34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spTree>
    <p:extLst>
      <p:ext uri="{BB962C8B-B14F-4D97-AF65-F5344CB8AC3E}">
        <p14:creationId xmlns:p14="http://schemas.microsoft.com/office/powerpoint/2010/main" val="376385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8F8AA8-C352-F141-F5D2-42ACEC9299E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1B941E2-098C-BBCF-A9D6-4324AC4C1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FCBE-9942-BD83-955D-87C9C7DC90B0}"/>
              </a:ext>
            </a:extLst>
          </p:cNvPr>
          <p:cNvSpPr>
            <a:spLocks noGrp="1"/>
          </p:cNvSpPr>
          <p:nvPr>
            <p:ph type="title"/>
          </p:nvPr>
        </p:nvSpPr>
        <p:spPr>
          <a:xfrm>
            <a:off x="572493" y="238539"/>
            <a:ext cx="11018520" cy="1434415"/>
          </a:xfrm>
        </p:spPr>
        <p:txBody>
          <a:bodyPr anchor="b">
            <a:normAutofit fontScale="90000"/>
          </a:bodyPr>
          <a:lstStyle/>
          <a:p>
            <a:r>
              <a:rPr lang="en-US" sz="5400">
                <a:latin typeface="Times New Roman"/>
                <a:cs typeface="Times New Roman"/>
              </a:rPr>
              <a:t>What did they accomplish as an ethics hero? cont.</a:t>
            </a:r>
            <a:endParaRPr lang="en-US"/>
          </a:p>
        </p:txBody>
      </p:sp>
      <p:sp>
        <p:nvSpPr>
          <p:cNvPr id="17" name="sketchy line">
            <a:extLst>
              <a:ext uri="{FF2B5EF4-FFF2-40B4-BE49-F238E27FC236}">
                <a16:creationId xmlns:a16="http://schemas.microsoft.com/office/drawing/2014/main" id="{81CF4F20-4051-A070-02CA-65E03BA3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A4957D-915E-F8D5-0DBC-400DE58D4A8D}"/>
              </a:ext>
            </a:extLst>
          </p:cNvPr>
          <p:cNvPicPr>
            <a:picLocks noChangeAspect="1"/>
          </p:cNvPicPr>
          <p:nvPr/>
        </p:nvPicPr>
        <p:blipFill>
          <a:blip r:embed="rId2"/>
          <a:stretch>
            <a:fillRect/>
          </a:stretch>
        </p:blipFill>
        <p:spPr>
          <a:xfrm>
            <a:off x="0" y="6400686"/>
            <a:ext cx="12192000" cy="457314"/>
          </a:xfrm>
          <a:prstGeom prst="rect">
            <a:avLst/>
          </a:prstGeom>
        </p:spPr>
      </p:pic>
      <p:pic>
        <p:nvPicPr>
          <p:cNvPr id="5" name="Picture 4" descr="A map of the united states&#10;&#10;AI-generated content may be incorrect.">
            <a:extLst>
              <a:ext uri="{FF2B5EF4-FFF2-40B4-BE49-F238E27FC236}">
                <a16:creationId xmlns:a16="http://schemas.microsoft.com/office/drawing/2014/main" id="{39E83C31-5422-E843-7038-418EB20454B8}"/>
              </a:ext>
            </a:extLst>
          </p:cNvPr>
          <p:cNvPicPr>
            <a:picLocks noChangeAspect="1"/>
          </p:cNvPicPr>
          <p:nvPr/>
        </p:nvPicPr>
        <p:blipFill>
          <a:blip r:embed="rId3"/>
          <a:stretch>
            <a:fillRect/>
          </a:stretch>
        </p:blipFill>
        <p:spPr>
          <a:xfrm>
            <a:off x="229896" y="1880518"/>
            <a:ext cx="3952875" cy="4124325"/>
          </a:xfrm>
          <a:prstGeom prst="rect">
            <a:avLst/>
          </a:prstGeom>
        </p:spPr>
      </p:pic>
      <p:pic>
        <p:nvPicPr>
          <p:cNvPr id="6" name="Picture 5" descr="A graph of percentages on a paper&#10;&#10;AI-generated content may be incorrect.">
            <a:extLst>
              <a:ext uri="{FF2B5EF4-FFF2-40B4-BE49-F238E27FC236}">
                <a16:creationId xmlns:a16="http://schemas.microsoft.com/office/drawing/2014/main" id="{E62D5CCB-0788-9162-376E-0A12DB457FF5}"/>
              </a:ext>
            </a:extLst>
          </p:cNvPr>
          <p:cNvPicPr>
            <a:picLocks noChangeAspect="1"/>
          </p:cNvPicPr>
          <p:nvPr/>
        </p:nvPicPr>
        <p:blipFill>
          <a:blip r:embed="rId4"/>
          <a:stretch>
            <a:fillRect/>
          </a:stretch>
        </p:blipFill>
        <p:spPr>
          <a:xfrm>
            <a:off x="4283412" y="1807732"/>
            <a:ext cx="3362325" cy="4257675"/>
          </a:xfrm>
          <a:prstGeom prst="rect">
            <a:avLst/>
          </a:prstGeom>
        </p:spPr>
      </p:pic>
      <p:pic>
        <p:nvPicPr>
          <p:cNvPr id="7" name="Picture 6" descr="A poster with a pie chart&#10;&#10;AI-generated content may be incorrect.">
            <a:extLst>
              <a:ext uri="{FF2B5EF4-FFF2-40B4-BE49-F238E27FC236}">
                <a16:creationId xmlns:a16="http://schemas.microsoft.com/office/drawing/2014/main" id="{B8B00EE6-63E0-9F59-FF3E-B4E8664F9D95}"/>
              </a:ext>
            </a:extLst>
          </p:cNvPr>
          <p:cNvPicPr>
            <a:picLocks noChangeAspect="1"/>
          </p:cNvPicPr>
          <p:nvPr/>
        </p:nvPicPr>
        <p:blipFill>
          <a:blip r:embed="rId5"/>
          <a:stretch>
            <a:fillRect/>
          </a:stretch>
        </p:blipFill>
        <p:spPr>
          <a:xfrm>
            <a:off x="7646815" y="1806834"/>
            <a:ext cx="4400550" cy="4295775"/>
          </a:xfrm>
          <a:prstGeom prst="rect">
            <a:avLst/>
          </a:prstGeom>
        </p:spPr>
      </p:pic>
      <p:pic>
        <p:nvPicPr>
          <p:cNvPr id="4" name="Picture 3">
            <a:extLst>
              <a:ext uri="{FF2B5EF4-FFF2-40B4-BE49-F238E27FC236}">
                <a16:creationId xmlns:a16="http://schemas.microsoft.com/office/drawing/2014/main" id="{37015507-4F72-E9E0-2033-450E072EC22D}"/>
              </a:ext>
            </a:extLst>
          </p:cNvPr>
          <p:cNvPicPr>
            <a:picLocks noChangeAspect="1"/>
          </p:cNvPicPr>
          <p:nvPr/>
        </p:nvPicPr>
        <p:blipFill>
          <a:blip r:embed="rId6"/>
          <a:stretch>
            <a:fillRect/>
          </a:stretch>
        </p:blipFill>
        <p:spPr>
          <a:xfrm>
            <a:off x="11156735" y="5837375"/>
            <a:ext cx="892835" cy="892835"/>
          </a:xfrm>
          <a:prstGeom prst="rect">
            <a:avLst/>
          </a:prstGeom>
        </p:spPr>
      </p:pic>
    </p:spTree>
    <p:extLst>
      <p:ext uri="{BB962C8B-B14F-4D97-AF65-F5344CB8AC3E}">
        <p14:creationId xmlns:p14="http://schemas.microsoft.com/office/powerpoint/2010/main" val="146738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D29D35-E4E9-7C61-016C-1137F341061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D642F9A-BC26-6C7C-395A-4D62EC01E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7BE32-59B5-C44A-C1E2-984F555F064D}"/>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Why is it important?</a:t>
            </a:r>
            <a:endParaRPr lang="en-US"/>
          </a:p>
        </p:txBody>
      </p:sp>
      <p:sp>
        <p:nvSpPr>
          <p:cNvPr id="17" name="sketchy line">
            <a:extLst>
              <a:ext uri="{FF2B5EF4-FFF2-40B4-BE49-F238E27FC236}">
                <a16:creationId xmlns:a16="http://schemas.microsoft.com/office/drawing/2014/main" id="{BFE54DE7-B685-8F85-6F83-73A46CED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8C5BDD-85DC-35EA-7997-C058DA3FCA94}"/>
              </a:ext>
            </a:extLst>
          </p:cNvPr>
          <p:cNvSpPr>
            <a:spLocks noGrp="1"/>
          </p:cNvSpPr>
          <p:nvPr>
            <p:ph idx="1"/>
          </p:nvPr>
        </p:nvSpPr>
        <p:spPr>
          <a:xfrm>
            <a:off x="572493" y="2071316"/>
            <a:ext cx="10978635" cy="4119172"/>
          </a:xfrm>
        </p:spPr>
        <p:txBody>
          <a:bodyPr vert="horz" lIns="91440" tIns="45720" rIns="91440" bIns="45720" rtlCol="0" anchor="t">
            <a:normAutofit/>
          </a:bodyPr>
          <a:lstStyle/>
          <a:p>
            <a:r>
              <a:rPr lang="en-US" sz="3200">
                <a:latin typeface="Times New Roman"/>
                <a:cs typeface="Times New Roman"/>
              </a:rPr>
              <a:t>W.E.B Dubois fought for rights and concepts that is still relevant today. He stood for Equity, which African American people still do not have in all sectors of this society. </a:t>
            </a:r>
          </a:p>
          <a:p>
            <a:r>
              <a:rPr lang="en-US" sz="3200">
                <a:latin typeface="Times New Roman"/>
                <a:cs typeface="Times New Roman"/>
              </a:rPr>
              <a:t>Used empirical research and statistics to reveal the realities of Black Americans, challenge racist assumptions, and influence public policy.</a:t>
            </a:r>
          </a:p>
          <a:p>
            <a:r>
              <a:rPr lang="en-US" sz="3200">
                <a:latin typeface="Times New Roman"/>
                <a:cs typeface="Times New Roman"/>
              </a:rPr>
              <a:t>Continues to inspire researchers and advocates to use data and visualization for social impact and justice.</a:t>
            </a:r>
          </a:p>
        </p:txBody>
      </p:sp>
      <p:pic>
        <p:nvPicPr>
          <p:cNvPr id="10" name="Picture 9">
            <a:extLst>
              <a:ext uri="{FF2B5EF4-FFF2-40B4-BE49-F238E27FC236}">
                <a16:creationId xmlns:a16="http://schemas.microsoft.com/office/drawing/2014/main" id="{8F616074-E3C0-6412-E69E-8AF4E7972BAF}"/>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4E7195EE-531B-19B1-1B36-14DB2C654929}"/>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8" name="TextBox 7">
            <a:extLst>
              <a:ext uri="{FF2B5EF4-FFF2-40B4-BE49-F238E27FC236}">
                <a16:creationId xmlns:a16="http://schemas.microsoft.com/office/drawing/2014/main" id="{ED7A75F5-C074-A64B-6601-C40936BAB103}"/>
              </a:ext>
            </a:extLst>
          </p:cNvPr>
          <p:cNvSpPr txBox="1"/>
          <p:nvPr/>
        </p:nvSpPr>
        <p:spPr>
          <a:xfrm>
            <a:off x="7673474" y="5908843"/>
            <a:ext cx="34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spTree>
    <p:extLst>
      <p:ext uri="{BB962C8B-B14F-4D97-AF65-F5344CB8AC3E}">
        <p14:creationId xmlns:p14="http://schemas.microsoft.com/office/powerpoint/2010/main" val="148500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572916" y="841366"/>
            <a:ext cx="10469880" cy="834975"/>
          </a:xfrm>
        </p:spPr>
        <p:txBody>
          <a:bodyPr vert="horz" lIns="91440" tIns="45720" rIns="91440" bIns="45720" rtlCol="0" anchor="ctr">
            <a:normAutofit/>
          </a:bodyPr>
          <a:lstStyle/>
          <a:p>
            <a:r>
              <a:rPr lang="en-US" sz="5400">
                <a:latin typeface="Times New Roman"/>
                <a:cs typeface="Times New Roman"/>
              </a:rPr>
              <a:t>Why did you choose this person?</a:t>
            </a:r>
            <a:endParaRPr lang="en-US"/>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572493" y="1796996"/>
            <a:ext cx="6713552" cy="4119172"/>
          </a:xfrm>
        </p:spPr>
        <p:txBody>
          <a:bodyPr vert="horz" lIns="91440" tIns="45720" rIns="91440" bIns="45720" rtlCol="0" anchor="t">
            <a:noAutofit/>
          </a:bodyPr>
          <a:lstStyle/>
          <a:p>
            <a:pPr marL="285750" indent="-285750">
              <a:lnSpc>
                <a:spcPct val="100000"/>
              </a:lnSpc>
            </a:pPr>
            <a:r>
              <a:rPr lang="en-US" sz="2200">
                <a:latin typeface="Times New Roman"/>
                <a:cs typeface="Times New Roman"/>
              </a:rPr>
              <a:t>Pan-Africanist and advocated for the political economic and cultural unity of people of African descent</a:t>
            </a:r>
            <a:endParaRPr lang="en-US"/>
          </a:p>
          <a:p>
            <a:pPr algn="just">
              <a:lnSpc>
                <a:spcPct val="100000"/>
              </a:lnSpc>
            </a:pPr>
            <a:r>
              <a:rPr lang="en-US" sz="2200">
                <a:latin typeface="Times New Roman"/>
                <a:cs typeface="Times New Roman"/>
              </a:rPr>
              <a:t>A pioneer in so many fields, founding the NAACP, and fighting scientific racism by asking the hard questions and including data that would include black people </a:t>
            </a:r>
          </a:p>
          <a:p>
            <a:pPr algn="just">
              <a:lnSpc>
                <a:spcPct val="100000"/>
              </a:lnSpc>
            </a:pPr>
            <a:r>
              <a:rPr lang="en-US" sz="2200">
                <a:latin typeface="Times New Roman"/>
                <a:cs typeface="Times New Roman"/>
              </a:rPr>
              <a:t>He showcased a fusion of art and data and created many visualizations </a:t>
            </a:r>
          </a:p>
          <a:p>
            <a:pPr marL="285750" indent="-285750" algn="just">
              <a:lnSpc>
                <a:spcPct val="100000"/>
              </a:lnSpc>
              <a:spcBef>
                <a:spcPts val="0"/>
              </a:spcBef>
            </a:pPr>
            <a:r>
              <a:rPr lang="en-US" sz="2200">
                <a:latin typeface="Times New Roman"/>
                <a:cs typeface="Times New Roman"/>
              </a:rPr>
              <a:t>"</a:t>
            </a:r>
            <a:r>
              <a:rPr lang="en-US" sz="2200" i="1">
                <a:latin typeface="Times New Roman"/>
                <a:cs typeface="Times New Roman"/>
              </a:rPr>
              <a:t>Capitalism cannot reform itself; it is doomed to self destruction </a:t>
            </a:r>
            <a:endParaRPr lang="en-US" sz="2200">
              <a:latin typeface="Times New Roman"/>
              <a:cs typeface="Times New Roman"/>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8E533F-1AE5-FC34-AEDD-322C33DEFF1B}"/>
              </a:ext>
            </a:extLst>
          </p:cNvPr>
          <p:cNvPicPr>
            <a:picLocks noChangeAspect="1"/>
          </p:cNvPicPr>
          <p:nvPr/>
        </p:nvPicPr>
        <p:blipFill>
          <a:blip r:embed="rId2"/>
          <a:srcRect l="12164" r="12164"/>
          <a:stretch/>
        </p:blipFill>
        <p:spPr>
          <a:xfrm>
            <a:off x="7675658" y="2093976"/>
            <a:ext cx="3941064" cy="409651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Tree>
    <p:extLst>
      <p:ext uri="{BB962C8B-B14F-4D97-AF65-F5344CB8AC3E}">
        <p14:creationId xmlns:p14="http://schemas.microsoft.com/office/powerpoint/2010/main" val="165195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964886-C32E-55C9-B01F-ED0DE733DA5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510FE7-050D-7661-436E-56E7A5574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C38BC-2FBC-43DC-D931-BF96AD4B7FEC}"/>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What are they doing now?</a:t>
            </a:r>
            <a:endParaRPr lang="en-US" sz="5400"/>
          </a:p>
        </p:txBody>
      </p:sp>
      <p:sp>
        <p:nvSpPr>
          <p:cNvPr id="17" name="sketchy line">
            <a:extLst>
              <a:ext uri="{FF2B5EF4-FFF2-40B4-BE49-F238E27FC236}">
                <a16:creationId xmlns:a16="http://schemas.microsoft.com/office/drawing/2014/main" id="{804BE6EB-50D2-C362-618F-5175C34B1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6A024E-A9FC-D738-7DCA-50F0A42036E7}"/>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latin typeface="Times New Roman"/>
                <a:cs typeface="Times New Roman"/>
              </a:rPr>
              <a:t>W.E.B. Du Bois passed away in 1963 in Ghana; moved there in solidarity with African independence movements</a:t>
            </a:r>
          </a:p>
          <a:p>
            <a:r>
              <a:rPr lang="en-US" sz="2200">
                <a:latin typeface="Times New Roman"/>
                <a:cs typeface="Times New Roman"/>
              </a:rPr>
              <a:t>W.E.B. Du Bois’s legacy lives on through the W.E.B. Du Bois Memorial Centre in Ghana, ongoing academic events and symposia focused on his pioneering work in data and social justice, and continued inspiration for movements advocating racial equality and ethical data use worldwide.</a:t>
            </a:r>
          </a:p>
          <a:p>
            <a:endParaRPr lang="en-US" sz="2200">
              <a:latin typeface="Times New Roman"/>
              <a:cs typeface="Times New Roman"/>
            </a:endParaRPr>
          </a:p>
          <a:p>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p:txBody>
      </p:sp>
      <p:pic>
        <p:nvPicPr>
          <p:cNvPr id="5" name="Picture 4" descr="A person in front of a flag&#10;&#10;AI-generated content may be incorrect.">
            <a:extLst>
              <a:ext uri="{FF2B5EF4-FFF2-40B4-BE49-F238E27FC236}">
                <a16:creationId xmlns:a16="http://schemas.microsoft.com/office/drawing/2014/main" id="{2A8FB4D9-3093-F0E5-93CA-68B676948D0B}"/>
              </a:ext>
            </a:extLst>
          </p:cNvPr>
          <p:cNvPicPr>
            <a:picLocks noChangeAspect="1"/>
          </p:cNvPicPr>
          <p:nvPr/>
        </p:nvPicPr>
        <p:blipFill>
          <a:blip r:embed="rId2"/>
          <a:srcRect l="31051" r="8516"/>
          <a:stretch/>
        </p:blipFill>
        <p:spPr>
          <a:xfrm>
            <a:off x="7675658" y="2093976"/>
            <a:ext cx="3941064" cy="4096512"/>
          </a:xfrm>
          <a:prstGeom prst="rect">
            <a:avLst/>
          </a:prstGeom>
        </p:spPr>
      </p:pic>
      <p:pic>
        <p:nvPicPr>
          <p:cNvPr id="10" name="Picture 9">
            <a:extLst>
              <a:ext uri="{FF2B5EF4-FFF2-40B4-BE49-F238E27FC236}">
                <a16:creationId xmlns:a16="http://schemas.microsoft.com/office/drawing/2014/main" id="{9338AA0E-C3E8-1DB3-2D04-8000831C6E46}"/>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3D8D0DFE-6405-4F51-1A23-40E1FEB8B6EB}"/>
              </a:ext>
            </a:extLst>
          </p:cNvPr>
          <p:cNvPicPr>
            <a:picLocks noChangeAspect="1"/>
          </p:cNvPicPr>
          <p:nvPr/>
        </p:nvPicPr>
        <p:blipFill>
          <a:blip r:embed="rId4"/>
          <a:stretch>
            <a:fillRect/>
          </a:stretch>
        </p:blipFill>
        <p:spPr>
          <a:xfrm>
            <a:off x="11156735" y="5837375"/>
            <a:ext cx="892835" cy="892835"/>
          </a:xfrm>
          <a:prstGeom prst="rect">
            <a:avLst/>
          </a:prstGeom>
        </p:spPr>
      </p:pic>
    </p:spTree>
    <p:extLst>
      <p:ext uri="{BB962C8B-B14F-4D97-AF65-F5344CB8AC3E}">
        <p14:creationId xmlns:p14="http://schemas.microsoft.com/office/powerpoint/2010/main" val="400430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9E9783-0192-0E4B-E1E3-A882D25EE30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FA6541-D7B3-C230-708D-8F659FD69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5F953-2EE2-DA93-F7D3-7E863CAA4884}"/>
              </a:ext>
            </a:extLst>
          </p:cNvPr>
          <p:cNvSpPr>
            <a:spLocks noGrp="1"/>
          </p:cNvSpPr>
          <p:nvPr>
            <p:ph type="title"/>
          </p:nvPr>
        </p:nvSpPr>
        <p:spPr>
          <a:xfrm>
            <a:off x="572493" y="238539"/>
            <a:ext cx="11018520" cy="1434415"/>
          </a:xfrm>
        </p:spPr>
        <p:txBody>
          <a:bodyPr anchor="b">
            <a:normAutofit/>
          </a:bodyPr>
          <a:lstStyle/>
          <a:p>
            <a:r>
              <a:rPr lang="en-US" sz="3600" dirty="0">
                <a:latin typeface="Times New Roman"/>
                <a:cs typeface="Times New Roman"/>
              </a:rPr>
              <a:t>         References </a:t>
            </a:r>
            <a:endParaRPr lang="en-US" dirty="0"/>
          </a:p>
        </p:txBody>
      </p:sp>
      <p:sp>
        <p:nvSpPr>
          <p:cNvPr id="17" name="sketchy line">
            <a:extLst>
              <a:ext uri="{FF2B5EF4-FFF2-40B4-BE49-F238E27FC236}">
                <a16:creationId xmlns:a16="http://schemas.microsoft.com/office/drawing/2014/main" id="{E4CABC61-3616-6C3F-624B-80D32BC6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03A72F-B3D8-7A34-9BD3-F654F3F4EBF6}"/>
              </a:ext>
            </a:extLst>
          </p:cNvPr>
          <p:cNvSpPr>
            <a:spLocks noGrp="1"/>
          </p:cNvSpPr>
          <p:nvPr>
            <p:ph idx="1"/>
          </p:nvPr>
        </p:nvSpPr>
        <p:spPr>
          <a:xfrm>
            <a:off x="572493" y="2071316"/>
            <a:ext cx="6713552" cy="4119172"/>
          </a:xfrm>
        </p:spPr>
        <p:txBody>
          <a:bodyPr vert="horz" lIns="91440" tIns="45720" rIns="91440" bIns="45720" rtlCol="0" anchor="t">
            <a:normAutofit/>
          </a:bodyPr>
          <a:lstStyle/>
          <a:p>
            <a:endParaRPr lang="en-US" sz="2000" dirty="0">
              <a:latin typeface="Times"/>
              <a:cs typeface="Times"/>
            </a:endParaRPr>
          </a:p>
          <a:p>
            <a:r>
              <a:rPr lang="en-US" sz="2000" dirty="0">
                <a:latin typeface="Times"/>
                <a:cs typeface="Times"/>
                <a:hlinkClick r:id="rId2"/>
              </a:rPr>
              <a:t>https://www.hmdb.org/m.asp?m=182182</a:t>
            </a:r>
            <a:endParaRPr lang="en-US" sz="2000">
              <a:latin typeface="Times"/>
              <a:cs typeface="Times"/>
            </a:endParaRPr>
          </a:p>
          <a:p>
            <a:r>
              <a:rPr lang="en-US" sz="2000" dirty="0">
                <a:latin typeface="Times"/>
                <a:cs typeface="Times"/>
                <a:hlinkClick r:id="rId3"/>
              </a:rPr>
              <a:t>https://usafacts.org/articles/web-du-bois-hand-drawn-data-visualizations-black-americans/</a:t>
            </a:r>
            <a:endParaRPr lang="en-US" sz="2000">
              <a:latin typeface="Times"/>
              <a:cs typeface="Times"/>
            </a:endParaRPr>
          </a:p>
          <a:p>
            <a:r>
              <a:rPr lang="en-US" sz="2000" dirty="0">
                <a:latin typeface="Times"/>
                <a:cs typeface="Times"/>
                <a:hlinkClick r:id="rId4"/>
              </a:rPr>
              <a:t>https://nightingaledvs.com/w-e-b-du-bois-staggering-data-visualizations-are-as-powerful-today-as-they-were-in-1900-part-1/</a:t>
            </a:r>
            <a:endParaRPr lang="en-US" sz="2000">
              <a:latin typeface="Calibri"/>
              <a:ea typeface="Calibri"/>
              <a:cs typeface="Calibri"/>
            </a:endParaRPr>
          </a:p>
          <a:p>
            <a:r>
              <a:rPr lang="en-US" sz="2000" dirty="0">
                <a:latin typeface="Times"/>
                <a:cs typeface="Times"/>
                <a:hlinkClick r:id="rId5"/>
              </a:rPr>
              <a:t>https://nightingaledvs.com</a:t>
            </a:r>
            <a:endParaRPr lang="en-US" sz="2000">
              <a:latin typeface="Calibri"/>
              <a:ea typeface="Calibri"/>
              <a:cs typeface="Calibri"/>
            </a:endParaRPr>
          </a:p>
          <a:p>
            <a:r>
              <a:rPr lang="en-US" sz="2000" dirty="0">
                <a:latin typeface="Times"/>
                <a:cs typeface="Times"/>
                <a:hlinkClick r:id="rId6"/>
              </a:rPr>
              <a:t>https://techno-sapien.com/blog/web-dubois-datascience-art</a:t>
            </a:r>
            <a:r>
              <a:rPr lang="en-US" sz="2000" dirty="0">
                <a:latin typeface="Times"/>
                <a:cs typeface="Times"/>
              </a:rPr>
              <a:t> </a:t>
            </a:r>
          </a:p>
          <a:p>
            <a:endParaRPr lang="en-US" sz="2200" dirty="0">
              <a:latin typeface="Times New Roman"/>
              <a:cs typeface="Times New Roman"/>
            </a:endParaRPr>
          </a:p>
          <a:p>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882C723-E8D8-83B1-C473-EB0983A58A24}"/>
              </a:ext>
            </a:extLst>
          </p:cNvPr>
          <p:cNvPicPr>
            <a:picLocks noChangeAspect="1"/>
          </p:cNvPicPr>
          <p:nvPr/>
        </p:nvPicPr>
        <p:blipFill>
          <a:blip r:embed="rId7"/>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0240BED0-F67F-E179-EC43-AB7C7254629A}"/>
              </a:ext>
            </a:extLst>
          </p:cNvPr>
          <p:cNvPicPr>
            <a:picLocks noChangeAspect="1"/>
          </p:cNvPicPr>
          <p:nvPr/>
        </p:nvPicPr>
        <p:blipFill>
          <a:blip r:embed="rId8"/>
          <a:stretch>
            <a:fillRect/>
          </a:stretch>
        </p:blipFill>
        <p:spPr>
          <a:xfrm>
            <a:off x="11156735" y="5837375"/>
            <a:ext cx="892835" cy="892835"/>
          </a:xfrm>
          <a:prstGeom prst="rect">
            <a:avLst/>
          </a:prstGeom>
        </p:spPr>
      </p:pic>
      <p:sp>
        <p:nvSpPr>
          <p:cNvPr id="8" name="TextBox 7">
            <a:extLst>
              <a:ext uri="{FF2B5EF4-FFF2-40B4-BE49-F238E27FC236}">
                <a16:creationId xmlns:a16="http://schemas.microsoft.com/office/drawing/2014/main" id="{AC65D597-558D-AB26-0BE0-BDA43CDF752D}"/>
              </a:ext>
            </a:extLst>
          </p:cNvPr>
          <p:cNvSpPr txBox="1"/>
          <p:nvPr/>
        </p:nvSpPr>
        <p:spPr>
          <a:xfrm>
            <a:off x="7673474" y="5908843"/>
            <a:ext cx="34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spTree>
    <p:extLst>
      <p:ext uri="{BB962C8B-B14F-4D97-AF65-F5344CB8AC3E}">
        <p14:creationId xmlns:p14="http://schemas.microsoft.com/office/powerpoint/2010/main" val="674134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W.E.B Dubois </vt:lpstr>
      <vt:lpstr>Background</vt:lpstr>
      <vt:lpstr>Background cont.</vt:lpstr>
      <vt:lpstr>What did they accomplish as an ethics hero?</vt:lpstr>
      <vt:lpstr>What did they accomplish as an ethics hero? cont.</vt:lpstr>
      <vt:lpstr>Why is it important?</vt:lpstr>
      <vt:lpstr>Why did you choose this person?</vt:lpstr>
      <vt:lpstr>What are they doing now?</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Gary, Todd</dc:creator>
  <cp:revision>26</cp:revision>
  <dcterms:created xsi:type="dcterms:W3CDTF">2025-04-16T01:37:59Z</dcterms:created>
  <dcterms:modified xsi:type="dcterms:W3CDTF">2025-04-23T02:05:19Z</dcterms:modified>
</cp:coreProperties>
</file>