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7B5ECE-DD8D-4554-8A61-71809F6B0BDF}">
          <p14:sldIdLst>
            <p14:sldId id="256"/>
          </p14:sldIdLst>
        </p14:section>
      </p14:sectionLst>
    </p:ex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248"/>
    <a:srgbClr val="000000"/>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706" autoAdjust="0"/>
  </p:normalViewPr>
  <p:slideViewPr>
    <p:cSldViewPr snapToGrid="0" snapToObjects="1" showGuides="1">
      <p:cViewPr varScale="1">
        <p:scale>
          <a:sx n="37" d="100"/>
          <a:sy n="37" d="100"/>
        </p:scale>
        <p:origin x="432" y="82"/>
      </p:cViewPr>
      <p:guideLst>
        <p:guide orient="horz" pos="1659"/>
        <p:guide orient="horz" pos="144"/>
        <p:guide orient="horz" pos="10080"/>
        <p:guide orient="horz"/>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72" d="100"/>
          <a:sy n="72" d="100"/>
        </p:scale>
        <p:origin x="301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10/14/2024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79595" y="1615694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44" name="Rectangle 43"/>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9" name="Rectangle 6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0" name="Rounded Rectangle 69"/>
          <p:cNvSpPr/>
          <p:nvPr userDrawn="1"/>
        </p:nvSpPr>
        <p:spPr>
          <a:xfrm>
            <a:off x="623438"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7718432"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2" name="Rounded Rectangle 71"/>
          <p:cNvSpPr/>
          <p:nvPr userDrawn="1"/>
        </p:nvSpPr>
        <p:spPr>
          <a:xfrm>
            <a:off x="1483737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3" name="Rounded Rectangle 72"/>
          <p:cNvSpPr/>
          <p:nvPr userDrawn="1"/>
        </p:nvSpPr>
        <p:spPr>
          <a:xfrm>
            <a:off x="2195075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3" name="Table 12">
            <a:extLst>
              <a:ext uri="{FF2B5EF4-FFF2-40B4-BE49-F238E27FC236}">
                <a16:creationId xmlns:a16="http://schemas.microsoft.com/office/drawing/2014/main" id="{FD69719D-0AA5-D849-89C1-50E287C2565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Table 13">
            <a:extLst>
              <a:ext uri="{FF2B5EF4-FFF2-40B4-BE49-F238E27FC236}">
                <a16:creationId xmlns:a16="http://schemas.microsoft.com/office/drawing/2014/main" id="{B6CC1E68-41A8-854D-9C63-EB337648D80B}"/>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ectangle 38"/>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1001270"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43" name="Rectangle 42"/>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1" name="Rectangle 50"/>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2" name="Rounded Rectangle 51"/>
          <p:cNvSpPr/>
          <p:nvPr userDrawn="1"/>
        </p:nvSpPr>
        <p:spPr>
          <a:xfrm>
            <a:off x="623438" y="2628900"/>
            <a:ext cx="9085237"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3" name="Rounded Rectangle 52"/>
          <p:cNvSpPr/>
          <p:nvPr userDrawn="1"/>
        </p:nvSpPr>
        <p:spPr>
          <a:xfrm>
            <a:off x="10111933"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4" name="Rounded Rectangle 53"/>
          <p:cNvSpPr/>
          <p:nvPr userDrawn="1"/>
        </p:nvSpPr>
        <p:spPr>
          <a:xfrm>
            <a:off x="19572104"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047D0E30-2FD5-7249-92F6-091C1851E373}"/>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4E79354A-2604-9A42-AAB2-E7355358204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ectangle 36"/>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57921"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38" name="Rectangle 37"/>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9" name="Rectangle 3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0" name="Rounded Rectangle 39"/>
          <p:cNvSpPr/>
          <p:nvPr userDrawn="1"/>
        </p:nvSpPr>
        <p:spPr>
          <a:xfrm>
            <a:off x="623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1" name="Rounded Rectangle 40"/>
          <p:cNvSpPr/>
          <p:nvPr userDrawn="1"/>
        </p:nvSpPr>
        <p:spPr>
          <a:xfrm>
            <a:off x="21959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2" name="Rounded Rectangle 41"/>
          <p:cNvSpPr/>
          <p:nvPr userDrawn="1"/>
        </p:nvSpPr>
        <p:spPr>
          <a:xfrm>
            <a:off x="7697362" y="2628900"/>
            <a:ext cx="13879915" cy="13273652"/>
          </a:xfrm>
          <a:prstGeom prst="roundRect">
            <a:avLst>
              <a:gd name="adj" fmla="val 115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46F93292-C9C6-8743-9380-AD63027A6F6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647A73AD-BDCA-3F49-8642-74C772979E21}"/>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868420" y="3013266"/>
            <a:ext cx="6423041" cy="8037398"/>
          </a:xfrm>
        </p:spPr>
        <p:txBody>
          <a:bodyPr numCol="1"/>
          <a:lstStyle/>
          <a:p>
            <a:pPr>
              <a:spcBef>
                <a:spcPts val="0"/>
              </a:spcBef>
              <a:spcAft>
                <a:spcPts val="0"/>
              </a:spcAft>
            </a:pPr>
            <a:r>
              <a:rPr lang="en-US" sz="2000" b="1" dirty="0">
                <a:solidFill>
                  <a:srgbClr val="0E101A"/>
                </a:solidFill>
                <a:effectLst/>
              </a:rPr>
              <a:t>Addressing substance use disorders (SUD) in pregnancy is an urgent public health concern, as it leads to severe risks such as sepsis, eclampsia, heart attacks, heart failure, and death. The most common substances associated with substance-exposed pregnancy (SEP) are alcohol, tobacco, cannabis, opioids, cocaine, and prescription medications.</a:t>
            </a:r>
          </a:p>
          <a:p>
            <a:pPr>
              <a:spcBef>
                <a:spcPts val="0"/>
              </a:spcBef>
              <a:spcAft>
                <a:spcPts val="0"/>
              </a:spcAft>
            </a:pPr>
            <a:r>
              <a:rPr lang="en-US" sz="2000" b="1" dirty="0">
                <a:solidFill>
                  <a:srgbClr val="0E101A"/>
                </a:solidFill>
                <a:effectLst/>
              </a:rPr>
              <a:t> </a:t>
            </a:r>
          </a:p>
          <a:p>
            <a:pPr marL="342900" indent="-342900">
              <a:spcBef>
                <a:spcPts val="0"/>
              </a:spcBef>
              <a:spcAft>
                <a:spcPts val="0"/>
              </a:spcAft>
              <a:buFont typeface="Arial" panose="020B0604020202020204" pitchFamily="34" charset="0"/>
              <a:buChar char="•"/>
            </a:pPr>
            <a:r>
              <a:rPr lang="en-US" sz="2000" b="1" dirty="0">
                <a:solidFill>
                  <a:srgbClr val="0E101A"/>
                </a:solidFill>
                <a:effectLst/>
              </a:rPr>
              <a:t>The identification of socioeconomic disparities and social determinants among substance use disorder pregnancies is crucial, as it significantly impacts prenatal care, SUD treatments, and postpartum maternal health. </a:t>
            </a:r>
            <a:endParaRPr lang="en-US" sz="2000" dirty="0">
              <a:solidFill>
                <a:srgbClr val="0E101A"/>
              </a:solidFill>
              <a:effectLst/>
            </a:endParaRPr>
          </a:p>
          <a:p>
            <a:pPr marL="342900" indent="-342900">
              <a:spcBef>
                <a:spcPts val="0"/>
              </a:spcBef>
              <a:spcAft>
                <a:spcPts val="0"/>
              </a:spcAft>
              <a:buFont typeface="Arial" panose="020B0604020202020204" pitchFamily="34" charset="0"/>
              <a:buChar char="•"/>
            </a:pPr>
            <a:r>
              <a:rPr lang="en-US" sz="2000" b="1" dirty="0">
                <a:solidFill>
                  <a:srgbClr val="0E101A"/>
                </a:solidFill>
                <a:effectLst/>
              </a:rPr>
              <a:t>    Socioeconomic disparities, such as insurance coverage, income status, race,  and  age, serve as significant barriers to accessing quality care for pregnant women with SUD. </a:t>
            </a:r>
            <a:endParaRPr lang="en-US" sz="2000" dirty="0">
              <a:solidFill>
                <a:srgbClr val="0E101A"/>
              </a:solidFill>
              <a:effectLst/>
            </a:endParaRPr>
          </a:p>
          <a:p>
            <a:pPr marL="342900" indent="-342900">
              <a:spcBef>
                <a:spcPts val="0"/>
              </a:spcBef>
              <a:spcAft>
                <a:spcPts val="0"/>
              </a:spcAft>
              <a:buFont typeface="Arial" panose="020B0604020202020204" pitchFamily="34" charset="0"/>
              <a:buChar char="•"/>
            </a:pPr>
            <a:r>
              <a:rPr lang="en-US" sz="2000" b="1" dirty="0">
                <a:solidFill>
                  <a:srgbClr val="0E101A"/>
                </a:solidFill>
                <a:effectLst/>
              </a:rPr>
              <a:t>     The most significant social determinant of health in the healthcare system for pregnant women who use substances is stigmatization, which is an instrumental factor leading to health inequities and inadequate healthcare treatment. These socioeconomic and social determinants underscore the need for more equitable healthcare systems to ensure all women receive help. </a:t>
            </a:r>
            <a:endParaRPr lang="en-US" sz="2000" dirty="0">
              <a:solidFill>
                <a:srgbClr val="0E101A"/>
              </a:solidFill>
              <a:effectLst/>
            </a:endParaRPr>
          </a:p>
          <a:p>
            <a:pPr marL="0" marR="0">
              <a:lnSpc>
                <a:spcPct val="115000"/>
              </a:lnSpc>
              <a:spcBef>
                <a:spcPts val="0"/>
              </a:spcBef>
              <a:spcAft>
                <a:spcPts val="800"/>
              </a:spcAft>
            </a:pPr>
            <a:endParaRPr lang="en-US" sz="23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02" name="Text Placeholder 301"/>
          <p:cNvSpPr>
            <a:spLocks noGrp="1"/>
          </p:cNvSpPr>
          <p:nvPr>
            <p:ph type="body" sz="quarter" idx="19"/>
          </p:nvPr>
        </p:nvSpPr>
        <p:spPr>
          <a:xfrm>
            <a:off x="608842" y="11046450"/>
            <a:ext cx="6489508" cy="4757333"/>
          </a:xfrm>
        </p:spPr>
        <p:txBody>
          <a:bodyPr/>
          <a:lstStyle/>
          <a:p>
            <a:pPr marL="342900" indent="-342900" algn="ctr">
              <a:buFont typeface="Arial" panose="020B0604020202020204" pitchFamily="34" charset="0"/>
              <a:buChar char="•"/>
            </a:pPr>
            <a:r>
              <a:rPr lang="en-US" sz="2000" b="1" dirty="0">
                <a:solidFill>
                  <a:schemeClr val="accent5">
                    <a:lumMod val="50000"/>
                  </a:schemeClr>
                </a:solidFill>
              </a:rPr>
              <a:t>To investigate the impact of socioeconomic disparities, specifically insurance and income status, on pregnant women with a substance use disorder.</a:t>
            </a:r>
            <a:endParaRPr lang="en-US" sz="2000" b="1" dirty="0"/>
          </a:p>
          <a:p>
            <a:pPr marL="342900" indent="-342900" algn="ctr">
              <a:buFont typeface="Arial" panose="020B0604020202020204" pitchFamily="34" charset="0"/>
              <a:buChar char="•"/>
            </a:pPr>
            <a:r>
              <a:rPr lang="en-US" sz="2000" b="1" dirty="0">
                <a:solidFill>
                  <a:schemeClr val="accent5">
                    <a:lumMod val="50000"/>
                  </a:schemeClr>
                </a:solidFill>
              </a:rPr>
              <a:t>To evaluate the healthcare access, healthcare process, treatments, and recovery resources for Substance use disorder pregnant women during the prenatal and postpartum periods.</a:t>
            </a:r>
            <a:endParaRPr lang="en-US" sz="2000" b="1" dirty="0"/>
          </a:p>
          <a:p>
            <a:pPr marL="342900" indent="-342900" algn="ctr">
              <a:buFont typeface="Arial" panose="020B0604020202020204" pitchFamily="34" charset="0"/>
              <a:buChar char="•"/>
            </a:pPr>
            <a:r>
              <a:rPr lang="en-US" sz="2000" b="1" dirty="0">
                <a:solidFill>
                  <a:schemeClr val="accent5">
                    <a:lumMod val="50000"/>
                  </a:schemeClr>
                </a:solidFill>
              </a:rPr>
              <a:t> To shed light on social determinants of health factors that hinder care for Substance use disorder pregnant women</a:t>
            </a:r>
            <a:endParaRPr lang="en-US" sz="2000" b="1" dirty="0"/>
          </a:p>
          <a:p>
            <a:pPr marL="342900" indent="-342900" algn="ctr">
              <a:buFont typeface="Arial" panose="020B0604020202020204" pitchFamily="34" charset="0"/>
              <a:buChar char="•"/>
            </a:pPr>
            <a:r>
              <a:rPr lang="en-US" sz="2000" b="1" dirty="0">
                <a:solidFill>
                  <a:schemeClr val="accent5">
                    <a:lumMod val="50000"/>
                  </a:schemeClr>
                </a:solidFill>
              </a:rPr>
              <a:t>To Provide knowledge on how to identify and   socioeconomic disparities of a Substance use disorder in pregnant women to supply positive quality healthcare</a:t>
            </a:r>
            <a:r>
              <a:rPr lang="en-US" sz="2000" dirty="0">
                <a:solidFill>
                  <a:schemeClr val="accent5">
                    <a:lumMod val="50000"/>
                  </a:schemeClr>
                </a:solidFill>
              </a:rPr>
              <a:t>. </a:t>
            </a:r>
          </a:p>
        </p:txBody>
      </p:sp>
      <p:sp>
        <p:nvSpPr>
          <p:cNvPr id="303" name="Text Placeholder 302"/>
          <p:cNvSpPr>
            <a:spLocks noGrp="1"/>
          </p:cNvSpPr>
          <p:nvPr>
            <p:ph type="body" sz="quarter" idx="20"/>
          </p:nvPr>
        </p:nvSpPr>
        <p:spPr>
          <a:xfrm rot="10800000" flipV="1">
            <a:off x="21844828" y="7529005"/>
            <a:ext cx="6492861" cy="536406"/>
          </a:xfrm>
          <a:solidFill>
            <a:srgbClr val="FFD248"/>
          </a:solidFill>
        </p:spPr>
        <p:txBody>
          <a:bodyPr/>
          <a:lstStyle/>
          <a:p>
            <a:r>
              <a:rPr lang="en-US" sz="2800" dirty="0">
                <a:solidFill>
                  <a:schemeClr val="accent2">
                    <a:lumMod val="75000"/>
                  </a:schemeClr>
                </a:solidFill>
              </a:rPr>
              <a:t>References</a:t>
            </a:r>
          </a:p>
        </p:txBody>
      </p:sp>
      <p:sp>
        <p:nvSpPr>
          <p:cNvPr id="305" name="Text Placeholder 304"/>
          <p:cNvSpPr>
            <a:spLocks noGrp="1"/>
          </p:cNvSpPr>
          <p:nvPr>
            <p:ph type="body" sz="quarter" idx="22"/>
          </p:nvPr>
        </p:nvSpPr>
        <p:spPr>
          <a:xfrm>
            <a:off x="7552582" y="2679774"/>
            <a:ext cx="5698449" cy="450228"/>
          </a:xfrm>
          <a:solidFill>
            <a:srgbClr val="FFC000"/>
          </a:solidFill>
        </p:spPr>
        <p:txBody>
          <a:bodyPr/>
          <a:lstStyle/>
          <a:p>
            <a:r>
              <a:rPr lang="en-US" dirty="0">
                <a:solidFill>
                  <a:srgbClr val="C00000"/>
                </a:solidFill>
              </a:rPr>
              <a:t>Material </a:t>
            </a:r>
            <a:endParaRPr lang="en-US" dirty="0">
              <a:solidFill>
                <a:srgbClr val="7030A0"/>
              </a:solidFill>
            </a:endParaRPr>
          </a:p>
        </p:txBody>
      </p:sp>
      <p:sp>
        <p:nvSpPr>
          <p:cNvPr id="306" name="Text Placeholder 305"/>
          <p:cNvSpPr>
            <a:spLocks noGrp="1"/>
          </p:cNvSpPr>
          <p:nvPr>
            <p:ph type="body" sz="quarter" idx="23"/>
          </p:nvPr>
        </p:nvSpPr>
        <p:spPr>
          <a:xfrm>
            <a:off x="7692667" y="10671457"/>
            <a:ext cx="5421315" cy="5787743"/>
          </a:xfrm>
        </p:spPr>
        <p:txBody>
          <a:bodyPr/>
          <a:lstStyle/>
          <a:p>
            <a:pPr marL="342900" indent="-342900">
              <a:spcBef>
                <a:spcPts val="0"/>
              </a:spcBef>
              <a:spcAft>
                <a:spcPts val="0"/>
              </a:spcAft>
              <a:buFont typeface="Arial" panose="020B0604020202020204" pitchFamily="34" charset="0"/>
              <a:buChar char="•"/>
            </a:pPr>
            <a:r>
              <a:rPr lang="en-US" sz="2100" b="1" dirty="0">
                <a:solidFill>
                  <a:srgbClr val="0E101A"/>
                </a:solidFill>
                <a:effectLst/>
              </a:rPr>
              <a:t>Increase awareness and understanding of the impacts of specific socioeconomic disparities and social determinants, such as income level, race, maternal age and  insurance status, on the lack of access and quality care to healthcare, on substance use disorder in pregnant women, and their maternal health.</a:t>
            </a:r>
            <a:endParaRPr lang="en-US" sz="2100" dirty="0">
              <a:solidFill>
                <a:srgbClr val="0E101A"/>
              </a:solidFill>
              <a:effectLst/>
            </a:endParaRPr>
          </a:p>
          <a:p>
            <a:pPr>
              <a:spcBef>
                <a:spcPts val="0"/>
              </a:spcBef>
              <a:spcAft>
                <a:spcPts val="0"/>
              </a:spcAft>
            </a:pPr>
            <a:endParaRPr lang="en-US" sz="2100" dirty="0">
              <a:solidFill>
                <a:srgbClr val="0E101A"/>
              </a:solidFill>
              <a:effectLst/>
            </a:endParaRPr>
          </a:p>
          <a:p>
            <a:pPr marL="457200" indent="-457200">
              <a:spcBef>
                <a:spcPts val="0"/>
              </a:spcBef>
              <a:spcAft>
                <a:spcPts val="0"/>
              </a:spcAft>
              <a:buFont typeface="Arial" panose="020B0604020202020204" pitchFamily="34" charset="0"/>
              <a:buChar char="•"/>
            </a:pPr>
            <a:r>
              <a:rPr lang="en-US" sz="2100" b="1" dirty="0">
                <a:solidFill>
                  <a:srgbClr val="0E101A"/>
                </a:solidFill>
                <a:effectLst/>
              </a:rPr>
              <a:t> Uncovering relevant information on healthcare access, treatment, and addiction recovery that has led to positive health outcomes for maternal women with substance use disorders offers hope for improved maternal health.</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07" name="Text Placeholder 306"/>
          <p:cNvSpPr>
            <a:spLocks noGrp="1"/>
          </p:cNvSpPr>
          <p:nvPr>
            <p:ph type="body" sz="quarter" idx="24"/>
          </p:nvPr>
        </p:nvSpPr>
        <p:spPr>
          <a:xfrm flipH="1">
            <a:off x="7651802" y="10221228"/>
            <a:ext cx="5163239" cy="450228"/>
          </a:xfrm>
          <a:solidFill>
            <a:srgbClr val="FFC000"/>
          </a:solidFill>
        </p:spPr>
        <p:txBody>
          <a:bodyPr/>
          <a:lstStyle/>
          <a:p>
            <a:r>
              <a:rPr lang="en-US" dirty="0">
                <a:solidFill>
                  <a:srgbClr val="C00000"/>
                </a:solidFill>
              </a:rPr>
              <a:t>Results </a:t>
            </a:r>
          </a:p>
        </p:txBody>
      </p:sp>
      <p:sp>
        <p:nvSpPr>
          <p:cNvPr id="311" name="Text Placeholder 310"/>
          <p:cNvSpPr>
            <a:spLocks noGrp="1"/>
          </p:cNvSpPr>
          <p:nvPr>
            <p:ph type="body" sz="quarter" idx="28"/>
          </p:nvPr>
        </p:nvSpPr>
        <p:spPr>
          <a:xfrm rot="10800000" flipV="1">
            <a:off x="22043206" y="8013729"/>
            <a:ext cx="6663434" cy="6169612"/>
          </a:xfrm>
        </p:spPr>
        <p:txBody>
          <a:bodyPr/>
          <a:lstStyle/>
          <a:p>
            <a:pPr marR="0">
              <a:lnSpc>
                <a:spcPct val="115000"/>
              </a:lnSpc>
              <a:spcBef>
                <a:spcPts val="0"/>
              </a:spcBef>
              <a:spcAft>
                <a:spcPts val="800"/>
              </a:spcAft>
            </a:pPr>
            <a:r>
              <a:rPr lang="en-US" sz="185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Ragsdale, A. S., Al-Hammadi, N., Bass, S., &amp; Chavan, N. R. (2024). Racial and Ethnic Disparities Among Pregnancies with Substance Use Disorder: Impact on Perinatal Outcomes. </a:t>
            </a:r>
            <a:r>
              <a:rPr lang="en-US" sz="1850" b="1" i="1" kern="100" dirty="0">
                <a:effectLst/>
                <a:latin typeface="Aptos" panose="020B0004020202020204" pitchFamily="34" charset="0"/>
                <a:ea typeface="Aptos" panose="020B0004020202020204" pitchFamily="34" charset="0"/>
                <a:cs typeface="Times New Roman" panose="02020603050405020304" pitchFamily="18" charset="0"/>
              </a:rPr>
              <a:t>Journal of Women's Health</a:t>
            </a:r>
            <a:r>
              <a:rPr lang="en-US" sz="1850" b="1" kern="100" dirty="0">
                <a:effectLst/>
                <a:latin typeface="Aptos" panose="020B0004020202020204" pitchFamily="34" charset="0"/>
                <a:ea typeface="Aptos" panose="020B0004020202020204" pitchFamily="34" charset="0"/>
                <a:cs typeface="Times New Roman" panose="02020603050405020304" pitchFamily="18" charset="0"/>
              </a:rPr>
              <a:t>.</a:t>
            </a:r>
          </a:p>
          <a:p>
            <a:pPr marR="0">
              <a:lnSpc>
                <a:spcPct val="115000"/>
              </a:lnSpc>
              <a:spcBef>
                <a:spcPts val="0"/>
              </a:spcBef>
              <a:spcAft>
                <a:spcPts val="800"/>
              </a:spcAft>
            </a:pPr>
            <a:r>
              <a:rPr lang="en-US" sz="185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Weber, A., </a:t>
            </a:r>
            <a:r>
              <a:rPr lang="en-US" sz="1850" b="1" kern="100" dirty="0" err="1">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Miskle</a:t>
            </a:r>
            <a:r>
              <a:rPr lang="en-US" sz="185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 B., Lynch, A., Arndt, S., &amp; </a:t>
            </a:r>
            <a:r>
              <a:rPr lang="en-US" sz="1850" b="1" kern="100" dirty="0" err="1">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Acion</a:t>
            </a:r>
            <a:r>
              <a:rPr lang="en-US" sz="185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 L. (2021). Substance use in pregnancy: identifying stigma and improving care. </a:t>
            </a:r>
            <a:r>
              <a:rPr lang="en-US" sz="1850" b="1" i="1" kern="100" dirty="0">
                <a:effectLst/>
                <a:latin typeface="Aptos" panose="020B0004020202020204" pitchFamily="34" charset="0"/>
                <a:ea typeface="Aptos" panose="020B0004020202020204" pitchFamily="34" charset="0"/>
                <a:cs typeface="Times New Roman" panose="02020603050405020304" pitchFamily="18" charset="0"/>
              </a:rPr>
              <a:t>Substance Abuse and Rehabilitation</a:t>
            </a:r>
            <a:r>
              <a:rPr lang="en-US" sz="1850" b="1" kern="100" dirty="0">
                <a:effectLst/>
                <a:latin typeface="Aptos" panose="020B0004020202020204" pitchFamily="34" charset="0"/>
                <a:ea typeface="Aptos" panose="020B0004020202020204" pitchFamily="34" charset="0"/>
                <a:cs typeface="Times New Roman" panose="02020603050405020304" pitchFamily="18" charset="0"/>
              </a:rPr>
              <a:t>, 105-121.</a:t>
            </a:r>
          </a:p>
          <a:p>
            <a:pPr marR="0" lvl="0">
              <a:lnSpc>
                <a:spcPct val="115000"/>
              </a:lnSpc>
              <a:spcBef>
                <a:spcPts val="0"/>
              </a:spcBef>
              <a:spcAft>
                <a:spcPts val="0"/>
              </a:spcAft>
            </a:pPr>
            <a:r>
              <a:rPr lang="en-US" sz="185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Glover, C. F. (2023). Exploring the Social Determinants of Health Among Pregnant Women with Substance Use Disorder: An In-depth Analysis of the Drug Free Moms and Babies Project.</a:t>
            </a:r>
            <a:endParaRPr lang="en-US" sz="1850" b="1" kern="100" dirty="0">
              <a:effectLst/>
              <a:latin typeface="Aptos" panose="020B0004020202020204" pitchFamily="34" charset="0"/>
              <a:ea typeface="Aptos" panose="020B0004020202020204" pitchFamily="34" charset="0"/>
              <a:cs typeface="Times New Roman" panose="02020603050405020304" pitchFamily="18" charset="0"/>
            </a:endParaRPr>
          </a:p>
          <a:p>
            <a:pPr marR="0" lvl="0">
              <a:lnSpc>
                <a:spcPct val="115000"/>
              </a:lnSpc>
              <a:spcBef>
                <a:spcPts val="0"/>
              </a:spcBef>
              <a:spcAft>
                <a:spcPts val="0"/>
              </a:spcAft>
            </a:pPr>
            <a:r>
              <a:rPr lang="en-US" sz="1850" b="1" kern="100" dirty="0" err="1">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Nidey</a:t>
            </a:r>
            <a:r>
              <a:rPr lang="en-US" sz="185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 N., </a:t>
            </a:r>
            <a:r>
              <a:rPr lang="en-US" sz="1850" b="1" kern="100" dirty="0" err="1">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Kair</a:t>
            </a:r>
            <a:r>
              <a:rPr lang="en-US" sz="185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 L. R., Wilder, C., Froehlich, T. E., Weber, S., Folger, A., ... &amp; Bowers, K. (2022). Substance use and utilization of prenatal and postpartum care. </a:t>
            </a:r>
            <a:r>
              <a:rPr lang="en-US" sz="1850" b="1" i="1" kern="100" dirty="0">
                <a:effectLst/>
                <a:latin typeface="Aptos" panose="020B0004020202020204" pitchFamily="34" charset="0"/>
                <a:ea typeface="Aptos" panose="020B0004020202020204" pitchFamily="34" charset="0"/>
                <a:cs typeface="Times New Roman" panose="02020603050405020304" pitchFamily="18" charset="0"/>
              </a:rPr>
              <a:t>Journal of addiction medicine</a:t>
            </a:r>
            <a:r>
              <a:rPr lang="en-US" sz="185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50" b="1" i="1" kern="100" dirty="0">
                <a:effectLst/>
                <a:latin typeface="Aptos" panose="020B0004020202020204" pitchFamily="34" charset="0"/>
                <a:ea typeface="Aptos" panose="020B0004020202020204" pitchFamily="34" charset="0"/>
                <a:cs typeface="Times New Roman" panose="02020603050405020304" pitchFamily="18" charset="0"/>
              </a:rPr>
              <a:t>16</a:t>
            </a:r>
            <a:r>
              <a:rPr lang="en-US" sz="1850" b="1" kern="100" dirty="0">
                <a:effectLst/>
                <a:latin typeface="Aptos" panose="020B0004020202020204" pitchFamily="34" charset="0"/>
                <a:ea typeface="Aptos" panose="020B0004020202020204" pitchFamily="34" charset="0"/>
                <a:cs typeface="Times New Roman" panose="02020603050405020304" pitchFamily="18" charset="0"/>
              </a:rPr>
              <a:t>(1), 84-92.</a:t>
            </a:r>
          </a:p>
          <a:p>
            <a:pPr marR="0">
              <a:lnSpc>
                <a:spcPct val="115000"/>
              </a:lnSpc>
              <a:spcBef>
                <a:spcPts val="0"/>
              </a:spcBef>
              <a:spcAft>
                <a:spcPts val="800"/>
              </a:spcAft>
            </a:pPr>
            <a:endParaRPr lang="en-US" sz="1850" b="1" kern="100" dirty="0">
              <a:effectLst/>
              <a:latin typeface="Aptos" panose="020B0004020202020204" pitchFamily="34" charset="0"/>
              <a:ea typeface="Aptos" panose="020B0004020202020204" pitchFamily="34" charset="0"/>
              <a:cs typeface="Times New Roman" panose="02020603050405020304" pitchFamily="18" charset="0"/>
            </a:endParaRPr>
          </a:p>
          <a:p>
            <a:pPr marR="0" lvl="0">
              <a:lnSpc>
                <a:spcPct val="115000"/>
              </a:lnSpc>
              <a:spcBef>
                <a:spcPts val="0"/>
              </a:spcBef>
              <a:spcAft>
                <a:spcPts val="0"/>
              </a:spcAft>
            </a:pP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12" name="Text Placeholder 311"/>
          <p:cNvSpPr>
            <a:spLocks noGrp="1"/>
          </p:cNvSpPr>
          <p:nvPr>
            <p:ph type="body" sz="quarter" idx="29"/>
          </p:nvPr>
        </p:nvSpPr>
        <p:spPr>
          <a:xfrm>
            <a:off x="22008629" y="13724803"/>
            <a:ext cx="6698012" cy="450228"/>
          </a:xfrm>
          <a:solidFill>
            <a:srgbClr val="FFC000"/>
          </a:solidFill>
        </p:spPr>
        <p:txBody>
          <a:bodyPr/>
          <a:lstStyle/>
          <a:p>
            <a:r>
              <a:rPr lang="en-US" dirty="0">
                <a:solidFill>
                  <a:srgbClr val="C00000"/>
                </a:solidFill>
              </a:rPr>
              <a:t>Acknowledgments </a:t>
            </a:r>
          </a:p>
        </p:txBody>
      </p:sp>
      <p:sp>
        <p:nvSpPr>
          <p:cNvPr id="313" name="Text Placeholder 312"/>
          <p:cNvSpPr>
            <a:spLocks noGrp="1"/>
          </p:cNvSpPr>
          <p:nvPr>
            <p:ph type="body" sz="quarter" idx="30"/>
          </p:nvPr>
        </p:nvSpPr>
        <p:spPr>
          <a:xfrm>
            <a:off x="22005275" y="14183341"/>
            <a:ext cx="6701366" cy="1802678"/>
          </a:xfrm>
        </p:spPr>
        <p:txBody>
          <a:bodyPr/>
          <a:lstStyle/>
          <a:p>
            <a:pPr marL="342900" indent="-342900">
              <a:buFont typeface="Arial" panose="020B0604020202020204" pitchFamily="34" charset="0"/>
              <a:buChar char="•"/>
            </a:pPr>
            <a:r>
              <a:rPr lang="en-US" sz="2000" b="1" dirty="0">
                <a:solidFill>
                  <a:schemeClr val="accent5">
                    <a:lumMod val="50000"/>
                  </a:schemeClr>
                </a:solidFill>
              </a:rPr>
              <a:t>The Morgan State University Maternal Health Equity Coordinating Center   Summer Research Internship Program supports this work. We also want to thank Dr. Arif Mahmud and Dr. </a:t>
            </a:r>
            <a:r>
              <a:rPr lang="en-US" sz="2000" b="1" dirty="0" err="1">
                <a:solidFill>
                  <a:schemeClr val="accent5">
                    <a:lumMod val="50000"/>
                  </a:schemeClr>
                </a:solidFill>
              </a:rPr>
              <a:t>Aize</a:t>
            </a:r>
            <a:r>
              <a:rPr lang="en-US" sz="2000" b="1" dirty="0">
                <a:solidFill>
                  <a:schemeClr val="accent5">
                    <a:lumMod val="50000"/>
                  </a:schemeClr>
                </a:solidFill>
              </a:rPr>
              <a:t> Cao for their support throughout the project </a:t>
            </a:r>
          </a:p>
        </p:txBody>
      </p:sp>
      <p:sp>
        <p:nvSpPr>
          <p:cNvPr id="351" name="Text Placeholder 350"/>
          <p:cNvSpPr>
            <a:spLocks noGrp="1"/>
          </p:cNvSpPr>
          <p:nvPr>
            <p:ph type="body" sz="quarter" idx="150"/>
          </p:nvPr>
        </p:nvSpPr>
        <p:spPr>
          <a:xfrm>
            <a:off x="3971677" y="1191319"/>
            <a:ext cx="21447761" cy="598230"/>
          </a:xfrm>
        </p:spPr>
        <p:txBody>
          <a:bodyPr>
            <a:normAutofit/>
          </a:bodyPr>
          <a:lstStyle/>
          <a:p>
            <a:r>
              <a:rPr lang="en-US" sz="2800" b="1" dirty="0">
                <a:solidFill>
                  <a:schemeClr val="accent5">
                    <a:lumMod val="50000"/>
                  </a:schemeClr>
                </a:solidFill>
              </a:rPr>
              <a:t>Sade Graves; Advisor: </a:t>
            </a:r>
            <a:r>
              <a:rPr lang="en-US" sz="2800" b="1" dirty="0"/>
              <a:t>Aize Cao</a:t>
            </a:r>
            <a:r>
              <a:rPr lang="en-US" sz="2800" b="1" dirty="0">
                <a:solidFill>
                  <a:schemeClr val="accent5">
                    <a:lumMod val="50000"/>
                  </a:schemeClr>
                </a:solidFill>
              </a:rPr>
              <a:t>, PhD</a:t>
            </a:r>
          </a:p>
        </p:txBody>
      </p:sp>
      <p:sp>
        <p:nvSpPr>
          <p:cNvPr id="352" name="Text Placeholder 351"/>
          <p:cNvSpPr>
            <a:spLocks noGrp="1"/>
          </p:cNvSpPr>
          <p:nvPr>
            <p:ph type="body" sz="quarter" idx="184"/>
          </p:nvPr>
        </p:nvSpPr>
        <p:spPr/>
        <p:txBody>
          <a:bodyPr>
            <a:normAutofit/>
          </a:bodyPr>
          <a:lstStyle/>
          <a:p>
            <a:r>
              <a:rPr lang="en-US" sz="2300" b="1" dirty="0">
                <a:solidFill>
                  <a:schemeClr val="accent5">
                    <a:lumMod val="50000"/>
                  </a:schemeClr>
                </a:solidFill>
              </a:rPr>
              <a:t>Department of Biomedical Data Science, School of Applied Computational Sciences, Meharry Medical College, Nashville, TN </a:t>
            </a:r>
          </a:p>
        </p:txBody>
      </p:sp>
      <p:sp>
        <p:nvSpPr>
          <p:cNvPr id="353" name="Text Placeholder 352"/>
          <p:cNvSpPr>
            <a:spLocks noGrp="1"/>
          </p:cNvSpPr>
          <p:nvPr>
            <p:ph type="body" sz="quarter" idx="185"/>
          </p:nvPr>
        </p:nvSpPr>
        <p:spPr>
          <a:xfrm>
            <a:off x="4212657" y="-11965"/>
            <a:ext cx="22255980" cy="974724"/>
          </a:xfrm>
        </p:spPr>
        <p:txBody>
          <a:bodyPr>
            <a:noAutofit/>
          </a:bodyPr>
          <a:lstStyle/>
          <a:p>
            <a:r>
              <a:rPr lang="en-US" sz="4500" b="1" dirty="0">
                <a:solidFill>
                  <a:schemeClr val="accent5">
                    <a:lumMod val="50000"/>
                  </a:schemeClr>
                </a:solidFill>
              </a:rPr>
              <a:t>Examining the Correlation </a:t>
            </a:r>
            <a:r>
              <a:rPr lang="en-US" sz="4500" dirty="0"/>
              <a:t>B</a:t>
            </a:r>
            <a:r>
              <a:rPr lang="en-US" sz="4500" b="1" dirty="0">
                <a:solidFill>
                  <a:schemeClr val="accent5">
                    <a:lumMod val="50000"/>
                  </a:schemeClr>
                </a:solidFill>
              </a:rPr>
              <a:t>etween </a:t>
            </a:r>
            <a:r>
              <a:rPr lang="en-US" sz="4500" dirty="0"/>
              <a:t>S</a:t>
            </a:r>
            <a:r>
              <a:rPr lang="en-US" sz="4500" b="1" dirty="0">
                <a:solidFill>
                  <a:schemeClr val="accent5">
                    <a:lumMod val="50000"/>
                  </a:schemeClr>
                </a:solidFill>
              </a:rPr>
              <a:t>ubstance </a:t>
            </a:r>
            <a:r>
              <a:rPr lang="en-US" sz="4500" dirty="0"/>
              <a:t>U</a:t>
            </a:r>
            <a:r>
              <a:rPr lang="en-US" sz="4500" b="1" dirty="0">
                <a:solidFill>
                  <a:schemeClr val="accent5">
                    <a:lumMod val="50000"/>
                  </a:schemeClr>
                </a:solidFill>
              </a:rPr>
              <a:t>se </a:t>
            </a:r>
            <a:r>
              <a:rPr lang="en-US" sz="4500" dirty="0"/>
              <a:t>D</a:t>
            </a:r>
            <a:r>
              <a:rPr lang="en-US" sz="4500" b="1" dirty="0">
                <a:solidFill>
                  <a:schemeClr val="accent5">
                    <a:lumMod val="50000"/>
                  </a:schemeClr>
                </a:solidFill>
              </a:rPr>
              <a:t>isorder </a:t>
            </a:r>
            <a:r>
              <a:rPr lang="en-US" sz="4500" dirty="0"/>
              <a:t>D</a:t>
            </a:r>
            <a:r>
              <a:rPr lang="en-US" sz="4500" b="1" dirty="0">
                <a:solidFill>
                  <a:schemeClr val="accent5">
                    <a:lumMod val="50000"/>
                  </a:schemeClr>
                </a:solidFill>
              </a:rPr>
              <a:t>uring </a:t>
            </a:r>
            <a:r>
              <a:rPr lang="en-US" sz="4500" dirty="0"/>
              <a:t>P</a:t>
            </a:r>
            <a:r>
              <a:rPr lang="en-US" sz="4500" b="1" dirty="0">
                <a:solidFill>
                  <a:schemeClr val="accent5">
                    <a:lumMod val="50000"/>
                  </a:schemeClr>
                </a:solidFill>
              </a:rPr>
              <a:t>regnancy and Socioeconomic </a:t>
            </a:r>
            <a:r>
              <a:rPr lang="en-US" sz="4500" dirty="0"/>
              <a:t>D</a:t>
            </a:r>
            <a:r>
              <a:rPr lang="en-US" sz="4500" b="1" dirty="0">
                <a:solidFill>
                  <a:schemeClr val="accent5">
                    <a:lumMod val="50000"/>
                  </a:schemeClr>
                </a:solidFill>
              </a:rPr>
              <a:t>isparities in Maternal </a:t>
            </a:r>
            <a:r>
              <a:rPr lang="en-US" sz="4500" dirty="0"/>
              <a:t>Mortality and Morbidity</a:t>
            </a:r>
            <a:endParaRPr lang="en-US" sz="4500" b="1" dirty="0">
              <a:solidFill>
                <a:schemeClr val="accent5">
                  <a:lumMod val="50000"/>
                </a:schemeClr>
              </a:solidFill>
            </a:endParaRPr>
          </a:p>
        </p:txBody>
      </p:sp>
      <p:sp>
        <p:nvSpPr>
          <p:cNvPr id="3" name="Text Placeholder 2">
            <a:extLst>
              <a:ext uri="{FF2B5EF4-FFF2-40B4-BE49-F238E27FC236}">
                <a16:creationId xmlns:a16="http://schemas.microsoft.com/office/drawing/2014/main" id="{744FF854-B731-4F7F-C4E5-0D1C59DC2128}"/>
              </a:ext>
            </a:extLst>
          </p:cNvPr>
          <p:cNvSpPr>
            <a:spLocks noGrp="1"/>
          </p:cNvSpPr>
          <p:nvPr>
            <p:ph type="body" sz="quarter" idx="11"/>
          </p:nvPr>
        </p:nvSpPr>
        <p:spPr>
          <a:xfrm>
            <a:off x="608842" y="2593344"/>
            <a:ext cx="6699250" cy="450228"/>
          </a:xfrm>
          <a:solidFill>
            <a:srgbClr val="FFC000"/>
          </a:solidFill>
        </p:spPr>
        <p:txBody>
          <a:bodyPr/>
          <a:lstStyle/>
          <a:p>
            <a:r>
              <a:rPr lang="en-US" dirty="0">
                <a:solidFill>
                  <a:srgbClr val="C00000"/>
                </a:solidFill>
              </a:rPr>
              <a:t>Introduction</a:t>
            </a:r>
          </a:p>
        </p:txBody>
      </p:sp>
      <p:pic>
        <p:nvPicPr>
          <p:cNvPr id="1026" name="Picture 2">
            <a:extLst>
              <a:ext uri="{FF2B5EF4-FFF2-40B4-BE49-F238E27FC236}">
                <a16:creationId xmlns:a16="http://schemas.microsoft.com/office/drawing/2014/main" id="{300FEC60-1C57-F212-F7EF-0AEBA95F0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74775" y="-82614"/>
            <a:ext cx="2486025" cy="24860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E71BED5-4120-49DE-9FFE-0F13C909CD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7376"/>
            <a:ext cx="4529470" cy="2438331"/>
          </a:xfrm>
          <a:prstGeom prst="rect">
            <a:avLst/>
          </a:prstGeom>
        </p:spPr>
      </p:pic>
      <p:sp>
        <p:nvSpPr>
          <p:cNvPr id="7" name="Text Placeholder 308"/>
          <p:cNvSpPr>
            <a:spLocks noGrp="1"/>
          </p:cNvSpPr>
          <p:nvPr>
            <p:ph type="body" sz="quarter" idx="26"/>
          </p:nvPr>
        </p:nvSpPr>
        <p:spPr>
          <a:xfrm>
            <a:off x="7631266" y="3050606"/>
            <a:ext cx="5619765" cy="3560082"/>
          </a:xfrm>
        </p:spPr>
        <p:txBody>
          <a:bodyPr/>
          <a:lstStyle/>
          <a:p>
            <a:pPr marL="342900" indent="-342900" algn="just">
              <a:buFont typeface="Arial" panose="020B0604020202020204" pitchFamily="34" charset="0"/>
              <a:buChar char="•"/>
            </a:pPr>
            <a:r>
              <a:rPr lang="en-US" sz="2100" b="1" dirty="0">
                <a:solidFill>
                  <a:srgbClr val="0E101A"/>
                </a:solidFill>
                <a:effectLst/>
              </a:rPr>
              <a:t>In my research, I conducted a literature review using a keyword search strategy to find eighteen relevant studies and literature on the socioeconomic disparities and social determinants of health as they relate to substance use disorders(SUD). </a:t>
            </a:r>
          </a:p>
          <a:p>
            <a:pPr marL="342900" indent="-342900" algn="just">
              <a:buFont typeface="Arial" panose="020B0604020202020204" pitchFamily="34" charset="0"/>
              <a:buChar char="•"/>
            </a:pPr>
            <a:r>
              <a:rPr lang="en-US" sz="2100" b="1" dirty="0">
                <a:solidFill>
                  <a:srgbClr val="0E101A"/>
                </a:solidFill>
                <a:effectLst/>
              </a:rPr>
              <a:t>I searched academic and public health databases, including PubMed, NIH, and Google Scholar, to access peer-reviewed and statistical analysis articles. </a:t>
            </a:r>
            <a:endParaRPr lang="en-US" sz="2100" b="1" dirty="0">
              <a:solidFill>
                <a:schemeClr val="accent5">
                  <a:lumMod val="50000"/>
                </a:schemeClr>
              </a:solidFill>
            </a:endParaRPr>
          </a:p>
        </p:txBody>
      </p:sp>
      <p:pic>
        <p:nvPicPr>
          <p:cNvPr id="8" name="Picture 7" descr="Figure 1 The Health Stigma and Discrimination Framework.">
            <a:extLst>
              <a:ext uri="{FF2B5EF4-FFF2-40B4-BE49-F238E27FC236}">
                <a16:creationId xmlns:a16="http://schemas.microsoft.com/office/drawing/2014/main" id="{A71E78B1-8EB2-64C1-A7B0-75410F23032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21582201">
            <a:off x="13208017" y="2622551"/>
            <a:ext cx="8835189" cy="12629131"/>
          </a:xfrm>
          <a:prstGeom prst="rect">
            <a:avLst/>
          </a:prstGeom>
          <a:noFill/>
          <a:ln>
            <a:noFill/>
          </a:ln>
        </p:spPr>
      </p:pic>
      <p:sp>
        <p:nvSpPr>
          <p:cNvPr id="10" name="Text Placeholder 9">
            <a:extLst>
              <a:ext uri="{FF2B5EF4-FFF2-40B4-BE49-F238E27FC236}">
                <a16:creationId xmlns:a16="http://schemas.microsoft.com/office/drawing/2014/main" id="{B0F85B23-F365-812F-5ABD-D8704762B08F}"/>
              </a:ext>
            </a:extLst>
          </p:cNvPr>
          <p:cNvSpPr>
            <a:spLocks noGrp="1"/>
          </p:cNvSpPr>
          <p:nvPr>
            <p:ph type="body" sz="quarter" idx="27"/>
          </p:nvPr>
        </p:nvSpPr>
        <p:spPr>
          <a:xfrm rot="10800000" flipV="1">
            <a:off x="13626577" y="15214593"/>
            <a:ext cx="7825278" cy="771425"/>
          </a:xfrm>
        </p:spPr>
        <p:txBody>
          <a:bodyPr/>
          <a:lstStyle/>
          <a:p>
            <a:pPr marL="0" marR="0">
              <a:spcBef>
                <a:spcPts val="0"/>
              </a:spcBef>
              <a:spcAft>
                <a:spcPts val="1000"/>
              </a:spcAft>
            </a:pPr>
            <a:r>
              <a:rPr lang="en-US" sz="2000"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rPr>
              <a:t>Figure </a:t>
            </a:r>
            <a:r>
              <a:rPr lang="en-US" sz="2000" i="1" kern="100" dirty="0">
                <a:solidFill>
                  <a:srgbClr val="0E2841"/>
                </a:solidFill>
                <a:latin typeface="Aptos" panose="020B0004020202020204" pitchFamily="34" charset="0"/>
                <a:ea typeface="Aptos" panose="020B0004020202020204" pitchFamily="34" charset="0"/>
                <a:cs typeface="Times New Roman" panose="02020603050405020304" pitchFamily="18" charset="0"/>
              </a:rPr>
              <a:t>1. </a:t>
            </a:r>
            <a:r>
              <a:rPr lang="en-US" sz="2000"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rPr>
              <a:t>The Health Stigma and Discrimination  Framework (Weber et al.)  </a:t>
            </a:r>
          </a:p>
        </p:txBody>
      </p:sp>
      <p:sp>
        <p:nvSpPr>
          <p:cNvPr id="9" name="Text Placeholder 306">
            <a:extLst>
              <a:ext uri="{FF2B5EF4-FFF2-40B4-BE49-F238E27FC236}">
                <a16:creationId xmlns:a16="http://schemas.microsoft.com/office/drawing/2014/main" id="{E3723D77-DB7D-4BBC-256D-86A296930BEA}"/>
              </a:ext>
            </a:extLst>
          </p:cNvPr>
          <p:cNvSpPr>
            <a:spLocks noGrp="1"/>
          </p:cNvSpPr>
          <p:nvPr>
            <p:ph type="body" sz="quarter" idx="25"/>
          </p:nvPr>
        </p:nvSpPr>
        <p:spPr>
          <a:xfrm>
            <a:off x="21974175" y="2622550"/>
            <a:ext cx="6697663" cy="449263"/>
          </a:xfrm>
          <a:solidFill>
            <a:srgbClr val="FFC000"/>
          </a:solidFill>
        </p:spPr>
        <p:txBody>
          <a:bodyPr/>
          <a:lstStyle/>
          <a:p>
            <a:r>
              <a:rPr lang="en-US" dirty="0">
                <a:solidFill>
                  <a:srgbClr val="C00000"/>
                </a:solidFill>
              </a:rPr>
              <a:t>Conclusion</a:t>
            </a:r>
          </a:p>
        </p:txBody>
      </p:sp>
      <p:sp>
        <p:nvSpPr>
          <p:cNvPr id="14" name="Text Placeholder 306">
            <a:extLst>
              <a:ext uri="{FF2B5EF4-FFF2-40B4-BE49-F238E27FC236}">
                <a16:creationId xmlns:a16="http://schemas.microsoft.com/office/drawing/2014/main" id="{F0A45729-352A-AFAA-2639-E047334A8F84}"/>
              </a:ext>
            </a:extLst>
          </p:cNvPr>
          <p:cNvSpPr txBox="1">
            <a:spLocks/>
          </p:cNvSpPr>
          <p:nvPr/>
        </p:nvSpPr>
        <p:spPr>
          <a:xfrm rot="10800000" flipV="1">
            <a:off x="427188" y="10545448"/>
            <a:ext cx="6831645" cy="450228"/>
          </a:xfrm>
          <a:prstGeom prst="rect">
            <a:avLst/>
          </a:prstGeom>
          <a:solidFill>
            <a:srgbClr val="FFC000"/>
          </a:solid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dirty="0">
                <a:solidFill>
                  <a:srgbClr val="C00000"/>
                </a:solidFill>
              </a:rPr>
              <a:t>Objectives </a:t>
            </a:r>
          </a:p>
        </p:txBody>
      </p:sp>
      <p:sp>
        <p:nvSpPr>
          <p:cNvPr id="15" name="TextBox 14">
            <a:extLst>
              <a:ext uri="{FF2B5EF4-FFF2-40B4-BE49-F238E27FC236}">
                <a16:creationId xmlns:a16="http://schemas.microsoft.com/office/drawing/2014/main" id="{B418A199-C70B-E80D-D6FB-4FAADAC53473}"/>
              </a:ext>
            </a:extLst>
          </p:cNvPr>
          <p:cNvSpPr txBox="1"/>
          <p:nvPr/>
        </p:nvSpPr>
        <p:spPr>
          <a:xfrm>
            <a:off x="22218822" y="3016960"/>
            <a:ext cx="5798965" cy="460895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a:t>
            </a:r>
            <a:r>
              <a:rPr lang="en-US" sz="2100" b="1" dirty="0">
                <a:solidFill>
                  <a:srgbClr val="0E101A"/>
                </a:solidFill>
                <a:effectLst/>
              </a:rPr>
              <a:t>Given the significant impact of socioeconomic disparities and determinants on pregnant women with SUD, it is crucial to</a:t>
            </a:r>
            <a:r>
              <a:rPr lang="en-US" sz="2100" dirty="0"/>
              <a:t> </a:t>
            </a:r>
            <a:r>
              <a:rPr lang="en-US" sz="2100" b="1" dirty="0">
                <a:solidFill>
                  <a:srgbClr val="0E101A"/>
                </a:solidFill>
                <a:effectLst/>
              </a:rPr>
              <a:t>evaluate the healthcare access, healthcare process, treatments, and recovery resources available to them</a:t>
            </a:r>
            <a:r>
              <a:rPr lang="en-US" sz="2100" dirty="0"/>
              <a:t> </a:t>
            </a:r>
            <a:r>
              <a:rPr lang="en-US" sz="2100" b="1" dirty="0">
                <a:solidFill>
                  <a:srgbClr val="0E101A"/>
                </a:solidFill>
                <a:effectLst/>
              </a:rPr>
              <a:t>during the prenatal and postpartum periods. </a:t>
            </a:r>
          </a:p>
          <a:p>
            <a:r>
              <a:rPr lang="en-US" sz="2100" b="1" dirty="0">
                <a:solidFill>
                  <a:srgbClr val="0E101A"/>
                </a:solidFill>
              </a:rPr>
              <a:t>          </a:t>
            </a:r>
            <a:r>
              <a:rPr lang="en-US" sz="2100" b="1" dirty="0">
                <a:solidFill>
                  <a:srgbClr val="0E101A"/>
                </a:solidFill>
                <a:effectLst/>
              </a:rPr>
              <a:t>This research aims to address a critical gap in our understanding of</a:t>
            </a:r>
            <a:r>
              <a:rPr lang="en-US" sz="2100" dirty="0"/>
              <a:t> </a:t>
            </a:r>
            <a:r>
              <a:rPr lang="en-US" sz="2100" b="1" dirty="0">
                <a:solidFill>
                  <a:srgbClr val="0E101A"/>
                </a:solidFill>
                <a:effectLst/>
              </a:rPr>
              <a:t>the impact of socioeconomic disparities and stigma determinants on pregnant women with</a:t>
            </a:r>
            <a:r>
              <a:rPr lang="en-US" sz="2100" dirty="0"/>
              <a:t> </a:t>
            </a:r>
            <a:r>
              <a:rPr lang="en-US" sz="2100" b="1" dirty="0">
                <a:solidFill>
                  <a:srgbClr val="0E101A"/>
                </a:solidFill>
                <a:effectLst/>
              </a:rPr>
              <a:t>SUD.</a:t>
            </a:r>
          </a:p>
          <a:p>
            <a:r>
              <a:rPr lang="en-US" sz="2100" b="1" dirty="0">
                <a:solidFill>
                  <a:srgbClr val="0E101A"/>
                </a:solidFill>
              </a:rPr>
              <a:t>          </a:t>
            </a:r>
            <a:r>
              <a:rPr lang="en-US" sz="2100" b="1" dirty="0">
                <a:solidFill>
                  <a:srgbClr val="0E101A"/>
                </a:solidFill>
                <a:effectLst/>
              </a:rPr>
              <a:t> By examining this issue, we can better understand these women's challenges and work towards improving their healthcare access and </a:t>
            </a:r>
            <a:r>
              <a:rPr lang="en-US" sz="2050" b="1" dirty="0">
                <a:solidFill>
                  <a:srgbClr val="0E101A"/>
                </a:solidFill>
                <a:effectLst/>
              </a:rPr>
              <a:t>quality</a:t>
            </a:r>
            <a:r>
              <a:rPr lang="en-US" sz="2050" dirty="0"/>
              <a:t>.</a:t>
            </a:r>
            <a:endParaRPr lang="en-US" sz="205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2" name="Text Placeholder 304">
            <a:extLst>
              <a:ext uri="{FF2B5EF4-FFF2-40B4-BE49-F238E27FC236}">
                <a16:creationId xmlns:a16="http://schemas.microsoft.com/office/drawing/2014/main" id="{2F26FAEB-9AAA-9836-80A2-4C98EB03E284}"/>
              </a:ext>
            </a:extLst>
          </p:cNvPr>
          <p:cNvSpPr txBox="1">
            <a:spLocks/>
          </p:cNvSpPr>
          <p:nvPr/>
        </p:nvSpPr>
        <p:spPr>
          <a:xfrm>
            <a:off x="7552582" y="2679774"/>
            <a:ext cx="5698449" cy="450228"/>
          </a:xfrm>
          <a:prstGeom prst="rect">
            <a:avLst/>
          </a:prstGeom>
          <a:solidFill>
            <a:srgbClr val="FFC000"/>
          </a:solid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dirty="0">
                <a:solidFill>
                  <a:srgbClr val="C00000"/>
                </a:solidFill>
              </a:rPr>
              <a:t>Materials</a:t>
            </a:r>
            <a:endParaRPr lang="en-US" dirty="0">
              <a:solidFill>
                <a:srgbClr val="7030A0"/>
              </a:solidFill>
            </a:endParaRPr>
          </a:p>
        </p:txBody>
      </p:sp>
      <p:sp>
        <p:nvSpPr>
          <p:cNvPr id="5" name="Text Placeholder 304">
            <a:extLst>
              <a:ext uri="{FF2B5EF4-FFF2-40B4-BE49-F238E27FC236}">
                <a16:creationId xmlns:a16="http://schemas.microsoft.com/office/drawing/2014/main" id="{8509D459-1506-A5A4-3AFD-88C0D1EDD920}"/>
              </a:ext>
            </a:extLst>
          </p:cNvPr>
          <p:cNvSpPr txBox="1">
            <a:spLocks/>
          </p:cNvSpPr>
          <p:nvPr/>
        </p:nvSpPr>
        <p:spPr>
          <a:xfrm rot="10800000" flipV="1">
            <a:off x="7820186" y="6928502"/>
            <a:ext cx="5293796" cy="450228"/>
          </a:xfrm>
          <a:prstGeom prst="rect">
            <a:avLst/>
          </a:prstGeom>
          <a:solidFill>
            <a:srgbClr val="FFC000"/>
          </a:solid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dirty="0">
                <a:solidFill>
                  <a:srgbClr val="C00000"/>
                </a:solidFill>
              </a:rPr>
              <a:t>Proposed Methods </a:t>
            </a:r>
            <a:endParaRPr lang="en-US" dirty="0">
              <a:solidFill>
                <a:srgbClr val="7030A0"/>
              </a:solidFill>
            </a:endParaRPr>
          </a:p>
        </p:txBody>
      </p:sp>
      <p:sp>
        <p:nvSpPr>
          <p:cNvPr id="11" name="TextBox 10">
            <a:extLst>
              <a:ext uri="{FF2B5EF4-FFF2-40B4-BE49-F238E27FC236}">
                <a16:creationId xmlns:a16="http://schemas.microsoft.com/office/drawing/2014/main" id="{583D213A-3A6A-FAF5-2B3B-FB21E24174E7}"/>
              </a:ext>
            </a:extLst>
          </p:cNvPr>
          <p:cNvSpPr txBox="1"/>
          <p:nvPr/>
        </p:nvSpPr>
        <p:spPr>
          <a:xfrm flipH="1">
            <a:off x="7782362" y="7358905"/>
            <a:ext cx="5163240" cy="2300630"/>
          </a:xfrm>
          <a:prstGeom prst="rect">
            <a:avLst/>
          </a:prstGeom>
          <a:noFill/>
        </p:spPr>
        <p:txBody>
          <a:bodyPr wrap="square" rtlCol="0">
            <a:spAutoFit/>
          </a:bodyPr>
          <a:lstStyle/>
          <a:p>
            <a:pPr marL="285750" indent="-285750">
              <a:buFont typeface="Arial" panose="020B0604020202020204" pitchFamily="34" charset="0"/>
              <a:buChar char="•"/>
            </a:pPr>
            <a:r>
              <a:rPr lang="en-US" sz="2050" b="1" kern="1200" dirty="0">
                <a:solidFill>
                  <a:schemeClr val="tx1"/>
                </a:solidFill>
                <a:latin typeface="Times New Roman" panose="02020603050405020304" pitchFamily="18" charset="0"/>
                <a:ea typeface="+mn-ea"/>
                <a:cs typeface="Times New Roman" panose="02020603050405020304" pitchFamily="18" charset="0"/>
              </a:rPr>
              <a:t>A health survey questionnaire will be conducted to gather information from female volunteers in the southeast area of Memphis, Tennessee. </a:t>
            </a:r>
          </a:p>
          <a:p>
            <a:endParaRPr lang="en-US" sz="2050" b="1" kern="1200" dirty="0">
              <a:solidFill>
                <a:schemeClr val="tx1"/>
              </a:solidFill>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lang="en-US" sz="2050" b="1" kern="1200" dirty="0">
                <a:solidFill>
                  <a:schemeClr val="tx1"/>
                </a:solidFill>
                <a:latin typeface="Times New Roman" panose="02020603050405020304" pitchFamily="18" charset="0"/>
                <a:ea typeface="+mn-ea"/>
                <a:cs typeface="Times New Roman" panose="02020603050405020304" pitchFamily="18" charset="0"/>
              </a:rPr>
              <a:t>Data will be collected from credit publications and various sources datasets.</a:t>
            </a:r>
          </a:p>
        </p:txBody>
      </p:sp>
    </p:spTree>
    <p:extLst>
      <p:ext uri="{BB962C8B-B14F-4D97-AF65-F5344CB8AC3E}">
        <p14:creationId xmlns:p14="http://schemas.microsoft.com/office/powerpoint/2010/main" val="3417310049"/>
      </p:ext>
    </p:extLst>
  </p:cSld>
  <p:clrMapOvr>
    <a:masterClrMapping/>
  </p:clrMapOvr>
  <mc:AlternateContent xmlns:mc="http://schemas.openxmlformats.org/markup-compatibility/2006" xmlns:p14="http://schemas.microsoft.com/office/powerpoint/2010/main">
    <mc:Choice Requires="p14">
      <p:transition spd="slow" p14:dur="2000" advTm="501"/>
    </mc:Choice>
    <mc:Fallback xmlns="">
      <p:transition spd="slow" advTm="501"/>
    </mc:Fallback>
  </mc:AlternateContent>
</p:sld>
</file>

<file path=ppt/theme/theme1.xml><?xml version="1.0" encoding="utf-8"?>
<a:theme xmlns:a="http://schemas.openxmlformats.org/drawingml/2006/main" name="PosterPresentations.com-36x60-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8398</TotalTime>
  <Words>837</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Aptos</vt:lpstr>
      <vt:lpstr>Arial</vt:lpstr>
      <vt:lpstr>Arial Black</vt:lpstr>
      <vt:lpstr>Calibri</vt:lpstr>
      <vt:lpstr>Times New Roman</vt:lpstr>
      <vt:lpstr>Trebuchet MS</vt:lpstr>
      <vt:lpstr>PosterPresentations.com-36x60-Template-V3</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sade graves</cp:lastModifiedBy>
  <cp:revision>49</cp:revision>
  <dcterms:created xsi:type="dcterms:W3CDTF">2012-02-06T18:46:22Z</dcterms:created>
  <dcterms:modified xsi:type="dcterms:W3CDTF">2024-10-14T17:16:10Z</dcterms:modified>
</cp:coreProperties>
</file>