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0"/>
  </p:notesMasterIdLst>
  <p:handoutMasterIdLst>
    <p:handoutMasterId r:id="rId21"/>
  </p:handoutMasterIdLst>
  <p:sldIdLst>
    <p:sldId id="256" r:id="rId5"/>
    <p:sldId id="257" r:id="rId6"/>
    <p:sldId id="278" r:id="rId7"/>
    <p:sldId id="280" r:id="rId8"/>
    <p:sldId id="281" r:id="rId9"/>
    <p:sldId id="261" r:id="rId10"/>
    <p:sldId id="263" r:id="rId11"/>
    <p:sldId id="270" r:id="rId12"/>
    <p:sldId id="271" r:id="rId13"/>
    <p:sldId id="274" r:id="rId14"/>
    <p:sldId id="272" r:id="rId15"/>
    <p:sldId id="275" r:id="rId16"/>
    <p:sldId id="276" r:id="rId17"/>
    <p:sldId id="277"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0BBCEA-55CD-4CC8-BF13-1E33D6DA8941}" v="8" dt="2024-12-17T22:38:33.031"/>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000" autoAdjust="0"/>
  </p:normalViewPr>
  <p:slideViewPr>
    <p:cSldViewPr snapToGrid="0">
      <p:cViewPr varScale="1">
        <p:scale>
          <a:sx n="76" d="100"/>
          <a:sy n="76" d="100"/>
        </p:scale>
        <p:origin x="898" y="82"/>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e graves" userId="3af0639344230385" providerId="LiveId" clId="{8D0BBCEA-55CD-4CC8-BF13-1E33D6DA8941}"/>
    <pc:docChg chg="undo custSel addSld delSld modSld">
      <pc:chgData name="sade graves" userId="3af0639344230385" providerId="LiveId" clId="{8D0BBCEA-55CD-4CC8-BF13-1E33D6DA8941}" dt="2024-12-17T22:39:28.495" v="526" actId="20577"/>
      <pc:docMkLst>
        <pc:docMk/>
      </pc:docMkLst>
      <pc:sldChg chg="modSp mod modNotesTx">
        <pc:chgData name="sade graves" userId="3af0639344230385" providerId="LiveId" clId="{8D0BBCEA-55CD-4CC8-BF13-1E33D6DA8941}" dt="2024-12-17T22:39:28.495" v="526" actId="20577"/>
        <pc:sldMkLst>
          <pc:docMk/>
          <pc:sldMk cId="1541546668" sldId="264"/>
        </pc:sldMkLst>
        <pc:spChg chg="mod">
          <ac:chgData name="sade graves" userId="3af0639344230385" providerId="LiveId" clId="{8D0BBCEA-55CD-4CC8-BF13-1E33D6DA8941}" dt="2024-12-17T22:28:12.245" v="415" actId="27636"/>
          <ac:spMkLst>
            <pc:docMk/>
            <pc:sldMk cId="1541546668" sldId="264"/>
            <ac:spMk id="7" creationId="{7AEDA915-86E4-4D85-B4D0-551FDABC6F00}"/>
          </ac:spMkLst>
        </pc:spChg>
      </pc:sldChg>
      <pc:sldChg chg="modSp mod">
        <pc:chgData name="sade graves" userId="3af0639344230385" providerId="LiveId" clId="{8D0BBCEA-55CD-4CC8-BF13-1E33D6DA8941}" dt="2024-12-17T21:04:21.943" v="113" actId="20577"/>
        <pc:sldMkLst>
          <pc:docMk/>
          <pc:sldMk cId="2999151060" sldId="270"/>
        </pc:sldMkLst>
        <pc:spChg chg="mod">
          <ac:chgData name="sade graves" userId="3af0639344230385" providerId="LiveId" clId="{8D0BBCEA-55CD-4CC8-BF13-1E33D6DA8941}" dt="2024-12-17T21:04:21.943" v="113" actId="20577"/>
          <ac:spMkLst>
            <pc:docMk/>
            <pc:sldMk cId="2999151060" sldId="270"/>
            <ac:spMk id="3" creationId="{D863F8DE-CC58-C9E4-7B91-8788669A0AB7}"/>
          </ac:spMkLst>
        </pc:spChg>
      </pc:sldChg>
      <pc:sldChg chg="modSp mod">
        <pc:chgData name="sade graves" userId="3af0639344230385" providerId="LiveId" clId="{8D0BBCEA-55CD-4CC8-BF13-1E33D6DA8941}" dt="2024-12-17T21:02:34.269" v="75" actId="5793"/>
        <pc:sldMkLst>
          <pc:docMk/>
          <pc:sldMk cId="2854222606" sldId="271"/>
        </pc:sldMkLst>
        <pc:spChg chg="mod">
          <ac:chgData name="sade graves" userId="3af0639344230385" providerId="LiveId" clId="{8D0BBCEA-55CD-4CC8-BF13-1E33D6DA8941}" dt="2024-12-17T21:02:34.269" v="75" actId="5793"/>
          <ac:spMkLst>
            <pc:docMk/>
            <pc:sldMk cId="2854222606" sldId="271"/>
            <ac:spMk id="8" creationId="{0EA78562-A2A1-D1CD-9C1C-D41F2E300574}"/>
          </ac:spMkLst>
        </pc:spChg>
      </pc:sldChg>
      <pc:sldChg chg="modSp mod">
        <pc:chgData name="sade graves" userId="3af0639344230385" providerId="LiveId" clId="{8D0BBCEA-55CD-4CC8-BF13-1E33D6DA8941}" dt="2024-12-17T21:28:10.848" v="213" actId="27636"/>
        <pc:sldMkLst>
          <pc:docMk/>
          <pc:sldMk cId="713859905" sldId="272"/>
        </pc:sldMkLst>
        <pc:spChg chg="mod">
          <ac:chgData name="sade graves" userId="3af0639344230385" providerId="LiveId" clId="{8D0BBCEA-55CD-4CC8-BF13-1E33D6DA8941}" dt="2024-12-17T21:28:10.848" v="213" actId="27636"/>
          <ac:spMkLst>
            <pc:docMk/>
            <pc:sldMk cId="713859905" sldId="272"/>
            <ac:spMk id="3" creationId="{7359FF7C-DE37-3C58-C901-CC1F37700B0B}"/>
          </ac:spMkLst>
        </pc:spChg>
      </pc:sldChg>
      <pc:sldChg chg="modSp del mod">
        <pc:chgData name="sade graves" userId="3af0639344230385" providerId="LiveId" clId="{8D0BBCEA-55CD-4CC8-BF13-1E33D6DA8941}" dt="2024-12-17T21:28:45.297" v="214" actId="2696"/>
        <pc:sldMkLst>
          <pc:docMk/>
          <pc:sldMk cId="3602913247" sldId="273"/>
        </pc:sldMkLst>
        <pc:spChg chg="mod">
          <ac:chgData name="sade graves" userId="3af0639344230385" providerId="LiveId" clId="{8D0BBCEA-55CD-4CC8-BF13-1E33D6DA8941}" dt="2024-12-17T21:21:26.240" v="162" actId="20577"/>
          <ac:spMkLst>
            <pc:docMk/>
            <pc:sldMk cId="3602913247" sldId="273"/>
            <ac:spMk id="3" creationId="{1F327A77-B004-56BE-7A52-D0AB54750416}"/>
          </ac:spMkLst>
        </pc:spChg>
      </pc:sldChg>
      <pc:sldChg chg="modSp mod">
        <pc:chgData name="sade graves" userId="3af0639344230385" providerId="LiveId" clId="{8D0BBCEA-55CD-4CC8-BF13-1E33D6DA8941}" dt="2024-12-17T21:19:20.084" v="130" actId="20577"/>
        <pc:sldMkLst>
          <pc:docMk/>
          <pc:sldMk cId="843177740" sldId="274"/>
        </pc:sldMkLst>
        <pc:spChg chg="mod">
          <ac:chgData name="sade graves" userId="3af0639344230385" providerId="LiveId" clId="{8D0BBCEA-55CD-4CC8-BF13-1E33D6DA8941}" dt="2024-12-17T21:02:58.251" v="82" actId="20577"/>
          <ac:spMkLst>
            <pc:docMk/>
            <pc:sldMk cId="843177740" sldId="274"/>
            <ac:spMk id="2" creationId="{3EA67149-64E4-3709-56C7-CEF5F70F1A86}"/>
          </ac:spMkLst>
        </pc:spChg>
        <pc:spChg chg="mod">
          <ac:chgData name="sade graves" userId="3af0639344230385" providerId="LiveId" clId="{8D0BBCEA-55CD-4CC8-BF13-1E33D6DA8941}" dt="2024-12-17T21:19:20.084" v="130" actId="20577"/>
          <ac:spMkLst>
            <pc:docMk/>
            <pc:sldMk cId="843177740" sldId="274"/>
            <ac:spMk id="3" creationId="{11D9B89F-3046-F26F-8E4C-D2F6BECC19F7}"/>
          </ac:spMkLst>
        </pc:spChg>
      </pc:sldChg>
      <pc:sldChg chg="modSp mod">
        <pc:chgData name="sade graves" userId="3af0639344230385" providerId="LiveId" clId="{8D0BBCEA-55CD-4CC8-BF13-1E33D6DA8941}" dt="2024-12-17T22:22:17.745" v="336" actId="20577"/>
        <pc:sldMkLst>
          <pc:docMk/>
          <pc:sldMk cId="2153731695" sldId="275"/>
        </pc:sldMkLst>
        <pc:spChg chg="mod">
          <ac:chgData name="sade graves" userId="3af0639344230385" providerId="LiveId" clId="{8D0BBCEA-55CD-4CC8-BF13-1E33D6DA8941}" dt="2024-12-17T22:22:17.745" v="336" actId="20577"/>
          <ac:spMkLst>
            <pc:docMk/>
            <pc:sldMk cId="2153731695" sldId="275"/>
            <ac:spMk id="3" creationId="{5BF04EF8-A346-90BD-630C-B1596EEB248E}"/>
          </ac:spMkLst>
        </pc:spChg>
        <pc:picChg chg="mod">
          <ac:chgData name="sade graves" userId="3af0639344230385" providerId="LiveId" clId="{8D0BBCEA-55CD-4CC8-BF13-1E33D6DA8941}" dt="2024-12-17T21:29:18.506" v="216" actId="14100"/>
          <ac:picMkLst>
            <pc:docMk/>
            <pc:sldMk cId="2153731695" sldId="275"/>
            <ac:picMk id="4" creationId="{ECC843F6-5F81-D9C4-BEBC-C9ED4291A4FB}"/>
          </ac:picMkLst>
        </pc:picChg>
      </pc:sldChg>
      <pc:sldChg chg="modSp mod">
        <pc:chgData name="sade graves" userId="3af0639344230385" providerId="LiveId" clId="{8D0BBCEA-55CD-4CC8-BF13-1E33D6DA8941}" dt="2024-12-17T22:00:23.273" v="244" actId="14"/>
        <pc:sldMkLst>
          <pc:docMk/>
          <pc:sldMk cId="1822930425" sldId="276"/>
        </pc:sldMkLst>
        <pc:spChg chg="mod">
          <ac:chgData name="sade graves" userId="3af0639344230385" providerId="LiveId" clId="{8D0BBCEA-55CD-4CC8-BF13-1E33D6DA8941}" dt="2024-12-17T22:00:23.273" v="244" actId="14"/>
          <ac:spMkLst>
            <pc:docMk/>
            <pc:sldMk cId="1822930425" sldId="276"/>
            <ac:spMk id="3" creationId="{A4BE43CE-E1B5-4BB7-15DF-D9F7747AC512}"/>
          </ac:spMkLst>
        </pc:spChg>
      </pc:sldChg>
      <pc:sldChg chg="modSp mod">
        <pc:chgData name="sade graves" userId="3af0639344230385" providerId="LiveId" clId="{8D0BBCEA-55CD-4CC8-BF13-1E33D6DA8941}" dt="2024-12-17T22:01:26.045" v="253" actId="20577"/>
        <pc:sldMkLst>
          <pc:docMk/>
          <pc:sldMk cId="3875585743" sldId="277"/>
        </pc:sldMkLst>
        <pc:spChg chg="mod">
          <ac:chgData name="sade graves" userId="3af0639344230385" providerId="LiveId" clId="{8D0BBCEA-55CD-4CC8-BF13-1E33D6DA8941}" dt="2024-12-17T22:01:26.045" v="253" actId="20577"/>
          <ac:spMkLst>
            <pc:docMk/>
            <pc:sldMk cId="3875585743" sldId="277"/>
            <ac:spMk id="2" creationId="{5B61E505-66C9-14BA-B78F-E7B16EE1E020}"/>
          </ac:spMkLst>
        </pc:spChg>
        <pc:spChg chg="mod">
          <ac:chgData name="sade graves" userId="3af0639344230385" providerId="LiveId" clId="{8D0BBCEA-55CD-4CC8-BF13-1E33D6DA8941}" dt="2024-12-17T22:01:19.167" v="246" actId="27636"/>
          <ac:spMkLst>
            <pc:docMk/>
            <pc:sldMk cId="3875585743" sldId="277"/>
            <ac:spMk id="3" creationId="{61506BAD-82C7-0F71-5FA7-B1E9EBFD8B38}"/>
          </ac:spMkLst>
        </pc:spChg>
      </pc:sldChg>
      <pc:sldChg chg="addSp delSp modSp mod">
        <pc:chgData name="sade graves" userId="3af0639344230385" providerId="LiveId" clId="{8D0BBCEA-55CD-4CC8-BF13-1E33D6DA8941}" dt="2024-12-17T22:36:22.362" v="523" actId="14100"/>
        <pc:sldMkLst>
          <pc:docMk/>
          <pc:sldMk cId="1485727530" sldId="280"/>
        </pc:sldMkLst>
        <pc:spChg chg="mod">
          <ac:chgData name="sade graves" userId="3af0639344230385" providerId="LiveId" clId="{8D0BBCEA-55CD-4CC8-BF13-1E33D6DA8941}" dt="2024-12-17T22:30:37.553" v="500" actId="313"/>
          <ac:spMkLst>
            <pc:docMk/>
            <pc:sldMk cId="1485727530" sldId="280"/>
            <ac:spMk id="5" creationId="{61AE2428-4D48-7CFC-119B-F46CE5E20071}"/>
          </ac:spMkLst>
        </pc:spChg>
        <pc:spChg chg="del">
          <ac:chgData name="sade graves" userId="3af0639344230385" providerId="LiveId" clId="{8D0BBCEA-55CD-4CC8-BF13-1E33D6DA8941}" dt="2024-12-17T22:35:11.042" v="515"/>
          <ac:spMkLst>
            <pc:docMk/>
            <pc:sldMk cId="1485727530" sldId="280"/>
            <ac:spMk id="6" creationId="{4F115D87-44D4-E2B9-1E1C-06D892C8DCD3}"/>
          </ac:spMkLst>
        </pc:spChg>
        <pc:spChg chg="add del mod">
          <ac:chgData name="sade graves" userId="3af0639344230385" providerId="LiveId" clId="{8D0BBCEA-55CD-4CC8-BF13-1E33D6DA8941}" dt="2024-12-17T22:36:13.724" v="521"/>
          <ac:spMkLst>
            <pc:docMk/>
            <pc:sldMk cId="1485727530" sldId="280"/>
            <ac:spMk id="10" creationId="{5A0B7B95-E480-7ED4-D6B7-162CF3369213}"/>
          </ac:spMkLst>
        </pc:spChg>
        <pc:picChg chg="add del mod">
          <ac:chgData name="sade graves" userId="3af0639344230385" providerId="LiveId" clId="{8D0BBCEA-55CD-4CC8-BF13-1E33D6DA8941}" dt="2024-12-17T22:36:09.104" v="520" actId="478"/>
          <ac:picMkLst>
            <pc:docMk/>
            <pc:sldMk cId="1485727530" sldId="280"/>
            <ac:picMk id="2050" creationId="{9C91FB14-9A89-8648-C3BB-7054DFD7ABF7}"/>
          </ac:picMkLst>
        </pc:picChg>
        <pc:picChg chg="add mod">
          <ac:chgData name="sade graves" userId="3af0639344230385" providerId="LiveId" clId="{8D0BBCEA-55CD-4CC8-BF13-1E33D6DA8941}" dt="2024-12-17T22:36:22.362" v="523" actId="14100"/>
          <ac:picMkLst>
            <pc:docMk/>
            <pc:sldMk cId="1485727530" sldId="280"/>
            <ac:picMk id="2052" creationId="{5FDFAC05-8596-EB16-3FE5-4A280DD2E94D}"/>
          </ac:picMkLst>
        </pc:picChg>
      </pc:sldChg>
      <pc:sldChg chg="addSp delSp modSp add mod">
        <pc:chgData name="sade graves" userId="3af0639344230385" providerId="LiveId" clId="{8D0BBCEA-55CD-4CC8-BF13-1E33D6DA8941}" dt="2024-12-17T22:38:33.031" v="524"/>
        <pc:sldMkLst>
          <pc:docMk/>
          <pc:sldMk cId="162755389" sldId="281"/>
        </pc:sldMkLst>
        <pc:spChg chg="mod">
          <ac:chgData name="sade graves" userId="3af0639344230385" providerId="LiveId" clId="{8D0BBCEA-55CD-4CC8-BF13-1E33D6DA8941}" dt="2024-12-17T22:31:39.569" v="511" actId="20577"/>
          <ac:spMkLst>
            <pc:docMk/>
            <pc:sldMk cId="162755389" sldId="281"/>
            <ac:spMk id="3" creationId="{0D167966-7677-0B9B-CAC5-4325557C2F9D}"/>
          </ac:spMkLst>
        </pc:spChg>
        <pc:spChg chg="del">
          <ac:chgData name="sade graves" userId="3af0639344230385" providerId="LiveId" clId="{8D0BBCEA-55CD-4CC8-BF13-1E33D6DA8941}" dt="2024-12-17T22:31:44.839" v="512" actId="21"/>
          <ac:spMkLst>
            <pc:docMk/>
            <pc:sldMk cId="162755389" sldId="281"/>
            <ac:spMk id="5" creationId="{0B68351F-2BAC-29F2-C3DD-9385916B81F1}"/>
          </ac:spMkLst>
        </pc:spChg>
        <pc:spChg chg="del">
          <ac:chgData name="sade graves" userId="3af0639344230385" providerId="LiveId" clId="{8D0BBCEA-55CD-4CC8-BF13-1E33D6DA8941}" dt="2024-12-17T22:31:53.591" v="514" actId="21"/>
          <ac:spMkLst>
            <pc:docMk/>
            <pc:sldMk cId="162755389" sldId="281"/>
            <ac:spMk id="6" creationId="{B989A30A-2B4C-28EA-866E-0F67D9BFE892}"/>
          </ac:spMkLst>
        </pc:spChg>
        <pc:spChg chg="del mod">
          <ac:chgData name="sade graves" userId="3af0639344230385" providerId="LiveId" clId="{8D0BBCEA-55CD-4CC8-BF13-1E33D6DA8941}" dt="2024-12-17T22:30:19.217" v="486"/>
          <ac:spMkLst>
            <pc:docMk/>
            <pc:sldMk cId="162755389" sldId="281"/>
            <ac:spMk id="9" creationId="{39FE5F53-1618-51CB-D62C-C3EDC8457E60}"/>
          </ac:spMkLst>
        </pc:spChg>
        <pc:spChg chg="add del mod">
          <ac:chgData name="sade graves" userId="3af0639344230385" providerId="LiveId" clId="{8D0BBCEA-55CD-4CC8-BF13-1E33D6DA8941}" dt="2024-12-17T22:38:33.031" v="524"/>
          <ac:spMkLst>
            <pc:docMk/>
            <pc:sldMk cId="162755389" sldId="281"/>
            <ac:spMk id="10" creationId="{C51DAEEF-2141-2329-7380-578F1FF85D38}"/>
          </ac:spMkLst>
        </pc:spChg>
        <pc:spChg chg="add del mod">
          <ac:chgData name="sade graves" userId="3af0639344230385" providerId="LiveId" clId="{8D0BBCEA-55CD-4CC8-BF13-1E33D6DA8941}" dt="2024-12-17T22:31:50.112" v="513" actId="21"/>
          <ac:spMkLst>
            <pc:docMk/>
            <pc:sldMk cId="162755389" sldId="281"/>
            <ac:spMk id="12" creationId="{50E0005D-4346-7B57-7B36-F818856EF5F5}"/>
          </ac:spMkLst>
        </pc:spChg>
        <pc:picChg chg="del">
          <ac:chgData name="sade graves" userId="3af0639344230385" providerId="LiveId" clId="{8D0BBCEA-55CD-4CC8-BF13-1E33D6DA8941}" dt="2024-12-17T22:29:57.503" v="435" actId="21"/>
          <ac:picMkLst>
            <pc:docMk/>
            <pc:sldMk cId="162755389" sldId="281"/>
            <ac:picMk id="7" creationId="{B7E3C6F9-0704-C492-1F18-AF30E7538D87}"/>
          </ac:picMkLst>
        </pc:picChg>
        <pc:picChg chg="add del mod">
          <ac:chgData name="sade graves" userId="3af0639344230385" providerId="LiveId" clId="{8D0BBCEA-55CD-4CC8-BF13-1E33D6DA8941}" dt="2024-12-17T22:35:32.863" v="519" actId="21"/>
          <ac:picMkLst>
            <pc:docMk/>
            <pc:sldMk cId="162755389" sldId="281"/>
            <ac:picMk id="13" creationId="{10DCA831-10A8-0169-A07D-7DFD08FE16E4}"/>
          </ac:picMkLst>
        </pc:picChg>
        <pc:picChg chg="add mod">
          <ac:chgData name="sade graves" userId="3af0639344230385" providerId="LiveId" clId="{8D0BBCEA-55CD-4CC8-BF13-1E33D6DA8941}" dt="2024-12-17T22:38:33.031" v="524"/>
          <ac:picMkLst>
            <pc:docMk/>
            <pc:sldMk cId="162755389" sldId="281"/>
            <ac:picMk id="14" creationId="{58139033-3D5D-930D-455B-45BD967BE82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12/11/2024</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BFB25-341D-E878-305C-A086C055A5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E652E0-9C3C-3AB5-3052-DEDC8B0C20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DC1A7-9DE9-54E2-327D-76A32EDEEA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a:extLst>
              <a:ext uri="{FF2B5EF4-FFF2-40B4-BE49-F238E27FC236}">
                <a16:creationId xmlns:a16="http://schemas.microsoft.com/office/drawing/2014/main" id="{EDAA4777-DC95-0DEC-A3FB-3859706D8A06}"/>
              </a:ext>
            </a:extLst>
          </p:cNvPr>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177747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75056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72742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15</a:t>
            </a:fld>
            <a:endParaRPr lang="en-US" dirty="0"/>
          </a:p>
        </p:txBody>
      </p:sp>
    </p:spTree>
    <p:extLst>
      <p:ext uri="{BB962C8B-B14F-4D97-AF65-F5344CB8AC3E}">
        <p14:creationId xmlns:p14="http://schemas.microsoft.com/office/powerpoint/2010/main" val="418214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t>12/11/2024</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12/11/2024</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12/11/2024</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12/11/2024</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12/11/2024</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a:t>Click to edit Master title style</a:t>
            </a:r>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12/11/2024</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a:t>Click to edit Master title style</a:t>
            </a:r>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12/11/2024</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a:t>Click to edit Master title style</a:t>
            </a:r>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12/11/2024</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12/11/2024</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12/11/2024</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12/11/2024</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12/11/2024</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12/11/2024</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12/11/2024</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12/11/2024</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12/11/2024</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12/11/2024</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t>12/11/2024</a:t>
            </a:fld>
            <a:endParaRPr lang="en-US" noProof="0"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dirty="0"/>
              <a:t> Impact of Income and Insurance Status on Substance Use Disorder Treatment in Maternal Health</a:t>
            </a:r>
            <a:endParaRPr lang="en-US"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en-US" sz="2400" dirty="0"/>
              <a:t>Research Design Study </a:t>
            </a:r>
          </a:p>
        </p:txBody>
      </p:sp>
      <p:pic>
        <p:nvPicPr>
          <p:cNvPr id="4" name="Picture 3">
            <a:extLst>
              <a:ext uri="{FF2B5EF4-FFF2-40B4-BE49-F238E27FC236}">
                <a16:creationId xmlns:a16="http://schemas.microsoft.com/office/drawing/2014/main" id="{E5260803-F5DF-761E-BBAE-BB0BF99D77D2}"/>
              </a:ext>
            </a:extLst>
          </p:cNvPr>
          <p:cNvPicPr>
            <a:picLocks noChangeAspect="1"/>
          </p:cNvPicPr>
          <p:nvPr/>
        </p:nvPicPr>
        <p:blipFill>
          <a:blip r:embed="rId3"/>
          <a:stretch>
            <a:fillRect/>
          </a:stretch>
        </p:blipFill>
        <p:spPr>
          <a:xfrm>
            <a:off x="10605201" y="206134"/>
            <a:ext cx="1243013" cy="1243013"/>
          </a:xfrm>
          <a:prstGeom prst="rect">
            <a:avLst/>
          </a:prstGeom>
        </p:spPr>
      </p:pic>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3BD9F6-166F-5CA6-D7DC-151B184EF873}"/>
              </a:ext>
            </a:extLst>
          </p:cNvPr>
          <p:cNvPicPr>
            <a:picLocks noChangeAspect="1"/>
          </p:cNvPicPr>
          <p:nvPr/>
        </p:nvPicPr>
        <p:blipFill>
          <a:blip r:embed="rId2"/>
          <a:stretch>
            <a:fillRect/>
          </a:stretch>
        </p:blipFill>
        <p:spPr>
          <a:xfrm>
            <a:off x="10524093" y="310567"/>
            <a:ext cx="1243692" cy="1243692"/>
          </a:xfrm>
          <a:prstGeom prst="rect">
            <a:avLst/>
          </a:prstGeom>
        </p:spPr>
      </p:pic>
      <p:sp>
        <p:nvSpPr>
          <p:cNvPr id="2" name="Title 1">
            <a:extLst>
              <a:ext uri="{FF2B5EF4-FFF2-40B4-BE49-F238E27FC236}">
                <a16:creationId xmlns:a16="http://schemas.microsoft.com/office/drawing/2014/main" id="{3EA67149-64E4-3709-56C7-CEF5F70F1A86}"/>
              </a:ext>
            </a:extLst>
          </p:cNvPr>
          <p:cNvSpPr>
            <a:spLocks noGrp="1"/>
          </p:cNvSpPr>
          <p:nvPr>
            <p:ph type="title"/>
          </p:nvPr>
        </p:nvSpPr>
        <p:spPr/>
        <p:txBody>
          <a:bodyPr/>
          <a:lstStyle/>
          <a:p>
            <a:r>
              <a:rPr lang="en-US" dirty="0"/>
              <a:t>Basic Survey ( Income &amp; Insurance Coverage)</a:t>
            </a:r>
          </a:p>
        </p:txBody>
      </p:sp>
      <p:sp>
        <p:nvSpPr>
          <p:cNvPr id="3" name="Content Placeholder 2">
            <a:extLst>
              <a:ext uri="{FF2B5EF4-FFF2-40B4-BE49-F238E27FC236}">
                <a16:creationId xmlns:a16="http://schemas.microsoft.com/office/drawing/2014/main" id="{11D9B89F-3046-F26F-8E4C-D2F6BECC19F7}"/>
              </a:ext>
            </a:extLst>
          </p:cNvPr>
          <p:cNvSpPr>
            <a:spLocks noGrp="1"/>
          </p:cNvSpPr>
          <p:nvPr>
            <p:ph idx="1"/>
          </p:nvPr>
        </p:nvSpPr>
        <p:spPr>
          <a:xfrm>
            <a:off x="948690" y="2663189"/>
            <a:ext cx="10554574" cy="3747623"/>
          </a:xfrm>
        </p:spPr>
        <p:txBody>
          <a:bodyPr>
            <a:normAutofit/>
          </a:bodyPr>
          <a:lstStyle/>
          <a:p>
            <a:pPr marL="114300" marR="0" indent="-457200">
              <a:lnSpc>
                <a:spcPct val="115000"/>
              </a:lnSpc>
              <a:spcAft>
                <a:spcPts val="800"/>
              </a:spcAft>
              <a:buFont typeface="+mj-lt"/>
              <a:buAutoNum type="arabicPeriod"/>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Are you covered by health insurance or some other kind of health care plan?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 marR="0" indent="-457200">
              <a:lnSpc>
                <a:spcPct val="115000"/>
              </a:lnSpc>
              <a:spcAft>
                <a:spcPts val="800"/>
              </a:spcAft>
              <a:buFont typeface="+mj-lt"/>
              <a:buAutoNum type="arabicPeriod"/>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Are you currently covered by any of the following types of health insurance or health</a:t>
            </a:r>
            <a:r>
              <a:rPr lang="en-US" sz="2400" kern="100" dirty="0">
                <a:latin typeface="Aptos" panose="020B0004020202020204" pitchFamily="34" charset="0"/>
                <a:ea typeface="Aptos" panose="020B0004020202020204" pitchFamily="34" charset="0"/>
                <a:cs typeface="Times New Roman" panose="02020603050405020304" pitchFamily="18" charset="0"/>
              </a:rPr>
              <a:t> </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Coverage plans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 marR="0" indent="-457200">
              <a:lnSpc>
                <a:spcPct val="115000"/>
              </a:lnSpc>
              <a:spcAft>
                <a:spcPts val="800"/>
              </a:spcAft>
              <a:buFont typeface="+mj-lt"/>
              <a:buAutoNum type="arabicPeriod"/>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What is your annual household income from all sources?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4317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CA37-4A82-E309-F50A-5DFF2D6ED498}"/>
              </a:ext>
            </a:extLst>
          </p:cNvPr>
          <p:cNvSpPr>
            <a:spLocks noGrp="1"/>
          </p:cNvSpPr>
          <p:nvPr>
            <p:ph type="title"/>
          </p:nvPr>
        </p:nvSpPr>
        <p:spPr/>
        <p:txBody>
          <a:bodyPr/>
          <a:lstStyle/>
          <a:p>
            <a:r>
              <a:rPr lang="en-US" dirty="0"/>
              <a:t>Lifestyle Survey ( Substance Access Section ) </a:t>
            </a:r>
            <a:br>
              <a:rPr lang="en-US" dirty="0"/>
            </a:br>
            <a:endParaRPr lang="en-US" dirty="0"/>
          </a:p>
        </p:txBody>
      </p:sp>
      <p:sp>
        <p:nvSpPr>
          <p:cNvPr id="3" name="Content Placeholder 2">
            <a:extLst>
              <a:ext uri="{FF2B5EF4-FFF2-40B4-BE49-F238E27FC236}">
                <a16:creationId xmlns:a16="http://schemas.microsoft.com/office/drawing/2014/main" id="{7359FF7C-DE37-3C58-C901-CC1F37700B0B}"/>
              </a:ext>
            </a:extLst>
          </p:cNvPr>
          <p:cNvSpPr>
            <a:spLocks noGrp="1"/>
          </p:cNvSpPr>
          <p:nvPr>
            <p:ph idx="1"/>
          </p:nvPr>
        </p:nvSpPr>
        <p:spPr>
          <a:xfrm>
            <a:off x="818712" y="2491740"/>
            <a:ext cx="10554574" cy="3367058"/>
          </a:xfrm>
        </p:spPr>
        <p:txBody>
          <a:bodyPr>
            <a:normAutofit fontScale="32500" lnSpcReduction="20000"/>
          </a:bodyPr>
          <a:lstStyle/>
          <a:p>
            <a:pPr marL="742950" indent="-742950">
              <a:lnSpc>
                <a:spcPct val="115000"/>
              </a:lnSpc>
              <a:spcAft>
                <a:spcPts val="800"/>
              </a:spcAft>
              <a:buFont typeface="+mj-lt"/>
              <a:buAutoNum type="arabicPeriod"/>
            </a:pPr>
            <a:r>
              <a:rPr lang="en-US" sz="3700" b="1" kern="100" dirty="0">
                <a:effectLst/>
                <a:latin typeface="Aptos" panose="020B0004020202020204" pitchFamily="34" charset="0"/>
                <a:ea typeface="Aptos" panose="020B0004020202020204" pitchFamily="34" charset="0"/>
                <a:cs typeface="Times New Roman" panose="02020603050405020304" pitchFamily="18" charset="0"/>
              </a:rPr>
              <a:t>In your LIFETIME, which of the following substances have you ever used</a:t>
            </a:r>
            <a:r>
              <a:rPr lang="en-US" sz="3700" kern="100" dirty="0">
                <a:latin typeface="Aptos" panose="020B0004020202020204" pitchFamily="34" charset="0"/>
                <a:ea typeface="Aptos" panose="020B0004020202020204" pitchFamily="34" charset="0"/>
                <a:cs typeface="Times New Roman" panose="02020603050405020304" pitchFamily="18" charset="0"/>
              </a:rPr>
              <a:t> </a:t>
            </a:r>
            <a:r>
              <a:rPr lang="en-US" sz="3700" b="1" kern="100" dirty="0">
                <a:effectLst/>
                <a:latin typeface="Aptos" panose="020B0004020202020204" pitchFamily="34" charset="0"/>
                <a:ea typeface="Aptos" panose="020B0004020202020204" pitchFamily="34" charset="0"/>
                <a:cs typeface="Times New Roman" panose="02020603050405020304" pitchFamily="18" charset="0"/>
              </a:rPr>
              <a:t>Marijuana , coke, crack ,ecstasy,  stimulants or opioids ?</a:t>
            </a:r>
            <a:endParaRPr lang="en-US" sz="37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lnSpc>
                <a:spcPct val="115000"/>
              </a:lnSpc>
              <a:spcAft>
                <a:spcPts val="800"/>
              </a:spcAft>
              <a:buFont typeface="+mj-lt"/>
              <a:buAutoNum type="arabicPeriod"/>
            </a:pPr>
            <a:r>
              <a:rPr lang="en-US" sz="3500" b="1" kern="100" dirty="0">
                <a:effectLst/>
                <a:latin typeface="Aptos" panose="020B0004020202020204" pitchFamily="34" charset="0"/>
                <a:ea typeface="Aptos" panose="020B0004020202020204" pitchFamily="34" charset="0"/>
                <a:cs typeface="Times New Roman" panose="02020603050405020304" pitchFamily="18" charset="0"/>
              </a:rPr>
              <a:t>In the PAST THREE MONTHS, how often have you used cocaine (coke, crack, etc.)?</a:t>
            </a:r>
            <a:endParaRPr lang="en-US" sz="35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lnSpc>
                <a:spcPct val="115000"/>
              </a:lnSpc>
              <a:spcAft>
                <a:spcPts val="800"/>
              </a:spcAft>
              <a:buFont typeface="+mj-lt"/>
              <a:buAutoNum type="arabicPeriod"/>
            </a:pPr>
            <a:r>
              <a:rPr lang="en-US" sz="3500" b="1" kern="100" dirty="0">
                <a:effectLst/>
                <a:latin typeface="Aptos" panose="020B0004020202020204" pitchFamily="34" charset="0"/>
                <a:ea typeface="Aptos" panose="020B0004020202020204" pitchFamily="34" charset="0"/>
                <a:cs typeface="Times New Roman" panose="02020603050405020304" pitchFamily="18" charset="0"/>
              </a:rPr>
              <a:t>In the PAST THREE MONTHS, how often have you used prescription stimulants for non-medical reasons (Vyvanse, Ritalin, </a:t>
            </a:r>
            <a:r>
              <a:rPr lang="en-US" sz="3500" b="1" kern="100" dirty="0" err="1">
                <a:effectLst/>
                <a:latin typeface="Aptos" panose="020B0004020202020204" pitchFamily="34" charset="0"/>
                <a:ea typeface="Aptos" panose="020B0004020202020204" pitchFamily="34" charset="0"/>
                <a:cs typeface="Times New Roman" panose="02020603050405020304" pitchFamily="18" charset="0"/>
              </a:rPr>
              <a:t>Concerta</a:t>
            </a:r>
            <a:r>
              <a:rPr lang="en-US" sz="3500" b="1" kern="100" dirty="0">
                <a:effectLst/>
                <a:latin typeface="Aptos" panose="020B0004020202020204" pitchFamily="34" charset="0"/>
                <a:ea typeface="Aptos" panose="020B0004020202020204" pitchFamily="34" charset="0"/>
                <a:cs typeface="Times New Roman" panose="02020603050405020304" pitchFamily="18" charset="0"/>
              </a:rPr>
              <a:t>, Dexedrine, Adderall, diet pills, etc.)?</a:t>
            </a:r>
            <a:endParaRPr lang="en-US" sz="35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lnSpc>
                <a:spcPct val="115000"/>
              </a:lnSpc>
              <a:spcAft>
                <a:spcPts val="800"/>
              </a:spcAft>
              <a:buFont typeface="+mj-lt"/>
              <a:buAutoNum type="arabicPeriod"/>
            </a:pPr>
            <a:r>
              <a:rPr lang="en-US" sz="3500" b="1" kern="100" dirty="0">
                <a:effectLst/>
                <a:latin typeface="Aptos" panose="020B0004020202020204" pitchFamily="34" charset="0"/>
                <a:ea typeface="Aptos" panose="020B0004020202020204" pitchFamily="34" charset="0"/>
                <a:cs typeface="Times New Roman" panose="02020603050405020304" pitchFamily="18" charset="0"/>
              </a:rPr>
              <a:t>In the PAST THREE MONTHS, how often have you used other stimulants (methamphetamine, speed, crystal meth, ice, k2/spice, bath salts, etc.)?</a:t>
            </a:r>
            <a:endParaRPr lang="en-US" sz="35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lnSpc>
                <a:spcPct val="115000"/>
              </a:lnSpc>
              <a:spcAft>
                <a:spcPts val="800"/>
              </a:spcAft>
              <a:buFont typeface="+mj-lt"/>
              <a:buAutoNum type="arabicPeriod"/>
            </a:pPr>
            <a:r>
              <a:rPr lang="en-US" sz="3500" b="1" kern="100" dirty="0">
                <a:effectLst/>
                <a:latin typeface="Aptos" panose="020B0004020202020204" pitchFamily="34" charset="0"/>
                <a:ea typeface="Aptos" panose="020B0004020202020204" pitchFamily="34" charset="0"/>
                <a:cs typeface="Times New Roman" panose="02020603050405020304" pitchFamily="18" charset="0"/>
              </a:rPr>
              <a:t>In the PAST THREE MONTHS, how often have you used inhalants (nitrous oxide, glue, gas, paint thinner, etc.)?</a:t>
            </a:r>
            <a:endParaRPr lang="en-US" sz="35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lnSpc>
                <a:spcPct val="115000"/>
              </a:lnSpc>
              <a:spcAft>
                <a:spcPts val="800"/>
              </a:spcAft>
              <a:buClr>
                <a:srgbClr val="700000"/>
              </a:buClr>
              <a:buFont typeface="+mj-lt"/>
              <a:buAutoNum type="arabicPeriod"/>
              <a:defRPr/>
            </a:pPr>
            <a:r>
              <a:rPr kumimoji="0" lang="en-US" sz="35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In the PAST THREE MONTHS, how often have you used sedatives or sleeping pills for non-medical reasons (Valium, </a:t>
            </a:r>
            <a:r>
              <a:rPr kumimoji="0" lang="en-US" sz="3500" b="1" i="0" u="none" strike="noStrike" kern="100" cap="none" spc="0" normalizeH="0" baseline="0" noProof="0" dirty="0" err="1">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Serepax</a:t>
            </a:r>
            <a:r>
              <a:rPr kumimoji="0" lang="en-US" sz="35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 Ativan, Xanax, Librium, Rohypnol, GHB, etc.)?</a:t>
            </a:r>
          </a:p>
          <a:p>
            <a:pPr marL="514350" indent="-514350">
              <a:lnSpc>
                <a:spcPct val="115000"/>
              </a:lnSpc>
              <a:spcAft>
                <a:spcPts val="800"/>
              </a:spcAft>
              <a:buFont typeface="+mj-lt"/>
              <a:buAutoNum type="arabicPeriod"/>
            </a:pPr>
            <a:r>
              <a:rPr lang="en-US" sz="3500" b="1" kern="100" dirty="0">
                <a:effectLst/>
                <a:latin typeface="Aptos" panose="020B0004020202020204" pitchFamily="34" charset="0"/>
                <a:ea typeface="Aptos" panose="020B0004020202020204" pitchFamily="34" charset="0"/>
                <a:cs typeface="Times New Roman" panose="02020603050405020304" pitchFamily="18" charset="0"/>
              </a:rPr>
              <a:t>In the PAST THREE MONTHS, how often have you used hallucinogens (LSD, acid,</a:t>
            </a:r>
            <a:r>
              <a:rPr lang="en-US" sz="3500" kern="100" dirty="0">
                <a:latin typeface="Aptos" panose="020B0004020202020204" pitchFamily="34" charset="0"/>
                <a:ea typeface="Aptos" panose="020B0004020202020204" pitchFamily="34" charset="0"/>
                <a:cs typeface="Times New Roman" panose="02020603050405020304" pitchFamily="18" charset="0"/>
              </a:rPr>
              <a:t> </a:t>
            </a:r>
            <a:r>
              <a:rPr lang="en-US" sz="3500" b="1" kern="100" dirty="0">
                <a:effectLst/>
                <a:latin typeface="Aptos" panose="020B0004020202020204" pitchFamily="34" charset="0"/>
                <a:ea typeface="Aptos" panose="020B0004020202020204" pitchFamily="34" charset="0"/>
                <a:cs typeface="Times New Roman" panose="02020603050405020304" pitchFamily="18" charset="0"/>
              </a:rPr>
              <a:t>mushrooms, PCP, Special K, ecstasy, etc.)?</a:t>
            </a:r>
            <a:endParaRPr lang="en-US" sz="35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lnSpc>
                <a:spcPct val="115000"/>
              </a:lnSpc>
              <a:spcAft>
                <a:spcPts val="800"/>
              </a:spcAft>
              <a:buFont typeface="+mj-lt"/>
              <a:buAutoNum type="arabicPeriod"/>
            </a:pPr>
            <a:r>
              <a:rPr lang="en-US" sz="3500" b="1" kern="100" dirty="0">
                <a:effectLst/>
                <a:latin typeface="Aptos" panose="020B0004020202020204" pitchFamily="34" charset="0"/>
                <a:ea typeface="Aptos" panose="020B0004020202020204" pitchFamily="34" charset="0"/>
                <a:cs typeface="Times New Roman" panose="02020603050405020304" pitchFamily="18" charset="0"/>
              </a:rPr>
              <a:t>In the PAST THREE MONTHS, how often have you used street opioids (heroin, opium, etc.)?</a:t>
            </a:r>
            <a:endParaRPr lang="en-US" sz="35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lnSpc>
                <a:spcPct val="115000"/>
              </a:lnSpc>
              <a:spcAft>
                <a:spcPts val="800"/>
              </a:spcAft>
              <a:buFont typeface="+mj-lt"/>
              <a:buAutoNum type="arabicPeriod"/>
            </a:pPr>
            <a:r>
              <a:rPr lang="en-US" sz="3500" b="1" kern="100" dirty="0">
                <a:effectLst/>
                <a:latin typeface="Aptos" panose="020B0004020202020204" pitchFamily="34" charset="0"/>
                <a:ea typeface="Aptos" panose="020B0004020202020204" pitchFamily="34" charset="0"/>
                <a:cs typeface="Times New Roman" panose="02020603050405020304" pitchFamily="18" charset="0"/>
              </a:rPr>
              <a:t>In the PAST THREE MONTHS, how often have you used prescription opioids for nonmedical reasons (</a:t>
            </a:r>
            <a:r>
              <a:rPr lang="en-US" sz="3500" b="1" kern="100" dirty="0" err="1">
                <a:effectLst/>
                <a:latin typeface="Aptos" panose="020B0004020202020204" pitchFamily="34" charset="0"/>
                <a:ea typeface="Aptos" panose="020B0004020202020204" pitchFamily="34" charset="0"/>
                <a:cs typeface="Times New Roman" panose="02020603050405020304" pitchFamily="18" charset="0"/>
              </a:rPr>
              <a:t>obana</a:t>
            </a:r>
            <a:r>
              <a:rPr lang="en-US" sz="3500" b="1" kern="100" dirty="0">
                <a:effectLst/>
                <a:latin typeface="Aptos" panose="020B0004020202020204" pitchFamily="34" charset="0"/>
                <a:ea typeface="Aptos" panose="020B0004020202020204" pitchFamily="34" charset="0"/>
                <a:cs typeface="Times New Roman" panose="02020603050405020304" pitchFamily="18" charset="0"/>
              </a:rPr>
              <a:t>, fentanyl, oxycodone [OxyContin, Percocet], hydrocodone [Vicodin], methadone, buprenorphine [Suboxone], etc.)</a:t>
            </a:r>
            <a:endParaRPr lang="en-US" sz="35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Clr>
                <a:srgbClr val="700000"/>
              </a:buClr>
              <a:buFont typeface="+mj-lt"/>
              <a:buAutoNum type="arabicPeriod"/>
              <a:defRPr/>
            </a:pPr>
            <a:endParaRPr kumimoji="0" lang="en-US" sz="17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26EB2FC-0385-1091-AE19-997DD3E35A3C}"/>
              </a:ext>
            </a:extLst>
          </p:cNvPr>
          <p:cNvPicPr>
            <a:picLocks noChangeAspect="1"/>
          </p:cNvPicPr>
          <p:nvPr/>
        </p:nvPicPr>
        <p:blipFill>
          <a:blip r:embed="rId2"/>
          <a:stretch>
            <a:fillRect/>
          </a:stretch>
        </p:blipFill>
        <p:spPr>
          <a:xfrm>
            <a:off x="10216275" y="310567"/>
            <a:ext cx="1243692" cy="1243692"/>
          </a:xfrm>
          <a:prstGeom prst="rect">
            <a:avLst/>
          </a:prstGeom>
        </p:spPr>
      </p:pic>
    </p:spTree>
    <p:extLst>
      <p:ext uri="{BB962C8B-B14F-4D97-AF65-F5344CB8AC3E}">
        <p14:creationId xmlns:p14="http://schemas.microsoft.com/office/powerpoint/2010/main" val="71385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C843F6-5F81-D9C4-BEBC-C9ED4291A4FB}"/>
              </a:ext>
            </a:extLst>
          </p:cNvPr>
          <p:cNvPicPr>
            <a:picLocks noChangeAspect="1"/>
          </p:cNvPicPr>
          <p:nvPr/>
        </p:nvPicPr>
        <p:blipFill>
          <a:blip r:embed="rId3"/>
          <a:stretch>
            <a:fillRect/>
          </a:stretch>
        </p:blipFill>
        <p:spPr>
          <a:xfrm>
            <a:off x="10869931" y="447189"/>
            <a:ext cx="1129904" cy="1260950"/>
          </a:xfrm>
          <a:prstGeom prst="rect">
            <a:avLst/>
          </a:prstGeom>
        </p:spPr>
      </p:pic>
      <p:sp>
        <p:nvSpPr>
          <p:cNvPr id="2" name="Title 1">
            <a:extLst>
              <a:ext uri="{FF2B5EF4-FFF2-40B4-BE49-F238E27FC236}">
                <a16:creationId xmlns:a16="http://schemas.microsoft.com/office/drawing/2014/main" id="{7E432448-9F71-F315-AF65-F3A20C20FB9B}"/>
              </a:ext>
            </a:extLst>
          </p:cNvPr>
          <p:cNvSpPr>
            <a:spLocks noGrp="1"/>
          </p:cNvSpPr>
          <p:nvPr>
            <p:ph type="title"/>
          </p:nvPr>
        </p:nvSpPr>
        <p:spPr/>
        <p:txBody>
          <a:bodyPr/>
          <a:lstStyle/>
          <a:p>
            <a:r>
              <a:rPr lang="en-US" sz="2800" dirty="0"/>
              <a:t>Personal Medical History ( Mental Health &amp; Substance Use Conditions Section</a:t>
            </a:r>
          </a:p>
        </p:txBody>
      </p:sp>
      <p:sp>
        <p:nvSpPr>
          <p:cNvPr id="3" name="Content Placeholder 2">
            <a:extLst>
              <a:ext uri="{FF2B5EF4-FFF2-40B4-BE49-F238E27FC236}">
                <a16:creationId xmlns:a16="http://schemas.microsoft.com/office/drawing/2014/main" id="{5BF04EF8-A346-90BD-630C-B1596EEB248E}"/>
              </a:ext>
            </a:extLst>
          </p:cNvPr>
          <p:cNvSpPr>
            <a:spLocks noGrp="1"/>
          </p:cNvSpPr>
          <p:nvPr>
            <p:ph sz="half" idx="2"/>
          </p:nvPr>
        </p:nvSpPr>
        <p:spPr>
          <a:xfrm>
            <a:off x="798162" y="2598635"/>
            <a:ext cx="10896079" cy="3665005"/>
          </a:xfrm>
        </p:spPr>
        <p:txBody>
          <a:bodyPr>
            <a:normAutofit fontScale="77500" lnSpcReduction="20000"/>
          </a:bodyPr>
          <a:lstStyle/>
          <a:p>
            <a:pPr marL="0" marR="0">
              <a:lnSpc>
                <a:spcPct val="115000"/>
              </a:lnSpc>
              <a:spcAft>
                <a:spcPts val="800"/>
              </a:spcAft>
              <a:buFont typeface="+mj-lt"/>
              <a:buAutoNum type="arabicPeriod"/>
            </a:pPr>
            <a:r>
              <a:rPr lang="en-US" sz="1800" b="1" dirty="0">
                <a:effectLst/>
                <a:latin typeface="Aptos" panose="020B0004020202020204" pitchFamily="34" charset="0"/>
                <a:ea typeface="Aptos" panose="020B0004020202020204" pitchFamily="34" charset="0"/>
                <a:cs typeface="Times New Roman" panose="02020603050405020304" pitchFamily="18" charset="0"/>
              </a:rPr>
              <a:t>Has a doctor or health care provider ever told you that you have…? </a:t>
            </a:r>
          </a:p>
          <a:p>
            <a:pPr marL="1828800" lvl="4" indent="-342900">
              <a:lnSpc>
                <a:spcPct val="115000"/>
              </a:lnSpc>
              <a:spcAft>
                <a:spcPts val="800"/>
              </a:spcAft>
              <a:buFont typeface="+mj-lt"/>
              <a:buAutoNum type="alphaLcParen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Alcohol use disorder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1828800" lvl="4" indent="-342900">
              <a:lnSpc>
                <a:spcPct val="115000"/>
              </a:lnSpc>
              <a:spcAft>
                <a:spcPts val="800"/>
              </a:spcAft>
              <a:buFont typeface="+mj-lt"/>
              <a:buAutoNum type="alphaLcParen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Anxiety reaction/panic disorder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1828800" lvl="4" indent="-342900">
              <a:lnSpc>
                <a:spcPct val="115000"/>
              </a:lnSpc>
              <a:spcAft>
                <a:spcPts val="800"/>
              </a:spcAft>
              <a:buFont typeface="+mj-lt"/>
              <a:buAutoNum type="alphaLcParen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Attention-deficit/hyperactivity disorder (ADHD)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1828800" lvl="4" indent="-342900">
              <a:lnSpc>
                <a:spcPct val="115000"/>
              </a:lnSpc>
              <a:spcAft>
                <a:spcPts val="800"/>
              </a:spcAft>
              <a:buFont typeface="+mj-lt"/>
              <a:buAutoNum type="alphaLcParen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Autism spectrum disorder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1828800" lvl="4" indent="-342900">
              <a:lnSpc>
                <a:spcPct val="115000"/>
              </a:lnSpc>
              <a:spcAft>
                <a:spcPts val="800"/>
              </a:spcAft>
              <a:buFont typeface="+mj-lt"/>
              <a:buAutoNum type="alphaLcParen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Bipolar disorder • Depression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1828800" lvl="4" indent="-342900">
              <a:lnSpc>
                <a:spcPct val="115000"/>
              </a:lnSpc>
              <a:spcAft>
                <a:spcPts val="800"/>
              </a:spcAft>
              <a:buFont typeface="+mj-lt"/>
              <a:buAutoNum type="alphaLcParen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Drug use disorder • Eating disorder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1828800" lvl="4" indent="-342900">
              <a:lnSpc>
                <a:spcPct val="115000"/>
              </a:lnSpc>
              <a:spcAft>
                <a:spcPts val="800"/>
              </a:spcAft>
              <a:buFont typeface="+mj-lt"/>
              <a:buAutoNum type="alphaLcParen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Other mental health or substance use condition</a:t>
            </a:r>
          </a:p>
          <a:p>
            <a:pPr marL="0" indent="-28575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 Are you still seeing a doctor or health care provider for this condition? Yes/No</a:t>
            </a:r>
          </a:p>
          <a:p>
            <a:pPr marL="0" indent="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3.  Are you currently prescribed medications and/or receiving treatment for this condition? Yes/No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114300">
              <a:lnSpc>
                <a:spcPct val="115000"/>
              </a:lnSpc>
              <a:spcAft>
                <a:spcPts val="800"/>
              </a:spcAft>
              <a:buFont typeface="+mj-lt"/>
              <a:buAutoNum type="arabicPeriod"/>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2">
              <a:lnSpc>
                <a:spcPct val="115000"/>
              </a:lnSpc>
              <a:spcAft>
                <a:spcPts val="800"/>
              </a:spcAft>
              <a:buFont typeface="+mj-lt"/>
              <a:buAutoNum type="arabicPeriod"/>
            </a:pPr>
            <a:endParaRPr lang="en-US" dirty="0"/>
          </a:p>
        </p:txBody>
      </p:sp>
    </p:spTree>
    <p:extLst>
      <p:ext uri="{BB962C8B-B14F-4D97-AF65-F5344CB8AC3E}">
        <p14:creationId xmlns:p14="http://schemas.microsoft.com/office/powerpoint/2010/main" val="2153731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CCE4-E46E-8B3E-3B01-8A913AEA91C7}"/>
              </a:ext>
            </a:extLst>
          </p:cNvPr>
          <p:cNvSpPr>
            <a:spLocks noGrp="1"/>
          </p:cNvSpPr>
          <p:nvPr>
            <p:ph type="title"/>
          </p:nvPr>
        </p:nvSpPr>
        <p:spPr/>
        <p:txBody>
          <a:bodyPr/>
          <a:lstStyle/>
          <a:p>
            <a:r>
              <a:rPr lang="en-US" dirty="0"/>
              <a:t>SODH ( Healthcare Provider Treatment Section) </a:t>
            </a:r>
          </a:p>
        </p:txBody>
      </p:sp>
      <p:sp>
        <p:nvSpPr>
          <p:cNvPr id="3" name="Content Placeholder 2">
            <a:extLst>
              <a:ext uri="{FF2B5EF4-FFF2-40B4-BE49-F238E27FC236}">
                <a16:creationId xmlns:a16="http://schemas.microsoft.com/office/drawing/2014/main" id="{A4BE43CE-E1B5-4BB7-15DF-D9F7747AC512}"/>
              </a:ext>
            </a:extLst>
          </p:cNvPr>
          <p:cNvSpPr>
            <a:spLocks noGrp="1"/>
          </p:cNvSpPr>
          <p:nvPr>
            <p:ph sz="half" idx="2"/>
          </p:nvPr>
        </p:nvSpPr>
        <p:spPr/>
        <p:txBody>
          <a:bodyPr>
            <a:normAutofit fontScale="92500" lnSpcReduction="10000"/>
          </a:bodyPr>
          <a:lstStyle/>
          <a:p>
            <a:pPr marL="0" marR="0" lvl="0" indent="-342900" algn="l" defTabSz="457200" rtl="0" eaLnBrk="1" fontAlgn="auto" latinLnBrk="0" hangingPunct="1">
              <a:lnSpc>
                <a:spcPct val="115000"/>
              </a:lnSpc>
              <a:spcBef>
                <a:spcPct val="20000"/>
              </a:spcBef>
              <a:spcAft>
                <a:spcPts val="800"/>
              </a:spcAft>
              <a:buClr>
                <a:srgbClr val="700000"/>
              </a:buClr>
              <a:buSzPct val="80000"/>
              <a:buFont typeface="+mj-lt"/>
              <a:buAutoNum type="arabicPeriod"/>
              <a:tabLst/>
              <a:defRPr/>
            </a:pPr>
            <a:r>
              <a:rPr kumimoji="0" lang="en-US" sz="17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The next statements describe how others may treat you. How often do any of these happen to you when you go to a doctor’s office or other health care provider?</a:t>
            </a:r>
            <a:endParaRPr kumimoji="0" lang="en-US" sz="17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1714500" lvl="4" indent="-342900">
              <a:lnSpc>
                <a:spcPct val="115000"/>
              </a:lnSpc>
              <a:spcAft>
                <a:spcPts val="800"/>
              </a:spcAft>
              <a:buClr>
                <a:srgbClr val="700000"/>
              </a:buClr>
              <a:buFont typeface="+mj-lt"/>
              <a:buAutoNum type="arabicParenR"/>
              <a:defRPr/>
            </a:pPr>
            <a:r>
              <a:rPr kumimoji="0" lang="en-US" sz="17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You are treated with less courtesy than other people</a:t>
            </a:r>
            <a:endParaRPr kumimoji="0" lang="en-US" sz="17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1714500" lvl="4" indent="-342900">
              <a:lnSpc>
                <a:spcPct val="115000"/>
              </a:lnSpc>
              <a:spcAft>
                <a:spcPts val="800"/>
              </a:spcAft>
              <a:buClr>
                <a:srgbClr val="700000"/>
              </a:buClr>
              <a:buFont typeface="+mj-lt"/>
              <a:buAutoNum type="arabicParenR"/>
              <a:defRPr/>
            </a:pPr>
            <a:r>
              <a:rPr kumimoji="0" lang="en-US" sz="17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You are treated with less respect than other people.</a:t>
            </a:r>
            <a:endParaRPr kumimoji="0" lang="en-US" sz="17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1714500" lvl="4" indent="-342900">
              <a:lnSpc>
                <a:spcPct val="115000"/>
              </a:lnSpc>
              <a:spcAft>
                <a:spcPts val="800"/>
              </a:spcAft>
              <a:buClr>
                <a:srgbClr val="700000"/>
              </a:buClr>
              <a:buFont typeface="+mj-lt"/>
              <a:buAutoNum type="arabicParenR"/>
              <a:defRPr/>
            </a:pPr>
            <a:r>
              <a:rPr kumimoji="0" lang="en-US" sz="17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You receive poorer service than others.</a:t>
            </a:r>
            <a:endParaRPr kumimoji="0" lang="en-US" sz="17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1714500" lvl="4" indent="-342900">
              <a:lnSpc>
                <a:spcPct val="115000"/>
              </a:lnSpc>
              <a:spcAft>
                <a:spcPts val="800"/>
              </a:spcAft>
              <a:buClr>
                <a:srgbClr val="700000"/>
              </a:buClr>
              <a:buFont typeface="+mj-lt"/>
              <a:buAutoNum type="arabicParenR"/>
              <a:defRPr/>
            </a:pPr>
            <a:r>
              <a:rPr kumimoji="0" lang="en-US" sz="17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  A doctor or nurse acts if he or she thinks you are not smart.</a:t>
            </a:r>
            <a:endParaRPr kumimoji="0" lang="en-US" sz="17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1714500" lvl="4" indent="-342900">
              <a:lnSpc>
                <a:spcPct val="115000"/>
              </a:lnSpc>
              <a:spcAft>
                <a:spcPts val="800"/>
              </a:spcAft>
              <a:buClr>
                <a:srgbClr val="700000"/>
              </a:buClr>
              <a:buFont typeface="+mj-lt"/>
              <a:buAutoNum type="arabicParenR"/>
              <a:defRPr/>
            </a:pPr>
            <a:r>
              <a:rPr kumimoji="0" lang="en-US" sz="17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 A doctor or nurse acts as if he or she is afraid of you.</a:t>
            </a:r>
            <a:endParaRPr kumimoji="0" lang="en-US" sz="17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1714500" lvl="4" indent="-342900">
              <a:lnSpc>
                <a:spcPct val="115000"/>
              </a:lnSpc>
              <a:spcAft>
                <a:spcPts val="800"/>
              </a:spcAft>
              <a:buClr>
                <a:srgbClr val="700000"/>
              </a:buClr>
              <a:buFont typeface="+mj-lt"/>
              <a:buAutoNum type="arabicParenR"/>
              <a:defRPr/>
            </a:pPr>
            <a:r>
              <a:rPr kumimoji="0" lang="en-US" sz="17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A doctor or nurse acts as if he or she is better than you.</a:t>
            </a:r>
            <a:endParaRPr kumimoji="0" lang="en-US" sz="17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lvl="4" indent="-342900">
              <a:buClr>
                <a:srgbClr val="700000"/>
              </a:buClr>
              <a:buFont typeface="+mj-lt"/>
              <a:buAutoNum type="arabicParenR"/>
              <a:defRPr/>
            </a:pPr>
            <a:r>
              <a:rPr kumimoji="0" lang="en-US" sz="1700" b="1" i="0" u="none" strike="noStrike" kern="12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You feel like a doctor or nurse is not listening to what you were saying</a:t>
            </a:r>
            <a:endParaRPr kumimoji="0" lang="en-US" sz="2600" b="0" i="0" u="none" strike="noStrike" kern="1200" cap="none" spc="0" normalizeH="0" baseline="0" noProof="0" dirty="0">
              <a:ln>
                <a:noFill/>
              </a:ln>
              <a:solidFill>
                <a:srgbClr val="000000"/>
              </a:solidFill>
              <a:effectLst/>
              <a:uLnTx/>
              <a:uFillTx/>
              <a:latin typeface="Century Gothic" panose="020F0302020204030204"/>
              <a:ea typeface="+mn-ea"/>
              <a:cs typeface="+mn-cs"/>
            </a:endParaRPr>
          </a:p>
          <a:p>
            <a:endParaRPr lang="en-US" dirty="0"/>
          </a:p>
        </p:txBody>
      </p:sp>
      <p:pic>
        <p:nvPicPr>
          <p:cNvPr id="4" name="Picture 3">
            <a:extLst>
              <a:ext uri="{FF2B5EF4-FFF2-40B4-BE49-F238E27FC236}">
                <a16:creationId xmlns:a16="http://schemas.microsoft.com/office/drawing/2014/main" id="{1517A544-2C62-79A2-331B-799AC503561C}"/>
              </a:ext>
            </a:extLst>
          </p:cNvPr>
          <p:cNvPicPr>
            <a:picLocks noChangeAspect="1"/>
          </p:cNvPicPr>
          <p:nvPr/>
        </p:nvPicPr>
        <p:blipFill>
          <a:blip r:embed="rId2"/>
          <a:stretch>
            <a:fillRect/>
          </a:stretch>
        </p:blipFill>
        <p:spPr>
          <a:xfrm>
            <a:off x="10760152" y="375103"/>
            <a:ext cx="1243692" cy="1243692"/>
          </a:xfrm>
          <a:prstGeom prst="rect">
            <a:avLst/>
          </a:prstGeom>
        </p:spPr>
      </p:pic>
    </p:spTree>
    <p:extLst>
      <p:ext uri="{BB962C8B-B14F-4D97-AF65-F5344CB8AC3E}">
        <p14:creationId xmlns:p14="http://schemas.microsoft.com/office/powerpoint/2010/main" val="182293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276568-AD2C-2DF1-F0E0-3F6E53D69DCE}"/>
              </a:ext>
            </a:extLst>
          </p:cNvPr>
          <p:cNvPicPr>
            <a:picLocks noChangeAspect="1"/>
          </p:cNvPicPr>
          <p:nvPr/>
        </p:nvPicPr>
        <p:blipFill>
          <a:blip r:embed="rId2"/>
          <a:stretch>
            <a:fillRect/>
          </a:stretch>
        </p:blipFill>
        <p:spPr>
          <a:xfrm>
            <a:off x="10662843" y="310567"/>
            <a:ext cx="1243692" cy="1243692"/>
          </a:xfrm>
          <a:prstGeom prst="rect">
            <a:avLst/>
          </a:prstGeom>
        </p:spPr>
      </p:pic>
      <p:sp>
        <p:nvSpPr>
          <p:cNvPr id="2" name="Title 1">
            <a:extLst>
              <a:ext uri="{FF2B5EF4-FFF2-40B4-BE49-F238E27FC236}">
                <a16:creationId xmlns:a16="http://schemas.microsoft.com/office/drawing/2014/main" id="{5B61E505-66C9-14BA-B78F-E7B16EE1E020}"/>
              </a:ext>
            </a:extLst>
          </p:cNvPr>
          <p:cNvSpPr>
            <a:spLocks noGrp="1"/>
          </p:cNvSpPr>
          <p:nvPr>
            <p:ph type="title"/>
          </p:nvPr>
        </p:nvSpPr>
        <p:spPr/>
        <p:txBody>
          <a:bodyPr/>
          <a:lstStyle/>
          <a:p>
            <a:r>
              <a:rPr lang="en-US" dirty="0"/>
              <a:t>HealthCare Access &amp; Utilization Survey </a:t>
            </a:r>
          </a:p>
        </p:txBody>
      </p:sp>
      <p:sp>
        <p:nvSpPr>
          <p:cNvPr id="3" name="Content Placeholder 2">
            <a:extLst>
              <a:ext uri="{FF2B5EF4-FFF2-40B4-BE49-F238E27FC236}">
                <a16:creationId xmlns:a16="http://schemas.microsoft.com/office/drawing/2014/main" id="{61506BAD-82C7-0F71-5FA7-B1E9EBFD8B38}"/>
              </a:ext>
            </a:extLst>
          </p:cNvPr>
          <p:cNvSpPr>
            <a:spLocks noGrp="1"/>
          </p:cNvSpPr>
          <p:nvPr>
            <p:ph sz="half" idx="2"/>
          </p:nvPr>
        </p:nvSpPr>
        <p:spPr>
          <a:xfrm>
            <a:off x="810001" y="2392327"/>
            <a:ext cx="10571998" cy="3468724"/>
          </a:xfrm>
        </p:spPr>
        <p:txBody>
          <a:bodyPr>
            <a:normAutofit fontScale="92500" lnSpcReduction="10000"/>
          </a:bodyPr>
          <a:lstStyle/>
          <a:p>
            <a:pPr marL="0" marR="0" lvl="0" indent="-342900" algn="l" defTabSz="457200" rtl="0" eaLnBrk="1" fontAlgn="auto" latinLnBrk="0" hangingPunct="1">
              <a:lnSpc>
                <a:spcPct val="115000"/>
              </a:lnSpc>
              <a:spcBef>
                <a:spcPct val="20000"/>
              </a:spcBef>
              <a:spcAft>
                <a:spcPts val="800"/>
              </a:spcAft>
              <a:buClr>
                <a:srgbClr val="700000"/>
              </a:buClr>
              <a:buSzPct val="80000"/>
              <a:buFont typeface="+mj-lt"/>
              <a:buAutoNum type="arabicPeriod"/>
              <a:tabLst/>
              <a:defRPr/>
            </a:pPr>
            <a:r>
              <a:rPr kumimoji="0" lang="en-US" sz="17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DURING THE PAST 12 MONTHS, were you told by a health care provider or doctor’s office that they did not accept your health care coverage?</a:t>
            </a:r>
            <a:endParaRPr kumimoji="0" lang="en-US" sz="17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342900" algn="l" defTabSz="457200" rtl="0" eaLnBrk="1" fontAlgn="auto" latinLnBrk="0" hangingPunct="1">
              <a:lnSpc>
                <a:spcPct val="115000"/>
              </a:lnSpc>
              <a:spcBef>
                <a:spcPct val="20000"/>
              </a:spcBef>
              <a:spcAft>
                <a:spcPts val="800"/>
              </a:spcAft>
              <a:buClr>
                <a:srgbClr val="700000"/>
              </a:buClr>
              <a:buSzPct val="80000"/>
              <a:buFont typeface="+mj-lt"/>
              <a:buAutoNum type="arabicPeriod"/>
              <a:tabLst/>
              <a:defRPr/>
            </a:pPr>
            <a:r>
              <a:rPr kumimoji="0" lang="en-US" sz="17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DURING THE PAST 12 MONTHS, have you seen or talked to any of the following doctors or health care providers about your own health? …A nurse practitioner, physician assistant, or midwife?</a:t>
            </a:r>
            <a:endParaRPr kumimoji="0" lang="en-US" sz="17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342900" algn="l" defTabSz="457200" rtl="0" eaLnBrk="1" fontAlgn="auto" latinLnBrk="0" hangingPunct="1">
              <a:lnSpc>
                <a:spcPct val="115000"/>
              </a:lnSpc>
              <a:spcBef>
                <a:spcPct val="20000"/>
              </a:spcBef>
              <a:spcAft>
                <a:spcPts val="800"/>
              </a:spcAft>
              <a:buClr>
                <a:srgbClr val="700000"/>
              </a:buClr>
              <a:buSzPct val="80000"/>
              <a:buFont typeface="+mj-lt"/>
              <a:buAutoNum type="arabicPeriod"/>
              <a:tabLst/>
              <a:defRPr/>
            </a:pPr>
            <a:r>
              <a:rPr kumimoji="0" lang="en-US" sz="17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What is the total number of nurse practitioner, physician assistant, or midwife visits you made in the last 12 months?</a:t>
            </a:r>
            <a:endParaRPr kumimoji="0" lang="en-US" sz="17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342900" algn="l" defTabSz="457200" rtl="0" eaLnBrk="1" fontAlgn="auto" latinLnBrk="0" hangingPunct="1">
              <a:lnSpc>
                <a:spcPct val="115000"/>
              </a:lnSpc>
              <a:spcBef>
                <a:spcPct val="20000"/>
              </a:spcBef>
              <a:spcAft>
                <a:spcPts val="800"/>
              </a:spcAft>
              <a:buClr>
                <a:srgbClr val="700000"/>
              </a:buClr>
              <a:buSzPct val="80000"/>
              <a:buFont typeface="+mj-lt"/>
              <a:buAutoNum type="arabicPeriod"/>
              <a:tabLst/>
              <a:defRPr/>
            </a:pPr>
            <a:r>
              <a:rPr kumimoji="0" lang="en-US" sz="17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DURING THE PAST 12 MONTHS, have you seen or talked to any of the following doctors or health care providers about your own health? …A doctor who specializes in women’s health (an obstetrician/gynecologist)?</a:t>
            </a:r>
            <a:endParaRPr kumimoji="0" lang="en-US" sz="17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342900" algn="l" defTabSz="457200" rtl="0" eaLnBrk="1" fontAlgn="auto" latinLnBrk="0" hangingPunct="1">
              <a:lnSpc>
                <a:spcPct val="115000"/>
              </a:lnSpc>
              <a:spcBef>
                <a:spcPct val="20000"/>
              </a:spcBef>
              <a:spcAft>
                <a:spcPts val="800"/>
              </a:spcAft>
              <a:buClr>
                <a:srgbClr val="700000"/>
              </a:buClr>
              <a:buSzPct val="80000"/>
              <a:buFont typeface="+mj-lt"/>
              <a:buAutoNum type="arabicPeriod"/>
              <a:tabLst/>
              <a:defRPr/>
            </a:pPr>
            <a:r>
              <a:rPr kumimoji="0" lang="en-US" sz="1700" b="1"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rPr>
              <a:t>What is the total number of visits to a doctor who specializes in women's health that you made in the last 12 months?</a:t>
            </a:r>
            <a:endParaRPr kumimoji="0" lang="en-US" sz="17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75585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EB31-E42B-4D0C-AFEC-3EBBBBE96FC6}"/>
              </a:ext>
            </a:extLst>
          </p:cNvPr>
          <p:cNvSpPr>
            <a:spLocks noGrp="1"/>
          </p:cNvSpPr>
          <p:nvPr>
            <p:ph type="title"/>
          </p:nvPr>
        </p:nvSpPr>
        <p:spPr/>
        <p:txBody>
          <a:bodyPr/>
          <a:lstStyle/>
          <a:p>
            <a:r>
              <a:rPr lang="en-US" dirty="0"/>
              <a:t>References </a:t>
            </a:r>
          </a:p>
        </p:txBody>
      </p:sp>
      <p:sp>
        <p:nvSpPr>
          <p:cNvPr id="7" name="Text Placeholder 6">
            <a:extLst>
              <a:ext uri="{FF2B5EF4-FFF2-40B4-BE49-F238E27FC236}">
                <a16:creationId xmlns:a16="http://schemas.microsoft.com/office/drawing/2014/main" id="{7AEDA915-86E4-4D85-B4D0-551FDABC6F00}"/>
              </a:ext>
            </a:extLst>
          </p:cNvPr>
          <p:cNvSpPr>
            <a:spLocks noGrp="1"/>
          </p:cNvSpPr>
          <p:nvPr>
            <p:ph type="body" sz="half" idx="4294967295"/>
          </p:nvPr>
        </p:nvSpPr>
        <p:spPr>
          <a:xfrm>
            <a:off x="590395" y="1905001"/>
            <a:ext cx="5334449" cy="3956049"/>
          </a:xfrm>
        </p:spPr>
        <p:txBody>
          <a:bodyPr>
            <a:normAutofit fontScale="92500" lnSpcReduction="20000"/>
          </a:bodyPr>
          <a:lstStyle/>
          <a:p>
            <a:pPr lvl="0"/>
            <a:endParaRPr lang="en-US" b="0" i="0" dirty="0">
              <a:solidFill>
                <a:srgbClr val="373737"/>
              </a:solidFill>
              <a:effectLst/>
              <a:latin typeface="proxima-nova"/>
            </a:endParaRPr>
          </a:p>
          <a:p>
            <a:pPr lvl="0"/>
            <a:r>
              <a:rPr lang="en-US" dirty="0">
                <a:solidFill>
                  <a:srgbClr val="373737"/>
                </a:solidFill>
                <a:latin typeface="proxima-nova"/>
              </a:rPr>
              <a:t>National Institute om Drug Abuse, https://nida.nih.gov/publications/research-reports/substance-use-in-women/substance-use-while-pregnant-breastfeeding </a:t>
            </a:r>
          </a:p>
          <a:p>
            <a:pPr lvl="0"/>
            <a:endParaRPr lang="en-US" dirty="0">
              <a:solidFill>
                <a:srgbClr val="373737"/>
              </a:solidFill>
              <a:latin typeface="proxima-nova"/>
            </a:endParaRPr>
          </a:p>
          <a:p>
            <a:pPr lvl="0"/>
            <a:r>
              <a:rPr lang="en-US" b="0" i="0" dirty="0">
                <a:solidFill>
                  <a:srgbClr val="373737"/>
                </a:solidFill>
                <a:effectLst/>
                <a:latin typeface="proxima-nova"/>
              </a:rPr>
              <a:t>Resurgence Behavioral Health, </a:t>
            </a:r>
            <a:r>
              <a:rPr lang="en-US" dirty="0"/>
              <a:t>https://www.prnewswire.com/news-releases/dr-lawrence-tucker-of-resurgence-behavioral-health-provides-specialized-treatment-for-pregnant-women-with-substance-use-disorder-301411589.html</a:t>
            </a:r>
          </a:p>
          <a:p>
            <a:pPr lvl="0"/>
            <a:r>
              <a:rPr lang="en-US" dirty="0"/>
              <a:t>https://www.choicepointhealth.com/pregnancy-and-addiction-guide-to-rehab-for-pregnant-mothers</a:t>
            </a:r>
          </a:p>
        </p:txBody>
      </p:sp>
      <p:pic>
        <p:nvPicPr>
          <p:cNvPr id="3" name="Picture 2">
            <a:extLst>
              <a:ext uri="{FF2B5EF4-FFF2-40B4-BE49-F238E27FC236}">
                <a16:creationId xmlns:a16="http://schemas.microsoft.com/office/drawing/2014/main" id="{ADC1F600-2664-2B78-7660-9C4244D32FEC}"/>
              </a:ext>
            </a:extLst>
          </p:cNvPr>
          <p:cNvPicPr>
            <a:picLocks noChangeAspect="1"/>
          </p:cNvPicPr>
          <p:nvPr/>
        </p:nvPicPr>
        <p:blipFill>
          <a:blip r:embed="rId3"/>
          <a:stretch>
            <a:fillRect/>
          </a:stretch>
        </p:blipFill>
        <p:spPr>
          <a:xfrm>
            <a:off x="9921240" y="416710"/>
            <a:ext cx="1837236" cy="1652119"/>
          </a:xfrm>
          <a:prstGeom prst="rect">
            <a:avLst/>
          </a:prstGeom>
        </p:spPr>
      </p:pic>
    </p:spTree>
    <p:extLst>
      <p:ext uri="{BB962C8B-B14F-4D97-AF65-F5344CB8AC3E}">
        <p14:creationId xmlns:p14="http://schemas.microsoft.com/office/powerpoint/2010/main" val="154154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 Hypothesis Questions </a:t>
            </a:r>
          </a:p>
        </p:txBody>
      </p:sp>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fontScale="92500" lnSpcReduction="10000"/>
          </a:bodyPr>
          <a:lstStyle/>
          <a:p>
            <a:pPr marL="0" indent="0">
              <a:buNone/>
            </a:pPr>
            <a:endParaRPr lang="en-US" dirty="0"/>
          </a:p>
          <a:p>
            <a:r>
              <a:rPr lang="en-US" dirty="0"/>
              <a:t>Does lower income correlate with reduced access to substance use disorder (SUD) treatment for maternal health?</a:t>
            </a:r>
          </a:p>
          <a:p>
            <a:r>
              <a:rPr lang="en-US" dirty="0"/>
              <a:t>Do mothers from higher-income households achieve better outcomes in SUD treatment  compared to those from lower-income households?</a:t>
            </a:r>
          </a:p>
          <a:p>
            <a:r>
              <a:rPr lang="en-US" dirty="0"/>
              <a:t>Does the interaction between low income and lack of insurance exacerbate disparities in access to SUD treatment for maternal health?</a:t>
            </a:r>
          </a:p>
          <a:p>
            <a:pPr marL="0" indent="0">
              <a:buNone/>
            </a:pPr>
            <a:endParaRPr lang="en-US" dirty="0"/>
          </a:p>
        </p:txBody>
      </p:sp>
      <p:pic>
        <p:nvPicPr>
          <p:cNvPr id="6" name="Picture 5">
            <a:extLst>
              <a:ext uri="{FF2B5EF4-FFF2-40B4-BE49-F238E27FC236}">
                <a16:creationId xmlns:a16="http://schemas.microsoft.com/office/drawing/2014/main" id="{96B3B1E9-48F0-8DE2-E929-4238D2318B87}"/>
              </a:ext>
            </a:extLst>
          </p:cNvPr>
          <p:cNvPicPr>
            <a:picLocks noChangeAspect="1"/>
          </p:cNvPicPr>
          <p:nvPr/>
        </p:nvPicPr>
        <p:blipFill>
          <a:blip r:embed="rId3"/>
          <a:stretch>
            <a:fillRect/>
          </a:stretch>
        </p:blipFill>
        <p:spPr>
          <a:xfrm>
            <a:off x="10498875" y="375442"/>
            <a:ext cx="1243013" cy="1243013"/>
          </a:xfrm>
          <a:prstGeom prst="rect">
            <a:avLst/>
          </a:prstGeom>
        </p:spPr>
      </p:pic>
      <p:pic>
        <p:nvPicPr>
          <p:cNvPr id="10" name="Picture 9">
            <a:extLst>
              <a:ext uri="{FF2B5EF4-FFF2-40B4-BE49-F238E27FC236}">
                <a16:creationId xmlns:a16="http://schemas.microsoft.com/office/drawing/2014/main" id="{B0D529EE-B4EA-D35C-6A39-F5994C73B0BB}"/>
              </a:ext>
            </a:extLst>
          </p:cNvPr>
          <p:cNvPicPr>
            <a:picLocks noChangeAspect="1"/>
          </p:cNvPicPr>
          <p:nvPr/>
        </p:nvPicPr>
        <p:blipFill>
          <a:blip r:embed="rId4"/>
          <a:stretch>
            <a:fillRect/>
          </a:stretch>
        </p:blipFill>
        <p:spPr>
          <a:xfrm>
            <a:off x="6444083" y="2374900"/>
            <a:ext cx="5385967" cy="3333750"/>
          </a:xfrm>
          <a:prstGeom prst="rect">
            <a:avLst/>
          </a:prstGeom>
        </p:spPr>
      </p:pic>
    </p:spTree>
    <p:extLst>
      <p:ext uri="{BB962C8B-B14F-4D97-AF65-F5344CB8AC3E}">
        <p14:creationId xmlns:p14="http://schemas.microsoft.com/office/powerpoint/2010/main" val="21310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D8A19-1F33-3DCD-488A-3BEA1B5EFC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D6865F-35B0-5CEA-E0B9-203BB82B7079}"/>
              </a:ext>
            </a:extLst>
          </p:cNvPr>
          <p:cNvSpPr>
            <a:spLocks noGrp="1"/>
          </p:cNvSpPr>
          <p:nvPr>
            <p:ph type="title"/>
          </p:nvPr>
        </p:nvSpPr>
        <p:spPr/>
        <p:txBody>
          <a:bodyPr/>
          <a:lstStyle/>
          <a:p>
            <a:r>
              <a:rPr lang="en-US" dirty="0"/>
              <a:t> Hypothesis Questions continue  </a:t>
            </a:r>
          </a:p>
        </p:txBody>
      </p:sp>
      <p:sp>
        <p:nvSpPr>
          <p:cNvPr id="3" name="Content Placeholder 2">
            <a:extLst>
              <a:ext uri="{FF2B5EF4-FFF2-40B4-BE49-F238E27FC236}">
                <a16:creationId xmlns:a16="http://schemas.microsoft.com/office/drawing/2014/main" id="{0CC917AE-BA73-0BD7-52BB-270FEF5E6CF4}"/>
              </a:ext>
            </a:extLst>
          </p:cNvPr>
          <p:cNvSpPr>
            <a:spLocks noGrp="1"/>
          </p:cNvSpPr>
          <p:nvPr>
            <p:ph sz="half" idx="4294967295"/>
          </p:nvPr>
        </p:nvSpPr>
        <p:spPr>
          <a:xfrm>
            <a:off x="809625" y="2222500"/>
            <a:ext cx="5186363" cy="3638550"/>
          </a:xfrm>
        </p:spPr>
        <p:txBody>
          <a:bodyPr>
            <a:normAutofit/>
          </a:bodyPr>
          <a:lstStyle/>
          <a:p>
            <a:r>
              <a:rPr lang="en-US" dirty="0"/>
              <a:t>Are maternal health outcomes significantly worse for uninsured mothers with SUD compared to insured mothers?</a:t>
            </a:r>
          </a:p>
          <a:p>
            <a:r>
              <a:rPr lang="en-US" dirty="0"/>
              <a:t>Are pregnant mothers with low income and no insurance more likely to experience delays in initiating SUD treatment?</a:t>
            </a:r>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385A5328-4AB9-9754-7AA0-EA10B62D9C93}"/>
              </a:ext>
            </a:extLst>
          </p:cNvPr>
          <p:cNvPicPr>
            <a:picLocks noChangeAspect="1"/>
          </p:cNvPicPr>
          <p:nvPr/>
        </p:nvPicPr>
        <p:blipFill>
          <a:blip r:embed="rId3"/>
          <a:stretch>
            <a:fillRect/>
          </a:stretch>
        </p:blipFill>
        <p:spPr>
          <a:xfrm>
            <a:off x="10498875" y="375442"/>
            <a:ext cx="1243013" cy="1243013"/>
          </a:xfrm>
          <a:prstGeom prst="rect">
            <a:avLst/>
          </a:prstGeom>
        </p:spPr>
      </p:pic>
      <p:pic>
        <p:nvPicPr>
          <p:cNvPr id="8" name="Picture 7">
            <a:extLst>
              <a:ext uri="{FF2B5EF4-FFF2-40B4-BE49-F238E27FC236}">
                <a16:creationId xmlns:a16="http://schemas.microsoft.com/office/drawing/2014/main" id="{3816DB6E-8314-E8C4-1B49-86E3478E84F5}"/>
              </a:ext>
            </a:extLst>
          </p:cNvPr>
          <p:cNvPicPr>
            <a:picLocks noChangeAspect="1"/>
          </p:cNvPicPr>
          <p:nvPr/>
        </p:nvPicPr>
        <p:blipFill>
          <a:blip r:embed="rId4"/>
          <a:stretch>
            <a:fillRect/>
          </a:stretch>
        </p:blipFill>
        <p:spPr>
          <a:xfrm>
            <a:off x="5905256" y="1932533"/>
            <a:ext cx="5517700" cy="4925467"/>
          </a:xfrm>
          <a:prstGeom prst="rect">
            <a:avLst/>
          </a:prstGeom>
        </p:spPr>
      </p:pic>
    </p:spTree>
    <p:extLst>
      <p:ext uri="{BB962C8B-B14F-4D97-AF65-F5344CB8AC3E}">
        <p14:creationId xmlns:p14="http://schemas.microsoft.com/office/powerpoint/2010/main" val="176648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D12C-3B82-0E18-E037-F15A27FAB5CE}"/>
              </a:ext>
            </a:extLst>
          </p:cNvPr>
          <p:cNvSpPr>
            <a:spLocks noGrp="1"/>
          </p:cNvSpPr>
          <p:nvPr>
            <p:ph type="title"/>
          </p:nvPr>
        </p:nvSpPr>
        <p:spPr/>
        <p:txBody>
          <a:bodyPr/>
          <a:lstStyle/>
          <a:p>
            <a:r>
              <a:rPr lang="en-US" dirty="0"/>
              <a:t>Focus Substance ( Drugs ) </a:t>
            </a:r>
          </a:p>
        </p:txBody>
      </p:sp>
      <p:sp>
        <p:nvSpPr>
          <p:cNvPr id="3" name="Text Placeholder 2">
            <a:extLst>
              <a:ext uri="{FF2B5EF4-FFF2-40B4-BE49-F238E27FC236}">
                <a16:creationId xmlns:a16="http://schemas.microsoft.com/office/drawing/2014/main" id="{A923F924-8287-D69C-E81C-7E25361C7F32}"/>
              </a:ext>
            </a:extLst>
          </p:cNvPr>
          <p:cNvSpPr>
            <a:spLocks noGrp="1"/>
          </p:cNvSpPr>
          <p:nvPr>
            <p:ph type="body" idx="1"/>
          </p:nvPr>
        </p:nvSpPr>
        <p:spPr/>
        <p:txBody>
          <a:bodyPr/>
          <a:lstStyle/>
          <a:p>
            <a:r>
              <a:rPr lang="en-US" b="1" dirty="0"/>
              <a:t>OPIODS </a:t>
            </a:r>
          </a:p>
        </p:txBody>
      </p:sp>
      <p:pic>
        <p:nvPicPr>
          <p:cNvPr id="7" name="Content Placeholder 6">
            <a:extLst>
              <a:ext uri="{FF2B5EF4-FFF2-40B4-BE49-F238E27FC236}">
                <a16:creationId xmlns:a16="http://schemas.microsoft.com/office/drawing/2014/main" id="{B85FE8F2-ABAB-899A-C340-E7DDBFE6D87B}"/>
              </a:ext>
            </a:extLst>
          </p:cNvPr>
          <p:cNvPicPr>
            <a:picLocks noGrp="1" noChangeAspect="1"/>
          </p:cNvPicPr>
          <p:nvPr>
            <p:ph sz="half" idx="2"/>
          </p:nvPr>
        </p:nvPicPr>
        <p:blipFill>
          <a:blip r:embed="rId2"/>
          <a:stretch>
            <a:fillRect/>
          </a:stretch>
        </p:blipFill>
        <p:spPr>
          <a:xfrm>
            <a:off x="810001" y="2751138"/>
            <a:ext cx="5189858" cy="3109912"/>
          </a:xfrm>
          <a:prstGeom prst="rect">
            <a:avLst/>
          </a:prstGeom>
        </p:spPr>
      </p:pic>
      <p:sp>
        <p:nvSpPr>
          <p:cNvPr id="5" name="Text Placeholder 4">
            <a:extLst>
              <a:ext uri="{FF2B5EF4-FFF2-40B4-BE49-F238E27FC236}">
                <a16:creationId xmlns:a16="http://schemas.microsoft.com/office/drawing/2014/main" id="{61AE2428-4D48-7CFC-119B-F46CE5E20071}"/>
              </a:ext>
            </a:extLst>
          </p:cNvPr>
          <p:cNvSpPr>
            <a:spLocks noGrp="1"/>
          </p:cNvSpPr>
          <p:nvPr>
            <p:ph type="body" sz="quarter" idx="3"/>
          </p:nvPr>
        </p:nvSpPr>
        <p:spPr/>
        <p:txBody>
          <a:bodyPr/>
          <a:lstStyle/>
          <a:p>
            <a:r>
              <a:rPr lang="en-US" b="1" dirty="0"/>
              <a:t>Marijuana (Cannabis ) </a:t>
            </a:r>
          </a:p>
        </p:txBody>
      </p:sp>
      <p:pic>
        <p:nvPicPr>
          <p:cNvPr id="8" name="Picture 7">
            <a:extLst>
              <a:ext uri="{FF2B5EF4-FFF2-40B4-BE49-F238E27FC236}">
                <a16:creationId xmlns:a16="http://schemas.microsoft.com/office/drawing/2014/main" id="{621F6B9E-5312-A42D-4F8F-48AFFB68EC57}"/>
              </a:ext>
            </a:extLst>
          </p:cNvPr>
          <p:cNvPicPr>
            <a:picLocks noChangeAspect="1"/>
          </p:cNvPicPr>
          <p:nvPr/>
        </p:nvPicPr>
        <p:blipFill>
          <a:blip r:embed="rId3"/>
          <a:stretch>
            <a:fillRect/>
          </a:stretch>
        </p:blipFill>
        <p:spPr>
          <a:xfrm>
            <a:off x="10366194" y="378151"/>
            <a:ext cx="1243692" cy="1237595"/>
          </a:xfrm>
          <a:prstGeom prst="rect">
            <a:avLst/>
          </a:prstGeom>
        </p:spPr>
      </p:pic>
      <p:sp>
        <p:nvSpPr>
          <p:cNvPr id="9" name="TextBox 8">
            <a:extLst>
              <a:ext uri="{FF2B5EF4-FFF2-40B4-BE49-F238E27FC236}">
                <a16:creationId xmlns:a16="http://schemas.microsoft.com/office/drawing/2014/main" id="{7243264E-1E61-03E0-B5C6-FB48CF4EEF58}"/>
              </a:ext>
            </a:extLst>
          </p:cNvPr>
          <p:cNvSpPr txBox="1"/>
          <p:nvPr/>
        </p:nvSpPr>
        <p:spPr>
          <a:xfrm flipH="1">
            <a:off x="809999" y="5917577"/>
            <a:ext cx="4870709" cy="646331"/>
          </a:xfrm>
          <a:prstGeom prst="rect">
            <a:avLst/>
          </a:prstGeom>
          <a:noFill/>
        </p:spPr>
        <p:txBody>
          <a:bodyPr wrap="square" rtlCol="0">
            <a:spAutoFit/>
          </a:bodyPr>
          <a:lstStyle/>
          <a:p>
            <a:r>
              <a:rPr lang="en-US"/>
              <a:t>Pregnancy &amp; Substance Abuse Treatment Infographic</a:t>
            </a:r>
            <a:endParaRPr lang="en-US" dirty="0"/>
          </a:p>
        </p:txBody>
      </p:sp>
      <p:pic>
        <p:nvPicPr>
          <p:cNvPr id="2052" name="Picture 4" descr="Cannabis Use During Pregnancy Impacts the Placenta and May Affect  Subsequent Child Development | Mount Sinai - New York">
            <a:extLst>
              <a:ext uri="{FF2B5EF4-FFF2-40B4-BE49-F238E27FC236}">
                <a16:creationId xmlns:a16="http://schemas.microsoft.com/office/drawing/2014/main" id="{5FDFAC05-8596-EB16-3FE5-4A280DD2E94D}"/>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188074" y="2889466"/>
            <a:ext cx="5699125" cy="2971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72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76F37-45CF-3646-4867-BCC6EF9D1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CC73E5-15C7-D990-89A9-CC5E047D667F}"/>
              </a:ext>
            </a:extLst>
          </p:cNvPr>
          <p:cNvSpPr>
            <a:spLocks noGrp="1"/>
          </p:cNvSpPr>
          <p:nvPr>
            <p:ph type="title"/>
          </p:nvPr>
        </p:nvSpPr>
        <p:spPr/>
        <p:txBody>
          <a:bodyPr/>
          <a:lstStyle/>
          <a:p>
            <a:r>
              <a:rPr lang="en-US" dirty="0"/>
              <a:t>Focus Substance ( Drugs ) </a:t>
            </a:r>
          </a:p>
        </p:txBody>
      </p:sp>
      <p:sp>
        <p:nvSpPr>
          <p:cNvPr id="3" name="Text Placeholder 2">
            <a:extLst>
              <a:ext uri="{FF2B5EF4-FFF2-40B4-BE49-F238E27FC236}">
                <a16:creationId xmlns:a16="http://schemas.microsoft.com/office/drawing/2014/main" id="{0D167966-7677-0B9B-CAC5-4325557C2F9D}"/>
              </a:ext>
            </a:extLst>
          </p:cNvPr>
          <p:cNvSpPr>
            <a:spLocks noGrp="1"/>
          </p:cNvSpPr>
          <p:nvPr>
            <p:ph type="body" idx="1"/>
          </p:nvPr>
        </p:nvSpPr>
        <p:spPr/>
        <p:txBody>
          <a:bodyPr/>
          <a:lstStyle/>
          <a:p>
            <a:r>
              <a:rPr lang="en-US" b="1" dirty="0"/>
              <a:t>Stimulants (Cocaine ) </a:t>
            </a:r>
          </a:p>
        </p:txBody>
      </p:sp>
      <p:pic>
        <p:nvPicPr>
          <p:cNvPr id="8" name="Picture 7">
            <a:extLst>
              <a:ext uri="{FF2B5EF4-FFF2-40B4-BE49-F238E27FC236}">
                <a16:creationId xmlns:a16="http://schemas.microsoft.com/office/drawing/2014/main" id="{85F9250C-D380-DA4A-344A-D362043E1815}"/>
              </a:ext>
            </a:extLst>
          </p:cNvPr>
          <p:cNvPicPr>
            <a:picLocks noChangeAspect="1"/>
          </p:cNvPicPr>
          <p:nvPr/>
        </p:nvPicPr>
        <p:blipFill>
          <a:blip r:embed="rId2"/>
          <a:stretch>
            <a:fillRect/>
          </a:stretch>
        </p:blipFill>
        <p:spPr>
          <a:xfrm>
            <a:off x="10366194" y="378151"/>
            <a:ext cx="1243692" cy="1237595"/>
          </a:xfrm>
          <a:prstGeom prst="rect">
            <a:avLst/>
          </a:prstGeom>
        </p:spPr>
      </p:pic>
      <p:pic>
        <p:nvPicPr>
          <p:cNvPr id="14" name="Content Placeholder 13">
            <a:extLst>
              <a:ext uri="{FF2B5EF4-FFF2-40B4-BE49-F238E27FC236}">
                <a16:creationId xmlns:a16="http://schemas.microsoft.com/office/drawing/2014/main" id="{58139033-3D5D-930D-455B-45BD967BE82E}"/>
              </a:ext>
            </a:extLst>
          </p:cNvPr>
          <p:cNvPicPr>
            <a:picLocks noGrp="1" noChangeAspect="1"/>
          </p:cNvPicPr>
          <p:nvPr>
            <p:ph sz="half" idx="2"/>
          </p:nvPr>
        </p:nvPicPr>
        <p:blipFill>
          <a:blip r:embed="rId3"/>
          <a:stretch>
            <a:fillRect/>
          </a:stretch>
        </p:blipFill>
        <p:spPr>
          <a:xfrm>
            <a:off x="814388" y="2967344"/>
            <a:ext cx="5189537" cy="2677500"/>
          </a:xfrm>
          <a:prstGeom prst="rect">
            <a:avLst/>
          </a:prstGeom>
        </p:spPr>
      </p:pic>
    </p:spTree>
    <p:extLst>
      <p:ext uri="{BB962C8B-B14F-4D97-AF65-F5344CB8AC3E}">
        <p14:creationId xmlns:p14="http://schemas.microsoft.com/office/powerpoint/2010/main" val="16275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p:txBody>
          <a:bodyPr/>
          <a:lstStyle/>
          <a:p>
            <a:r>
              <a:rPr lang="en-US" dirty="0"/>
              <a:t>Evidence-Based SUD Treatment</a:t>
            </a:r>
          </a:p>
        </p:txBody>
      </p:sp>
      <p:sp>
        <p:nvSpPr>
          <p:cNvPr id="3" name="Content Placeholder 2">
            <a:extLst>
              <a:ext uri="{FF2B5EF4-FFF2-40B4-BE49-F238E27FC236}">
                <a16:creationId xmlns:a16="http://schemas.microsoft.com/office/drawing/2014/main" id="{21CF0C0B-47F1-464B-88EF-B1989663479C}"/>
              </a:ext>
            </a:extLst>
          </p:cNvPr>
          <p:cNvSpPr>
            <a:spLocks noGrp="1"/>
          </p:cNvSpPr>
          <p:nvPr>
            <p:ph sz="half" idx="1"/>
          </p:nvPr>
        </p:nvSpPr>
        <p:spPr/>
        <p:txBody>
          <a:bodyPr/>
          <a:lstStyle/>
          <a:p>
            <a:pPr marL="0" indent="0" algn="ctr">
              <a:buNone/>
            </a:pPr>
            <a:r>
              <a:rPr lang="en-US" dirty="0"/>
              <a:t>Treatment approaches that have been rigorously tested in clinical trials and shown to be effective through research. These methods are supported by scientific evidence and typically align with guidelines from organizations like SAMHSA (Substance Abuse and Mental Health Services Administration) or WHO (World Health Organization)</a:t>
            </a:r>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p:txBody>
          <a:bodyPr>
            <a:normAutofit lnSpcReduction="10000"/>
          </a:bodyPr>
          <a:lstStyle/>
          <a:p>
            <a:r>
              <a:rPr lang="en-US" dirty="0"/>
              <a:t>Medication-assisted treatment (MAT) using FDA-approved drugs (e.g., methadone, buprenorphine, naltrexone)</a:t>
            </a:r>
          </a:p>
          <a:p>
            <a:r>
              <a:rPr lang="en-US" dirty="0"/>
              <a:t>Cognitive-behavioral therapy (CBT)</a:t>
            </a:r>
          </a:p>
          <a:p>
            <a:r>
              <a:rPr lang="en-US" dirty="0"/>
              <a:t>Motivational interviewing (MI)</a:t>
            </a:r>
          </a:p>
          <a:p>
            <a:r>
              <a:rPr lang="en-US" dirty="0"/>
              <a:t>Contingency management</a:t>
            </a:r>
          </a:p>
        </p:txBody>
      </p:sp>
      <p:pic>
        <p:nvPicPr>
          <p:cNvPr id="6" name="Picture 5">
            <a:extLst>
              <a:ext uri="{FF2B5EF4-FFF2-40B4-BE49-F238E27FC236}">
                <a16:creationId xmlns:a16="http://schemas.microsoft.com/office/drawing/2014/main" id="{4C5E8495-B569-FCA6-28CF-448D8A4F4A16}"/>
              </a:ext>
            </a:extLst>
          </p:cNvPr>
          <p:cNvPicPr>
            <a:picLocks noChangeAspect="1"/>
          </p:cNvPicPr>
          <p:nvPr/>
        </p:nvPicPr>
        <p:blipFill>
          <a:blip r:embed="rId3"/>
          <a:stretch>
            <a:fillRect/>
          </a:stretch>
        </p:blipFill>
        <p:spPr>
          <a:xfrm>
            <a:off x="10179709" y="5019935"/>
            <a:ext cx="1462753" cy="1462753"/>
          </a:xfrm>
          <a:prstGeom prst="rect">
            <a:avLst/>
          </a:prstGeom>
        </p:spPr>
      </p:pic>
    </p:spTree>
    <p:extLst>
      <p:ext uri="{BB962C8B-B14F-4D97-AF65-F5344CB8AC3E}">
        <p14:creationId xmlns:p14="http://schemas.microsoft.com/office/powerpoint/2010/main" val="389558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p:txBody>
          <a:bodyPr/>
          <a:lstStyle/>
          <a:p>
            <a:r>
              <a:rPr lang="en-US" dirty="0"/>
              <a:t>Comprehensive SUD Treatment</a:t>
            </a:r>
          </a:p>
        </p:txBody>
      </p:sp>
      <p:sp>
        <p:nvSpPr>
          <p:cNvPr id="3" name="Content Placeholder 2">
            <a:extLst>
              <a:ext uri="{FF2B5EF4-FFF2-40B4-BE49-F238E27FC236}">
                <a16:creationId xmlns:a16="http://schemas.microsoft.com/office/drawing/2014/main" id="{6A720854-4AFC-4B68-944A-8A368C9A8619}"/>
              </a:ext>
            </a:extLst>
          </p:cNvPr>
          <p:cNvSpPr>
            <a:spLocks noGrp="1"/>
          </p:cNvSpPr>
          <p:nvPr>
            <p:ph sz="half" idx="1"/>
          </p:nvPr>
        </p:nvSpPr>
        <p:spPr/>
        <p:txBody>
          <a:bodyPr/>
          <a:lstStyle/>
          <a:p>
            <a:r>
              <a:rPr lang="en-US" dirty="0"/>
              <a:t>Prenatal and maternal care (for pregnant women</a:t>
            </a:r>
          </a:p>
          <a:p>
            <a:r>
              <a:rPr lang="en-US" dirty="0"/>
              <a:t>Housing assistance</a:t>
            </a:r>
          </a:p>
          <a:p>
            <a:r>
              <a:rPr lang="en-US" dirty="0"/>
              <a:t>Parenting support</a:t>
            </a:r>
          </a:p>
          <a:p>
            <a:r>
              <a:rPr lang="en-US" dirty="0"/>
              <a:t>Legal aid or childcare services</a:t>
            </a:r>
          </a:p>
        </p:txBody>
      </p:sp>
      <p:sp>
        <p:nvSpPr>
          <p:cNvPr id="4" name="Content Placeholder 3">
            <a:extLst>
              <a:ext uri="{FF2B5EF4-FFF2-40B4-BE49-F238E27FC236}">
                <a16:creationId xmlns:a16="http://schemas.microsoft.com/office/drawing/2014/main" id="{60322649-994F-4A10-ADE4-7A676293A71C}"/>
              </a:ext>
            </a:extLst>
          </p:cNvPr>
          <p:cNvSpPr>
            <a:spLocks noGrp="1"/>
          </p:cNvSpPr>
          <p:nvPr>
            <p:ph sz="half" idx="2"/>
          </p:nvPr>
        </p:nvSpPr>
        <p:spPr/>
        <p:txBody>
          <a:bodyPr/>
          <a:lstStyle/>
          <a:p>
            <a:pPr marL="0" indent="0" algn="ctr">
              <a:buNone/>
            </a:pPr>
            <a:r>
              <a:rPr lang="en-US" dirty="0"/>
              <a:t> Holistic care that addresses the full range of an individual’s needs beyond substance use, which may include physical health, mental health, social support, and life circumstances</a:t>
            </a:r>
          </a:p>
        </p:txBody>
      </p:sp>
      <p:pic>
        <p:nvPicPr>
          <p:cNvPr id="6" name="Picture 5">
            <a:extLst>
              <a:ext uri="{FF2B5EF4-FFF2-40B4-BE49-F238E27FC236}">
                <a16:creationId xmlns:a16="http://schemas.microsoft.com/office/drawing/2014/main" id="{381F66BD-669D-D241-2B1D-278DB8785497}"/>
              </a:ext>
            </a:extLst>
          </p:cNvPr>
          <p:cNvPicPr>
            <a:picLocks noChangeAspect="1"/>
          </p:cNvPicPr>
          <p:nvPr/>
        </p:nvPicPr>
        <p:blipFill>
          <a:blip r:embed="rId3"/>
          <a:stretch>
            <a:fillRect/>
          </a:stretch>
        </p:blipFill>
        <p:spPr>
          <a:xfrm flipV="1">
            <a:off x="631862" y="5163474"/>
            <a:ext cx="1243013" cy="1243013"/>
          </a:xfrm>
          <a:prstGeom prst="rect">
            <a:avLst/>
          </a:prstGeom>
        </p:spPr>
      </p:pic>
    </p:spTree>
    <p:extLst>
      <p:ext uri="{BB962C8B-B14F-4D97-AF65-F5344CB8AC3E}">
        <p14:creationId xmlns:p14="http://schemas.microsoft.com/office/powerpoint/2010/main" val="337891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A149-CA83-9B08-3124-DFEB25108071}"/>
              </a:ext>
            </a:extLst>
          </p:cNvPr>
          <p:cNvSpPr>
            <a:spLocks noGrp="1"/>
          </p:cNvSpPr>
          <p:nvPr>
            <p:ph type="title"/>
          </p:nvPr>
        </p:nvSpPr>
        <p:spPr/>
        <p:txBody>
          <a:bodyPr/>
          <a:lstStyle/>
          <a:p>
            <a:r>
              <a:rPr lang="en-US" dirty="0"/>
              <a:t> First Data Sourced </a:t>
            </a:r>
          </a:p>
        </p:txBody>
      </p:sp>
      <p:sp>
        <p:nvSpPr>
          <p:cNvPr id="3" name="Content Placeholder 2">
            <a:extLst>
              <a:ext uri="{FF2B5EF4-FFF2-40B4-BE49-F238E27FC236}">
                <a16:creationId xmlns:a16="http://schemas.microsoft.com/office/drawing/2014/main" id="{D863F8DE-CC58-C9E4-7B91-8788669A0AB7}"/>
              </a:ext>
            </a:extLst>
          </p:cNvPr>
          <p:cNvSpPr>
            <a:spLocks noGrp="1"/>
          </p:cNvSpPr>
          <p:nvPr>
            <p:ph sz="half" idx="2"/>
          </p:nvPr>
        </p:nvSpPr>
        <p:spPr/>
        <p:txBody>
          <a:bodyPr>
            <a:normAutofit/>
          </a:bodyPr>
          <a:lstStyle/>
          <a:p>
            <a:r>
              <a:rPr lang="en-US" sz="2400" b="1" dirty="0"/>
              <a:t>Women Health Survey ( Substance Use Disorder ) </a:t>
            </a:r>
          </a:p>
          <a:p>
            <a:r>
              <a:rPr lang="en-US" sz="2400" b="1" dirty="0"/>
              <a:t>Primary Collected ( Memphis Area – Church Affiliated )</a:t>
            </a:r>
          </a:p>
          <a:p>
            <a:r>
              <a:rPr lang="en-US" sz="2400" b="1" dirty="0"/>
              <a:t>Non-Diverse ( income high, age group , lack disparities )</a:t>
            </a:r>
          </a:p>
          <a:p>
            <a:r>
              <a:rPr lang="en-US" sz="2400" b="1" dirty="0"/>
              <a:t>Survey Link :  </a:t>
            </a:r>
          </a:p>
        </p:txBody>
      </p:sp>
      <p:pic>
        <p:nvPicPr>
          <p:cNvPr id="4" name="Picture 3">
            <a:extLst>
              <a:ext uri="{FF2B5EF4-FFF2-40B4-BE49-F238E27FC236}">
                <a16:creationId xmlns:a16="http://schemas.microsoft.com/office/drawing/2014/main" id="{322E869D-04A8-7B04-9636-8BA8AE6983C0}"/>
              </a:ext>
            </a:extLst>
          </p:cNvPr>
          <p:cNvPicPr>
            <a:picLocks noChangeAspect="1"/>
          </p:cNvPicPr>
          <p:nvPr/>
        </p:nvPicPr>
        <p:blipFill>
          <a:blip r:embed="rId2"/>
          <a:stretch>
            <a:fillRect/>
          </a:stretch>
        </p:blipFill>
        <p:spPr>
          <a:xfrm>
            <a:off x="10471456" y="310567"/>
            <a:ext cx="1243692" cy="1243692"/>
          </a:xfrm>
          <a:prstGeom prst="rect">
            <a:avLst/>
          </a:prstGeom>
        </p:spPr>
      </p:pic>
    </p:spTree>
    <p:extLst>
      <p:ext uri="{BB962C8B-B14F-4D97-AF65-F5344CB8AC3E}">
        <p14:creationId xmlns:p14="http://schemas.microsoft.com/office/powerpoint/2010/main" val="2999151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4642-D6C2-0BF2-89E0-88B26CFD02C9}"/>
              </a:ext>
            </a:extLst>
          </p:cNvPr>
          <p:cNvSpPr>
            <a:spLocks noGrp="1"/>
          </p:cNvSpPr>
          <p:nvPr>
            <p:ph type="title"/>
          </p:nvPr>
        </p:nvSpPr>
        <p:spPr/>
        <p:txBody>
          <a:bodyPr/>
          <a:lstStyle/>
          <a:p>
            <a:r>
              <a:rPr lang="en-US" dirty="0"/>
              <a:t>2</a:t>
            </a:r>
            <a:r>
              <a:rPr lang="en-US" baseline="30000" dirty="0"/>
              <a:t>nd</a:t>
            </a:r>
            <a:r>
              <a:rPr lang="en-US" dirty="0"/>
              <a:t>  Data Sourced ( NIH ALL of Us Research Survey Data) </a:t>
            </a:r>
          </a:p>
        </p:txBody>
      </p:sp>
      <p:sp>
        <p:nvSpPr>
          <p:cNvPr id="8" name="Content Placeholder 7">
            <a:extLst>
              <a:ext uri="{FF2B5EF4-FFF2-40B4-BE49-F238E27FC236}">
                <a16:creationId xmlns:a16="http://schemas.microsoft.com/office/drawing/2014/main" id="{0EA78562-A2A1-D1CD-9C1C-D41F2E300574}"/>
              </a:ext>
            </a:extLst>
          </p:cNvPr>
          <p:cNvSpPr>
            <a:spLocks noGrp="1"/>
          </p:cNvSpPr>
          <p:nvPr>
            <p:ph sz="half" idx="2"/>
          </p:nvPr>
        </p:nvSpPr>
        <p:spPr/>
        <p:txBody>
          <a:bodyPr>
            <a:normAutofit fontScale="92500" lnSpcReduction="10000"/>
          </a:bodyPr>
          <a:lstStyle/>
          <a:p>
            <a:pPr marL="0" indent="0">
              <a:buNone/>
            </a:pPr>
            <a:endParaRPr lang="en-US" dirty="0"/>
          </a:p>
          <a:p>
            <a:r>
              <a:rPr lang="en-US" dirty="0"/>
              <a:t>Basic ( Insurance and Income status </a:t>
            </a:r>
          </a:p>
          <a:p>
            <a:r>
              <a:rPr lang="en-US" dirty="0"/>
              <a:t>Lifestyle Survey ( Substance Access Section ) </a:t>
            </a:r>
          </a:p>
          <a:p>
            <a:r>
              <a:rPr lang="en-US" dirty="0"/>
              <a:t>Personal Medical History Survey (Mental health and substance use condition Section) </a:t>
            </a:r>
          </a:p>
          <a:p>
            <a:r>
              <a:rPr lang="en-US" dirty="0"/>
              <a:t> SDOH survey ( Health Care provider Treatment Section  ) </a:t>
            </a:r>
          </a:p>
          <a:p>
            <a:r>
              <a:rPr lang="en-US" dirty="0"/>
              <a:t>Health Care Access and Utilization survey </a:t>
            </a:r>
          </a:p>
          <a:p>
            <a:endParaRPr lang="en-US" dirty="0"/>
          </a:p>
        </p:txBody>
      </p:sp>
      <p:pic>
        <p:nvPicPr>
          <p:cNvPr id="9" name="Picture 8">
            <a:extLst>
              <a:ext uri="{FF2B5EF4-FFF2-40B4-BE49-F238E27FC236}">
                <a16:creationId xmlns:a16="http://schemas.microsoft.com/office/drawing/2014/main" id="{B1343CAC-3701-4E50-FE96-05F40CC535FC}"/>
              </a:ext>
            </a:extLst>
          </p:cNvPr>
          <p:cNvPicPr>
            <a:picLocks noChangeAspect="1"/>
          </p:cNvPicPr>
          <p:nvPr/>
        </p:nvPicPr>
        <p:blipFill>
          <a:blip r:embed="rId2"/>
          <a:stretch>
            <a:fillRect/>
          </a:stretch>
        </p:blipFill>
        <p:spPr>
          <a:xfrm>
            <a:off x="10567149" y="310567"/>
            <a:ext cx="1243692" cy="1243692"/>
          </a:xfrm>
          <a:prstGeom prst="rect">
            <a:avLst/>
          </a:prstGeom>
        </p:spPr>
      </p:pic>
    </p:spTree>
    <p:extLst>
      <p:ext uri="{BB962C8B-B14F-4D97-AF65-F5344CB8AC3E}">
        <p14:creationId xmlns:p14="http://schemas.microsoft.com/office/powerpoint/2010/main" val="2854222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win32_fixed" id="{54D1AA8E-AE41-4F75-AFF4-1E55BF728136}" vid="{9097BC2D-75F4-410C-8544-556C30F4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8413E5-0484-489B-B293-D8720B6027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19B3EA6-E2E1-4B68-B700-9432F9FC79DA}">
  <ds:schemaRefs>
    <ds:schemaRef ds:uri="http://schemas.microsoft.com/sharepoint/v3/contenttype/forms"/>
  </ds:schemaRefs>
</ds:datastoreItem>
</file>

<file path=customXml/itemProps3.xml><?xml version="1.0" encoding="utf-8"?>
<ds:datastoreItem xmlns:ds="http://schemas.openxmlformats.org/officeDocument/2006/customXml" ds:itemID="{7BEDC914-E79E-4731-88EB-C290A6D4D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8796</TotalTime>
  <Words>1396</Words>
  <Application>Microsoft Office PowerPoint</Application>
  <PresentationFormat>Widescreen</PresentationFormat>
  <Paragraphs>107</Paragraphs>
  <Slides>15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Calibri</vt:lpstr>
      <vt:lpstr>Century Gothic</vt:lpstr>
      <vt:lpstr>proxima-nova</vt:lpstr>
      <vt:lpstr>Tahoma</vt:lpstr>
      <vt:lpstr>Wingdings 2</vt:lpstr>
      <vt:lpstr>Quotable</vt:lpstr>
      <vt:lpstr> Impact of Income and Insurance Status on Substance Use Disorder Treatment in Maternal Health</vt:lpstr>
      <vt:lpstr> Hypothesis Questions </vt:lpstr>
      <vt:lpstr> Hypothesis Questions continue  </vt:lpstr>
      <vt:lpstr>Focus Substance ( Drugs ) </vt:lpstr>
      <vt:lpstr>Focus Substance ( Drugs ) </vt:lpstr>
      <vt:lpstr>Evidence-Based SUD Treatment</vt:lpstr>
      <vt:lpstr>Comprehensive SUD Treatment</vt:lpstr>
      <vt:lpstr> First Data Sourced </vt:lpstr>
      <vt:lpstr>2nd  Data Sourced ( NIH ALL of Us Research Survey Data) </vt:lpstr>
      <vt:lpstr>Basic Survey ( Income &amp; Insurance Coverage)</vt:lpstr>
      <vt:lpstr>Lifestyle Survey ( Substance Access Section )  </vt:lpstr>
      <vt:lpstr>Personal Medical History ( Mental Health &amp; Substance Use Conditions Section</vt:lpstr>
      <vt:lpstr>SODH ( Healthcare Provider Treatment Section) </vt:lpstr>
      <vt:lpstr>HealthCare Access &amp; Utilization Survey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sade graves</dc:creator>
  <cp:lastModifiedBy>sade graves</cp:lastModifiedBy>
  <cp:revision>1</cp:revision>
  <dcterms:created xsi:type="dcterms:W3CDTF">2024-12-11T20:02:56Z</dcterms:created>
  <dcterms:modified xsi:type="dcterms:W3CDTF">2024-12-17T22:39:37Z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