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8"/>
    <a:srgbClr val="00000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snapToObjects="1" showGuides="1">
      <p:cViewPr varScale="1">
        <p:scale>
          <a:sx n="39" d="100"/>
          <a:sy n="39" d="100"/>
        </p:scale>
        <p:origin x="278" y="53"/>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7724777" y="3083481"/>
            <a:ext cx="13813366" cy="8083308"/>
          </a:xfrm>
        </p:spPr>
        <p:txBody>
          <a:bodyPr/>
          <a:lstStyle/>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Addressing substance use disorders in pregnancy is an urgent public health concern, as it leads to severe risks such as sepsis, eclampsia,  heart attacks, or heart failure. The most common substances associated with substance-exposed pregnancy are alcohol, tobacco,  cannabis, opioids, cocaine, and prescription medications stimulants.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Socioeconomic disparities, such as unstable housing, Medicaid insurance coverage, unemployment, low income,  race, negative cohabitation,  education, and older maternal age, are significant barriers to quality care for maternal women with substance use disorder. These socioeconomic factors underscore the crucial need for more equitable healthcare systems to ensure all women receive the help they need.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The most significant barrier in the healthcare system for pregnant women who use substances is stigmatization. This stigma, in the form of blaming, shaming, bias characterizing, parental separation, and criminalization, has a profound and damaging impact on the care of substance-using women. It underserves the resources needed to access medical treatment and addiction recovery treatment, making it incredibly challenging for pregnant mothers to seek help with substance use disorders. This highlights the urgent need for change in our healthcare system.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302" name="Text Placeholder 301"/>
          <p:cNvSpPr>
            <a:spLocks noGrp="1"/>
          </p:cNvSpPr>
          <p:nvPr>
            <p:ph type="body" sz="quarter" idx="19"/>
          </p:nvPr>
        </p:nvSpPr>
        <p:spPr>
          <a:xfrm>
            <a:off x="654202" y="3059468"/>
            <a:ext cx="6601943" cy="7413211"/>
          </a:xfrm>
        </p:spPr>
        <p:txBody>
          <a:bodyPr/>
          <a:lstStyle/>
          <a:p>
            <a:pPr marL="342900" indent="-342900">
              <a:buFont typeface="Arial" panose="020B0604020202020204" pitchFamily="34" charset="0"/>
              <a:buChar char="•"/>
            </a:pPr>
            <a:r>
              <a:rPr lang="en-US" sz="2400" dirty="0">
                <a:solidFill>
                  <a:schemeClr val="accent5">
                    <a:lumMod val="50000"/>
                  </a:schemeClr>
                </a:solidFill>
              </a:rPr>
              <a:t>To examine the impact of socioeconomic disparities on a substance use disorder woman who is pregnant.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To evaluate the healthcare access, healthcare process, treatments, and recovery resources for Substance use disorder pregnant women during the prenatal and postpartum periods.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 To shed light on social determinants of health factors that hinder care for Substance use disorder pregnant women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To Provide knowledge on how to identify and utilize socioeconomic disparities of a Substance use disorder in pregnant women to supply positive quality healthcare. </a:t>
            </a:r>
          </a:p>
        </p:txBody>
      </p:sp>
      <p:sp>
        <p:nvSpPr>
          <p:cNvPr id="303" name="Text Placeholder 302"/>
          <p:cNvSpPr>
            <a:spLocks noGrp="1"/>
          </p:cNvSpPr>
          <p:nvPr>
            <p:ph type="body" sz="quarter" idx="20"/>
          </p:nvPr>
        </p:nvSpPr>
        <p:spPr>
          <a:xfrm>
            <a:off x="556895" y="10472679"/>
            <a:ext cx="6699250" cy="536406"/>
          </a:xfrm>
          <a:solidFill>
            <a:srgbClr val="FFD248"/>
          </a:solidFill>
        </p:spPr>
        <p:txBody>
          <a:bodyPr/>
          <a:lstStyle/>
          <a:p>
            <a:r>
              <a:rPr lang="en-US" sz="2800" dirty="0">
                <a:solidFill>
                  <a:schemeClr val="accent2">
                    <a:lumMod val="75000"/>
                  </a:schemeClr>
                </a:solidFill>
              </a:rPr>
              <a:t>Materials and Methods </a:t>
            </a:r>
          </a:p>
        </p:txBody>
      </p:sp>
      <p:sp>
        <p:nvSpPr>
          <p:cNvPr id="304" name="Text Placeholder 303"/>
          <p:cNvSpPr>
            <a:spLocks noGrp="1"/>
          </p:cNvSpPr>
          <p:nvPr>
            <p:ph type="body" sz="quarter" idx="21"/>
          </p:nvPr>
        </p:nvSpPr>
        <p:spPr>
          <a:xfrm>
            <a:off x="749581" y="10971586"/>
            <a:ext cx="6699250" cy="5629110"/>
          </a:xfrm>
        </p:spPr>
        <p:txBody>
          <a:bodyPr/>
          <a:lstStyle/>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In my research, I conducted a thorough literature review using a comprehensive search strategy to find relevant studies and literature on the socioeconomic disparities and social determinants of health as they relate to substance use disorders and maternal health, specifically focusing on non-Hispanic Black populations. I searched academic and public health databases, including PubMed, NIH, and Google Scholar, to access peer-reviewed and statistical analysis articles.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solidFill>
                <a:schemeClr val="accent5">
                  <a:lumMod val="50000"/>
                </a:schemeClr>
              </a:solidFill>
            </a:endParaRPr>
          </a:p>
        </p:txBody>
      </p:sp>
      <p:sp>
        <p:nvSpPr>
          <p:cNvPr id="305" name="Text Placeholder 304"/>
          <p:cNvSpPr>
            <a:spLocks noGrp="1"/>
          </p:cNvSpPr>
          <p:nvPr>
            <p:ph type="body" sz="quarter" idx="22"/>
          </p:nvPr>
        </p:nvSpPr>
        <p:spPr>
          <a:solidFill>
            <a:srgbClr val="FFC000"/>
          </a:solidFill>
        </p:spPr>
        <p:txBody>
          <a:bodyPr/>
          <a:lstStyle/>
          <a:p>
            <a:r>
              <a:rPr lang="en-US" dirty="0">
                <a:solidFill>
                  <a:srgbClr val="C00000"/>
                </a:solidFill>
              </a:rPr>
              <a:t>Introduction </a:t>
            </a:r>
            <a:r>
              <a:rPr lang="en-US" dirty="0">
                <a:solidFill>
                  <a:srgbClr val="7030A0"/>
                </a:solidFill>
              </a:rPr>
              <a:t>  </a:t>
            </a:r>
          </a:p>
        </p:txBody>
      </p:sp>
      <p:sp>
        <p:nvSpPr>
          <p:cNvPr id="306" name="Text Placeholder 305"/>
          <p:cNvSpPr>
            <a:spLocks noGrp="1"/>
          </p:cNvSpPr>
          <p:nvPr>
            <p:ph type="body" sz="quarter" idx="23"/>
          </p:nvPr>
        </p:nvSpPr>
        <p:spPr>
          <a:xfrm>
            <a:off x="7792233" y="11166789"/>
            <a:ext cx="13676333" cy="4895106"/>
          </a:xfrm>
        </p:spPr>
        <p:txBody>
          <a:bodyPr/>
          <a:lstStyle/>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Increase awareness and understanding of the impacts of specific socioeconomic disparities, such as income inequality, insurance status, and lack of access to healthcare, on substance use disorder in pregnant women and their maternal health.</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Discovering relevant social information on healthcare access, treatment, and addiction recovery that has led to positive health outcomes for maternal women with substance use disorders offers hope for improved maternal health.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Developing a comprehensive framework to address the biased barriers to substance use disorder in pregnant women. Developing a comprehensive framework to address the bias barriers to substance use disorder in pregnant women.</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2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7" name="Text Placeholder 306"/>
          <p:cNvSpPr>
            <a:spLocks noGrp="1"/>
          </p:cNvSpPr>
          <p:nvPr>
            <p:ph type="body" sz="quarter" idx="24"/>
          </p:nvPr>
        </p:nvSpPr>
        <p:spPr>
          <a:xfrm>
            <a:off x="7308092" y="10580434"/>
            <a:ext cx="14230050" cy="450228"/>
          </a:xfrm>
          <a:solidFill>
            <a:srgbClr val="FFC000"/>
          </a:solidFill>
        </p:spPr>
        <p:txBody>
          <a:bodyPr/>
          <a:lstStyle/>
          <a:p>
            <a:r>
              <a:rPr lang="en-US" dirty="0">
                <a:solidFill>
                  <a:srgbClr val="C00000"/>
                </a:solidFill>
              </a:rPr>
              <a:t>Proposed  Results</a:t>
            </a:r>
          </a:p>
        </p:txBody>
      </p:sp>
      <p:sp>
        <p:nvSpPr>
          <p:cNvPr id="308" name="Text Placeholder 307"/>
          <p:cNvSpPr>
            <a:spLocks noGrp="1"/>
          </p:cNvSpPr>
          <p:nvPr>
            <p:ph type="body" sz="quarter" idx="25"/>
          </p:nvPr>
        </p:nvSpPr>
        <p:spPr>
          <a:solidFill>
            <a:schemeClr val="accent2">
              <a:lumMod val="60000"/>
              <a:lumOff val="40000"/>
            </a:schemeClr>
          </a:solidFill>
        </p:spPr>
        <p:txBody>
          <a:bodyPr/>
          <a:lstStyle/>
          <a:p>
            <a:r>
              <a:rPr lang="en-US" dirty="0">
                <a:solidFill>
                  <a:srgbClr val="C00000"/>
                </a:solidFill>
              </a:rPr>
              <a:t>Conclusion</a:t>
            </a:r>
          </a:p>
        </p:txBody>
      </p:sp>
      <p:sp>
        <p:nvSpPr>
          <p:cNvPr id="309" name="Text Placeholder 308"/>
          <p:cNvSpPr>
            <a:spLocks noGrp="1"/>
          </p:cNvSpPr>
          <p:nvPr>
            <p:ph type="body" sz="quarter" idx="26"/>
          </p:nvPr>
        </p:nvSpPr>
        <p:spPr>
          <a:xfrm>
            <a:off x="22105397" y="3059468"/>
            <a:ext cx="6547090" cy="4066128"/>
          </a:xfrm>
        </p:spPr>
        <p:txBody>
          <a:bodyPr/>
          <a:lstStyle/>
          <a:p>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Given the significant impact of socioeconomic disparities on pregnant women with substance use disorder, it is crucial to</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evaluate the healthcare access, healthcare process, treatments, and recovery resources </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available to them</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during the prenatal and postpartum periods.</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 This research aims to address a critical gap in our understanding of</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the impact of socioeconomic disparities on </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pregnant women with</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substance use disorder</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 By examining this issue, we can better understand these women's challenges and work towards improving their healthcare access and quality</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000" b="1" dirty="0">
              <a:solidFill>
                <a:schemeClr val="accent5">
                  <a:lumMod val="50000"/>
                </a:schemeClr>
              </a:solidFill>
            </a:endParaRPr>
          </a:p>
        </p:txBody>
      </p:sp>
      <p:sp>
        <p:nvSpPr>
          <p:cNvPr id="310" name="Text Placeholder 309"/>
          <p:cNvSpPr>
            <a:spLocks noGrp="1"/>
          </p:cNvSpPr>
          <p:nvPr>
            <p:ph type="body" sz="quarter" idx="27"/>
          </p:nvPr>
        </p:nvSpPr>
        <p:spPr>
          <a:solidFill>
            <a:srgbClr val="FFC000"/>
          </a:solidFill>
        </p:spPr>
        <p:txBody>
          <a:bodyPr/>
          <a:lstStyle/>
          <a:p>
            <a:r>
              <a:rPr lang="en-US" dirty="0">
                <a:solidFill>
                  <a:srgbClr val="C00000"/>
                </a:solidFill>
              </a:rPr>
              <a:t>References</a:t>
            </a:r>
          </a:p>
        </p:txBody>
      </p:sp>
      <p:sp>
        <p:nvSpPr>
          <p:cNvPr id="311" name="Text Placeholder 310"/>
          <p:cNvSpPr>
            <a:spLocks noGrp="1"/>
          </p:cNvSpPr>
          <p:nvPr>
            <p:ph type="body" sz="quarter" idx="28"/>
          </p:nvPr>
        </p:nvSpPr>
        <p:spPr>
          <a:xfrm>
            <a:off x="21951121" y="7552406"/>
            <a:ext cx="6701366" cy="5663415"/>
          </a:xfrm>
        </p:spPr>
        <p:txBody>
          <a:bodyPr/>
          <a:lstStyle/>
          <a:p>
            <a:pPr marL="342900" marR="0" lvl="0" indent="-342900">
              <a:lnSpc>
                <a:spcPct val="115000"/>
              </a:lnSpc>
              <a:spcBef>
                <a:spcPts val="0"/>
              </a:spcBef>
              <a:spcAft>
                <a:spcPts val="0"/>
              </a:spcAft>
              <a:buFont typeface="Symbol" panose="05050102010706020507" pitchFamily="18" charset="2"/>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Smid</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M. C.,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Schauberger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C. W.,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Terplan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M., &amp; Wright, T. E. (2020). Early lessons from maternal mortality review committees on drug-related deaths—time for obstetrical providers to take the lead in addressing addiction. American journal of obstetrics &amp; gynecology MFM, 2(4).</a:t>
            </a:r>
          </a:p>
          <a:p>
            <a:pPr marL="342900" marR="0" lvl="0" indent="-342900">
              <a:lnSpc>
                <a:spcPct val="115000"/>
              </a:lnSpc>
              <a:spcBef>
                <a:spcPts val="0"/>
              </a:spcBef>
              <a:spcAft>
                <a:spcPts val="0"/>
              </a:spcAft>
              <a:buFont typeface="Symbol" panose="05050102010706020507" pitchFamily="18" charset="2"/>
              <a:buChar char=""/>
            </a:pP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Glover, C. F. (2023). Exploring the Social Determinants of Health Among Pregnant Women with Substance Use Disorder: An In-depth Analysis of the Drug Free Moms and Babies Project.</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Nidey</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N.,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Kair</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R., Wilder, C., Froehlich, T. E., Weber, S., Folger, A., ... &amp; Bowers, K. (2022). Substance use and utilization of prenatal and postpartum care.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Journal of addiction medicine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84-92.</a:t>
            </a:r>
          </a:p>
          <a:p>
            <a:pPr marL="342900" marR="0" lvl="0" indent="-342900">
              <a:lnSpc>
                <a:spcPct val="115000"/>
              </a:lnSpc>
              <a:spcBef>
                <a:spcPts val="0"/>
              </a:spcBef>
              <a:spcAft>
                <a:spcPts val="800"/>
              </a:spcAft>
              <a:buFont typeface="Symbol" panose="05050102010706020507" pitchFamily="18" charset="2"/>
              <a:buChar char=""/>
            </a:pP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Weber, A.,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Miskle</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B., Lynch, A., Arndt, S., &amp;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Acion</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(2021). Substance use in pregnancy: identifying stigma and improving care.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Substance Abuse and Rehabilitation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105-121.</a:t>
            </a:r>
          </a:p>
        </p:txBody>
      </p:sp>
      <p:sp>
        <p:nvSpPr>
          <p:cNvPr id="312" name="Text Placeholder 311"/>
          <p:cNvSpPr>
            <a:spLocks noGrp="1"/>
          </p:cNvSpPr>
          <p:nvPr>
            <p:ph type="body" sz="quarter" idx="29"/>
          </p:nvPr>
        </p:nvSpPr>
        <p:spPr>
          <a:solidFill>
            <a:srgbClr val="FFC000"/>
          </a:solidFill>
        </p:spPr>
        <p:txBody>
          <a:bodyPr/>
          <a:lstStyle/>
          <a:p>
            <a:r>
              <a:rPr lang="en-US" dirty="0">
                <a:solidFill>
                  <a:srgbClr val="C00000"/>
                </a:solidFill>
              </a:rPr>
              <a:t>Acknowledgments </a:t>
            </a:r>
          </a:p>
        </p:txBody>
      </p:sp>
      <p:sp>
        <p:nvSpPr>
          <p:cNvPr id="313" name="Text Placeholder 312"/>
          <p:cNvSpPr>
            <a:spLocks noGrp="1"/>
          </p:cNvSpPr>
          <p:nvPr>
            <p:ph type="body" sz="quarter" idx="30"/>
          </p:nvPr>
        </p:nvSpPr>
        <p:spPr>
          <a:xfrm>
            <a:off x="21972279" y="13290313"/>
            <a:ext cx="6701366" cy="1802678"/>
          </a:xfrm>
        </p:spPr>
        <p:txBody>
          <a:bodyPr/>
          <a:lstStyle/>
          <a:p>
            <a:r>
              <a:rPr lang="en-US" sz="2000" b="1" dirty="0">
                <a:solidFill>
                  <a:schemeClr val="accent5">
                    <a:lumMod val="50000"/>
                  </a:schemeClr>
                </a:solidFill>
              </a:rPr>
              <a:t>The Morgan State University Maternal Health Equity Coordinating Center   Summer Research Internship Program supports this work. We also want to thank Dr. Arif Mahmud and Dr. </a:t>
            </a:r>
            <a:r>
              <a:rPr lang="en-US" sz="2000" b="1" dirty="0" err="1">
                <a:solidFill>
                  <a:schemeClr val="accent5">
                    <a:lumMod val="50000"/>
                  </a:schemeClr>
                </a:solidFill>
              </a:rPr>
              <a:t>Aize</a:t>
            </a:r>
            <a:r>
              <a:rPr lang="en-US" sz="2000" b="1" dirty="0">
                <a:solidFill>
                  <a:schemeClr val="accent5">
                    <a:lumMod val="50000"/>
                  </a:schemeClr>
                </a:solidFill>
              </a:rPr>
              <a:t> Cao for their support throughout the project </a:t>
            </a:r>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Sade Graves; Advisor: Arif Mahmud, PhD</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Department of Biomedical Data Science, School of Applied Computational Sciences, Meharry Medical College, Nashville, TN </a:t>
            </a:r>
          </a:p>
        </p:txBody>
      </p:sp>
      <p:sp>
        <p:nvSpPr>
          <p:cNvPr id="353" name="Text Placeholder 352"/>
          <p:cNvSpPr>
            <a:spLocks noGrp="1"/>
          </p:cNvSpPr>
          <p:nvPr>
            <p:ph type="body" sz="quarter" idx="185"/>
          </p:nvPr>
        </p:nvSpPr>
        <p:spPr>
          <a:xfrm>
            <a:off x="3574011" y="533432"/>
            <a:ext cx="21447761" cy="533368"/>
          </a:xfrm>
        </p:spPr>
        <p:txBody>
          <a:bodyPr>
            <a:normAutofit fontScale="47500" lnSpcReduction="20000"/>
          </a:bodyPr>
          <a:lstStyle/>
          <a:p>
            <a:r>
              <a:rPr lang="en-US" b="1" dirty="0">
                <a:solidFill>
                  <a:schemeClr val="accent5">
                    <a:lumMod val="50000"/>
                  </a:schemeClr>
                </a:solidFill>
              </a:rPr>
              <a:t>Examining the Correlation </a:t>
            </a:r>
            <a:r>
              <a:rPr lang="en-US" dirty="0"/>
              <a:t>B</a:t>
            </a:r>
            <a:r>
              <a:rPr lang="en-US" b="1" dirty="0">
                <a:solidFill>
                  <a:schemeClr val="accent5">
                    <a:lumMod val="50000"/>
                  </a:schemeClr>
                </a:solidFill>
              </a:rPr>
              <a:t>etween </a:t>
            </a:r>
            <a:r>
              <a:rPr lang="en-US" dirty="0"/>
              <a:t>S</a:t>
            </a:r>
            <a:r>
              <a:rPr lang="en-US" b="1" dirty="0">
                <a:solidFill>
                  <a:schemeClr val="accent5">
                    <a:lumMod val="50000"/>
                  </a:schemeClr>
                </a:solidFill>
              </a:rPr>
              <a:t>ubstance </a:t>
            </a:r>
            <a:r>
              <a:rPr lang="en-US" dirty="0"/>
              <a:t>U</a:t>
            </a:r>
            <a:r>
              <a:rPr lang="en-US" b="1" dirty="0">
                <a:solidFill>
                  <a:schemeClr val="accent5">
                    <a:lumMod val="50000"/>
                  </a:schemeClr>
                </a:solidFill>
              </a:rPr>
              <a:t>se </a:t>
            </a:r>
            <a:r>
              <a:rPr lang="en-US" dirty="0"/>
              <a:t>D</a:t>
            </a:r>
            <a:r>
              <a:rPr lang="en-US" b="1" dirty="0">
                <a:solidFill>
                  <a:schemeClr val="accent5">
                    <a:lumMod val="50000"/>
                  </a:schemeClr>
                </a:solidFill>
              </a:rPr>
              <a:t>isorder </a:t>
            </a:r>
            <a:r>
              <a:rPr lang="en-US" dirty="0"/>
              <a:t>D</a:t>
            </a:r>
            <a:r>
              <a:rPr lang="en-US" b="1" dirty="0">
                <a:solidFill>
                  <a:schemeClr val="accent5">
                    <a:lumMod val="50000"/>
                  </a:schemeClr>
                </a:solidFill>
              </a:rPr>
              <a:t>uring </a:t>
            </a:r>
            <a:r>
              <a:rPr lang="en-US" dirty="0"/>
              <a:t>P</a:t>
            </a:r>
            <a:r>
              <a:rPr lang="en-US" b="1" dirty="0">
                <a:solidFill>
                  <a:schemeClr val="accent5">
                    <a:lumMod val="50000"/>
                  </a:schemeClr>
                </a:solidFill>
              </a:rPr>
              <a:t>regnancy and Socioeconomic </a:t>
            </a:r>
            <a:r>
              <a:rPr lang="en-US" dirty="0"/>
              <a:t>D</a:t>
            </a:r>
            <a:r>
              <a:rPr lang="en-US" b="1" dirty="0">
                <a:solidFill>
                  <a:schemeClr val="accent5">
                    <a:lumMod val="50000"/>
                  </a:schemeClr>
                </a:solidFill>
              </a:rPr>
              <a:t>isparities in Maternal </a:t>
            </a:r>
            <a:r>
              <a:rPr lang="en-US" dirty="0"/>
              <a:t>Mortality and Morbidity</a:t>
            </a:r>
            <a:endParaRPr lang="en-US" b="1" dirty="0">
              <a:solidFill>
                <a:schemeClr val="accent5">
                  <a:lumMod val="50000"/>
                </a:schemeClr>
              </a:solidFill>
            </a:endParaRPr>
          </a:p>
        </p:txBody>
      </p:sp>
      <p:sp>
        <p:nvSpPr>
          <p:cNvPr id="3" name="Text Placeholder 2">
            <a:extLst>
              <a:ext uri="{FF2B5EF4-FFF2-40B4-BE49-F238E27FC236}">
                <a16:creationId xmlns:a16="http://schemas.microsoft.com/office/drawing/2014/main" id="{744FF854-B731-4F7F-C4E5-0D1C59DC2128}"/>
              </a:ext>
            </a:extLst>
          </p:cNvPr>
          <p:cNvSpPr>
            <a:spLocks noGrp="1"/>
          </p:cNvSpPr>
          <p:nvPr>
            <p:ph type="body" sz="quarter" idx="11"/>
          </p:nvPr>
        </p:nvSpPr>
        <p:spPr>
          <a:xfrm>
            <a:off x="608842" y="2593344"/>
            <a:ext cx="6699250" cy="450228"/>
          </a:xfrm>
          <a:solidFill>
            <a:srgbClr val="FFC000"/>
          </a:solidFill>
        </p:spPr>
        <p:txBody>
          <a:bodyPr/>
          <a:lstStyle/>
          <a:p>
            <a:r>
              <a:rPr lang="en-US" dirty="0">
                <a:solidFill>
                  <a:srgbClr val="C00000"/>
                </a:solidFill>
              </a:rPr>
              <a:t>Objectives</a:t>
            </a:r>
          </a:p>
        </p:txBody>
      </p:sp>
    </p:spTree>
    <p:extLst>
      <p:ext uri="{BB962C8B-B14F-4D97-AF65-F5344CB8AC3E}">
        <p14:creationId xmlns:p14="http://schemas.microsoft.com/office/powerpoint/2010/main" val="3417310049"/>
      </p:ext>
    </p:extLst>
  </p:cSld>
  <p:clrMapOvr>
    <a:masterClrMapping/>
  </p:clrMapOvr>
  <mc:AlternateContent xmlns:mc="http://schemas.openxmlformats.org/markup-compatibility/2006" xmlns:p14="http://schemas.microsoft.com/office/powerpoint/2010/main">
    <mc:Choice Requires="p14">
      <p:transition spd="slow" p14:dur="2000" advTm="501"/>
    </mc:Choice>
    <mc:Fallback xmlns="">
      <p:transition spd="slow" advTm="501"/>
    </mc:Fallback>
  </mc:AlternateContent>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1794</TotalTime>
  <Words>865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Aptos</vt:lpstr>
      <vt:lpstr>Arial</vt:lpstr>
      <vt:lpstr>Arial Black</vt:lpstr>
      <vt:lpstr>Calibri</vt:lpstr>
      <vt:lpstr>Symbol</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sade graves</cp:lastModifiedBy>
  <cp:revision>40</cp:revision>
  <dcterms:created xsi:type="dcterms:W3CDTF">2012-02-06T18:46:22Z</dcterms:created>
  <dcterms:modified xsi:type="dcterms:W3CDTF">2024-07-17T07:45:36Z</dcterms:modified>
</cp:coreProperties>
</file>