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6" r:id="rId6"/>
    <p:sldId id="261" r:id="rId7"/>
    <p:sldId id="260" r:id="rId8"/>
    <p:sldId id="264" r:id="rId9"/>
    <p:sldId id="265" r:id="rId10"/>
    <p:sldId id="262" r:id="rId11"/>
    <p:sldId id="263" r:id="rId12"/>
    <p:sldId id="276" r:id="rId13"/>
    <p:sldId id="267" r:id="rId14"/>
    <p:sldId id="268" r:id="rId15"/>
    <p:sldId id="269" r:id="rId16"/>
    <p:sldId id="270" r:id="rId17"/>
    <p:sldId id="271" r:id="rId18"/>
    <p:sldId id="272" r:id="rId19"/>
    <p:sldId id="273" r:id="rId20"/>
    <p:sldId id="274" r:id="rId21"/>
    <p:sldId id="275" r:id="rId22"/>
    <p:sldId id="278" r:id="rId23"/>
    <p:sldId id="277" r:id="rId2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104" d="100"/>
          <a:sy n="104" d="100"/>
        </p:scale>
        <p:origin x="216"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83619C-C55C-349C-D91C-A6A26957AF3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7634BAFA-44E9-9DFF-92F4-8B1A6A1E1B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8B58F5A7-CE4A-D539-B5C1-2B5DB84120F6}"/>
              </a:ext>
            </a:extLst>
          </p:cNvPr>
          <p:cNvSpPr>
            <a:spLocks noGrp="1"/>
          </p:cNvSpPr>
          <p:nvPr>
            <p:ph type="dt" sz="half" idx="10"/>
          </p:nvPr>
        </p:nvSpPr>
        <p:spPr/>
        <p:txBody>
          <a:bodyPr/>
          <a:lstStyle/>
          <a:p>
            <a:fld id="{16A66A7F-93E6-4C33-B69A-AE42B580A792}" type="datetimeFigureOut">
              <a:rPr lang="es-PE" smtClean="0"/>
              <a:t>2/01/2025</a:t>
            </a:fld>
            <a:endParaRPr lang="es-PE"/>
          </a:p>
        </p:txBody>
      </p:sp>
      <p:sp>
        <p:nvSpPr>
          <p:cNvPr id="5" name="Marcador de pie de página 4">
            <a:extLst>
              <a:ext uri="{FF2B5EF4-FFF2-40B4-BE49-F238E27FC236}">
                <a16:creationId xmlns:a16="http://schemas.microsoft.com/office/drawing/2014/main" id="{C13D13CA-6BE2-FB10-946A-4C141CA3DB0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3AF183F-6274-A408-31B2-06F0C10302F1}"/>
              </a:ext>
            </a:extLst>
          </p:cNvPr>
          <p:cNvSpPr>
            <a:spLocks noGrp="1"/>
          </p:cNvSpPr>
          <p:nvPr>
            <p:ph type="sldNum" sz="quarter" idx="12"/>
          </p:nvPr>
        </p:nvSpPr>
        <p:spPr/>
        <p:txBody>
          <a:bodyPr/>
          <a:lstStyle/>
          <a:p>
            <a:fld id="{19C0E03C-8E11-4453-AD86-482BCB393C40}" type="slidenum">
              <a:rPr lang="es-PE" smtClean="0"/>
              <a:t>‹Nº›</a:t>
            </a:fld>
            <a:endParaRPr lang="es-PE"/>
          </a:p>
        </p:txBody>
      </p:sp>
    </p:spTree>
    <p:extLst>
      <p:ext uri="{BB962C8B-B14F-4D97-AF65-F5344CB8AC3E}">
        <p14:creationId xmlns:p14="http://schemas.microsoft.com/office/powerpoint/2010/main" val="4118739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A130BD-774F-D46E-0136-ABED81114C7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A3F91AD2-BBB6-AF9D-909F-7167EC2A315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324A2DF5-9B42-AEDD-442B-3C34CB061656}"/>
              </a:ext>
            </a:extLst>
          </p:cNvPr>
          <p:cNvSpPr>
            <a:spLocks noGrp="1"/>
          </p:cNvSpPr>
          <p:nvPr>
            <p:ph type="dt" sz="half" idx="10"/>
          </p:nvPr>
        </p:nvSpPr>
        <p:spPr/>
        <p:txBody>
          <a:bodyPr/>
          <a:lstStyle/>
          <a:p>
            <a:fld id="{16A66A7F-93E6-4C33-B69A-AE42B580A792}" type="datetimeFigureOut">
              <a:rPr lang="es-PE" smtClean="0"/>
              <a:t>2/01/2025</a:t>
            </a:fld>
            <a:endParaRPr lang="es-PE"/>
          </a:p>
        </p:txBody>
      </p:sp>
      <p:sp>
        <p:nvSpPr>
          <p:cNvPr id="5" name="Marcador de pie de página 4">
            <a:extLst>
              <a:ext uri="{FF2B5EF4-FFF2-40B4-BE49-F238E27FC236}">
                <a16:creationId xmlns:a16="http://schemas.microsoft.com/office/drawing/2014/main" id="{9FB77C68-95D0-9E49-8D69-01E5AF613EE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177EDB2-7327-373F-ACA3-6F88343EBDB3}"/>
              </a:ext>
            </a:extLst>
          </p:cNvPr>
          <p:cNvSpPr>
            <a:spLocks noGrp="1"/>
          </p:cNvSpPr>
          <p:nvPr>
            <p:ph type="sldNum" sz="quarter" idx="12"/>
          </p:nvPr>
        </p:nvSpPr>
        <p:spPr/>
        <p:txBody>
          <a:bodyPr/>
          <a:lstStyle/>
          <a:p>
            <a:fld id="{19C0E03C-8E11-4453-AD86-482BCB393C40}" type="slidenum">
              <a:rPr lang="es-PE" smtClean="0"/>
              <a:t>‹Nº›</a:t>
            </a:fld>
            <a:endParaRPr lang="es-PE"/>
          </a:p>
        </p:txBody>
      </p:sp>
    </p:spTree>
    <p:extLst>
      <p:ext uri="{BB962C8B-B14F-4D97-AF65-F5344CB8AC3E}">
        <p14:creationId xmlns:p14="http://schemas.microsoft.com/office/powerpoint/2010/main" val="3684143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6528982-449C-D57F-C9E8-2D81EB847C6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E2DBFC9C-840A-805D-150A-C5027551A80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34D126C-BDF8-86C2-AD3F-FD416BF3A971}"/>
              </a:ext>
            </a:extLst>
          </p:cNvPr>
          <p:cNvSpPr>
            <a:spLocks noGrp="1"/>
          </p:cNvSpPr>
          <p:nvPr>
            <p:ph type="dt" sz="half" idx="10"/>
          </p:nvPr>
        </p:nvSpPr>
        <p:spPr/>
        <p:txBody>
          <a:bodyPr/>
          <a:lstStyle/>
          <a:p>
            <a:fld id="{16A66A7F-93E6-4C33-B69A-AE42B580A792}" type="datetimeFigureOut">
              <a:rPr lang="es-PE" smtClean="0"/>
              <a:t>2/01/2025</a:t>
            </a:fld>
            <a:endParaRPr lang="es-PE"/>
          </a:p>
        </p:txBody>
      </p:sp>
      <p:sp>
        <p:nvSpPr>
          <p:cNvPr id="5" name="Marcador de pie de página 4">
            <a:extLst>
              <a:ext uri="{FF2B5EF4-FFF2-40B4-BE49-F238E27FC236}">
                <a16:creationId xmlns:a16="http://schemas.microsoft.com/office/drawing/2014/main" id="{135E45AC-B8F1-61E8-F519-E32A491B192D}"/>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F60D6A9-9D69-9346-6FEB-607411886A86}"/>
              </a:ext>
            </a:extLst>
          </p:cNvPr>
          <p:cNvSpPr>
            <a:spLocks noGrp="1"/>
          </p:cNvSpPr>
          <p:nvPr>
            <p:ph type="sldNum" sz="quarter" idx="12"/>
          </p:nvPr>
        </p:nvSpPr>
        <p:spPr/>
        <p:txBody>
          <a:bodyPr/>
          <a:lstStyle/>
          <a:p>
            <a:fld id="{19C0E03C-8E11-4453-AD86-482BCB393C40}" type="slidenum">
              <a:rPr lang="es-PE" smtClean="0"/>
              <a:t>‹Nº›</a:t>
            </a:fld>
            <a:endParaRPr lang="es-PE"/>
          </a:p>
        </p:txBody>
      </p:sp>
    </p:spTree>
    <p:extLst>
      <p:ext uri="{BB962C8B-B14F-4D97-AF65-F5344CB8AC3E}">
        <p14:creationId xmlns:p14="http://schemas.microsoft.com/office/powerpoint/2010/main" val="3385253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3806F-623D-C3DB-DB1C-4FF9CA2CA693}"/>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3AE197FE-A696-0B19-2E0B-F35F9760968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C2E4EC2-F550-FADC-C8C2-E770F5942CCB}"/>
              </a:ext>
            </a:extLst>
          </p:cNvPr>
          <p:cNvSpPr>
            <a:spLocks noGrp="1"/>
          </p:cNvSpPr>
          <p:nvPr>
            <p:ph type="dt" sz="half" idx="10"/>
          </p:nvPr>
        </p:nvSpPr>
        <p:spPr/>
        <p:txBody>
          <a:bodyPr/>
          <a:lstStyle/>
          <a:p>
            <a:fld id="{16A66A7F-93E6-4C33-B69A-AE42B580A792}" type="datetimeFigureOut">
              <a:rPr lang="es-PE" smtClean="0"/>
              <a:t>2/01/2025</a:t>
            </a:fld>
            <a:endParaRPr lang="es-PE"/>
          </a:p>
        </p:txBody>
      </p:sp>
      <p:sp>
        <p:nvSpPr>
          <p:cNvPr id="5" name="Marcador de pie de página 4">
            <a:extLst>
              <a:ext uri="{FF2B5EF4-FFF2-40B4-BE49-F238E27FC236}">
                <a16:creationId xmlns:a16="http://schemas.microsoft.com/office/drawing/2014/main" id="{0163EAA8-349A-C4B4-3DE0-C66733D820C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67EA6B2-2A42-CDEA-2418-B49F6454F256}"/>
              </a:ext>
            </a:extLst>
          </p:cNvPr>
          <p:cNvSpPr>
            <a:spLocks noGrp="1"/>
          </p:cNvSpPr>
          <p:nvPr>
            <p:ph type="sldNum" sz="quarter" idx="12"/>
          </p:nvPr>
        </p:nvSpPr>
        <p:spPr/>
        <p:txBody>
          <a:bodyPr/>
          <a:lstStyle/>
          <a:p>
            <a:fld id="{19C0E03C-8E11-4453-AD86-482BCB393C40}" type="slidenum">
              <a:rPr lang="es-PE" smtClean="0"/>
              <a:t>‹Nº›</a:t>
            </a:fld>
            <a:endParaRPr lang="es-PE"/>
          </a:p>
        </p:txBody>
      </p:sp>
    </p:spTree>
    <p:extLst>
      <p:ext uri="{BB962C8B-B14F-4D97-AF65-F5344CB8AC3E}">
        <p14:creationId xmlns:p14="http://schemas.microsoft.com/office/powerpoint/2010/main" val="3363851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DB2F1-0544-4402-614D-84CBBDE1FE1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870E2AFA-3E88-2F67-A376-6C1BA87E78E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2E93F9A-CA6C-F3D6-9AAC-7BE7C0E3AD93}"/>
              </a:ext>
            </a:extLst>
          </p:cNvPr>
          <p:cNvSpPr>
            <a:spLocks noGrp="1"/>
          </p:cNvSpPr>
          <p:nvPr>
            <p:ph type="dt" sz="half" idx="10"/>
          </p:nvPr>
        </p:nvSpPr>
        <p:spPr/>
        <p:txBody>
          <a:bodyPr/>
          <a:lstStyle/>
          <a:p>
            <a:fld id="{16A66A7F-93E6-4C33-B69A-AE42B580A792}" type="datetimeFigureOut">
              <a:rPr lang="es-PE" smtClean="0"/>
              <a:t>2/01/2025</a:t>
            </a:fld>
            <a:endParaRPr lang="es-PE"/>
          </a:p>
        </p:txBody>
      </p:sp>
      <p:sp>
        <p:nvSpPr>
          <p:cNvPr id="5" name="Marcador de pie de página 4">
            <a:extLst>
              <a:ext uri="{FF2B5EF4-FFF2-40B4-BE49-F238E27FC236}">
                <a16:creationId xmlns:a16="http://schemas.microsoft.com/office/drawing/2014/main" id="{7CF59C03-32D3-0CE3-DA34-5FCA778EFDC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49A8AA21-249C-F28D-308C-45D4D67054BB}"/>
              </a:ext>
            </a:extLst>
          </p:cNvPr>
          <p:cNvSpPr>
            <a:spLocks noGrp="1"/>
          </p:cNvSpPr>
          <p:nvPr>
            <p:ph type="sldNum" sz="quarter" idx="12"/>
          </p:nvPr>
        </p:nvSpPr>
        <p:spPr/>
        <p:txBody>
          <a:bodyPr/>
          <a:lstStyle/>
          <a:p>
            <a:fld id="{19C0E03C-8E11-4453-AD86-482BCB393C40}" type="slidenum">
              <a:rPr lang="es-PE" smtClean="0"/>
              <a:t>‹Nº›</a:t>
            </a:fld>
            <a:endParaRPr lang="es-PE"/>
          </a:p>
        </p:txBody>
      </p:sp>
    </p:spTree>
    <p:extLst>
      <p:ext uri="{BB962C8B-B14F-4D97-AF65-F5344CB8AC3E}">
        <p14:creationId xmlns:p14="http://schemas.microsoft.com/office/powerpoint/2010/main" val="1901611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096D5F-6F90-CB05-291C-8B111CB3039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6CE4C06D-E802-3515-7C66-2A6A7FFD3FB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14384DB8-ADB3-47A8-6D48-925FBB75898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6BAEE3A4-62F8-8C02-63A8-94F164EF94AA}"/>
              </a:ext>
            </a:extLst>
          </p:cNvPr>
          <p:cNvSpPr>
            <a:spLocks noGrp="1"/>
          </p:cNvSpPr>
          <p:nvPr>
            <p:ph type="dt" sz="half" idx="10"/>
          </p:nvPr>
        </p:nvSpPr>
        <p:spPr/>
        <p:txBody>
          <a:bodyPr/>
          <a:lstStyle/>
          <a:p>
            <a:fld id="{16A66A7F-93E6-4C33-B69A-AE42B580A792}" type="datetimeFigureOut">
              <a:rPr lang="es-PE" smtClean="0"/>
              <a:t>2/01/2025</a:t>
            </a:fld>
            <a:endParaRPr lang="es-PE"/>
          </a:p>
        </p:txBody>
      </p:sp>
      <p:sp>
        <p:nvSpPr>
          <p:cNvPr id="6" name="Marcador de pie de página 5">
            <a:extLst>
              <a:ext uri="{FF2B5EF4-FFF2-40B4-BE49-F238E27FC236}">
                <a16:creationId xmlns:a16="http://schemas.microsoft.com/office/drawing/2014/main" id="{945FB8A3-A747-17D8-838A-F93662C482E4}"/>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0A01430D-A274-EA57-C2BE-782F44560229}"/>
              </a:ext>
            </a:extLst>
          </p:cNvPr>
          <p:cNvSpPr>
            <a:spLocks noGrp="1"/>
          </p:cNvSpPr>
          <p:nvPr>
            <p:ph type="sldNum" sz="quarter" idx="12"/>
          </p:nvPr>
        </p:nvSpPr>
        <p:spPr/>
        <p:txBody>
          <a:bodyPr/>
          <a:lstStyle/>
          <a:p>
            <a:fld id="{19C0E03C-8E11-4453-AD86-482BCB393C40}" type="slidenum">
              <a:rPr lang="es-PE" smtClean="0"/>
              <a:t>‹Nº›</a:t>
            </a:fld>
            <a:endParaRPr lang="es-PE"/>
          </a:p>
        </p:txBody>
      </p:sp>
    </p:spTree>
    <p:extLst>
      <p:ext uri="{BB962C8B-B14F-4D97-AF65-F5344CB8AC3E}">
        <p14:creationId xmlns:p14="http://schemas.microsoft.com/office/powerpoint/2010/main" val="334771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56EF33-7099-6057-31EA-BB0A75A5D07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07D91AF3-D44B-44DB-AC84-40F07FB9F8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454A332-6125-C7CC-BB99-D62C613325E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77A60DA7-E56C-827E-4715-2F6333EC8F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7118014-61BE-0590-532C-BA168C2844B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05FD1E1E-A058-1AA1-0B6E-227A7DBBF86D}"/>
              </a:ext>
            </a:extLst>
          </p:cNvPr>
          <p:cNvSpPr>
            <a:spLocks noGrp="1"/>
          </p:cNvSpPr>
          <p:nvPr>
            <p:ph type="dt" sz="half" idx="10"/>
          </p:nvPr>
        </p:nvSpPr>
        <p:spPr/>
        <p:txBody>
          <a:bodyPr/>
          <a:lstStyle/>
          <a:p>
            <a:fld id="{16A66A7F-93E6-4C33-B69A-AE42B580A792}" type="datetimeFigureOut">
              <a:rPr lang="es-PE" smtClean="0"/>
              <a:t>2/01/2025</a:t>
            </a:fld>
            <a:endParaRPr lang="es-PE"/>
          </a:p>
        </p:txBody>
      </p:sp>
      <p:sp>
        <p:nvSpPr>
          <p:cNvPr id="8" name="Marcador de pie de página 7">
            <a:extLst>
              <a:ext uri="{FF2B5EF4-FFF2-40B4-BE49-F238E27FC236}">
                <a16:creationId xmlns:a16="http://schemas.microsoft.com/office/drawing/2014/main" id="{BC3F7A1A-D0A6-4056-4E2C-EB12A95175AB}"/>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6AAB2D9D-4DF5-F7D6-30C6-49CC23779AD6}"/>
              </a:ext>
            </a:extLst>
          </p:cNvPr>
          <p:cNvSpPr>
            <a:spLocks noGrp="1"/>
          </p:cNvSpPr>
          <p:nvPr>
            <p:ph type="sldNum" sz="quarter" idx="12"/>
          </p:nvPr>
        </p:nvSpPr>
        <p:spPr/>
        <p:txBody>
          <a:bodyPr/>
          <a:lstStyle/>
          <a:p>
            <a:fld id="{19C0E03C-8E11-4453-AD86-482BCB393C40}" type="slidenum">
              <a:rPr lang="es-PE" smtClean="0"/>
              <a:t>‹Nº›</a:t>
            </a:fld>
            <a:endParaRPr lang="es-PE"/>
          </a:p>
        </p:txBody>
      </p:sp>
    </p:spTree>
    <p:extLst>
      <p:ext uri="{BB962C8B-B14F-4D97-AF65-F5344CB8AC3E}">
        <p14:creationId xmlns:p14="http://schemas.microsoft.com/office/powerpoint/2010/main" val="3295218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54F14C-2953-49BE-BE4F-05F4B70D406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5FD06016-2D9D-B13B-7C91-E41DAAFB0DE5}"/>
              </a:ext>
            </a:extLst>
          </p:cNvPr>
          <p:cNvSpPr>
            <a:spLocks noGrp="1"/>
          </p:cNvSpPr>
          <p:nvPr>
            <p:ph type="dt" sz="half" idx="10"/>
          </p:nvPr>
        </p:nvSpPr>
        <p:spPr/>
        <p:txBody>
          <a:bodyPr/>
          <a:lstStyle/>
          <a:p>
            <a:fld id="{16A66A7F-93E6-4C33-B69A-AE42B580A792}" type="datetimeFigureOut">
              <a:rPr lang="es-PE" smtClean="0"/>
              <a:t>2/01/2025</a:t>
            </a:fld>
            <a:endParaRPr lang="es-PE"/>
          </a:p>
        </p:txBody>
      </p:sp>
      <p:sp>
        <p:nvSpPr>
          <p:cNvPr id="4" name="Marcador de pie de página 3">
            <a:extLst>
              <a:ext uri="{FF2B5EF4-FFF2-40B4-BE49-F238E27FC236}">
                <a16:creationId xmlns:a16="http://schemas.microsoft.com/office/drawing/2014/main" id="{74BC3EBA-0A07-4132-85CA-AEEF728E8D52}"/>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EF227944-558F-427D-4B80-889B591A5E0F}"/>
              </a:ext>
            </a:extLst>
          </p:cNvPr>
          <p:cNvSpPr>
            <a:spLocks noGrp="1"/>
          </p:cNvSpPr>
          <p:nvPr>
            <p:ph type="sldNum" sz="quarter" idx="12"/>
          </p:nvPr>
        </p:nvSpPr>
        <p:spPr/>
        <p:txBody>
          <a:bodyPr/>
          <a:lstStyle/>
          <a:p>
            <a:fld id="{19C0E03C-8E11-4453-AD86-482BCB393C40}" type="slidenum">
              <a:rPr lang="es-PE" smtClean="0"/>
              <a:t>‹Nº›</a:t>
            </a:fld>
            <a:endParaRPr lang="es-PE"/>
          </a:p>
        </p:txBody>
      </p:sp>
    </p:spTree>
    <p:extLst>
      <p:ext uri="{BB962C8B-B14F-4D97-AF65-F5344CB8AC3E}">
        <p14:creationId xmlns:p14="http://schemas.microsoft.com/office/powerpoint/2010/main" val="3511624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CD2174D-20E7-FC38-754E-8B62F7ED339B}"/>
              </a:ext>
            </a:extLst>
          </p:cNvPr>
          <p:cNvSpPr>
            <a:spLocks noGrp="1"/>
          </p:cNvSpPr>
          <p:nvPr>
            <p:ph type="dt" sz="half" idx="10"/>
          </p:nvPr>
        </p:nvSpPr>
        <p:spPr/>
        <p:txBody>
          <a:bodyPr/>
          <a:lstStyle/>
          <a:p>
            <a:fld id="{16A66A7F-93E6-4C33-B69A-AE42B580A792}" type="datetimeFigureOut">
              <a:rPr lang="es-PE" smtClean="0"/>
              <a:t>2/01/2025</a:t>
            </a:fld>
            <a:endParaRPr lang="es-PE"/>
          </a:p>
        </p:txBody>
      </p:sp>
      <p:sp>
        <p:nvSpPr>
          <p:cNvPr id="3" name="Marcador de pie de página 2">
            <a:extLst>
              <a:ext uri="{FF2B5EF4-FFF2-40B4-BE49-F238E27FC236}">
                <a16:creationId xmlns:a16="http://schemas.microsoft.com/office/drawing/2014/main" id="{F4CFF197-A30D-F0F8-0A35-82D6BF03271F}"/>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6927F83E-5924-194F-AEDD-95650072D5AE}"/>
              </a:ext>
            </a:extLst>
          </p:cNvPr>
          <p:cNvSpPr>
            <a:spLocks noGrp="1"/>
          </p:cNvSpPr>
          <p:nvPr>
            <p:ph type="sldNum" sz="quarter" idx="12"/>
          </p:nvPr>
        </p:nvSpPr>
        <p:spPr/>
        <p:txBody>
          <a:bodyPr/>
          <a:lstStyle/>
          <a:p>
            <a:fld id="{19C0E03C-8E11-4453-AD86-482BCB393C40}" type="slidenum">
              <a:rPr lang="es-PE" smtClean="0"/>
              <a:t>‹Nº›</a:t>
            </a:fld>
            <a:endParaRPr lang="es-PE"/>
          </a:p>
        </p:txBody>
      </p:sp>
    </p:spTree>
    <p:extLst>
      <p:ext uri="{BB962C8B-B14F-4D97-AF65-F5344CB8AC3E}">
        <p14:creationId xmlns:p14="http://schemas.microsoft.com/office/powerpoint/2010/main" val="1530092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27E0DE-6AEB-154D-D325-AE560339283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381BFFFC-7B35-A742-19EA-25D3027E0B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22B977EA-7A64-9CE6-C2CC-CED6F6F143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5B4862B-17FD-5C0E-2326-00B5F642E600}"/>
              </a:ext>
            </a:extLst>
          </p:cNvPr>
          <p:cNvSpPr>
            <a:spLocks noGrp="1"/>
          </p:cNvSpPr>
          <p:nvPr>
            <p:ph type="dt" sz="half" idx="10"/>
          </p:nvPr>
        </p:nvSpPr>
        <p:spPr/>
        <p:txBody>
          <a:bodyPr/>
          <a:lstStyle/>
          <a:p>
            <a:fld id="{16A66A7F-93E6-4C33-B69A-AE42B580A792}" type="datetimeFigureOut">
              <a:rPr lang="es-PE" smtClean="0"/>
              <a:t>2/01/2025</a:t>
            </a:fld>
            <a:endParaRPr lang="es-PE"/>
          </a:p>
        </p:txBody>
      </p:sp>
      <p:sp>
        <p:nvSpPr>
          <p:cNvPr id="6" name="Marcador de pie de página 5">
            <a:extLst>
              <a:ext uri="{FF2B5EF4-FFF2-40B4-BE49-F238E27FC236}">
                <a16:creationId xmlns:a16="http://schemas.microsoft.com/office/drawing/2014/main" id="{88B34A01-DC60-CB45-7243-83E38D32CCB0}"/>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C15D3797-3B47-E56D-5519-5267D7AC8168}"/>
              </a:ext>
            </a:extLst>
          </p:cNvPr>
          <p:cNvSpPr>
            <a:spLocks noGrp="1"/>
          </p:cNvSpPr>
          <p:nvPr>
            <p:ph type="sldNum" sz="quarter" idx="12"/>
          </p:nvPr>
        </p:nvSpPr>
        <p:spPr/>
        <p:txBody>
          <a:bodyPr/>
          <a:lstStyle/>
          <a:p>
            <a:fld id="{19C0E03C-8E11-4453-AD86-482BCB393C40}" type="slidenum">
              <a:rPr lang="es-PE" smtClean="0"/>
              <a:t>‹Nº›</a:t>
            </a:fld>
            <a:endParaRPr lang="es-PE"/>
          </a:p>
        </p:txBody>
      </p:sp>
    </p:spTree>
    <p:extLst>
      <p:ext uri="{BB962C8B-B14F-4D97-AF65-F5344CB8AC3E}">
        <p14:creationId xmlns:p14="http://schemas.microsoft.com/office/powerpoint/2010/main" val="438904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C4EC9-F818-AFE4-64A1-42DF6851A07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DE0B5B76-CE8D-CC66-4A0A-1A2326C49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BB4060D2-AE92-0B0F-86FC-2CA78F64A4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5F7E4DD-E3B2-866F-E952-A293EC562D8C}"/>
              </a:ext>
            </a:extLst>
          </p:cNvPr>
          <p:cNvSpPr>
            <a:spLocks noGrp="1"/>
          </p:cNvSpPr>
          <p:nvPr>
            <p:ph type="dt" sz="half" idx="10"/>
          </p:nvPr>
        </p:nvSpPr>
        <p:spPr/>
        <p:txBody>
          <a:bodyPr/>
          <a:lstStyle/>
          <a:p>
            <a:fld id="{16A66A7F-93E6-4C33-B69A-AE42B580A792}" type="datetimeFigureOut">
              <a:rPr lang="es-PE" smtClean="0"/>
              <a:t>2/01/2025</a:t>
            </a:fld>
            <a:endParaRPr lang="es-PE"/>
          </a:p>
        </p:txBody>
      </p:sp>
      <p:sp>
        <p:nvSpPr>
          <p:cNvPr id="6" name="Marcador de pie de página 5">
            <a:extLst>
              <a:ext uri="{FF2B5EF4-FFF2-40B4-BE49-F238E27FC236}">
                <a16:creationId xmlns:a16="http://schemas.microsoft.com/office/drawing/2014/main" id="{11D34080-1AE2-8349-88B8-6AE38B095EC7}"/>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E77B8062-A1B9-6640-CA42-EDBC2596BC98}"/>
              </a:ext>
            </a:extLst>
          </p:cNvPr>
          <p:cNvSpPr>
            <a:spLocks noGrp="1"/>
          </p:cNvSpPr>
          <p:nvPr>
            <p:ph type="sldNum" sz="quarter" idx="12"/>
          </p:nvPr>
        </p:nvSpPr>
        <p:spPr/>
        <p:txBody>
          <a:bodyPr/>
          <a:lstStyle/>
          <a:p>
            <a:fld id="{19C0E03C-8E11-4453-AD86-482BCB393C40}" type="slidenum">
              <a:rPr lang="es-PE" smtClean="0"/>
              <a:t>‹Nº›</a:t>
            </a:fld>
            <a:endParaRPr lang="es-PE"/>
          </a:p>
        </p:txBody>
      </p:sp>
    </p:spTree>
    <p:extLst>
      <p:ext uri="{BB962C8B-B14F-4D97-AF65-F5344CB8AC3E}">
        <p14:creationId xmlns:p14="http://schemas.microsoft.com/office/powerpoint/2010/main" val="379636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72944C6-1B81-5C04-A47B-527E0A7D08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27592958-FA4B-AA94-F9C0-9733C91ACF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5AA75441-19E1-5538-EB89-93E573A70A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6A66A7F-93E6-4C33-B69A-AE42B580A792}" type="datetimeFigureOut">
              <a:rPr lang="es-PE" smtClean="0"/>
              <a:t>2/01/2025</a:t>
            </a:fld>
            <a:endParaRPr lang="es-PE"/>
          </a:p>
        </p:txBody>
      </p:sp>
      <p:sp>
        <p:nvSpPr>
          <p:cNvPr id="5" name="Marcador de pie de página 4">
            <a:extLst>
              <a:ext uri="{FF2B5EF4-FFF2-40B4-BE49-F238E27FC236}">
                <a16:creationId xmlns:a16="http://schemas.microsoft.com/office/drawing/2014/main" id="{78E493F1-AB4B-F876-39F8-107EDC791C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PE"/>
          </a:p>
        </p:txBody>
      </p:sp>
      <p:sp>
        <p:nvSpPr>
          <p:cNvPr id="6" name="Marcador de número de diapositiva 5">
            <a:extLst>
              <a:ext uri="{FF2B5EF4-FFF2-40B4-BE49-F238E27FC236}">
                <a16:creationId xmlns:a16="http://schemas.microsoft.com/office/drawing/2014/main" id="{BF449843-70B7-9163-FCFE-94FBBCEB6B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9C0E03C-8E11-4453-AD86-482BCB393C40}" type="slidenum">
              <a:rPr lang="es-PE" smtClean="0"/>
              <a:t>‹Nº›</a:t>
            </a:fld>
            <a:endParaRPr lang="es-PE"/>
          </a:p>
        </p:txBody>
      </p:sp>
    </p:spTree>
    <p:extLst>
      <p:ext uri="{BB962C8B-B14F-4D97-AF65-F5344CB8AC3E}">
        <p14:creationId xmlns:p14="http://schemas.microsoft.com/office/powerpoint/2010/main" val="563983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51E6E-441A-D182-FF13-3C5D254C16FD}"/>
              </a:ext>
            </a:extLst>
          </p:cNvPr>
          <p:cNvSpPr>
            <a:spLocks noGrp="1"/>
          </p:cNvSpPr>
          <p:nvPr>
            <p:ph type="ctrTitle"/>
          </p:nvPr>
        </p:nvSpPr>
        <p:spPr/>
        <p:txBody>
          <a:bodyPr>
            <a:normAutofit fontScale="90000"/>
          </a:bodyPr>
          <a:lstStyle/>
          <a:p>
            <a:r>
              <a:rPr lang="es-ES" dirty="0"/>
              <a:t>Reto Técnico Reevalúa – Detección de Fraudes en Transacciones Bancarias</a:t>
            </a:r>
            <a:endParaRPr lang="es-PE" dirty="0"/>
          </a:p>
        </p:txBody>
      </p:sp>
      <p:sp>
        <p:nvSpPr>
          <p:cNvPr id="3" name="Subtítulo 2">
            <a:extLst>
              <a:ext uri="{FF2B5EF4-FFF2-40B4-BE49-F238E27FC236}">
                <a16:creationId xmlns:a16="http://schemas.microsoft.com/office/drawing/2014/main" id="{8A4AC905-2746-3092-71CE-C413F99347C7}"/>
              </a:ext>
            </a:extLst>
          </p:cNvPr>
          <p:cNvSpPr>
            <a:spLocks noGrp="1"/>
          </p:cNvSpPr>
          <p:nvPr>
            <p:ph type="subTitle" idx="1"/>
          </p:nvPr>
        </p:nvSpPr>
        <p:spPr/>
        <p:txBody>
          <a:bodyPr/>
          <a:lstStyle/>
          <a:p>
            <a:r>
              <a:rPr lang="es-ES" dirty="0"/>
              <a:t>Sebastian Gomez</a:t>
            </a:r>
          </a:p>
          <a:p>
            <a:r>
              <a:rPr lang="es-ES" dirty="0"/>
              <a:t>Data </a:t>
            </a:r>
            <a:r>
              <a:rPr lang="es-ES" dirty="0" err="1"/>
              <a:t>Scientist</a:t>
            </a:r>
            <a:endParaRPr lang="es-PE" dirty="0"/>
          </a:p>
        </p:txBody>
      </p:sp>
    </p:spTree>
    <p:extLst>
      <p:ext uri="{BB962C8B-B14F-4D97-AF65-F5344CB8AC3E}">
        <p14:creationId xmlns:p14="http://schemas.microsoft.com/office/powerpoint/2010/main" val="2684291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861DF-FAC9-0517-1B78-F59086D3666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115F404-841F-FB66-ABE2-FF7821C0933E}"/>
              </a:ext>
            </a:extLst>
          </p:cNvPr>
          <p:cNvSpPr>
            <a:spLocks noGrp="1"/>
          </p:cNvSpPr>
          <p:nvPr>
            <p:ph type="title"/>
          </p:nvPr>
        </p:nvSpPr>
        <p:spPr/>
        <p:txBody>
          <a:bodyPr/>
          <a:lstStyle/>
          <a:p>
            <a:r>
              <a:rPr lang="es-ES" dirty="0"/>
              <a:t>3. model_fine_tuning.py</a:t>
            </a:r>
            <a:endParaRPr lang="es-PE" dirty="0"/>
          </a:p>
        </p:txBody>
      </p:sp>
      <p:sp>
        <p:nvSpPr>
          <p:cNvPr id="3" name="Marcador de contenido 2">
            <a:extLst>
              <a:ext uri="{FF2B5EF4-FFF2-40B4-BE49-F238E27FC236}">
                <a16:creationId xmlns:a16="http://schemas.microsoft.com/office/drawing/2014/main" id="{058B9271-8F4B-A32D-731B-6E526BBC6486}"/>
              </a:ext>
            </a:extLst>
          </p:cNvPr>
          <p:cNvSpPr>
            <a:spLocks noGrp="1"/>
          </p:cNvSpPr>
          <p:nvPr>
            <p:ph idx="1"/>
          </p:nvPr>
        </p:nvSpPr>
        <p:spPr/>
        <p:txBody>
          <a:bodyPr>
            <a:normAutofit/>
          </a:bodyPr>
          <a:lstStyle/>
          <a:p>
            <a:pPr marL="0" indent="0">
              <a:buNone/>
            </a:pPr>
            <a:r>
              <a:rPr lang="es-PE" sz="1800" dirty="0"/>
              <a:t>Se creo un </a:t>
            </a:r>
            <a:r>
              <a:rPr lang="es-PE" sz="1800" dirty="0" err="1"/>
              <a:t>voting</a:t>
            </a:r>
            <a:r>
              <a:rPr lang="es-PE" sz="1800" dirty="0"/>
              <a:t> </a:t>
            </a:r>
            <a:r>
              <a:rPr lang="es-PE" sz="1800" dirty="0" err="1"/>
              <a:t>classifier</a:t>
            </a:r>
            <a:r>
              <a:rPr lang="es-PE" sz="1800" dirty="0"/>
              <a:t> compuesto de:</a:t>
            </a:r>
          </a:p>
          <a:p>
            <a:pPr>
              <a:buFontTx/>
              <a:buChar char="-"/>
            </a:pPr>
            <a:r>
              <a:rPr lang="es-PE" sz="1800" dirty="0" err="1"/>
              <a:t>DecissionTreeClassifier</a:t>
            </a:r>
            <a:r>
              <a:rPr lang="es-PE" sz="1800" dirty="0"/>
              <a:t>.</a:t>
            </a:r>
          </a:p>
          <a:p>
            <a:pPr>
              <a:buFontTx/>
              <a:buChar char="-"/>
            </a:pPr>
            <a:r>
              <a:rPr lang="es-PE" sz="1800" dirty="0" err="1"/>
              <a:t>LGBMClassifier</a:t>
            </a:r>
            <a:r>
              <a:rPr lang="es-PE" sz="1800" dirty="0"/>
              <a:t>.</a:t>
            </a:r>
          </a:p>
          <a:p>
            <a:pPr>
              <a:buFontTx/>
              <a:buChar char="-"/>
            </a:pPr>
            <a:r>
              <a:rPr lang="es-PE" sz="1800" dirty="0" err="1"/>
              <a:t>XGBClassifier</a:t>
            </a:r>
            <a:r>
              <a:rPr lang="es-PE" sz="1800" dirty="0"/>
              <a:t>.</a:t>
            </a:r>
          </a:p>
          <a:p>
            <a:pPr marL="0" indent="0">
              <a:buNone/>
            </a:pPr>
            <a:r>
              <a:rPr lang="es-PE" sz="1800" dirty="0"/>
              <a:t>Notas:</a:t>
            </a:r>
          </a:p>
          <a:p>
            <a:pPr>
              <a:buFontTx/>
              <a:buChar char="-"/>
            </a:pPr>
            <a:r>
              <a:rPr lang="es-PE" sz="1800" dirty="0"/>
              <a:t>En este punto, se hace todos los </a:t>
            </a:r>
            <a:r>
              <a:rPr lang="es-PE" sz="1800" dirty="0" err="1"/>
              <a:t>one-hot</a:t>
            </a:r>
            <a:r>
              <a:rPr lang="es-PE" sz="1800" dirty="0"/>
              <a:t> </a:t>
            </a:r>
            <a:r>
              <a:rPr lang="es-PE" sz="1800" dirty="0" err="1"/>
              <a:t>encoding</a:t>
            </a:r>
            <a:r>
              <a:rPr lang="es-PE" sz="1800" dirty="0"/>
              <a:t>, que sirve para pasar los valores categóricos a columnas. Recién en este formato son admisibles para los modelos de predicción.</a:t>
            </a:r>
          </a:p>
          <a:p>
            <a:pPr>
              <a:buFontTx/>
              <a:buChar char="-"/>
            </a:pPr>
            <a:r>
              <a:rPr lang="es-PE" sz="1800" dirty="0"/>
              <a:t>Cada uno de los modelos anteriores se fine tuneó. </a:t>
            </a:r>
          </a:p>
          <a:p>
            <a:pPr>
              <a:buFontTx/>
              <a:buChar char="-"/>
            </a:pPr>
            <a:r>
              <a:rPr lang="es-PE" sz="1800" dirty="0"/>
              <a:t>Las métricas de predicción se muestran en </a:t>
            </a:r>
            <a:r>
              <a:rPr lang="es-PE" sz="1800" dirty="0" err="1"/>
              <a:t>Fig</a:t>
            </a:r>
            <a:r>
              <a:rPr lang="es-PE" sz="1800" dirty="0"/>
              <a:t> 2 (siguiente </a:t>
            </a:r>
            <a:r>
              <a:rPr lang="es-PE" sz="1800" dirty="0" err="1"/>
              <a:t>slide</a:t>
            </a:r>
            <a:r>
              <a:rPr lang="es-PE" sz="1800" dirty="0"/>
              <a:t>).</a:t>
            </a:r>
          </a:p>
          <a:p>
            <a:pPr>
              <a:buFontTx/>
              <a:buChar char="-"/>
            </a:pPr>
            <a:r>
              <a:rPr lang="es-PE" sz="1800" dirty="0"/>
              <a:t>El uso de </a:t>
            </a:r>
            <a:r>
              <a:rPr lang="es-PE" sz="1800" dirty="0" err="1"/>
              <a:t>voting</a:t>
            </a:r>
            <a:r>
              <a:rPr lang="es-PE" sz="1800" dirty="0"/>
              <a:t> </a:t>
            </a:r>
            <a:r>
              <a:rPr lang="es-PE" sz="1800" dirty="0" err="1"/>
              <a:t>classifier</a:t>
            </a:r>
            <a:r>
              <a:rPr lang="es-PE" sz="1800" dirty="0"/>
              <a:t> es preferible al uso de un solo modelo en tareas de clasificación.</a:t>
            </a:r>
          </a:p>
          <a:p>
            <a:pPr>
              <a:buFontTx/>
              <a:buChar char="-"/>
            </a:pPr>
            <a:r>
              <a:rPr lang="es-PE" sz="1800" dirty="0"/>
              <a:t>Usa los datos ya procesados en preprocessing.py.</a:t>
            </a:r>
          </a:p>
        </p:txBody>
      </p:sp>
    </p:spTree>
    <p:extLst>
      <p:ext uri="{BB962C8B-B14F-4D97-AF65-F5344CB8AC3E}">
        <p14:creationId xmlns:p14="http://schemas.microsoft.com/office/powerpoint/2010/main" val="2061139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B1344-4CDC-F9E4-7D58-397004CE1DA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D9469E7-F25C-483C-3A69-605ADBB0799A}"/>
              </a:ext>
            </a:extLst>
          </p:cNvPr>
          <p:cNvSpPr>
            <a:spLocks noGrp="1"/>
          </p:cNvSpPr>
          <p:nvPr>
            <p:ph type="title"/>
          </p:nvPr>
        </p:nvSpPr>
        <p:spPr/>
        <p:txBody>
          <a:bodyPr/>
          <a:lstStyle/>
          <a:p>
            <a:r>
              <a:rPr lang="es-ES" dirty="0"/>
              <a:t>3. model_fine_tune.py – </a:t>
            </a:r>
            <a:r>
              <a:rPr lang="es-ES" dirty="0" err="1"/>
              <a:t>Fig</a:t>
            </a:r>
            <a:r>
              <a:rPr lang="es-ES" dirty="0"/>
              <a:t> 2. </a:t>
            </a:r>
            <a:r>
              <a:rPr lang="es-ES" dirty="0" err="1"/>
              <a:t>Metricas</a:t>
            </a:r>
            <a:r>
              <a:rPr lang="es-ES" dirty="0"/>
              <a:t> de Modelo</a:t>
            </a:r>
            <a:endParaRPr lang="es-PE" dirty="0"/>
          </a:p>
        </p:txBody>
      </p:sp>
      <p:pic>
        <p:nvPicPr>
          <p:cNvPr id="6" name="Imagen 5">
            <a:extLst>
              <a:ext uri="{FF2B5EF4-FFF2-40B4-BE49-F238E27FC236}">
                <a16:creationId xmlns:a16="http://schemas.microsoft.com/office/drawing/2014/main" id="{060D31A3-9EE4-B0BB-A49A-9F47803D8CBE}"/>
              </a:ext>
            </a:extLst>
          </p:cNvPr>
          <p:cNvPicPr>
            <a:picLocks noChangeAspect="1"/>
          </p:cNvPicPr>
          <p:nvPr/>
        </p:nvPicPr>
        <p:blipFill>
          <a:blip r:embed="rId2"/>
          <a:stretch>
            <a:fillRect/>
          </a:stretch>
        </p:blipFill>
        <p:spPr>
          <a:xfrm>
            <a:off x="1753590" y="1743154"/>
            <a:ext cx="3710326" cy="2403362"/>
          </a:xfrm>
          <a:prstGeom prst="rect">
            <a:avLst/>
          </a:prstGeom>
        </p:spPr>
      </p:pic>
      <p:pic>
        <p:nvPicPr>
          <p:cNvPr id="8" name="Imagen 7">
            <a:extLst>
              <a:ext uri="{FF2B5EF4-FFF2-40B4-BE49-F238E27FC236}">
                <a16:creationId xmlns:a16="http://schemas.microsoft.com/office/drawing/2014/main" id="{8B33E59B-B4E0-46DC-4774-F3E4C57628B6}"/>
              </a:ext>
            </a:extLst>
          </p:cNvPr>
          <p:cNvPicPr>
            <a:picLocks noChangeAspect="1"/>
          </p:cNvPicPr>
          <p:nvPr/>
        </p:nvPicPr>
        <p:blipFill>
          <a:blip r:embed="rId3"/>
          <a:stretch>
            <a:fillRect/>
          </a:stretch>
        </p:blipFill>
        <p:spPr>
          <a:xfrm>
            <a:off x="6557939" y="1743154"/>
            <a:ext cx="3710326" cy="2403362"/>
          </a:xfrm>
          <a:prstGeom prst="rect">
            <a:avLst/>
          </a:prstGeom>
        </p:spPr>
      </p:pic>
      <p:pic>
        <p:nvPicPr>
          <p:cNvPr id="12" name="Imagen 11">
            <a:extLst>
              <a:ext uri="{FF2B5EF4-FFF2-40B4-BE49-F238E27FC236}">
                <a16:creationId xmlns:a16="http://schemas.microsoft.com/office/drawing/2014/main" id="{092BA063-06CE-90A2-8A81-A9AD24FC3DF9}"/>
              </a:ext>
            </a:extLst>
          </p:cNvPr>
          <p:cNvPicPr>
            <a:picLocks noChangeAspect="1"/>
          </p:cNvPicPr>
          <p:nvPr/>
        </p:nvPicPr>
        <p:blipFill>
          <a:blip r:embed="rId4"/>
          <a:stretch>
            <a:fillRect/>
          </a:stretch>
        </p:blipFill>
        <p:spPr>
          <a:xfrm>
            <a:off x="1753590" y="4291482"/>
            <a:ext cx="3710326" cy="2403362"/>
          </a:xfrm>
          <a:prstGeom prst="rect">
            <a:avLst/>
          </a:prstGeom>
        </p:spPr>
      </p:pic>
      <p:pic>
        <p:nvPicPr>
          <p:cNvPr id="14" name="Imagen 13">
            <a:extLst>
              <a:ext uri="{FF2B5EF4-FFF2-40B4-BE49-F238E27FC236}">
                <a16:creationId xmlns:a16="http://schemas.microsoft.com/office/drawing/2014/main" id="{5705AEEF-E473-6DB4-6F12-88EFE14348BE}"/>
              </a:ext>
            </a:extLst>
          </p:cNvPr>
          <p:cNvPicPr>
            <a:picLocks noChangeAspect="1"/>
          </p:cNvPicPr>
          <p:nvPr/>
        </p:nvPicPr>
        <p:blipFill>
          <a:blip r:embed="rId5"/>
          <a:stretch>
            <a:fillRect/>
          </a:stretch>
        </p:blipFill>
        <p:spPr>
          <a:xfrm>
            <a:off x="6569524" y="4302448"/>
            <a:ext cx="3687156" cy="2349161"/>
          </a:xfrm>
          <a:prstGeom prst="rect">
            <a:avLst/>
          </a:prstGeom>
        </p:spPr>
      </p:pic>
    </p:spTree>
    <p:extLst>
      <p:ext uri="{BB962C8B-B14F-4D97-AF65-F5344CB8AC3E}">
        <p14:creationId xmlns:p14="http://schemas.microsoft.com/office/powerpoint/2010/main" val="1256400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EC3107-AA4D-5A7E-8F35-15EAF7BB965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E6607FC-6236-180B-FA1F-672E01D0F77A}"/>
              </a:ext>
            </a:extLst>
          </p:cNvPr>
          <p:cNvSpPr>
            <a:spLocks noGrp="1"/>
          </p:cNvSpPr>
          <p:nvPr>
            <p:ph type="title"/>
          </p:nvPr>
        </p:nvSpPr>
        <p:spPr/>
        <p:txBody>
          <a:bodyPr/>
          <a:lstStyle/>
          <a:p>
            <a:r>
              <a:rPr lang="es-ES" dirty="0"/>
              <a:t>3. Explicación de uno de los modelos</a:t>
            </a:r>
            <a:endParaRPr lang="es-PE" dirty="0"/>
          </a:p>
        </p:txBody>
      </p:sp>
      <p:sp>
        <p:nvSpPr>
          <p:cNvPr id="3" name="Marcador de contenido 2">
            <a:extLst>
              <a:ext uri="{FF2B5EF4-FFF2-40B4-BE49-F238E27FC236}">
                <a16:creationId xmlns:a16="http://schemas.microsoft.com/office/drawing/2014/main" id="{A53B0E59-93E3-5CF4-B229-410F4614B20D}"/>
              </a:ext>
            </a:extLst>
          </p:cNvPr>
          <p:cNvSpPr>
            <a:spLocks noGrp="1"/>
          </p:cNvSpPr>
          <p:nvPr>
            <p:ph idx="1"/>
          </p:nvPr>
        </p:nvSpPr>
        <p:spPr/>
        <p:txBody>
          <a:bodyPr>
            <a:normAutofit/>
          </a:bodyPr>
          <a:lstStyle/>
          <a:p>
            <a:pPr marL="0" indent="0">
              <a:buNone/>
            </a:pPr>
            <a:r>
              <a:rPr lang="es-PE" sz="1800" dirty="0"/>
              <a:t>Revisar el archivo decisión_tree.pdf en donde se muestra el árbol de decisión.</a:t>
            </a:r>
          </a:p>
        </p:txBody>
      </p:sp>
    </p:spTree>
    <p:extLst>
      <p:ext uri="{BB962C8B-B14F-4D97-AF65-F5344CB8AC3E}">
        <p14:creationId xmlns:p14="http://schemas.microsoft.com/office/powerpoint/2010/main" val="86833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4CA6B-F336-D5AF-4AB1-7DC7BE733F2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F4C842E-4347-9C26-DD4D-CF47B475EE76}"/>
              </a:ext>
            </a:extLst>
          </p:cNvPr>
          <p:cNvSpPr>
            <a:spLocks noGrp="1"/>
          </p:cNvSpPr>
          <p:nvPr>
            <p:ph type="title"/>
          </p:nvPr>
        </p:nvSpPr>
        <p:spPr/>
        <p:txBody>
          <a:bodyPr/>
          <a:lstStyle/>
          <a:p>
            <a:r>
              <a:rPr lang="es-ES" dirty="0"/>
              <a:t>4.training and </a:t>
            </a:r>
            <a:r>
              <a:rPr lang="es-ES" dirty="0" err="1"/>
              <a:t>deploy.ipynb</a:t>
            </a:r>
            <a:r>
              <a:rPr lang="es-ES" dirty="0"/>
              <a:t> (</a:t>
            </a:r>
            <a:r>
              <a:rPr lang="es-ES" dirty="0" err="1"/>
              <a:t>sagemaker</a:t>
            </a:r>
            <a:r>
              <a:rPr lang="es-ES" dirty="0"/>
              <a:t>)</a:t>
            </a:r>
            <a:endParaRPr lang="es-PE" dirty="0"/>
          </a:p>
        </p:txBody>
      </p:sp>
      <p:sp>
        <p:nvSpPr>
          <p:cNvPr id="3" name="Marcador de contenido 2">
            <a:extLst>
              <a:ext uri="{FF2B5EF4-FFF2-40B4-BE49-F238E27FC236}">
                <a16:creationId xmlns:a16="http://schemas.microsoft.com/office/drawing/2014/main" id="{5B31D62F-EEEC-1411-0C9A-9DF3CC77D740}"/>
              </a:ext>
            </a:extLst>
          </p:cNvPr>
          <p:cNvSpPr>
            <a:spLocks noGrp="1"/>
          </p:cNvSpPr>
          <p:nvPr>
            <p:ph idx="1"/>
          </p:nvPr>
        </p:nvSpPr>
        <p:spPr/>
        <p:txBody>
          <a:bodyPr>
            <a:normAutofit/>
          </a:bodyPr>
          <a:lstStyle/>
          <a:p>
            <a:pPr marL="0" indent="0">
              <a:buNone/>
            </a:pPr>
            <a:r>
              <a:rPr lang="es-ES" sz="1800" dirty="0"/>
              <a:t>P</a:t>
            </a:r>
            <a:r>
              <a:rPr lang="es-PE" sz="1800" dirty="0"/>
              <a:t>ara evitar sobrecostos de </a:t>
            </a:r>
            <a:r>
              <a:rPr lang="es-PE" sz="1800" dirty="0" err="1"/>
              <a:t>sagemaker</a:t>
            </a:r>
            <a:r>
              <a:rPr lang="es-PE" sz="1800" dirty="0"/>
              <a:t>, la llamada a </a:t>
            </a:r>
            <a:r>
              <a:rPr lang="es-PE" sz="1800" dirty="0" err="1"/>
              <a:t>BedRock</a:t>
            </a:r>
            <a:r>
              <a:rPr lang="es-PE" sz="1800" dirty="0"/>
              <a:t> se hizo en local. </a:t>
            </a:r>
          </a:p>
          <a:p>
            <a:pPr marL="0" indent="0">
              <a:buNone/>
            </a:pPr>
            <a:r>
              <a:rPr lang="es-PE" sz="1800" dirty="0"/>
              <a:t>En </a:t>
            </a:r>
            <a:r>
              <a:rPr lang="es-PE" sz="1800" dirty="0" err="1"/>
              <a:t>Sagemaker</a:t>
            </a:r>
            <a:r>
              <a:rPr lang="es-PE" sz="1800" dirty="0"/>
              <a:t> se computan el </a:t>
            </a:r>
            <a:r>
              <a:rPr lang="es-PE" sz="1800" dirty="0" err="1"/>
              <a:t>finetuning</a:t>
            </a:r>
            <a:r>
              <a:rPr lang="es-PE" sz="1800" dirty="0"/>
              <a:t> de los modelos individuales y entrenamiento del </a:t>
            </a:r>
            <a:r>
              <a:rPr lang="es-PE" sz="1800" dirty="0" err="1"/>
              <a:t>VotingClassifier</a:t>
            </a:r>
            <a:r>
              <a:rPr lang="es-PE" sz="1800" dirty="0"/>
              <a:t>. Luego, se hace el </a:t>
            </a:r>
            <a:r>
              <a:rPr lang="es-PE" sz="1800" dirty="0" err="1"/>
              <a:t>deploy</a:t>
            </a:r>
            <a:r>
              <a:rPr lang="es-PE" sz="1800" dirty="0"/>
              <a:t> de </a:t>
            </a:r>
            <a:r>
              <a:rPr lang="es-PE" sz="1800" dirty="0" err="1"/>
              <a:t>VotingClassifier</a:t>
            </a:r>
            <a:r>
              <a:rPr lang="es-PE" sz="1800" dirty="0"/>
              <a:t> </a:t>
            </a:r>
          </a:p>
          <a:p>
            <a:pPr marL="0" indent="0">
              <a:buNone/>
            </a:pPr>
            <a:endParaRPr lang="es-PE" sz="1800" dirty="0"/>
          </a:p>
          <a:p>
            <a:pPr marL="0" indent="0">
              <a:buNone/>
            </a:pPr>
            <a:r>
              <a:rPr lang="es-PE" sz="1800" dirty="0"/>
              <a:t>Notas:</a:t>
            </a:r>
          </a:p>
          <a:p>
            <a:pPr>
              <a:buFontTx/>
              <a:buChar char="-"/>
            </a:pPr>
            <a:r>
              <a:rPr lang="es-PE" sz="1800" dirty="0"/>
              <a:t>Es importante señalar que en archivo model.py contiene funciones nativas de </a:t>
            </a:r>
            <a:r>
              <a:rPr lang="es-PE" sz="1800" dirty="0" err="1"/>
              <a:t>Sagemaker</a:t>
            </a:r>
            <a:r>
              <a:rPr lang="es-PE" sz="1800" dirty="0"/>
              <a:t>, como: </a:t>
            </a:r>
            <a:r>
              <a:rPr lang="es-PE" sz="1800" dirty="0" err="1"/>
              <a:t>model_fn</a:t>
            </a:r>
            <a:r>
              <a:rPr lang="es-PE" sz="1800" dirty="0"/>
              <a:t>, </a:t>
            </a:r>
            <a:r>
              <a:rPr lang="es-PE" sz="1800" dirty="0" err="1"/>
              <a:t>input_fn</a:t>
            </a:r>
            <a:r>
              <a:rPr lang="es-PE" sz="1800" dirty="0"/>
              <a:t> y </a:t>
            </a:r>
            <a:r>
              <a:rPr lang="es-PE" sz="1800" dirty="0" err="1"/>
              <a:t>predict_fn</a:t>
            </a:r>
            <a:r>
              <a:rPr lang="es-PE" sz="1800" dirty="0"/>
              <a:t>. Es relevante la función </a:t>
            </a:r>
            <a:r>
              <a:rPr lang="es-PE" sz="1800" dirty="0" err="1"/>
              <a:t>input_fn</a:t>
            </a:r>
            <a:r>
              <a:rPr lang="es-PE" sz="1800" dirty="0"/>
              <a:t>, ya que aquí es donde se hacen las transformaciones necesarias para que el modelo pueda predecir. Hace llamado a la función de preprocessing.py </a:t>
            </a:r>
            <a:r>
              <a:rPr lang="en-US" sz="1800" dirty="0" err="1"/>
              <a:t>transform_input_data_to_call_endpoint</a:t>
            </a:r>
            <a:r>
              <a:rPr lang="en-US" sz="1800" dirty="0"/>
              <a:t>. </a:t>
            </a:r>
          </a:p>
          <a:p>
            <a:pPr>
              <a:buFontTx/>
              <a:buChar char="-"/>
            </a:pPr>
            <a:r>
              <a:rPr lang="es-PE" sz="1800" dirty="0"/>
              <a:t>El </a:t>
            </a:r>
            <a:r>
              <a:rPr lang="es-PE" sz="1800" dirty="0" err="1"/>
              <a:t>deployment</a:t>
            </a:r>
            <a:r>
              <a:rPr lang="es-PE" sz="1800" dirty="0"/>
              <a:t> usa las mismas versiones de </a:t>
            </a:r>
            <a:r>
              <a:rPr lang="es-PE" sz="1800" dirty="0" err="1"/>
              <a:t>sklearn</a:t>
            </a:r>
            <a:r>
              <a:rPr lang="es-PE" sz="1800" dirty="0"/>
              <a:t>, </a:t>
            </a:r>
            <a:r>
              <a:rPr lang="es-PE" sz="1800" dirty="0" err="1"/>
              <a:t>xgboost</a:t>
            </a:r>
            <a:r>
              <a:rPr lang="es-PE" sz="1800" dirty="0"/>
              <a:t> y </a:t>
            </a:r>
            <a:r>
              <a:rPr lang="es-PE" sz="1800" dirty="0" err="1"/>
              <a:t>lightgbm</a:t>
            </a:r>
            <a:r>
              <a:rPr lang="es-PE" sz="1800" dirty="0"/>
              <a:t> con las que el modelo fue entrando, para así evitar problemas de incompatibilidad al momento de cargar el modelo en el </a:t>
            </a:r>
            <a:r>
              <a:rPr lang="es-PE" sz="1800" dirty="0" err="1"/>
              <a:t>endpoint</a:t>
            </a:r>
            <a:r>
              <a:rPr lang="es-PE" sz="1800" dirty="0"/>
              <a:t>.</a:t>
            </a:r>
          </a:p>
        </p:txBody>
      </p:sp>
    </p:spTree>
    <p:extLst>
      <p:ext uri="{BB962C8B-B14F-4D97-AF65-F5344CB8AC3E}">
        <p14:creationId xmlns:p14="http://schemas.microsoft.com/office/powerpoint/2010/main" val="183543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C5EE0-C3B8-5105-9260-EAF99BB3EF2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A012299-048B-8CF5-4473-90A635C6E637}"/>
              </a:ext>
            </a:extLst>
          </p:cNvPr>
          <p:cNvSpPr>
            <a:spLocks noGrp="1"/>
          </p:cNvSpPr>
          <p:nvPr>
            <p:ph type="title"/>
          </p:nvPr>
        </p:nvSpPr>
        <p:spPr/>
        <p:txBody>
          <a:bodyPr/>
          <a:lstStyle/>
          <a:p>
            <a:r>
              <a:rPr lang="es-ES" dirty="0"/>
              <a:t>4.training and </a:t>
            </a:r>
            <a:r>
              <a:rPr lang="es-ES" dirty="0" err="1"/>
              <a:t>deploy.ipynb</a:t>
            </a:r>
            <a:r>
              <a:rPr lang="es-ES" dirty="0"/>
              <a:t> (</a:t>
            </a:r>
            <a:r>
              <a:rPr lang="es-ES" dirty="0" err="1"/>
              <a:t>sagemaker</a:t>
            </a:r>
            <a:r>
              <a:rPr lang="es-ES" dirty="0"/>
              <a:t>)</a:t>
            </a:r>
            <a:endParaRPr lang="es-PE" dirty="0"/>
          </a:p>
        </p:txBody>
      </p:sp>
      <p:pic>
        <p:nvPicPr>
          <p:cNvPr id="7" name="Marcador de contenido 6">
            <a:extLst>
              <a:ext uri="{FF2B5EF4-FFF2-40B4-BE49-F238E27FC236}">
                <a16:creationId xmlns:a16="http://schemas.microsoft.com/office/drawing/2014/main" id="{AFA9033E-AFC2-99DF-E2C5-0CA681B55D60}"/>
              </a:ext>
            </a:extLst>
          </p:cNvPr>
          <p:cNvPicPr>
            <a:picLocks noGrp="1" noChangeAspect="1"/>
          </p:cNvPicPr>
          <p:nvPr>
            <p:ph idx="1"/>
          </p:nvPr>
        </p:nvPicPr>
        <p:blipFill>
          <a:blip r:embed="rId2"/>
          <a:stretch>
            <a:fillRect/>
          </a:stretch>
        </p:blipFill>
        <p:spPr>
          <a:xfrm>
            <a:off x="1723332" y="1788804"/>
            <a:ext cx="8745336" cy="4351338"/>
          </a:xfrm>
        </p:spPr>
      </p:pic>
    </p:spTree>
    <p:extLst>
      <p:ext uri="{BB962C8B-B14F-4D97-AF65-F5344CB8AC3E}">
        <p14:creationId xmlns:p14="http://schemas.microsoft.com/office/powerpoint/2010/main" val="4086924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A88186-6328-DC3D-33C6-BAC0F42545B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6C016FD-4481-6BA2-812B-D40AA017BE1B}"/>
              </a:ext>
            </a:extLst>
          </p:cNvPr>
          <p:cNvSpPr>
            <a:spLocks noGrp="1"/>
          </p:cNvSpPr>
          <p:nvPr>
            <p:ph type="title"/>
          </p:nvPr>
        </p:nvSpPr>
        <p:spPr/>
        <p:txBody>
          <a:bodyPr/>
          <a:lstStyle/>
          <a:p>
            <a:r>
              <a:rPr lang="es-ES" dirty="0"/>
              <a:t>5. call_endpoint.py (local)</a:t>
            </a:r>
            <a:endParaRPr lang="es-PE" dirty="0"/>
          </a:p>
        </p:txBody>
      </p:sp>
      <p:sp>
        <p:nvSpPr>
          <p:cNvPr id="4" name="Marcador de contenido 3">
            <a:extLst>
              <a:ext uri="{FF2B5EF4-FFF2-40B4-BE49-F238E27FC236}">
                <a16:creationId xmlns:a16="http://schemas.microsoft.com/office/drawing/2014/main" id="{E72C17B9-67D7-F133-B87C-EC3F020B59C0}"/>
              </a:ext>
            </a:extLst>
          </p:cNvPr>
          <p:cNvSpPr>
            <a:spLocks noGrp="1"/>
          </p:cNvSpPr>
          <p:nvPr>
            <p:ph idx="1"/>
          </p:nvPr>
        </p:nvSpPr>
        <p:spPr/>
        <p:txBody>
          <a:bodyPr/>
          <a:lstStyle/>
          <a:p>
            <a:r>
              <a:rPr lang="es-ES" dirty="0"/>
              <a:t>Una vez </a:t>
            </a:r>
            <a:r>
              <a:rPr lang="es-ES" dirty="0" err="1"/>
              <a:t>deployado</a:t>
            </a:r>
            <a:r>
              <a:rPr lang="es-ES" dirty="0"/>
              <a:t> el </a:t>
            </a:r>
            <a:r>
              <a:rPr lang="es-ES" dirty="0" err="1"/>
              <a:t>endpoint</a:t>
            </a:r>
            <a:r>
              <a:rPr lang="es-ES" dirty="0"/>
              <a:t>, se copia el </a:t>
            </a:r>
            <a:r>
              <a:rPr lang="es-ES" dirty="0" err="1"/>
              <a:t>endpoint_name</a:t>
            </a:r>
            <a:r>
              <a:rPr lang="es-ES" dirty="0"/>
              <a:t> y con los permisos adecuados (se tienen que configurar IAM role, pero en este caso ya que yo mismo soy el creador no es necesario) se puede hacer el llamado.</a:t>
            </a:r>
          </a:p>
          <a:p>
            <a:r>
              <a:rPr lang="es-ES" dirty="0"/>
              <a:t>Los ejemplos son llamados hechos en local. Para que alguien externo pueda hacer llamados, se tiene que configurar una IAM role y al </a:t>
            </a:r>
            <a:r>
              <a:rPr lang="es-ES" dirty="0" err="1"/>
              <a:t>user</a:t>
            </a:r>
            <a:r>
              <a:rPr lang="es-ES" dirty="0"/>
              <a:t> darle permisos.</a:t>
            </a:r>
            <a:endParaRPr lang="es-PE" dirty="0"/>
          </a:p>
        </p:txBody>
      </p:sp>
    </p:spTree>
    <p:extLst>
      <p:ext uri="{BB962C8B-B14F-4D97-AF65-F5344CB8AC3E}">
        <p14:creationId xmlns:p14="http://schemas.microsoft.com/office/powerpoint/2010/main" val="3566180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E3784-0078-7AA3-73F3-5BD3E4D66B8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EA30A22-2578-50D8-A5F2-D395290BA0B5}"/>
              </a:ext>
            </a:extLst>
          </p:cNvPr>
          <p:cNvSpPr>
            <a:spLocks noGrp="1"/>
          </p:cNvSpPr>
          <p:nvPr>
            <p:ph type="title"/>
          </p:nvPr>
        </p:nvSpPr>
        <p:spPr/>
        <p:txBody>
          <a:bodyPr/>
          <a:lstStyle/>
          <a:p>
            <a:r>
              <a:rPr lang="es-ES" dirty="0"/>
              <a:t>5. call_endpoint.py</a:t>
            </a:r>
            <a:endParaRPr lang="es-PE" dirty="0"/>
          </a:p>
        </p:txBody>
      </p:sp>
      <p:pic>
        <p:nvPicPr>
          <p:cNvPr id="5" name="Marcador de contenido 4">
            <a:extLst>
              <a:ext uri="{FF2B5EF4-FFF2-40B4-BE49-F238E27FC236}">
                <a16:creationId xmlns:a16="http://schemas.microsoft.com/office/drawing/2014/main" id="{3C776354-8935-19B8-EED2-449B4D1D7064}"/>
              </a:ext>
            </a:extLst>
          </p:cNvPr>
          <p:cNvPicPr>
            <a:picLocks noGrp="1" noChangeAspect="1"/>
          </p:cNvPicPr>
          <p:nvPr>
            <p:ph idx="1"/>
          </p:nvPr>
        </p:nvPicPr>
        <p:blipFill>
          <a:blip r:embed="rId2"/>
          <a:stretch>
            <a:fillRect/>
          </a:stretch>
        </p:blipFill>
        <p:spPr>
          <a:xfrm>
            <a:off x="2128284" y="1895975"/>
            <a:ext cx="7935432" cy="4210638"/>
          </a:xfrm>
        </p:spPr>
      </p:pic>
      <p:sp>
        <p:nvSpPr>
          <p:cNvPr id="6" name="CuadroTexto 5">
            <a:extLst>
              <a:ext uri="{FF2B5EF4-FFF2-40B4-BE49-F238E27FC236}">
                <a16:creationId xmlns:a16="http://schemas.microsoft.com/office/drawing/2014/main" id="{23F6F0AA-3D2F-66BB-9CD2-F2D3DFE91621}"/>
              </a:ext>
            </a:extLst>
          </p:cNvPr>
          <p:cNvSpPr txBox="1"/>
          <p:nvPr/>
        </p:nvSpPr>
        <p:spPr>
          <a:xfrm>
            <a:off x="9947" y="6374991"/>
            <a:ext cx="12182053" cy="369332"/>
          </a:xfrm>
          <a:prstGeom prst="rect">
            <a:avLst/>
          </a:prstGeom>
          <a:noFill/>
        </p:spPr>
        <p:txBody>
          <a:bodyPr wrap="none" rtlCol="0">
            <a:spAutoFit/>
          </a:bodyPr>
          <a:lstStyle/>
          <a:p>
            <a:r>
              <a:rPr lang="es-ES" dirty="0"/>
              <a:t>- Para poder hacer el llamado al </a:t>
            </a:r>
            <a:r>
              <a:rPr lang="es-ES" dirty="0" err="1"/>
              <a:t>endpoint</a:t>
            </a:r>
            <a:r>
              <a:rPr lang="es-ES" dirty="0"/>
              <a:t>, se usa esta función pero se debe configurar el </a:t>
            </a:r>
            <a:r>
              <a:rPr lang="es-ES" dirty="0" err="1"/>
              <a:t>aws-cli</a:t>
            </a:r>
            <a:r>
              <a:rPr lang="es-ES" dirty="0"/>
              <a:t> con los roles necesarios.</a:t>
            </a:r>
            <a:endParaRPr lang="es-PE" dirty="0"/>
          </a:p>
        </p:txBody>
      </p:sp>
    </p:spTree>
    <p:extLst>
      <p:ext uri="{BB962C8B-B14F-4D97-AF65-F5344CB8AC3E}">
        <p14:creationId xmlns:p14="http://schemas.microsoft.com/office/powerpoint/2010/main" val="1977590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1FE69-583C-3383-1F0D-CC25D509652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9565F2E-ACE5-8E24-534A-54DCB4AA0BE5}"/>
              </a:ext>
            </a:extLst>
          </p:cNvPr>
          <p:cNvSpPr>
            <a:spLocks noGrp="1"/>
          </p:cNvSpPr>
          <p:nvPr>
            <p:ph type="title"/>
          </p:nvPr>
        </p:nvSpPr>
        <p:spPr/>
        <p:txBody>
          <a:bodyPr/>
          <a:lstStyle/>
          <a:p>
            <a:r>
              <a:rPr lang="es-ES" dirty="0"/>
              <a:t>5. </a:t>
            </a:r>
            <a:r>
              <a:rPr lang="es-ES" dirty="0" err="1"/>
              <a:t>call_endpoint.ipynb</a:t>
            </a:r>
            <a:endParaRPr lang="es-PE" dirty="0"/>
          </a:p>
        </p:txBody>
      </p:sp>
      <p:pic>
        <p:nvPicPr>
          <p:cNvPr id="7" name="Marcador de contenido 6">
            <a:extLst>
              <a:ext uri="{FF2B5EF4-FFF2-40B4-BE49-F238E27FC236}">
                <a16:creationId xmlns:a16="http://schemas.microsoft.com/office/drawing/2014/main" id="{D8AF4900-A792-0D1A-F29D-B9D1B67D03F1}"/>
              </a:ext>
            </a:extLst>
          </p:cNvPr>
          <p:cNvPicPr>
            <a:picLocks noGrp="1" noChangeAspect="1"/>
          </p:cNvPicPr>
          <p:nvPr>
            <p:ph idx="1"/>
          </p:nvPr>
        </p:nvPicPr>
        <p:blipFill>
          <a:blip r:embed="rId2"/>
          <a:stretch>
            <a:fillRect/>
          </a:stretch>
        </p:blipFill>
        <p:spPr>
          <a:xfrm>
            <a:off x="1276692" y="1758119"/>
            <a:ext cx="3698083" cy="4351338"/>
          </a:xfrm>
        </p:spPr>
      </p:pic>
      <p:pic>
        <p:nvPicPr>
          <p:cNvPr id="9" name="Imagen 8">
            <a:extLst>
              <a:ext uri="{FF2B5EF4-FFF2-40B4-BE49-F238E27FC236}">
                <a16:creationId xmlns:a16="http://schemas.microsoft.com/office/drawing/2014/main" id="{CB16541D-E4BF-627C-6653-ACCAD5B396EA}"/>
              </a:ext>
            </a:extLst>
          </p:cNvPr>
          <p:cNvPicPr>
            <a:picLocks noChangeAspect="1"/>
          </p:cNvPicPr>
          <p:nvPr/>
        </p:nvPicPr>
        <p:blipFill>
          <a:blip r:embed="rId3"/>
          <a:stretch>
            <a:fillRect/>
          </a:stretch>
        </p:blipFill>
        <p:spPr>
          <a:xfrm>
            <a:off x="5561859" y="1758119"/>
            <a:ext cx="6134956" cy="2467319"/>
          </a:xfrm>
          <a:prstGeom prst="rect">
            <a:avLst/>
          </a:prstGeom>
        </p:spPr>
      </p:pic>
    </p:spTree>
    <p:extLst>
      <p:ext uri="{BB962C8B-B14F-4D97-AF65-F5344CB8AC3E}">
        <p14:creationId xmlns:p14="http://schemas.microsoft.com/office/powerpoint/2010/main" val="412435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7AEDF-DECD-2B2D-A66E-D69EA3C6C1B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245E0E0-4313-8AC7-0BE1-9D6BAD0E70EF}"/>
              </a:ext>
            </a:extLst>
          </p:cNvPr>
          <p:cNvSpPr>
            <a:spLocks noGrp="1"/>
          </p:cNvSpPr>
          <p:nvPr>
            <p:ph type="title"/>
          </p:nvPr>
        </p:nvSpPr>
        <p:spPr/>
        <p:txBody>
          <a:bodyPr/>
          <a:lstStyle/>
          <a:p>
            <a:r>
              <a:rPr lang="es-ES" dirty="0"/>
              <a:t>5. </a:t>
            </a:r>
            <a:r>
              <a:rPr lang="es-ES" dirty="0" err="1"/>
              <a:t>call_endpoint</a:t>
            </a:r>
            <a:r>
              <a:rPr lang="es-ES" dirty="0"/>
              <a:t> En Servicio</a:t>
            </a:r>
            <a:endParaRPr lang="es-PE" dirty="0"/>
          </a:p>
        </p:txBody>
      </p:sp>
      <p:pic>
        <p:nvPicPr>
          <p:cNvPr id="6" name="Marcador de contenido 5">
            <a:extLst>
              <a:ext uri="{FF2B5EF4-FFF2-40B4-BE49-F238E27FC236}">
                <a16:creationId xmlns:a16="http://schemas.microsoft.com/office/drawing/2014/main" id="{44E918FB-2961-F5C1-2A71-A1DA4D407231}"/>
              </a:ext>
            </a:extLst>
          </p:cNvPr>
          <p:cNvPicPr>
            <a:picLocks noGrp="1" noChangeAspect="1"/>
          </p:cNvPicPr>
          <p:nvPr>
            <p:ph idx="1"/>
          </p:nvPr>
        </p:nvPicPr>
        <p:blipFill>
          <a:blip r:embed="rId2"/>
          <a:stretch>
            <a:fillRect/>
          </a:stretch>
        </p:blipFill>
        <p:spPr>
          <a:xfrm>
            <a:off x="838200" y="2606068"/>
            <a:ext cx="10515600" cy="2790452"/>
          </a:xfrm>
        </p:spPr>
      </p:pic>
    </p:spTree>
    <p:extLst>
      <p:ext uri="{BB962C8B-B14F-4D97-AF65-F5344CB8AC3E}">
        <p14:creationId xmlns:p14="http://schemas.microsoft.com/office/powerpoint/2010/main" val="2556991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57E49-A9DA-2FB5-93D9-D675177CBC6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591FD45-3277-4B69-FB26-90D6198338CE}"/>
              </a:ext>
            </a:extLst>
          </p:cNvPr>
          <p:cNvSpPr>
            <a:spLocks noGrp="1"/>
          </p:cNvSpPr>
          <p:nvPr>
            <p:ph type="title"/>
          </p:nvPr>
        </p:nvSpPr>
        <p:spPr/>
        <p:txBody>
          <a:bodyPr/>
          <a:lstStyle/>
          <a:p>
            <a:r>
              <a:rPr lang="es-ES" dirty="0"/>
              <a:t>Flujo</a:t>
            </a:r>
            <a:endParaRPr lang="es-PE" dirty="0"/>
          </a:p>
        </p:txBody>
      </p:sp>
      <p:sp>
        <p:nvSpPr>
          <p:cNvPr id="6" name="Rectángulo: esquinas redondeadas 5">
            <a:extLst>
              <a:ext uri="{FF2B5EF4-FFF2-40B4-BE49-F238E27FC236}">
                <a16:creationId xmlns:a16="http://schemas.microsoft.com/office/drawing/2014/main" id="{E8CA2F26-3DBC-D81E-1646-001F84408476}"/>
              </a:ext>
            </a:extLst>
          </p:cNvPr>
          <p:cNvSpPr/>
          <p:nvPr/>
        </p:nvSpPr>
        <p:spPr>
          <a:xfrm>
            <a:off x="1374669" y="2475749"/>
            <a:ext cx="914400"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Raw data</a:t>
            </a:r>
            <a:endParaRPr lang="es-PE" dirty="0"/>
          </a:p>
        </p:txBody>
      </p:sp>
      <p:sp>
        <p:nvSpPr>
          <p:cNvPr id="7" name="Rectángulo: esquinas redondeadas 6">
            <a:extLst>
              <a:ext uri="{FF2B5EF4-FFF2-40B4-BE49-F238E27FC236}">
                <a16:creationId xmlns:a16="http://schemas.microsoft.com/office/drawing/2014/main" id="{C3A5EBE5-BD9E-9C46-6A1A-FC190652006A}"/>
              </a:ext>
            </a:extLst>
          </p:cNvPr>
          <p:cNvSpPr/>
          <p:nvPr/>
        </p:nvSpPr>
        <p:spPr>
          <a:xfrm>
            <a:off x="3423375" y="2475749"/>
            <a:ext cx="1719358"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Preprocessing</a:t>
            </a:r>
            <a:endParaRPr lang="es-PE" dirty="0"/>
          </a:p>
        </p:txBody>
      </p:sp>
      <p:sp>
        <p:nvSpPr>
          <p:cNvPr id="8" name="Rectángulo: esquinas redondeadas 7">
            <a:extLst>
              <a:ext uri="{FF2B5EF4-FFF2-40B4-BE49-F238E27FC236}">
                <a16:creationId xmlns:a16="http://schemas.microsoft.com/office/drawing/2014/main" id="{C692BA37-1D4C-F0E0-3814-F5F5A70CEF11}"/>
              </a:ext>
            </a:extLst>
          </p:cNvPr>
          <p:cNvSpPr/>
          <p:nvPr/>
        </p:nvSpPr>
        <p:spPr>
          <a:xfrm>
            <a:off x="6368070" y="2475749"/>
            <a:ext cx="1719358"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BedRock</a:t>
            </a:r>
            <a:r>
              <a:rPr lang="es-ES" dirty="0"/>
              <a:t> </a:t>
            </a:r>
            <a:r>
              <a:rPr lang="es-ES" dirty="0" err="1"/>
              <a:t>request</a:t>
            </a:r>
            <a:endParaRPr lang="es-PE" dirty="0"/>
          </a:p>
        </p:txBody>
      </p:sp>
      <p:sp>
        <p:nvSpPr>
          <p:cNvPr id="9" name="Rectángulo: esquinas redondeadas 8">
            <a:extLst>
              <a:ext uri="{FF2B5EF4-FFF2-40B4-BE49-F238E27FC236}">
                <a16:creationId xmlns:a16="http://schemas.microsoft.com/office/drawing/2014/main" id="{62A87834-4CCC-41DD-2C1F-5F7637B054EB}"/>
              </a:ext>
            </a:extLst>
          </p:cNvPr>
          <p:cNvSpPr/>
          <p:nvPr/>
        </p:nvSpPr>
        <p:spPr>
          <a:xfrm>
            <a:off x="9111270" y="2475749"/>
            <a:ext cx="1719358"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Target </a:t>
            </a:r>
            <a:r>
              <a:rPr lang="es-ES" dirty="0" err="1"/>
              <a:t>Assigned</a:t>
            </a:r>
            <a:endParaRPr lang="es-PE" dirty="0"/>
          </a:p>
        </p:txBody>
      </p:sp>
      <p:sp>
        <p:nvSpPr>
          <p:cNvPr id="10" name="Rectángulo: esquinas redondeadas 9">
            <a:extLst>
              <a:ext uri="{FF2B5EF4-FFF2-40B4-BE49-F238E27FC236}">
                <a16:creationId xmlns:a16="http://schemas.microsoft.com/office/drawing/2014/main" id="{B425DD2E-EFD3-F11B-730A-481B9B3CFDA1}"/>
              </a:ext>
            </a:extLst>
          </p:cNvPr>
          <p:cNvSpPr/>
          <p:nvPr/>
        </p:nvSpPr>
        <p:spPr>
          <a:xfrm>
            <a:off x="1361372" y="1575637"/>
            <a:ext cx="9469256" cy="5047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Preparing</a:t>
            </a:r>
            <a:r>
              <a:rPr lang="es-ES" dirty="0"/>
              <a:t> </a:t>
            </a:r>
            <a:r>
              <a:rPr lang="es-ES" dirty="0" err="1"/>
              <a:t>Dataset</a:t>
            </a:r>
            <a:r>
              <a:rPr lang="es-ES" dirty="0"/>
              <a:t> </a:t>
            </a:r>
            <a:r>
              <a:rPr lang="es-ES" dirty="0" err="1"/>
              <a:t>for</a:t>
            </a:r>
            <a:r>
              <a:rPr lang="es-ES" dirty="0"/>
              <a:t> </a:t>
            </a:r>
            <a:r>
              <a:rPr lang="es-ES" dirty="0" err="1"/>
              <a:t>Model</a:t>
            </a:r>
            <a:endParaRPr lang="es-PE" dirty="0"/>
          </a:p>
        </p:txBody>
      </p:sp>
      <p:sp>
        <p:nvSpPr>
          <p:cNvPr id="11" name="Rectángulo: esquinas redondeadas 10">
            <a:extLst>
              <a:ext uri="{FF2B5EF4-FFF2-40B4-BE49-F238E27FC236}">
                <a16:creationId xmlns:a16="http://schemas.microsoft.com/office/drawing/2014/main" id="{761BEDAF-324E-E6F4-FDF0-C67E68ABC236}"/>
              </a:ext>
            </a:extLst>
          </p:cNvPr>
          <p:cNvSpPr/>
          <p:nvPr/>
        </p:nvSpPr>
        <p:spPr>
          <a:xfrm>
            <a:off x="1361372" y="3925051"/>
            <a:ext cx="9469256" cy="504776"/>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Training</a:t>
            </a:r>
            <a:endParaRPr lang="es-PE" dirty="0">
              <a:solidFill>
                <a:schemeClr val="tx1"/>
              </a:solidFill>
            </a:endParaRPr>
          </a:p>
        </p:txBody>
      </p:sp>
      <p:sp>
        <p:nvSpPr>
          <p:cNvPr id="12" name="Rectángulo: esquinas redondeadas 11">
            <a:extLst>
              <a:ext uri="{FF2B5EF4-FFF2-40B4-BE49-F238E27FC236}">
                <a16:creationId xmlns:a16="http://schemas.microsoft.com/office/drawing/2014/main" id="{80AC7AD7-89D3-9933-F4C3-9AD44E5ED13E}"/>
              </a:ext>
            </a:extLst>
          </p:cNvPr>
          <p:cNvSpPr/>
          <p:nvPr/>
        </p:nvSpPr>
        <p:spPr>
          <a:xfrm>
            <a:off x="838200" y="4964729"/>
            <a:ext cx="1699413" cy="914400"/>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Preprocessed</a:t>
            </a:r>
            <a:r>
              <a:rPr lang="es-ES" dirty="0">
                <a:solidFill>
                  <a:schemeClr val="tx1"/>
                </a:solidFill>
              </a:rPr>
              <a:t> Data</a:t>
            </a:r>
            <a:endParaRPr lang="es-PE" dirty="0">
              <a:solidFill>
                <a:schemeClr val="tx1"/>
              </a:solidFill>
            </a:endParaRPr>
          </a:p>
        </p:txBody>
      </p:sp>
      <p:sp>
        <p:nvSpPr>
          <p:cNvPr id="13" name="Rectángulo: esquinas redondeadas 12">
            <a:extLst>
              <a:ext uri="{FF2B5EF4-FFF2-40B4-BE49-F238E27FC236}">
                <a16:creationId xmlns:a16="http://schemas.microsoft.com/office/drawing/2014/main" id="{D1DECF04-9CFD-1CCF-9EAD-0E5BABA9B829}"/>
              </a:ext>
            </a:extLst>
          </p:cNvPr>
          <p:cNvSpPr/>
          <p:nvPr/>
        </p:nvSpPr>
        <p:spPr>
          <a:xfrm>
            <a:off x="3423375" y="4964729"/>
            <a:ext cx="1719358" cy="914400"/>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Spliting</a:t>
            </a:r>
            <a:r>
              <a:rPr lang="es-ES" dirty="0">
                <a:solidFill>
                  <a:schemeClr val="tx1"/>
                </a:solidFill>
              </a:rPr>
              <a:t> </a:t>
            </a:r>
            <a:r>
              <a:rPr lang="es-ES" dirty="0" err="1">
                <a:solidFill>
                  <a:schemeClr val="tx1"/>
                </a:solidFill>
              </a:rPr>
              <a:t>of</a:t>
            </a:r>
            <a:r>
              <a:rPr lang="es-ES" dirty="0">
                <a:solidFill>
                  <a:schemeClr val="tx1"/>
                </a:solidFill>
              </a:rPr>
              <a:t> Data</a:t>
            </a:r>
            <a:endParaRPr lang="es-PE" dirty="0">
              <a:solidFill>
                <a:schemeClr val="tx1"/>
              </a:solidFill>
            </a:endParaRPr>
          </a:p>
        </p:txBody>
      </p:sp>
      <p:sp>
        <p:nvSpPr>
          <p:cNvPr id="14" name="Rectángulo: esquinas redondeadas 13">
            <a:extLst>
              <a:ext uri="{FF2B5EF4-FFF2-40B4-BE49-F238E27FC236}">
                <a16:creationId xmlns:a16="http://schemas.microsoft.com/office/drawing/2014/main" id="{E02A78CC-F894-745A-9A4D-1B04DBDE36C2}"/>
              </a:ext>
            </a:extLst>
          </p:cNvPr>
          <p:cNvSpPr/>
          <p:nvPr/>
        </p:nvSpPr>
        <p:spPr>
          <a:xfrm>
            <a:off x="6368070" y="4964729"/>
            <a:ext cx="1719358" cy="914400"/>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Fine </a:t>
            </a:r>
            <a:r>
              <a:rPr lang="es-ES" dirty="0" err="1">
                <a:solidFill>
                  <a:schemeClr val="tx1"/>
                </a:solidFill>
              </a:rPr>
              <a:t>Tuning</a:t>
            </a:r>
            <a:r>
              <a:rPr lang="es-ES" dirty="0">
                <a:solidFill>
                  <a:schemeClr val="tx1"/>
                </a:solidFill>
              </a:rPr>
              <a:t> Individual </a:t>
            </a:r>
            <a:r>
              <a:rPr lang="es-ES" dirty="0" err="1">
                <a:solidFill>
                  <a:schemeClr val="tx1"/>
                </a:solidFill>
              </a:rPr>
              <a:t>Models</a:t>
            </a:r>
            <a:endParaRPr lang="es-PE" dirty="0">
              <a:solidFill>
                <a:schemeClr val="tx1"/>
              </a:solidFill>
            </a:endParaRPr>
          </a:p>
        </p:txBody>
      </p:sp>
      <p:sp>
        <p:nvSpPr>
          <p:cNvPr id="15" name="Rectángulo: esquinas redondeadas 14">
            <a:extLst>
              <a:ext uri="{FF2B5EF4-FFF2-40B4-BE49-F238E27FC236}">
                <a16:creationId xmlns:a16="http://schemas.microsoft.com/office/drawing/2014/main" id="{F8CE9453-D635-23F4-B2B6-FD2195E17E56}"/>
              </a:ext>
            </a:extLst>
          </p:cNvPr>
          <p:cNvSpPr/>
          <p:nvPr/>
        </p:nvSpPr>
        <p:spPr>
          <a:xfrm>
            <a:off x="9111270" y="4964729"/>
            <a:ext cx="1719358" cy="914400"/>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Traing</a:t>
            </a:r>
            <a:r>
              <a:rPr lang="es-ES" dirty="0">
                <a:solidFill>
                  <a:schemeClr val="tx1"/>
                </a:solidFill>
              </a:rPr>
              <a:t> </a:t>
            </a:r>
            <a:r>
              <a:rPr lang="es-ES" dirty="0" err="1">
                <a:solidFill>
                  <a:schemeClr val="tx1"/>
                </a:solidFill>
              </a:rPr>
              <a:t>Voting</a:t>
            </a:r>
            <a:r>
              <a:rPr lang="es-ES" dirty="0">
                <a:solidFill>
                  <a:schemeClr val="tx1"/>
                </a:solidFill>
              </a:rPr>
              <a:t> </a:t>
            </a:r>
            <a:r>
              <a:rPr lang="es-ES" dirty="0" err="1">
                <a:solidFill>
                  <a:schemeClr val="tx1"/>
                </a:solidFill>
              </a:rPr>
              <a:t>Classifier</a:t>
            </a:r>
            <a:endParaRPr lang="es-PE" dirty="0">
              <a:solidFill>
                <a:schemeClr val="tx1"/>
              </a:solidFill>
            </a:endParaRPr>
          </a:p>
        </p:txBody>
      </p:sp>
      <p:cxnSp>
        <p:nvCxnSpPr>
          <p:cNvPr id="19" name="Conector recto de flecha 18">
            <a:extLst>
              <a:ext uri="{FF2B5EF4-FFF2-40B4-BE49-F238E27FC236}">
                <a16:creationId xmlns:a16="http://schemas.microsoft.com/office/drawing/2014/main" id="{CACC2FBB-C390-9385-B150-B0F5C20E88F5}"/>
              </a:ext>
            </a:extLst>
          </p:cNvPr>
          <p:cNvCxnSpPr>
            <a:stCxn id="6" idx="3"/>
            <a:endCxn id="7" idx="1"/>
          </p:cNvCxnSpPr>
          <p:nvPr/>
        </p:nvCxnSpPr>
        <p:spPr>
          <a:xfrm>
            <a:off x="2289069" y="2932949"/>
            <a:ext cx="113430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ector recto de flecha 20">
            <a:extLst>
              <a:ext uri="{FF2B5EF4-FFF2-40B4-BE49-F238E27FC236}">
                <a16:creationId xmlns:a16="http://schemas.microsoft.com/office/drawing/2014/main" id="{DC8CDC5D-21C7-506A-68DD-D745D51703D4}"/>
              </a:ext>
            </a:extLst>
          </p:cNvPr>
          <p:cNvCxnSpPr>
            <a:stCxn id="7" idx="3"/>
            <a:endCxn id="8" idx="1"/>
          </p:cNvCxnSpPr>
          <p:nvPr/>
        </p:nvCxnSpPr>
        <p:spPr>
          <a:xfrm>
            <a:off x="5142733" y="2932949"/>
            <a:ext cx="122533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ector recto de flecha 22">
            <a:extLst>
              <a:ext uri="{FF2B5EF4-FFF2-40B4-BE49-F238E27FC236}">
                <a16:creationId xmlns:a16="http://schemas.microsoft.com/office/drawing/2014/main" id="{E4261B63-DED0-CDD1-C25F-1989E188E7A6}"/>
              </a:ext>
            </a:extLst>
          </p:cNvPr>
          <p:cNvCxnSpPr>
            <a:stCxn id="8" idx="3"/>
            <a:endCxn id="9" idx="1"/>
          </p:cNvCxnSpPr>
          <p:nvPr/>
        </p:nvCxnSpPr>
        <p:spPr>
          <a:xfrm>
            <a:off x="8087428" y="2932949"/>
            <a:ext cx="10238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ector recto de flecha 24">
            <a:extLst>
              <a:ext uri="{FF2B5EF4-FFF2-40B4-BE49-F238E27FC236}">
                <a16:creationId xmlns:a16="http://schemas.microsoft.com/office/drawing/2014/main" id="{ED311581-D1A3-5D68-CA3F-C31FF2AB6B50}"/>
              </a:ext>
            </a:extLst>
          </p:cNvPr>
          <p:cNvCxnSpPr>
            <a:cxnSpLocks/>
            <a:stCxn id="12" idx="3"/>
            <a:endCxn id="13" idx="1"/>
          </p:cNvCxnSpPr>
          <p:nvPr/>
        </p:nvCxnSpPr>
        <p:spPr>
          <a:xfrm>
            <a:off x="2537613" y="5421929"/>
            <a:ext cx="88576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onector recto de flecha 26">
            <a:extLst>
              <a:ext uri="{FF2B5EF4-FFF2-40B4-BE49-F238E27FC236}">
                <a16:creationId xmlns:a16="http://schemas.microsoft.com/office/drawing/2014/main" id="{38D7FF1C-7D89-1D90-C379-7E8F8E62CBDB}"/>
              </a:ext>
            </a:extLst>
          </p:cNvPr>
          <p:cNvCxnSpPr>
            <a:stCxn id="13" idx="3"/>
            <a:endCxn id="14" idx="1"/>
          </p:cNvCxnSpPr>
          <p:nvPr/>
        </p:nvCxnSpPr>
        <p:spPr>
          <a:xfrm>
            <a:off x="5142733" y="5421929"/>
            <a:ext cx="122533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Conector recto de flecha 29">
            <a:extLst>
              <a:ext uri="{FF2B5EF4-FFF2-40B4-BE49-F238E27FC236}">
                <a16:creationId xmlns:a16="http://schemas.microsoft.com/office/drawing/2014/main" id="{459AC760-1DD1-CF90-5318-45802EA26347}"/>
              </a:ext>
            </a:extLst>
          </p:cNvPr>
          <p:cNvCxnSpPr>
            <a:stCxn id="14" idx="3"/>
            <a:endCxn id="15" idx="1"/>
          </p:cNvCxnSpPr>
          <p:nvPr/>
        </p:nvCxnSpPr>
        <p:spPr>
          <a:xfrm>
            <a:off x="8087428" y="5421929"/>
            <a:ext cx="10238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Conector recto 33">
            <a:extLst>
              <a:ext uri="{FF2B5EF4-FFF2-40B4-BE49-F238E27FC236}">
                <a16:creationId xmlns:a16="http://schemas.microsoft.com/office/drawing/2014/main" id="{A9B85236-9479-5C29-867D-FCCAB0635288}"/>
              </a:ext>
            </a:extLst>
          </p:cNvPr>
          <p:cNvCxnSpPr>
            <a:cxnSpLocks/>
            <a:stCxn id="10" idx="1"/>
          </p:cNvCxnSpPr>
          <p:nvPr/>
        </p:nvCxnSpPr>
        <p:spPr>
          <a:xfrm flipH="1">
            <a:off x="227066" y="1828025"/>
            <a:ext cx="11343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Conector recto 38">
            <a:extLst>
              <a:ext uri="{FF2B5EF4-FFF2-40B4-BE49-F238E27FC236}">
                <a16:creationId xmlns:a16="http://schemas.microsoft.com/office/drawing/2014/main" id="{414AB9C0-1EF4-9293-4327-CE7318963D11}"/>
              </a:ext>
            </a:extLst>
          </p:cNvPr>
          <p:cNvCxnSpPr>
            <a:cxnSpLocks/>
          </p:cNvCxnSpPr>
          <p:nvPr/>
        </p:nvCxnSpPr>
        <p:spPr>
          <a:xfrm>
            <a:off x="240363" y="1828025"/>
            <a:ext cx="0" cy="234941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Conector recto de flecha 44">
            <a:extLst>
              <a:ext uri="{FF2B5EF4-FFF2-40B4-BE49-F238E27FC236}">
                <a16:creationId xmlns:a16="http://schemas.microsoft.com/office/drawing/2014/main" id="{62675AF7-3D60-BE79-118C-90C5F920FB11}"/>
              </a:ext>
            </a:extLst>
          </p:cNvPr>
          <p:cNvCxnSpPr>
            <a:cxnSpLocks/>
            <a:endCxn id="11" idx="1"/>
          </p:cNvCxnSpPr>
          <p:nvPr/>
        </p:nvCxnSpPr>
        <p:spPr>
          <a:xfrm>
            <a:off x="253661" y="4177439"/>
            <a:ext cx="110771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Conector recto de flecha 48">
            <a:extLst>
              <a:ext uri="{FF2B5EF4-FFF2-40B4-BE49-F238E27FC236}">
                <a16:creationId xmlns:a16="http://schemas.microsoft.com/office/drawing/2014/main" id="{42760587-255D-9563-14EC-30CA3E828983}"/>
              </a:ext>
            </a:extLst>
          </p:cNvPr>
          <p:cNvCxnSpPr/>
          <p:nvPr/>
        </p:nvCxnSpPr>
        <p:spPr>
          <a:xfrm>
            <a:off x="240363" y="4177439"/>
            <a:ext cx="0" cy="26805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6898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D53070-4E3C-BE31-3372-B95F91C9A50F}"/>
              </a:ext>
            </a:extLst>
          </p:cNvPr>
          <p:cNvSpPr>
            <a:spLocks noGrp="1"/>
          </p:cNvSpPr>
          <p:nvPr>
            <p:ph type="title"/>
          </p:nvPr>
        </p:nvSpPr>
        <p:spPr/>
        <p:txBody>
          <a:bodyPr/>
          <a:lstStyle/>
          <a:p>
            <a:r>
              <a:rPr lang="es-ES" dirty="0"/>
              <a:t>Objetivo</a:t>
            </a:r>
            <a:endParaRPr lang="es-PE" dirty="0"/>
          </a:p>
        </p:txBody>
      </p:sp>
      <p:sp>
        <p:nvSpPr>
          <p:cNvPr id="3" name="Marcador de contenido 2">
            <a:extLst>
              <a:ext uri="{FF2B5EF4-FFF2-40B4-BE49-F238E27FC236}">
                <a16:creationId xmlns:a16="http://schemas.microsoft.com/office/drawing/2014/main" id="{A9138181-CE45-E207-260C-2143E09A1837}"/>
              </a:ext>
            </a:extLst>
          </p:cNvPr>
          <p:cNvSpPr>
            <a:spLocks noGrp="1"/>
          </p:cNvSpPr>
          <p:nvPr>
            <p:ph idx="1"/>
          </p:nvPr>
        </p:nvSpPr>
        <p:spPr/>
        <p:txBody>
          <a:bodyPr/>
          <a:lstStyle/>
          <a:p>
            <a:r>
              <a:rPr lang="es-ES" dirty="0"/>
              <a:t>La tarea técnica tiene como objetivo generar clasificaciones usando </a:t>
            </a:r>
            <a:r>
              <a:rPr lang="es-ES" dirty="0" err="1"/>
              <a:t>LLMs</a:t>
            </a:r>
            <a:r>
              <a:rPr lang="es-ES" dirty="0"/>
              <a:t> sobre una base de datos. Luego, usar estas clasificaciones para entrenar un modelo supervisado que prediga si un préstamo es considerado “bueno” o “malo”.</a:t>
            </a:r>
          </a:p>
          <a:p>
            <a:r>
              <a:rPr lang="es-ES" dirty="0"/>
              <a:t>La clasificación usando </a:t>
            </a:r>
            <a:r>
              <a:rPr lang="es-ES" dirty="0" err="1"/>
              <a:t>LLMs</a:t>
            </a:r>
            <a:r>
              <a:rPr lang="es-ES" dirty="0"/>
              <a:t> se deben crear usando </a:t>
            </a:r>
            <a:r>
              <a:rPr lang="es-ES" dirty="0" err="1"/>
              <a:t>Bedrock</a:t>
            </a:r>
            <a:r>
              <a:rPr lang="es-ES" dirty="0"/>
              <a:t> de AWS y el modelo supervisado debe ser entrenado en </a:t>
            </a:r>
            <a:r>
              <a:rPr lang="es-ES" dirty="0" err="1"/>
              <a:t>SageMaker</a:t>
            </a:r>
            <a:r>
              <a:rPr lang="es-ES" dirty="0"/>
              <a:t>. Luego </a:t>
            </a:r>
            <a:r>
              <a:rPr lang="es-ES" dirty="0" err="1"/>
              <a:t>deployar</a:t>
            </a:r>
            <a:r>
              <a:rPr lang="es-ES" dirty="0"/>
              <a:t> un </a:t>
            </a:r>
            <a:r>
              <a:rPr lang="es-ES" dirty="0" err="1"/>
              <a:t>endpoint</a:t>
            </a:r>
            <a:r>
              <a:rPr lang="es-ES" dirty="0"/>
              <a:t> usando </a:t>
            </a:r>
            <a:r>
              <a:rPr lang="es-ES" dirty="0" err="1"/>
              <a:t>SageMaker</a:t>
            </a:r>
            <a:r>
              <a:rPr lang="es-ES" dirty="0"/>
              <a:t> y hacer un llamado a este </a:t>
            </a:r>
            <a:r>
              <a:rPr lang="es-ES" dirty="0" err="1"/>
              <a:t>endpoint</a:t>
            </a:r>
            <a:r>
              <a:rPr lang="es-ES" dirty="0"/>
              <a:t>.</a:t>
            </a:r>
            <a:endParaRPr lang="es-PE" dirty="0"/>
          </a:p>
        </p:txBody>
      </p:sp>
    </p:spTree>
    <p:extLst>
      <p:ext uri="{BB962C8B-B14F-4D97-AF65-F5344CB8AC3E}">
        <p14:creationId xmlns:p14="http://schemas.microsoft.com/office/powerpoint/2010/main" val="1695936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84FFD-3B2B-CF6F-3C41-776739787782}"/>
            </a:ext>
          </a:extLst>
        </p:cNvPr>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id="{CEE8E660-50BA-6E4E-EF84-7455C28E1167}"/>
              </a:ext>
            </a:extLst>
          </p:cNvPr>
          <p:cNvSpPr/>
          <p:nvPr/>
        </p:nvSpPr>
        <p:spPr>
          <a:xfrm>
            <a:off x="1374669" y="2475749"/>
            <a:ext cx="914400"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Save</a:t>
            </a:r>
            <a:r>
              <a:rPr lang="es-ES" dirty="0"/>
              <a:t> </a:t>
            </a:r>
            <a:r>
              <a:rPr lang="es-ES" dirty="0" err="1"/>
              <a:t>Model</a:t>
            </a:r>
            <a:endParaRPr lang="es-PE" dirty="0"/>
          </a:p>
        </p:txBody>
      </p:sp>
      <p:sp>
        <p:nvSpPr>
          <p:cNvPr id="7" name="Rectángulo: esquinas redondeadas 6">
            <a:extLst>
              <a:ext uri="{FF2B5EF4-FFF2-40B4-BE49-F238E27FC236}">
                <a16:creationId xmlns:a16="http://schemas.microsoft.com/office/drawing/2014/main" id="{64DC3B4E-75C5-CA55-82E9-E0D18908E01A}"/>
              </a:ext>
            </a:extLst>
          </p:cNvPr>
          <p:cNvSpPr/>
          <p:nvPr/>
        </p:nvSpPr>
        <p:spPr>
          <a:xfrm>
            <a:off x="3423375" y="2320544"/>
            <a:ext cx="1719358" cy="12248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Fix</a:t>
            </a:r>
            <a:r>
              <a:rPr lang="es-ES" dirty="0"/>
              <a:t> Native </a:t>
            </a:r>
            <a:r>
              <a:rPr lang="es-ES" dirty="0" err="1"/>
              <a:t>Functions</a:t>
            </a:r>
            <a:r>
              <a:rPr lang="es-ES" dirty="0"/>
              <a:t> </a:t>
            </a:r>
            <a:r>
              <a:rPr lang="es-ES" dirty="0" err="1"/>
              <a:t>to</a:t>
            </a:r>
            <a:r>
              <a:rPr lang="es-ES" dirty="0"/>
              <a:t> </a:t>
            </a:r>
            <a:r>
              <a:rPr lang="es-ES" dirty="0" err="1"/>
              <a:t>Preprocess</a:t>
            </a:r>
            <a:r>
              <a:rPr lang="es-ES" dirty="0"/>
              <a:t> Input Data</a:t>
            </a:r>
            <a:endParaRPr lang="es-PE" dirty="0"/>
          </a:p>
        </p:txBody>
      </p:sp>
      <p:sp>
        <p:nvSpPr>
          <p:cNvPr id="8" name="Rectángulo: esquinas redondeadas 7">
            <a:extLst>
              <a:ext uri="{FF2B5EF4-FFF2-40B4-BE49-F238E27FC236}">
                <a16:creationId xmlns:a16="http://schemas.microsoft.com/office/drawing/2014/main" id="{24EA522B-9A1E-F0D2-E585-1B914750EDEB}"/>
              </a:ext>
            </a:extLst>
          </p:cNvPr>
          <p:cNvSpPr/>
          <p:nvPr/>
        </p:nvSpPr>
        <p:spPr>
          <a:xfrm>
            <a:off x="6368070" y="2475749"/>
            <a:ext cx="1719358"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Deployment</a:t>
            </a:r>
            <a:endParaRPr lang="es-PE" dirty="0"/>
          </a:p>
        </p:txBody>
      </p:sp>
      <p:sp>
        <p:nvSpPr>
          <p:cNvPr id="9" name="Rectángulo: esquinas redondeadas 8">
            <a:extLst>
              <a:ext uri="{FF2B5EF4-FFF2-40B4-BE49-F238E27FC236}">
                <a16:creationId xmlns:a16="http://schemas.microsoft.com/office/drawing/2014/main" id="{B1B02507-FC4D-42D0-A60A-C940C4983513}"/>
              </a:ext>
            </a:extLst>
          </p:cNvPr>
          <p:cNvSpPr/>
          <p:nvPr/>
        </p:nvSpPr>
        <p:spPr>
          <a:xfrm>
            <a:off x="9111270" y="2475749"/>
            <a:ext cx="1719358"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Call</a:t>
            </a:r>
            <a:r>
              <a:rPr lang="es-ES" dirty="0"/>
              <a:t> </a:t>
            </a:r>
            <a:r>
              <a:rPr lang="es-ES" dirty="0" err="1"/>
              <a:t>endpoint</a:t>
            </a:r>
            <a:endParaRPr lang="es-PE" dirty="0"/>
          </a:p>
        </p:txBody>
      </p:sp>
      <p:sp>
        <p:nvSpPr>
          <p:cNvPr id="10" name="Rectángulo: esquinas redondeadas 9">
            <a:extLst>
              <a:ext uri="{FF2B5EF4-FFF2-40B4-BE49-F238E27FC236}">
                <a16:creationId xmlns:a16="http://schemas.microsoft.com/office/drawing/2014/main" id="{559E84D8-B8B1-3BE2-5C65-3971BAC13F91}"/>
              </a:ext>
            </a:extLst>
          </p:cNvPr>
          <p:cNvSpPr/>
          <p:nvPr/>
        </p:nvSpPr>
        <p:spPr>
          <a:xfrm>
            <a:off x="1361372" y="1575637"/>
            <a:ext cx="9469256" cy="504776"/>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Deployment</a:t>
            </a:r>
            <a:endParaRPr lang="es-PE" dirty="0">
              <a:solidFill>
                <a:schemeClr val="tx1"/>
              </a:solidFill>
            </a:endParaRPr>
          </a:p>
        </p:txBody>
      </p:sp>
      <p:cxnSp>
        <p:nvCxnSpPr>
          <p:cNvPr id="19" name="Conector recto de flecha 18">
            <a:extLst>
              <a:ext uri="{FF2B5EF4-FFF2-40B4-BE49-F238E27FC236}">
                <a16:creationId xmlns:a16="http://schemas.microsoft.com/office/drawing/2014/main" id="{8C096E19-FAAE-3E2B-1595-F110255F56B4}"/>
              </a:ext>
            </a:extLst>
          </p:cNvPr>
          <p:cNvCxnSpPr>
            <a:cxnSpLocks/>
            <a:stCxn id="6" idx="3"/>
            <a:endCxn id="7" idx="1"/>
          </p:cNvCxnSpPr>
          <p:nvPr/>
        </p:nvCxnSpPr>
        <p:spPr>
          <a:xfrm>
            <a:off x="2289069" y="2932949"/>
            <a:ext cx="113430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ector recto de flecha 20">
            <a:extLst>
              <a:ext uri="{FF2B5EF4-FFF2-40B4-BE49-F238E27FC236}">
                <a16:creationId xmlns:a16="http://schemas.microsoft.com/office/drawing/2014/main" id="{958FEB9D-05B2-32C8-0EFB-857E21EE82BB}"/>
              </a:ext>
            </a:extLst>
          </p:cNvPr>
          <p:cNvCxnSpPr>
            <a:cxnSpLocks/>
            <a:stCxn id="7" idx="3"/>
            <a:endCxn id="8" idx="1"/>
          </p:cNvCxnSpPr>
          <p:nvPr/>
        </p:nvCxnSpPr>
        <p:spPr>
          <a:xfrm>
            <a:off x="5142733" y="2932949"/>
            <a:ext cx="122533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ector recto de flecha 22">
            <a:extLst>
              <a:ext uri="{FF2B5EF4-FFF2-40B4-BE49-F238E27FC236}">
                <a16:creationId xmlns:a16="http://schemas.microsoft.com/office/drawing/2014/main" id="{7D34D8E6-C9D2-4182-82A2-744A152C8012}"/>
              </a:ext>
            </a:extLst>
          </p:cNvPr>
          <p:cNvCxnSpPr>
            <a:stCxn id="8" idx="3"/>
            <a:endCxn id="9" idx="1"/>
          </p:cNvCxnSpPr>
          <p:nvPr/>
        </p:nvCxnSpPr>
        <p:spPr>
          <a:xfrm>
            <a:off x="8087428" y="2932949"/>
            <a:ext cx="10238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Conector recto de flecha 48">
            <a:extLst>
              <a:ext uri="{FF2B5EF4-FFF2-40B4-BE49-F238E27FC236}">
                <a16:creationId xmlns:a16="http://schemas.microsoft.com/office/drawing/2014/main" id="{EBC3C405-5CA3-9B90-69B2-577105983F5C}"/>
              </a:ext>
            </a:extLst>
          </p:cNvPr>
          <p:cNvCxnSpPr>
            <a:cxnSpLocks/>
          </p:cNvCxnSpPr>
          <p:nvPr/>
        </p:nvCxnSpPr>
        <p:spPr>
          <a:xfrm flipH="1">
            <a:off x="227066" y="0"/>
            <a:ext cx="13297" cy="18280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ector recto de flecha 16">
            <a:extLst>
              <a:ext uri="{FF2B5EF4-FFF2-40B4-BE49-F238E27FC236}">
                <a16:creationId xmlns:a16="http://schemas.microsoft.com/office/drawing/2014/main" id="{4F9CFF7F-51B5-699A-984B-C1D42D945D1D}"/>
              </a:ext>
            </a:extLst>
          </p:cNvPr>
          <p:cNvCxnSpPr>
            <a:cxnSpLocks/>
          </p:cNvCxnSpPr>
          <p:nvPr/>
        </p:nvCxnSpPr>
        <p:spPr>
          <a:xfrm>
            <a:off x="253661" y="1828025"/>
            <a:ext cx="110771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7573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03190-36C9-8C62-DE15-408CB125670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E90244C-37FF-D7B2-0798-EB13EA63BEC2}"/>
              </a:ext>
            </a:extLst>
          </p:cNvPr>
          <p:cNvSpPr>
            <a:spLocks noGrp="1"/>
          </p:cNvSpPr>
          <p:nvPr>
            <p:ph type="title"/>
          </p:nvPr>
        </p:nvSpPr>
        <p:spPr/>
        <p:txBody>
          <a:bodyPr/>
          <a:lstStyle/>
          <a:p>
            <a:r>
              <a:rPr lang="es-ES" dirty="0"/>
              <a:t>Extras</a:t>
            </a:r>
            <a:endParaRPr lang="es-PE" dirty="0"/>
          </a:p>
        </p:txBody>
      </p:sp>
      <p:sp>
        <p:nvSpPr>
          <p:cNvPr id="3" name="Marcador de contenido 2">
            <a:extLst>
              <a:ext uri="{FF2B5EF4-FFF2-40B4-BE49-F238E27FC236}">
                <a16:creationId xmlns:a16="http://schemas.microsoft.com/office/drawing/2014/main" id="{6BCB7012-DAE9-96C3-6F66-8B450A172C9A}"/>
              </a:ext>
            </a:extLst>
          </p:cNvPr>
          <p:cNvSpPr>
            <a:spLocks noGrp="1"/>
          </p:cNvSpPr>
          <p:nvPr>
            <p:ph idx="1"/>
          </p:nvPr>
        </p:nvSpPr>
        <p:spPr/>
        <p:txBody>
          <a:bodyPr/>
          <a:lstStyle/>
          <a:p>
            <a:r>
              <a:rPr lang="es-ES" dirty="0"/>
              <a:t>El nuevo </a:t>
            </a:r>
            <a:r>
              <a:rPr lang="es-ES" dirty="0" err="1"/>
              <a:t>dataset</a:t>
            </a:r>
            <a:r>
              <a:rPr lang="es-ES" dirty="0"/>
              <a:t> es el archivo llamado: credit_risk_reto_processed.csv.</a:t>
            </a:r>
          </a:p>
          <a:p>
            <a:r>
              <a:rPr lang="es-ES" dirty="0"/>
              <a:t>Se realizó el EDA correspondiente, del cual se creó la función de transformación de los datos. Archivo </a:t>
            </a:r>
            <a:r>
              <a:rPr lang="es-ES" dirty="0" err="1"/>
              <a:t>trials_EDA.ipynb</a:t>
            </a:r>
            <a:r>
              <a:rPr lang="es-ES" dirty="0"/>
              <a:t>. </a:t>
            </a:r>
          </a:p>
          <a:p>
            <a:r>
              <a:rPr lang="es-ES" dirty="0"/>
              <a:t>Se puede monitorear el uso del </a:t>
            </a:r>
            <a:r>
              <a:rPr lang="es-ES" dirty="0" err="1"/>
              <a:t>endpoing</a:t>
            </a:r>
            <a:r>
              <a:rPr lang="es-ES" dirty="0"/>
              <a:t> usando </a:t>
            </a:r>
            <a:r>
              <a:rPr lang="es-ES" dirty="0" err="1"/>
              <a:t>CloudWatch</a:t>
            </a:r>
            <a:r>
              <a:rPr lang="es-ES" dirty="0"/>
              <a:t> (siguiente </a:t>
            </a:r>
            <a:r>
              <a:rPr lang="es-ES" dirty="0" err="1"/>
              <a:t>slide</a:t>
            </a:r>
            <a:r>
              <a:rPr lang="es-ES" dirty="0"/>
              <a:t>).</a:t>
            </a:r>
          </a:p>
        </p:txBody>
      </p:sp>
    </p:spTree>
    <p:extLst>
      <p:ext uri="{BB962C8B-B14F-4D97-AF65-F5344CB8AC3E}">
        <p14:creationId xmlns:p14="http://schemas.microsoft.com/office/powerpoint/2010/main" val="3893591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E2171-3012-AE1D-1FF2-1F20233E3875}"/>
              </a:ext>
            </a:extLst>
          </p:cNvPr>
          <p:cNvSpPr>
            <a:spLocks noGrp="1"/>
          </p:cNvSpPr>
          <p:nvPr>
            <p:ph type="title"/>
          </p:nvPr>
        </p:nvSpPr>
        <p:spPr/>
        <p:txBody>
          <a:bodyPr/>
          <a:lstStyle/>
          <a:p>
            <a:r>
              <a:rPr lang="es-ES" dirty="0" err="1"/>
              <a:t>CloudWatch</a:t>
            </a:r>
            <a:r>
              <a:rPr lang="es-ES" dirty="0"/>
              <a:t> – </a:t>
            </a:r>
            <a:r>
              <a:rPr lang="es-ES" dirty="0" err="1"/>
              <a:t>SageMaker</a:t>
            </a:r>
            <a:r>
              <a:rPr lang="es-ES" dirty="0"/>
              <a:t> </a:t>
            </a:r>
            <a:r>
              <a:rPr lang="es-ES" dirty="0" err="1"/>
              <a:t>endpoint</a:t>
            </a:r>
            <a:endParaRPr lang="es-PE" dirty="0"/>
          </a:p>
        </p:txBody>
      </p:sp>
      <p:pic>
        <p:nvPicPr>
          <p:cNvPr id="5" name="Marcador de contenido 4">
            <a:extLst>
              <a:ext uri="{FF2B5EF4-FFF2-40B4-BE49-F238E27FC236}">
                <a16:creationId xmlns:a16="http://schemas.microsoft.com/office/drawing/2014/main" id="{FBCAD3ED-0364-3A0E-B46F-511548B52400}"/>
              </a:ext>
            </a:extLst>
          </p:cNvPr>
          <p:cNvPicPr>
            <a:picLocks noGrp="1" noChangeAspect="1"/>
          </p:cNvPicPr>
          <p:nvPr>
            <p:ph idx="1"/>
          </p:nvPr>
        </p:nvPicPr>
        <p:blipFill>
          <a:blip r:embed="rId2"/>
          <a:stretch>
            <a:fillRect/>
          </a:stretch>
        </p:blipFill>
        <p:spPr>
          <a:xfrm>
            <a:off x="1152251" y="1825625"/>
            <a:ext cx="9887498" cy="4351338"/>
          </a:xfrm>
        </p:spPr>
      </p:pic>
    </p:spTree>
    <p:extLst>
      <p:ext uri="{BB962C8B-B14F-4D97-AF65-F5344CB8AC3E}">
        <p14:creationId xmlns:p14="http://schemas.microsoft.com/office/powerpoint/2010/main" val="706150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120AD-847A-6E75-09D9-9F3DA9F2373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207C184-DBBF-2DA3-013B-CD689200A572}"/>
              </a:ext>
            </a:extLst>
          </p:cNvPr>
          <p:cNvSpPr>
            <a:spLocks noGrp="1"/>
          </p:cNvSpPr>
          <p:nvPr>
            <p:ph type="title"/>
          </p:nvPr>
        </p:nvSpPr>
        <p:spPr/>
        <p:txBody>
          <a:bodyPr/>
          <a:lstStyle/>
          <a:p>
            <a:r>
              <a:rPr lang="es-ES" dirty="0"/>
              <a:t>Resumen</a:t>
            </a:r>
            <a:endParaRPr lang="es-PE" dirty="0"/>
          </a:p>
        </p:txBody>
      </p:sp>
      <p:sp>
        <p:nvSpPr>
          <p:cNvPr id="3" name="Marcador de contenido 2">
            <a:extLst>
              <a:ext uri="{FF2B5EF4-FFF2-40B4-BE49-F238E27FC236}">
                <a16:creationId xmlns:a16="http://schemas.microsoft.com/office/drawing/2014/main" id="{E7539B55-F507-64E1-B15C-B80D13EAB03D}"/>
              </a:ext>
            </a:extLst>
          </p:cNvPr>
          <p:cNvSpPr>
            <a:spLocks noGrp="1"/>
          </p:cNvSpPr>
          <p:nvPr>
            <p:ph idx="1"/>
          </p:nvPr>
        </p:nvSpPr>
        <p:spPr>
          <a:xfrm>
            <a:off x="838200" y="1825625"/>
            <a:ext cx="10515600" cy="4667250"/>
          </a:xfrm>
        </p:spPr>
        <p:txBody>
          <a:bodyPr>
            <a:normAutofit fontScale="92500" lnSpcReduction="10000"/>
          </a:bodyPr>
          <a:lstStyle/>
          <a:p>
            <a:r>
              <a:rPr lang="es-ES" dirty="0"/>
              <a:t>Se </a:t>
            </a:r>
            <a:r>
              <a:rPr lang="es-ES" dirty="0" err="1"/>
              <a:t>deployó</a:t>
            </a:r>
            <a:r>
              <a:rPr lang="es-ES" dirty="0"/>
              <a:t> con éxito un </a:t>
            </a:r>
            <a:r>
              <a:rPr lang="es-ES" dirty="0" err="1"/>
              <a:t>endpoint</a:t>
            </a:r>
            <a:r>
              <a:rPr lang="es-ES" dirty="0"/>
              <a:t> para la llamada de un modelo </a:t>
            </a:r>
            <a:r>
              <a:rPr lang="es-ES" dirty="0" err="1"/>
              <a:t>VotingClassifier</a:t>
            </a:r>
            <a:r>
              <a:rPr lang="es-ES" dirty="0"/>
              <a:t>. Este predice si un préstamo es bueno o malo. </a:t>
            </a:r>
          </a:p>
          <a:p>
            <a:r>
              <a:rPr lang="es-ES" dirty="0"/>
              <a:t>Los datos usados no tenían </a:t>
            </a:r>
            <a:r>
              <a:rPr lang="es-ES" dirty="0" err="1"/>
              <a:t>label</a:t>
            </a:r>
            <a:r>
              <a:rPr lang="es-ES" dirty="0"/>
              <a:t>, por lo que se uso una LLM para obtener dichos </a:t>
            </a:r>
            <a:r>
              <a:rPr lang="es-ES" dirty="0" err="1"/>
              <a:t>labels</a:t>
            </a:r>
            <a:r>
              <a:rPr lang="es-ES" dirty="0"/>
              <a:t>. IDEA NO DESARROLLADA: se podían usar 2 o 3 </a:t>
            </a:r>
            <a:r>
              <a:rPr lang="es-ES" dirty="0" err="1"/>
              <a:t>LLMs</a:t>
            </a:r>
            <a:r>
              <a:rPr lang="es-ES" dirty="0"/>
              <a:t> y hacer un </a:t>
            </a:r>
            <a:r>
              <a:rPr lang="es-ES" dirty="0" err="1"/>
              <a:t>voting</a:t>
            </a:r>
            <a:r>
              <a:rPr lang="es-ES" dirty="0"/>
              <a:t> de estos 3 para que la clasificación sea más certera con la “realidad”.</a:t>
            </a:r>
          </a:p>
          <a:p>
            <a:r>
              <a:rPr lang="es-ES" dirty="0"/>
              <a:t>Se crearon las funciones de transformación de datos necesarias para que el modelo pueda ser llamado.</a:t>
            </a:r>
          </a:p>
          <a:p>
            <a:r>
              <a:rPr lang="es-ES" dirty="0"/>
              <a:t>El </a:t>
            </a:r>
            <a:r>
              <a:rPr lang="es-ES" dirty="0" err="1"/>
              <a:t>endpoint</a:t>
            </a:r>
            <a:r>
              <a:rPr lang="es-ES" dirty="0"/>
              <a:t> puede ser escalable cambiando la configuración.</a:t>
            </a:r>
          </a:p>
          <a:p>
            <a:r>
              <a:rPr lang="es-ES" dirty="0"/>
              <a:t>Se necesita habilitar permisos para hacer la llamada al </a:t>
            </a:r>
            <a:r>
              <a:rPr lang="es-ES" dirty="0" err="1"/>
              <a:t>endpoint</a:t>
            </a:r>
            <a:r>
              <a:rPr lang="es-ES" dirty="0"/>
              <a:t>. Actualmente, por temas de costos, el </a:t>
            </a:r>
            <a:r>
              <a:rPr lang="es-ES" dirty="0" err="1"/>
              <a:t>endpoint</a:t>
            </a:r>
            <a:r>
              <a:rPr lang="es-ES" dirty="0"/>
              <a:t> fue eliminado, pero se mostró su funcionamiento en un </a:t>
            </a:r>
            <a:r>
              <a:rPr lang="es-ES" dirty="0" err="1"/>
              <a:t>screenshot</a:t>
            </a:r>
            <a:r>
              <a:rPr lang="es-ES" dirty="0"/>
              <a:t>.</a:t>
            </a:r>
          </a:p>
          <a:p>
            <a:endParaRPr lang="es-ES" dirty="0"/>
          </a:p>
        </p:txBody>
      </p:sp>
    </p:spTree>
    <p:extLst>
      <p:ext uri="{BB962C8B-B14F-4D97-AF65-F5344CB8AC3E}">
        <p14:creationId xmlns:p14="http://schemas.microsoft.com/office/powerpoint/2010/main" val="738889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CBC53C-68C5-6AD8-3650-57A700EE8456}"/>
              </a:ext>
            </a:extLst>
          </p:cNvPr>
          <p:cNvSpPr>
            <a:spLocks noGrp="1"/>
          </p:cNvSpPr>
          <p:nvPr>
            <p:ph type="title"/>
          </p:nvPr>
        </p:nvSpPr>
        <p:spPr/>
        <p:txBody>
          <a:bodyPr/>
          <a:lstStyle/>
          <a:p>
            <a:r>
              <a:rPr lang="es-ES" dirty="0"/>
              <a:t>Scripts</a:t>
            </a:r>
            <a:endParaRPr lang="es-PE" dirty="0"/>
          </a:p>
        </p:txBody>
      </p:sp>
      <p:sp>
        <p:nvSpPr>
          <p:cNvPr id="3" name="Marcador de contenido 2">
            <a:extLst>
              <a:ext uri="{FF2B5EF4-FFF2-40B4-BE49-F238E27FC236}">
                <a16:creationId xmlns:a16="http://schemas.microsoft.com/office/drawing/2014/main" id="{255100D9-B4F6-3C3E-3C03-6CBF61A73BD3}"/>
              </a:ext>
            </a:extLst>
          </p:cNvPr>
          <p:cNvSpPr>
            <a:spLocks noGrp="1"/>
          </p:cNvSpPr>
          <p:nvPr>
            <p:ph idx="1"/>
          </p:nvPr>
        </p:nvSpPr>
        <p:spPr/>
        <p:txBody>
          <a:bodyPr/>
          <a:lstStyle/>
          <a:p>
            <a:pPr marL="514350" indent="-514350">
              <a:buAutoNum type="arabicPeriod"/>
            </a:pPr>
            <a:r>
              <a:rPr lang="es-ES" dirty="0"/>
              <a:t>preprocessing.py -&gt; transformación inicial de la data para generación de targets usando </a:t>
            </a:r>
            <a:r>
              <a:rPr lang="es-ES" dirty="0" err="1"/>
              <a:t>BedRock</a:t>
            </a:r>
            <a:r>
              <a:rPr lang="es-ES" dirty="0"/>
              <a:t>.</a:t>
            </a:r>
          </a:p>
          <a:p>
            <a:pPr marL="514350" indent="-514350">
              <a:buAutoNum type="arabicPeriod"/>
            </a:pPr>
            <a:r>
              <a:rPr lang="es-ES" dirty="0"/>
              <a:t>bedrock_mistral_prediction.py -&gt; llamado de Mistral para generación de targets.</a:t>
            </a:r>
          </a:p>
          <a:p>
            <a:pPr marL="514350" indent="-514350">
              <a:buAutoNum type="arabicPeriod"/>
            </a:pPr>
            <a:r>
              <a:rPr lang="es-ES" dirty="0"/>
              <a:t>model_fine_tuning.py -&gt; entrenamiento de </a:t>
            </a:r>
            <a:r>
              <a:rPr lang="es-ES" dirty="0" err="1"/>
              <a:t>model</a:t>
            </a:r>
            <a:r>
              <a:rPr lang="es-ES" dirty="0"/>
              <a:t> supervisado y </a:t>
            </a:r>
            <a:r>
              <a:rPr lang="es-ES" dirty="0" err="1"/>
              <a:t>finetuning</a:t>
            </a:r>
            <a:r>
              <a:rPr lang="es-ES" dirty="0"/>
              <a:t> en </a:t>
            </a:r>
            <a:r>
              <a:rPr lang="es-ES" dirty="0" err="1"/>
              <a:t>sageMaker</a:t>
            </a:r>
            <a:r>
              <a:rPr lang="es-ES" dirty="0"/>
              <a:t>.</a:t>
            </a:r>
          </a:p>
          <a:p>
            <a:pPr marL="514350" indent="-514350">
              <a:buAutoNum type="arabicPeriod"/>
            </a:pPr>
            <a:r>
              <a:rPr lang="es-ES" dirty="0"/>
              <a:t>Despliegue del modelo y pruebas de inferencia (en </a:t>
            </a:r>
            <a:r>
              <a:rPr lang="es-ES" dirty="0" err="1"/>
              <a:t>sagemaker</a:t>
            </a:r>
            <a:r>
              <a:rPr lang="es-ES" dirty="0"/>
              <a:t>).</a:t>
            </a:r>
          </a:p>
          <a:p>
            <a:pPr marL="514350" indent="-514350">
              <a:buAutoNum type="arabicPeriod"/>
            </a:pPr>
            <a:r>
              <a:rPr lang="es-ES" dirty="0"/>
              <a:t>Llamado del modelo en local.</a:t>
            </a:r>
            <a:endParaRPr lang="es-PE" dirty="0"/>
          </a:p>
        </p:txBody>
      </p:sp>
    </p:spTree>
    <p:extLst>
      <p:ext uri="{BB962C8B-B14F-4D97-AF65-F5344CB8AC3E}">
        <p14:creationId xmlns:p14="http://schemas.microsoft.com/office/powerpoint/2010/main" val="2910486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7A2D63-64B5-1C37-F977-184564699F27}"/>
              </a:ext>
            </a:extLst>
          </p:cNvPr>
          <p:cNvSpPr>
            <a:spLocks noGrp="1"/>
          </p:cNvSpPr>
          <p:nvPr>
            <p:ph type="title"/>
          </p:nvPr>
        </p:nvSpPr>
        <p:spPr/>
        <p:txBody>
          <a:bodyPr/>
          <a:lstStyle/>
          <a:p>
            <a:r>
              <a:rPr lang="es-ES" dirty="0"/>
              <a:t>1. preprocessing.py</a:t>
            </a:r>
            <a:endParaRPr lang="es-PE" dirty="0"/>
          </a:p>
        </p:txBody>
      </p:sp>
      <p:sp>
        <p:nvSpPr>
          <p:cNvPr id="3" name="Marcador de contenido 2">
            <a:extLst>
              <a:ext uri="{FF2B5EF4-FFF2-40B4-BE49-F238E27FC236}">
                <a16:creationId xmlns:a16="http://schemas.microsoft.com/office/drawing/2014/main" id="{CEB41602-774E-8396-8F36-E85053C9CBD8}"/>
              </a:ext>
            </a:extLst>
          </p:cNvPr>
          <p:cNvSpPr>
            <a:spLocks noGrp="1"/>
          </p:cNvSpPr>
          <p:nvPr>
            <p:ph idx="1"/>
          </p:nvPr>
        </p:nvSpPr>
        <p:spPr/>
        <p:txBody>
          <a:bodyPr>
            <a:normAutofit fontScale="92500" lnSpcReduction="10000"/>
          </a:bodyPr>
          <a:lstStyle/>
          <a:p>
            <a:pPr marL="0" indent="0">
              <a:buNone/>
            </a:pPr>
            <a:r>
              <a:rPr lang="es-PE" sz="1800" dirty="0"/>
              <a:t>Este preprocesamiento prepara los datos para ser entregados al LLM de preferencia. Este generará el </a:t>
            </a:r>
            <a:r>
              <a:rPr lang="es-PE" sz="1800" dirty="0" err="1"/>
              <a:t>label</a:t>
            </a:r>
            <a:r>
              <a:rPr lang="es-PE" sz="1800" dirty="0"/>
              <a:t> de “</a:t>
            </a:r>
            <a:r>
              <a:rPr lang="es-PE" sz="1800" dirty="0" err="1"/>
              <a:t>good</a:t>
            </a:r>
            <a:r>
              <a:rPr lang="es-PE" sz="1800" dirty="0"/>
              <a:t>” o “</a:t>
            </a:r>
            <a:r>
              <a:rPr lang="es-PE" sz="1800" dirty="0" err="1"/>
              <a:t>bad</a:t>
            </a:r>
            <a:r>
              <a:rPr lang="es-PE" sz="1800" dirty="0"/>
              <a:t>”.</a:t>
            </a:r>
          </a:p>
          <a:p>
            <a:pPr marL="0" indent="0">
              <a:buNone/>
            </a:pPr>
            <a:endParaRPr lang="es-ES" sz="1800" dirty="0"/>
          </a:p>
          <a:p>
            <a:pPr marL="0" indent="0">
              <a:buNone/>
            </a:pPr>
            <a:r>
              <a:rPr lang="es-ES" sz="1800" dirty="0"/>
              <a:t>Notas:</a:t>
            </a:r>
          </a:p>
          <a:p>
            <a:pPr>
              <a:buFontTx/>
              <a:buChar char="-"/>
            </a:pPr>
            <a:r>
              <a:rPr lang="es-ES" sz="1800" dirty="0"/>
              <a:t>Las columnas </a:t>
            </a:r>
            <a:r>
              <a:rPr lang="es-ES" sz="1800" dirty="0" err="1"/>
              <a:t>Saving</a:t>
            </a:r>
            <a:r>
              <a:rPr lang="es-ES" sz="1800" dirty="0"/>
              <a:t> </a:t>
            </a:r>
            <a:r>
              <a:rPr lang="es-ES" sz="1800" dirty="0" err="1"/>
              <a:t>accounts</a:t>
            </a:r>
            <a:r>
              <a:rPr lang="es-ES" sz="1800" dirty="0"/>
              <a:t> y </a:t>
            </a:r>
            <a:r>
              <a:rPr lang="es-ES" sz="1800" dirty="0" err="1"/>
              <a:t>Checking</a:t>
            </a:r>
            <a:r>
              <a:rPr lang="es-ES" sz="1800" dirty="0"/>
              <a:t> </a:t>
            </a:r>
            <a:r>
              <a:rPr lang="es-ES" sz="1800" dirty="0" err="1"/>
              <a:t>account</a:t>
            </a:r>
            <a:r>
              <a:rPr lang="es-ES" sz="1800" dirty="0"/>
              <a:t> presentan valores nulos, los cuales son reemplazados con el </a:t>
            </a:r>
            <a:r>
              <a:rPr lang="es-ES" sz="1800" dirty="0" err="1"/>
              <a:t>string</a:t>
            </a:r>
            <a:r>
              <a:rPr lang="es-ES" sz="1800" dirty="0"/>
              <a:t> “no data”. Se genera una columna nueva llamada </a:t>
            </a:r>
            <a:r>
              <a:rPr lang="es-ES" sz="1800" dirty="0" err="1"/>
              <a:t>Account</a:t>
            </a:r>
            <a:r>
              <a:rPr lang="es-ES" sz="1800" dirty="0"/>
              <a:t> </a:t>
            </a:r>
            <a:r>
              <a:rPr lang="es-ES" sz="1800" dirty="0" err="1"/>
              <a:t>Size</a:t>
            </a:r>
            <a:r>
              <a:rPr lang="es-ES" sz="1800" dirty="0"/>
              <a:t>. Se toma la cuenta más grande de </a:t>
            </a:r>
            <a:r>
              <a:rPr lang="es-ES" sz="1800" dirty="0" err="1"/>
              <a:t>Saving</a:t>
            </a:r>
            <a:r>
              <a:rPr lang="es-ES" sz="1800" dirty="0"/>
              <a:t> </a:t>
            </a:r>
            <a:r>
              <a:rPr lang="es-ES" sz="1800" dirty="0" err="1"/>
              <a:t>accounts</a:t>
            </a:r>
            <a:r>
              <a:rPr lang="es-ES" sz="1800" dirty="0"/>
              <a:t> and </a:t>
            </a:r>
            <a:r>
              <a:rPr lang="es-ES" sz="1800" dirty="0" err="1"/>
              <a:t>Checking</a:t>
            </a:r>
            <a:r>
              <a:rPr lang="es-ES" sz="1800" dirty="0"/>
              <a:t> </a:t>
            </a:r>
            <a:r>
              <a:rPr lang="es-ES" sz="1800" dirty="0" err="1"/>
              <a:t>account</a:t>
            </a:r>
            <a:r>
              <a:rPr lang="es-ES" sz="1800" dirty="0"/>
              <a:t>. Por ejemplo. </a:t>
            </a:r>
            <a:r>
              <a:rPr lang="es-ES" sz="1800" dirty="0" err="1"/>
              <a:t>Saving</a:t>
            </a:r>
            <a:r>
              <a:rPr lang="es-ES" sz="1800" dirty="0"/>
              <a:t> </a:t>
            </a:r>
            <a:r>
              <a:rPr lang="es-ES" sz="1800" dirty="0" err="1"/>
              <a:t>accounts</a:t>
            </a:r>
            <a:r>
              <a:rPr lang="es-ES" sz="1800" dirty="0"/>
              <a:t> -&gt; </a:t>
            </a:r>
            <a:r>
              <a:rPr lang="es-ES" sz="1800" dirty="0" err="1"/>
              <a:t>little</a:t>
            </a:r>
            <a:r>
              <a:rPr lang="es-ES" sz="1800" dirty="0"/>
              <a:t>, </a:t>
            </a:r>
            <a:r>
              <a:rPr lang="es-ES" sz="1800" dirty="0" err="1"/>
              <a:t>Checking</a:t>
            </a:r>
            <a:r>
              <a:rPr lang="es-ES" sz="1800" dirty="0"/>
              <a:t> </a:t>
            </a:r>
            <a:r>
              <a:rPr lang="es-ES" sz="1800" dirty="0" err="1"/>
              <a:t>account</a:t>
            </a:r>
            <a:r>
              <a:rPr lang="es-ES" sz="1800" dirty="0"/>
              <a:t> -&gt; </a:t>
            </a:r>
            <a:r>
              <a:rPr lang="es-ES" sz="1800" dirty="0" err="1"/>
              <a:t>rich</a:t>
            </a:r>
            <a:r>
              <a:rPr lang="es-ES" sz="1800" dirty="0"/>
              <a:t>, </a:t>
            </a:r>
            <a:r>
              <a:rPr lang="es-ES" sz="1800" dirty="0" err="1"/>
              <a:t>Account</a:t>
            </a:r>
            <a:r>
              <a:rPr lang="es-ES" sz="1800" dirty="0"/>
              <a:t> </a:t>
            </a:r>
            <a:r>
              <a:rPr lang="es-ES" sz="1800" dirty="0" err="1"/>
              <a:t>Size</a:t>
            </a:r>
            <a:r>
              <a:rPr lang="es-ES" sz="1800" dirty="0"/>
              <a:t> -&gt; </a:t>
            </a:r>
            <a:r>
              <a:rPr lang="es-ES" sz="1800" dirty="0" err="1"/>
              <a:t>rich</a:t>
            </a:r>
            <a:r>
              <a:rPr lang="es-ES" sz="1800" dirty="0"/>
              <a:t>.</a:t>
            </a:r>
          </a:p>
          <a:p>
            <a:pPr>
              <a:buFontTx/>
              <a:buChar char="-"/>
            </a:pPr>
            <a:r>
              <a:rPr lang="es-ES" sz="1800" dirty="0"/>
              <a:t>Se genera una columna adicional: </a:t>
            </a:r>
            <a:r>
              <a:rPr lang="es-ES" sz="1800" dirty="0" err="1"/>
              <a:t>Monthly_Payment</a:t>
            </a:r>
            <a:r>
              <a:rPr lang="es-ES" sz="1800" dirty="0"/>
              <a:t> (</a:t>
            </a:r>
            <a:r>
              <a:rPr lang="es-ES" sz="1800" dirty="0" err="1"/>
              <a:t>Credit</a:t>
            </a:r>
            <a:r>
              <a:rPr lang="es-ES" sz="1800" dirty="0"/>
              <a:t> </a:t>
            </a:r>
            <a:r>
              <a:rPr lang="es-ES" sz="1800" dirty="0" err="1"/>
              <a:t>amount</a:t>
            </a:r>
            <a:r>
              <a:rPr lang="es-ES" sz="1800" dirty="0"/>
              <a:t> / </a:t>
            </a:r>
            <a:r>
              <a:rPr lang="es-ES" sz="1800" dirty="0" err="1"/>
              <a:t>Duration</a:t>
            </a:r>
            <a:r>
              <a:rPr lang="es-ES" sz="1800" dirty="0"/>
              <a:t>). </a:t>
            </a:r>
          </a:p>
          <a:p>
            <a:pPr>
              <a:buFontTx/>
              <a:buChar char="-"/>
            </a:pPr>
            <a:r>
              <a:rPr lang="es-PE" sz="1800" dirty="0"/>
              <a:t>Se obtienen estadísticas de </a:t>
            </a:r>
            <a:r>
              <a:rPr lang="es-PE" sz="1800" dirty="0" err="1"/>
              <a:t>monthly_payment</a:t>
            </a:r>
            <a:r>
              <a:rPr lang="es-PE" sz="1800" dirty="0"/>
              <a:t> por grupo de </a:t>
            </a:r>
            <a:r>
              <a:rPr lang="es-PE" sz="1800" dirty="0" err="1"/>
              <a:t>account</a:t>
            </a:r>
            <a:r>
              <a:rPr lang="es-PE" sz="1800" dirty="0"/>
              <a:t> </a:t>
            </a:r>
            <a:r>
              <a:rPr lang="es-PE" sz="1800" dirty="0" err="1"/>
              <a:t>size</a:t>
            </a:r>
            <a:r>
              <a:rPr lang="es-PE" sz="1800" dirty="0"/>
              <a:t> (sin </a:t>
            </a:r>
            <a:r>
              <a:rPr lang="es-PE" sz="1800" dirty="0" err="1"/>
              <a:t>outliers</a:t>
            </a:r>
            <a:r>
              <a:rPr lang="es-PE" sz="1800" dirty="0"/>
              <a:t>). Se genera una nueva columna llamada High </a:t>
            </a:r>
            <a:r>
              <a:rPr lang="es-PE" sz="1800" dirty="0" err="1"/>
              <a:t>Monthly_Payment</a:t>
            </a:r>
            <a:r>
              <a:rPr lang="es-PE" sz="1800" dirty="0"/>
              <a:t>: si el </a:t>
            </a:r>
            <a:r>
              <a:rPr lang="es-PE" sz="1800" dirty="0" err="1"/>
              <a:t>monthly_payment</a:t>
            </a:r>
            <a:r>
              <a:rPr lang="es-PE" sz="1800" dirty="0"/>
              <a:t> &gt; mean + </a:t>
            </a:r>
            <a:r>
              <a:rPr lang="es-PE" sz="1800" dirty="0" err="1"/>
              <a:t>std</a:t>
            </a:r>
            <a:r>
              <a:rPr lang="es-PE" sz="1800" dirty="0"/>
              <a:t>, se considera como “</a:t>
            </a:r>
            <a:r>
              <a:rPr lang="es-PE" sz="1800" dirty="0" err="1"/>
              <a:t>high</a:t>
            </a:r>
            <a:r>
              <a:rPr lang="es-PE" sz="1800" dirty="0"/>
              <a:t>”. Esto representa que el </a:t>
            </a:r>
            <a:r>
              <a:rPr lang="es-PE" sz="1800" dirty="0" err="1"/>
              <a:t>monthly_payment</a:t>
            </a:r>
            <a:r>
              <a:rPr lang="es-PE" sz="1800" dirty="0"/>
              <a:t> es alto para el tamaño de cuenta. </a:t>
            </a:r>
          </a:p>
          <a:p>
            <a:pPr>
              <a:buFontTx/>
              <a:buChar char="-"/>
            </a:pPr>
            <a:r>
              <a:rPr lang="es-PE" sz="1800" dirty="0"/>
              <a:t>Se genera una columna adicional en base a la columna </a:t>
            </a:r>
            <a:r>
              <a:rPr lang="es-PE" sz="1800" dirty="0" err="1"/>
              <a:t>Purpose</a:t>
            </a:r>
            <a:r>
              <a:rPr lang="es-PE" sz="1800" dirty="0"/>
              <a:t>: Loan </a:t>
            </a:r>
            <a:r>
              <a:rPr lang="es-PE" sz="1800" dirty="0" err="1"/>
              <a:t>Category</a:t>
            </a:r>
            <a:r>
              <a:rPr lang="es-PE" sz="1800" dirty="0"/>
              <a:t>, este es una </a:t>
            </a:r>
            <a:r>
              <a:rPr lang="es-PE" sz="1800" dirty="0" err="1"/>
              <a:t>label</a:t>
            </a:r>
            <a:r>
              <a:rPr lang="es-PE" sz="1800" dirty="0"/>
              <a:t> manual que trata de describir la funcionabilidad del crédito. Por ejemplo, TV sería recreacional, educación sería desarrollo y </a:t>
            </a:r>
            <a:r>
              <a:rPr lang="es-PE" sz="1800" dirty="0" err="1"/>
              <a:t>repairs</a:t>
            </a:r>
            <a:r>
              <a:rPr lang="es-PE" sz="1800" dirty="0"/>
              <a:t> seria mantenimiento. Dar esta información explícitamente al modelo ayudaría en teoría a predecir mejor la clase, pero puede ser prescindible.</a:t>
            </a:r>
          </a:p>
          <a:p>
            <a:pPr>
              <a:buFontTx/>
              <a:buChar char="-"/>
            </a:pPr>
            <a:endParaRPr lang="es-PE" sz="1800" dirty="0"/>
          </a:p>
        </p:txBody>
      </p:sp>
    </p:spTree>
    <p:extLst>
      <p:ext uri="{BB962C8B-B14F-4D97-AF65-F5344CB8AC3E}">
        <p14:creationId xmlns:p14="http://schemas.microsoft.com/office/powerpoint/2010/main" val="1118265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21940-2F73-56DD-BDB1-7F4164DCC24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4F285E4-2B0E-DF81-8A31-C6627D4B9832}"/>
              </a:ext>
            </a:extLst>
          </p:cNvPr>
          <p:cNvSpPr>
            <a:spLocks noGrp="1"/>
          </p:cNvSpPr>
          <p:nvPr>
            <p:ph type="title"/>
          </p:nvPr>
        </p:nvSpPr>
        <p:spPr/>
        <p:txBody>
          <a:bodyPr/>
          <a:lstStyle/>
          <a:p>
            <a:r>
              <a:rPr lang="es-ES" dirty="0"/>
              <a:t>1. preprocessing.py</a:t>
            </a:r>
            <a:endParaRPr lang="es-PE" dirty="0"/>
          </a:p>
        </p:txBody>
      </p:sp>
      <p:sp>
        <p:nvSpPr>
          <p:cNvPr id="3" name="Marcador de contenido 2">
            <a:extLst>
              <a:ext uri="{FF2B5EF4-FFF2-40B4-BE49-F238E27FC236}">
                <a16:creationId xmlns:a16="http://schemas.microsoft.com/office/drawing/2014/main" id="{B234CB88-F9D1-052E-8650-5546D13B1DD0}"/>
              </a:ext>
            </a:extLst>
          </p:cNvPr>
          <p:cNvSpPr>
            <a:spLocks noGrp="1"/>
          </p:cNvSpPr>
          <p:nvPr>
            <p:ph idx="1"/>
          </p:nvPr>
        </p:nvSpPr>
        <p:spPr/>
        <p:txBody>
          <a:bodyPr>
            <a:normAutofit/>
          </a:bodyPr>
          <a:lstStyle/>
          <a:p>
            <a:pPr marL="0" indent="0">
              <a:buNone/>
            </a:pPr>
            <a:r>
              <a:rPr lang="es-ES" sz="1800" dirty="0"/>
              <a:t>Notas:</a:t>
            </a:r>
          </a:p>
          <a:p>
            <a:pPr>
              <a:buFontTx/>
              <a:buChar char="-"/>
            </a:pPr>
            <a:r>
              <a:rPr lang="es-ES" sz="1800" dirty="0"/>
              <a:t>Adicionalmente, se crea una función llamada </a:t>
            </a:r>
            <a:r>
              <a:rPr lang="es-ES" sz="1800" dirty="0" err="1"/>
              <a:t>transform_input_data_to_call_endpoint</a:t>
            </a:r>
            <a:r>
              <a:rPr lang="es-ES" sz="1800" dirty="0"/>
              <a:t>. Esta función se encarga de que dada la estructura inicial de los datos (credit_risk_reto.csv), el usuario que llama al </a:t>
            </a:r>
            <a:r>
              <a:rPr lang="es-ES" sz="1800" dirty="0" err="1"/>
              <a:t>endpoint</a:t>
            </a:r>
            <a:r>
              <a:rPr lang="es-ES" sz="1800" dirty="0"/>
              <a:t> no tenga que hacer las transformaciones para darle la estructura necesaria a los datos para invocar el modelo. </a:t>
            </a:r>
            <a:endParaRPr lang="es-PE" sz="1800" dirty="0"/>
          </a:p>
        </p:txBody>
      </p:sp>
    </p:spTree>
    <p:extLst>
      <p:ext uri="{BB962C8B-B14F-4D97-AF65-F5344CB8AC3E}">
        <p14:creationId xmlns:p14="http://schemas.microsoft.com/office/powerpoint/2010/main" val="2220882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DF596-DCEB-6B97-13EB-D687E0F756D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91953B6-4E66-0326-7A2C-CF48067819E2}"/>
              </a:ext>
            </a:extLst>
          </p:cNvPr>
          <p:cNvSpPr>
            <a:spLocks noGrp="1"/>
          </p:cNvSpPr>
          <p:nvPr>
            <p:ph type="title"/>
          </p:nvPr>
        </p:nvSpPr>
        <p:spPr/>
        <p:txBody>
          <a:bodyPr/>
          <a:lstStyle/>
          <a:p>
            <a:r>
              <a:rPr lang="es-ES" dirty="0"/>
              <a:t>2. bedrock_mistral_prediction.py</a:t>
            </a:r>
            <a:endParaRPr lang="es-PE" dirty="0"/>
          </a:p>
        </p:txBody>
      </p:sp>
      <p:sp>
        <p:nvSpPr>
          <p:cNvPr id="3" name="Marcador de contenido 2">
            <a:extLst>
              <a:ext uri="{FF2B5EF4-FFF2-40B4-BE49-F238E27FC236}">
                <a16:creationId xmlns:a16="http://schemas.microsoft.com/office/drawing/2014/main" id="{F8C92B7D-7369-685B-640E-52A07800859F}"/>
              </a:ext>
            </a:extLst>
          </p:cNvPr>
          <p:cNvSpPr>
            <a:spLocks noGrp="1"/>
          </p:cNvSpPr>
          <p:nvPr>
            <p:ph idx="1"/>
          </p:nvPr>
        </p:nvSpPr>
        <p:spPr/>
        <p:txBody>
          <a:bodyPr>
            <a:normAutofit fontScale="92500" lnSpcReduction="20000"/>
          </a:bodyPr>
          <a:lstStyle/>
          <a:p>
            <a:pPr marL="0" indent="0">
              <a:buNone/>
            </a:pPr>
            <a:r>
              <a:rPr lang="es-PE" sz="1800" dirty="0"/>
              <a:t>Se hace llamado al modelo mistral usando el servicio de </a:t>
            </a:r>
            <a:r>
              <a:rPr lang="es-PE" sz="1800" dirty="0" err="1"/>
              <a:t>Bedrock</a:t>
            </a:r>
            <a:r>
              <a:rPr lang="es-PE" sz="1800" dirty="0"/>
              <a:t>.</a:t>
            </a:r>
          </a:p>
          <a:p>
            <a:pPr marL="0" indent="0">
              <a:buNone/>
            </a:pPr>
            <a:endParaRPr lang="es-ES" sz="1800" dirty="0"/>
          </a:p>
          <a:p>
            <a:pPr marL="0" indent="0">
              <a:buNone/>
            </a:pPr>
            <a:r>
              <a:rPr lang="es-ES" sz="1800" dirty="0"/>
              <a:t>Notas:</a:t>
            </a:r>
          </a:p>
          <a:p>
            <a:pPr>
              <a:buFontTx/>
              <a:buChar char="-"/>
            </a:pPr>
            <a:r>
              <a:rPr lang="es-ES" sz="1800" dirty="0"/>
              <a:t>Se deben generar los permisos necesarios en AWS para poder hacer el llamado (IAM, </a:t>
            </a:r>
            <a:r>
              <a:rPr lang="es-ES" sz="1800" dirty="0" err="1"/>
              <a:t>BedRock</a:t>
            </a:r>
            <a:r>
              <a:rPr lang="es-ES" sz="1800" dirty="0"/>
              <a:t> </a:t>
            </a:r>
            <a:r>
              <a:rPr lang="es-ES" sz="1800" dirty="0" err="1"/>
              <a:t>access</a:t>
            </a:r>
            <a:r>
              <a:rPr lang="es-ES" sz="1800" dirty="0"/>
              <a:t>). Además, se debe pedir los permisos para los modelos a usar (en este caso Mistral).</a:t>
            </a:r>
          </a:p>
          <a:p>
            <a:pPr>
              <a:buFontTx/>
              <a:buChar char="-"/>
            </a:pPr>
            <a:r>
              <a:rPr lang="es-ES" sz="1800" dirty="0"/>
              <a:t>Primero se trataron distintos </a:t>
            </a:r>
            <a:r>
              <a:rPr lang="es-ES" sz="1800" dirty="0" err="1"/>
              <a:t>prompt</a:t>
            </a:r>
            <a:r>
              <a:rPr lang="es-ES" sz="1800" dirty="0"/>
              <a:t> usando </a:t>
            </a:r>
            <a:r>
              <a:rPr lang="es-ES" sz="1800" dirty="0" err="1"/>
              <a:t>Prompt</a:t>
            </a:r>
            <a:r>
              <a:rPr lang="es-ES" sz="1800" dirty="0"/>
              <a:t> Management de </a:t>
            </a:r>
            <a:r>
              <a:rPr lang="es-ES" sz="1800" dirty="0" err="1"/>
              <a:t>BedRock</a:t>
            </a:r>
            <a:r>
              <a:rPr lang="es-ES" sz="1800" dirty="0"/>
              <a:t>, y se probaron distintos modelos. (</a:t>
            </a:r>
            <a:r>
              <a:rPr lang="es-ES" sz="1800" dirty="0" err="1"/>
              <a:t>Fig</a:t>
            </a:r>
            <a:r>
              <a:rPr lang="es-ES" sz="1800" dirty="0"/>
              <a:t> 1.) El llamado se hace a través de </a:t>
            </a:r>
            <a:r>
              <a:rPr lang="es-ES" sz="1800" dirty="0" err="1"/>
              <a:t>aws</a:t>
            </a:r>
            <a:r>
              <a:rPr lang="es-ES" sz="1800" dirty="0"/>
              <a:t> </a:t>
            </a:r>
            <a:r>
              <a:rPr lang="es-ES" sz="1800" dirty="0" err="1"/>
              <a:t>cli</a:t>
            </a:r>
            <a:r>
              <a:rPr lang="es-ES" sz="1800" dirty="0"/>
              <a:t>.</a:t>
            </a:r>
          </a:p>
          <a:p>
            <a:pPr>
              <a:buFontTx/>
              <a:buChar char="-"/>
            </a:pPr>
            <a:r>
              <a:rPr lang="es-ES" sz="1800" dirty="0"/>
              <a:t>El llamado del modelo tiene un </a:t>
            </a:r>
            <a:r>
              <a:rPr lang="es-ES" sz="1800" dirty="0" err="1"/>
              <a:t>rate_limit</a:t>
            </a:r>
            <a:r>
              <a:rPr lang="es-ES" sz="1800" dirty="0"/>
              <a:t> de 4, por lo que llenar los 1k filas demora un par de horas. Esto se puede arreglar aumentando el </a:t>
            </a:r>
            <a:r>
              <a:rPr lang="es-ES" sz="1800" dirty="0" err="1"/>
              <a:t>rate_limit</a:t>
            </a:r>
            <a:r>
              <a:rPr lang="es-ES" sz="1800" dirty="0"/>
              <a:t> en </a:t>
            </a:r>
            <a:r>
              <a:rPr lang="es-ES" sz="1800" dirty="0" err="1"/>
              <a:t>quotes</a:t>
            </a:r>
            <a:r>
              <a:rPr lang="es-ES" sz="1800" dirty="0"/>
              <a:t> de AWS o creando un </a:t>
            </a:r>
            <a:r>
              <a:rPr lang="es-ES" sz="1800" dirty="0" err="1"/>
              <a:t>endpoint</a:t>
            </a:r>
            <a:r>
              <a:rPr lang="es-ES" sz="1800" dirty="0"/>
              <a:t> especifico para la clasificación.</a:t>
            </a:r>
          </a:p>
          <a:p>
            <a:pPr>
              <a:buFontTx/>
              <a:buChar char="-"/>
            </a:pPr>
            <a:r>
              <a:rPr lang="es-ES" sz="1800" dirty="0"/>
              <a:t>El uso del modelo para los 1k filas usando el </a:t>
            </a:r>
            <a:r>
              <a:rPr lang="es-ES" sz="1800" dirty="0" err="1"/>
              <a:t>prompt</a:t>
            </a:r>
            <a:r>
              <a:rPr lang="es-ES" sz="1800" dirty="0"/>
              <a:t> y el modelo mistral.mistral-small-2402-v1:0 es de 0.2 USD. La respuesta de cada </a:t>
            </a:r>
            <a:r>
              <a:rPr lang="es-ES" sz="1800" dirty="0" err="1"/>
              <a:t>prompt</a:t>
            </a:r>
            <a:r>
              <a:rPr lang="es-ES" sz="1800" dirty="0"/>
              <a:t> se da en formato </a:t>
            </a:r>
            <a:r>
              <a:rPr lang="es-ES" sz="1800" dirty="0" err="1"/>
              <a:t>json</a:t>
            </a:r>
            <a:r>
              <a:rPr lang="es-ES" sz="1800" dirty="0"/>
              <a:t>.</a:t>
            </a:r>
          </a:p>
          <a:p>
            <a:pPr>
              <a:buFontTx/>
              <a:buChar char="-"/>
            </a:pPr>
            <a:r>
              <a:rPr lang="es-ES" sz="1800" dirty="0"/>
              <a:t>El </a:t>
            </a:r>
            <a:r>
              <a:rPr lang="es-ES" sz="1800" dirty="0" err="1"/>
              <a:t>prompt</a:t>
            </a:r>
            <a:r>
              <a:rPr lang="es-ES" sz="1800" dirty="0"/>
              <a:t> final es: </a:t>
            </a:r>
            <a:r>
              <a:rPr lang="en-US" sz="1400" b="0" dirty="0" err="1">
                <a:solidFill>
                  <a:srgbClr val="569CD6"/>
                </a:solidFill>
                <a:effectLst/>
                <a:latin typeface="Consolas" panose="020B0609020204030204" pitchFamily="49" charset="0"/>
              </a:rPr>
              <a:t>f</a:t>
            </a:r>
            <a:r>
              <a:rPr lang="en-US" sz="1400" b="0" dirty="0" err="1">
                <a:solidFill>
                  <a:srgbClr val="CE9178"/>
                </a:solidFill>
                <a:effectLst/>
                <a:latin typeface="Consolas" panose="020B0609020204030204" pitchFamily="49" charset="0"/>
              </a:rPr>
              <a:t>"You</a:t>
            </a:r>
            <a:r>
              <a:rPr lang="en-US" sz="1400" b="0" dirty="0">
                <a:solidFill>
                  <a:srgbClr val="CE9178"/>
                </a:solidFill>
                <a:effectLst/>
                <a:latin typeface="Consolas" panose="020B0609020204030204" pitchFamily="49" charset="0"/>
              </a:rPr>
              <a:t> are a credit analyst, deciding if a given loan is good or bad. 'good', the loan should be paid without issues. 'bad', it is probable that it is paid in delay or not paid at all. Consider the following variables to decide: Type of job: '</a:t>
            </a:r>
            <a:r>
              <a:rPr lang="en-US" sz="1400" b="0" dirty="0">
                <a:solidFill>
                  <a:srgbClr val="569CD6"/>
                </a:solidFill>
                <a:effectLst/>
                <a:latin typeface="Consolas" panose="020B0609020204030204" pitchFamily="49" charset="0"/>
              </a:rPr>
              <a:t>{</a:t>
            </a:r>
            <a:r>
              <a:rPr lang="en-US" sz="1400" b="0" dirty="0">
                <a:solidFill>
                  <a:srgbClr val="9CDCFE"/>
                </a:solidFill>
                <a:effectLst/>
                <a:latin typeface="Consolas" panose="020B0609020204030204" pitchFamily="49" charset="0"/>
              </a:rPr>
              <a:t>job</a:t>
            </a:r>
            <a:r>
              <a:rPr lang="en-US" sz="1400" b="0" dirty="0">
                <a:solidFill>
                  <a:srgbClr val="569CD6"/>
                </a:solidFill>
                <a:effectLst/>
                <a:latin typeface="Consolas" panose="020B0609020204030204" pitchFamily="49" charset="0"/>
              </a:rPr>
              <a:t>}</a:t>
            </a:r>
            <a:r>
              <a:rPr lang="en-US" sz="1400" b="0" dirty="0">
                <a:solidFill>
                  <a:srgbClr val="CE9178"/>
                </a:solidFill>
                <a:effectLst/>
                <a:latin typeface="Consolas" panose="020B0609020204030204" pitchFamily="49" charset="0"/>
              </a:rPr>
              <a:t>'. Options ['unskilled and non-resident', 'unskilled and resident', 'skilled', 'highly skilled']. Housing Situation: '</a:t>
            </a:r>
            <a:r>
              <a:rPr lang="en-US" sz="1400" b="0" dirty="0">
                <a:solidFill>
                  <a:srgbClr val="569CD6"/>
                </a:solidFill>
                <a:effectLst/>
                <a:latin typeface="Consolas" panose="020B0609020204030204" pitchFamily="49" charset="0"/>
              </a:rPr>
              <a:t>{</a:t>
            </a:r>
            <a:r>
              <a:rPr lang="en-US" sz="1400" b="0" dirty="0">
                <a:solidFill>
                  <a:srgbClr val="9CDCFE"/>
                </a:solidFill>
                <a:effectLst/>
                <a:latin typeface="Consolas" panose="020B0609020204030204" pitchFamily="49" charset="0"/>
              </a:rPr>
              <a:t>housing</a:t>
            </a:r>
            <a:r>
              <a:rPr lang="en-US" sz="1400" b="0" dirty="0">
                <a:solidFill>
                  <a:srgbClr val="569CD6"/>
                </a:solidFill>
                <a:effectLst/>
                <a:latin typeface="Consolas" panose="020B0609020204030204" pitchFamily="49" charset="0"/>
              </a:rPr>
              <a:t>}</a:t>
            </a:r>
            <a:r>
              <a:rPr lang="en-US" sz="1400" b="0" dirty="0">
                <a:solidFill>
                  <a:srgbClr val="CE9178"/>
                </a:solidFill>
                <a:effectLst/>
                <a:latin typeface="Consolas" panose="020B0609020204030204" pitchFamily="49" charset="0"/>
              </a:rPr>
              <a:t>'. Options: ['free', 'own', 'rent']. Loan Category: '</a:t>
            </a:r>
            <a:r>
              <a:rPr lang="en-US" sz="1400" b="0" dirty="0">
                <a:solidFill>
                  <a:srgbClr val="569CD6"/>
                </a:solidFill>
                <a:effectLst/>
                <a:latin typeface="Consolas" panose="020B0609020204030204" pitchFamily="49" charset="0"/>
              </a:rPr>
              <a:t>{</a:t>
            </a:r>
            <a:r>
              <a:rPr lang="en-US" sz="1400" b="0" dirty="0">
                <a:solidFill>
                  <a:srgbClr val="9CDCFE"/>
                </a:solidFill>
                <a:effectLst/>
                <a:latin typeface="Consolas" panose="020B0609020204030204" pitchFamily="49" charset="0"/>
              </a:rPr>
              <a:t>category</a:t>
            </a:r>
            <a:r>
              <a:rPr lang="en-US" sz="1400" b="0" dirty="0">
                <a:solidFill>
                  <a:srgbClr val="569CD6"/>
                </a:solidFill>
                <a:effectLst/>
                <a:latin typeface="Consolas" panose="020B0609020204030204" pitchFamily="49" charset="0"/>
              </a:rPr>
              <a:t>}</a:t>
            </a:r>
            <a:r>
              <a:rPr lang="en-US" sz="1400" b="0" dirty="0">
                <a:solidFill>
                  <a:srgbClr val="CE9178"/>
                </a:solidFill>
                <a:effectLst/>
                <a:latin typeface="Consolas" panose="020B0609020204030204" pitchFamily="49" charset="0"/>
              </a:rPr>
              <a:t>'. Options: ['self development', 'maintenance', 'recreational']. Account Size: '</a:t>
            </a:r>
            <a:r>
              <a:rPr lang="en-US" sz="1400" b="0" dirty="0">
                <a:solidFill>
                  <a:srgbClr val="569CD6"/>
                </a:solidFill>
                <a:effectLst/>
                <a:latin typeface="Consolas" panose="020B0609020204030204" pitchFamily="49" charset="0"/>
              </a:rPr>
              <a:t>{</a:t>
            </a:r>
            <a:r>
              <a:rPr lang="en-US" sz="1400" b="0" dirty="0">
                <a:solidFill>
                  <a:srgbClr val="9CDCFE"/>
                </a:solidFill>
                <a:effectLst/>
                <a:latin typeface="Consolas" panose="020B0609020204030204" pitchFamily="49" charset="0"/>
              </a:rPr>
              <a:t>account</a:t>
            </a:r>
            <a:r>
              <a:rPr lang="en-US" sz="1400" b="0" dirty="0">
                <a:solidFill>
                  <a:srgbClr val="569CD6"/>
                </a:solidFill>
                <a:effectLst/>
                <a:latin typeface="Consolas" panose="020B0609020204030204" pitchFamily="49" charset="0"/>
              </a:rPr>
              <a:t>}</a:t>
            </a:r>
            <a:r>
              <a:rPr lang="en-US" sz="1400" b="0" dirty="0">
                <a:solidFill>
                  <a:srgbClr val="CE9178"/>
                </a:solidFill>
                <a:effectLst/>
                <a:latin typeface="Consolas" panose="020B0609020204030204" pitchFamily="49" charset="0"/>
              </a:rPr>
              <a:t>'. Options: ['no data', 'little', 'moderate', 'rich', 'quite rich']. High Monthly Payment: '</a:t>
            </a:r>
            <a:r>
              <a:rPr lang="en-US" sz="1400" b="0" dirty="0">
                <a:solidFill>
                  <a:srgbClr val="569CD6"/>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high_payment</a:t>
            </a:r>
            <a:r>
              <a:rPr lang="en-US" sz="1400" b="0" dirty="0">
                <a:solidFill>
                  <a:srgbClr val="569CD6"/>
                </a:solidFill>
                <a:effectLst/>
                <a:latin typeface="Consolas" panose="020B0609020204030204" pitchFamily="49" charset="0"/>
              </a:rPr>
              <a:t>}</a:t>
            </a:r>
            <a:r>
              <a:rPr lang="en-US" sz="1400" b="0" dirty="0">
                <a:solidFill>
                  <a:srgbClr val="CE9178"/>
                </a:solidFill>
                <a:effectLst/>
                <a:latin typeface="Consolas" panose="020B0609020204030204" pitchFamily="49" charset="0"/>
              </a:rPr>
              <a:t>'. Options: ['normal', 'high']. Duration (in months): </a:t>
            </a:r>
            <a:r>
              <a:rPr lang="en-US" sz="1400" b="0" dirty="0">
                <a:solidFill>
                  <a:srgbClr val="569CD6"/>
                </a:solidFill>
                <a:effectLst/>
                <a:latin typeface="Consolas" panose="020B0609020204030204" pitchFamily="49" charset="0"/>
              </a:rPr>
              <a:t>{</a:t>
            </a:r>
            <a:r>
              <a:rPr lang="en-US" sz="1400" b="0" dirty="0">
                <a:solidFill>
                  <a:srgbClr val="9CDCFE"/>
                </a:solidFill>
                <a:effectLst/>
                <a:latin typeface="Consolas" panose="020B0609020204030204" pitchFamily="49" charset="0"/>
              </a:rPr>
              <a:t>months</a:t>
            </a:r>
            <a:r>
              <a:rPr lang="en-US" sz="1400" b="0" dirty="0">
                <a:solidFill>
                  <a:srgbClr val="569CD6"/>
                </a:solidFill>
                <a:effectLst/>
                <a:latin typeface="Consolas" panose="020B0609020204030204" pitchFamily="49" charset="0"/>
              </a:rPr>
              <a:t>}</a:t>
            </a:r>
            <a:r>
              <a:rPr lang="en-US" sz="1400" b="0" dirty="0">
                <a:solidFill>
                  <a:srgbClr val="CE9178"/>
                </a:solidFill>
                <a:effectLst/>
                <a:latin typeface="Consolas" panose="020B0609020204030204" pitchFamily="49" charset="0"/>
              </a:rPr>
              <a:t>. Just respond in </a:t>
            </a:r>
            <a:r>
              <a:rPr lang="en-US" sz="1400" b="0" dirty="0" err="1">
                <a:solidFill>
                  <a:srgbClr val="CE9178"/>
                </a:solidFill>
                <a:effectLst/>
                <a:latin typeface="Consolas" panose="020B0609020204030204" pitchFamily="49" charset="0"/>
              </a:rPr>
              <a:t>json</a:t>
            </a:r>
            <a:r>
              <a:rPr lang="en-US" sz="1400" b="0" dirty="0">
                <a:solidFill>
                  <a:srgbClr val="CE9178"/>
                </a:solidFill>
                <a:effectLst/>
                <a:latin typeface="Consolas" panose="020B0609020204030204" pitchFamily="49" charset="0"/>
              </a:rPr>
              <a:t> format, with the 'loan': 'bad' or 'good’.”</a:t>
            </a:r>
            <a:endParaRPr lang="en-US" sz="1400" dirty="0">
              <a:solidFill>
                <a:srgbClr val="CCCCCC"/>
              </a:solidFill>
              <a:latin typeface="Consolas" panose="020B0609020204030204" pitchFamily="49" charset="0"/>
            </a:endParaRPr>
          </a:p>
          <a:p>
            <a:pPr marL="0" indent="0">
              <a:buNone/>
            </a:pPr>
            <a:endParaRPr lang="es-PE" sz="1400" dirty="0"/>
          </a:p>
          <a:p>
            <a:pPr>
              <a:buFontTx/>
              <a:buChar char="-"/>
            </a:pPr>
            <a:endParaRPr lang="es-PE" sz="1800" dirty="0"/>
          </a:p>
        </p:txBody>
      </p:sp>
    </p:spTree>
    <p:extLst>
      <p:ext uri="{BB962C8B-B14F-4D97-AF65-F5344CB8AC3E}">
        <p14:creationId xmlns:p14="http://schemas.microsoft.com/office/powerpoint/2010/main" val="3054240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C3EB53-1DBB-4C15-E506-C0EF914C575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8D1838B-9B13-EEFF-D3D7-ABA4609C9479}"/>
              </a:ext>
            </a:extLst>
          </p:cNvPr>
          <p:cNvSpPr>
            <a:spLocks noGrp="1"/>
          </p:cNvSpPr>
          <p:nvPr>
            <p:ph type="title"/>
          </p:nvPr>
        </p:nvSpPr>
        <p:spPr/>
        <p:txBody>
          <a:bodyPr/>
          <a:lstStyle/>
          <a:p>
            <a:r>
              <a:rPr lang="es-ES" dirty="0"/>
              <a:t>2. bedrock_mistral_prediction.py – </a:t>
            </a:r>
            <a:r>
              <a:rPr lang="es-ES" dirty="0" err="1"/>
              <a:t>Fig</a:t>
            </a:r>
            <a:r>
              <a:rPr lang="es-ES" dirty="0"/>
              <a:t> 1. </a:t>
            </a:r>
            <a:r>
              <a:rPr lang="es-ES" dirty="0" err="1"/>
              <a:t>Prompt</a:t>
            </a:r>
            <a:r>
              <a:rPr lang="es-ES" dirty="0"/>
              <a:t> </a:t>
            </a:r>
            <a:r>
              <a:rPr lang="es-ES" dirty="0" err="1"/>
              <a:t>Managment</a:t>
            </a:r>
            <a:endParaRPr lang="es-PE" dirty="0"/>
          </a:p>
        </p:txBody>
      </p:sp>
      <p:pic>
        <p:nvPicPr>
          <p:cNvPr id="5" name="Marcador de contenido 8">
            <a:extLst>
              <a:ext uri="{FF2B5EF4-FFF2-40B4-BE49-F238E27FC236}">
                <a16:creationId xmlns:a16="http://schemas.microsoft.com/office/drawing/2014/main" id="{041EE91B-1297-BCE2-55E0-35024ED417DC}"/>
              </a:ext>
            </a:extLst>
          </p:cNvPr>
          <p:cNvPicPr>
            <a:picLocks noGrp="1" noChangeAspect="1"/>
          </p:cNvPicPr>
          <p:nvPr>
            <p:ph idx="1"/>
          </p:nvPr>
        </p:nvPicPr>
        <p:blipFill>
          <a:blip r:embed="rId2"/>
          <a:stretch>
            <a:fillRect/>
          </a:stretch>
        </p:blipFill>
        <p:spPr>
          <a:xfrm>
            <a:off x="850502" y="1825625"/>
            <a:ext cx="10490995" cy="4351338"/>
          </a:xfrm>
        </p:spPr>
      </p:pic>
    </p:spTree>
    <p:extLst>
      <p:ext uri="{BB962C8B-B14F-4D97-AF65-F5344CB8AC3E}">
        <p14:creationId xmlns:p14="http://schemas.microsoft.com/office/powerpoint/2010/main" val="2941822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BCEE6-63F9-9C69-6F2B-64DBF1FE1DB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7E336B8-2446-B0CE-4826-0045A531C5A8}"/>
              </a:ext>
            </a:extLst>
          </p:cNvPr>
          <p:cNvSpPr>
            <a:spLocks noGrp="1"/>
          </p:cNvSpPr>
          <p:nvPr>
            <p:ph type="title"/>
          </p:nvPr>
        </p:nvSpPr>
        <p:spPr/>
        <p:txBody>
          <a:bodyPr/>
          <a:lstStyle/>
          <a:p>
            <a:r>
              <a:rPr lang="es-ES" dirty="0"/>
              <a:t>2. bedrock_mistral_prediction.py – </a:t>
            </a:r>
            <a:r>
              <a:rPr lang="es-ES" dirty="0" err="1"/>
              <a:t>Fig</a:t>
            </a:r>
            <a:r>
              <a:rPr lang="es-ES" dirty="0"/>
              <a:t> 1. </a:t>
            </a:r>
            <a:r>
              <a:rPr lang="es-ES" dirty="0" err="1"/>
              <a:t>Calling</a:t>
            </a:r>
            <a:r>
              <a:rPr lang="es-ES" dirty="0"/>
              <a:t> </a:t>
            </a:r>
            <a:r>
              <a:rPr lang="es-ES" dirty="0" err="1"/>
              <a:t>the</a:t>
            </a:r>
            <a:r>
              <a:rPr lang="es-ES" dirty="0"/>
              <a:t> </a:t>
            </a:r>
            <a:r>
              <a:rPr lang="es-ES" dirty="0" err="1"/>
              <a:t>model</a:t>
            </a:r>
            <a:endParaRPr lang="es-PE" dirty="0"/>
          </a:p>
        </p:txBody>
      </p:sp>
      <p:pic>
        <p:nvPicPr>
          <p:cNvPr id="7" name="Marcador de contenido 6">
            <a:extLst>
              <a:ext uri="{FF2B5EF4-FFF2-40B4-BE49-F238E27FC236}">
                <a16:creationId xmlns:a16="http://schemas.microsoft.com/office/drawing/2014/main" id="{045C34E4-2295-B8B8-AE3E-BC44FBB465AD}"/>
              </a:ext>
            </a:extLst>
          </p:cNvPr>
          <p:cNvPicPr>
            <a:picLocks noGrp="1" noChangeAspect="1"/>
          </p:cNvPicPr>
          <p:nvPr>
            <p:ph idx="1"/>
          </p:nvPr>
        </p:nvPicPr>
        <p:blipFill>
          <a:blip r:embed="rId2"/>
          <a:stretch>
            <a:fillRect/>
          </a:stretch>
        </p:blipFill>
        <p:spPr>
          <a:xfrm>
            <a:off x="856519" y="2119844"/>
            <a:ext cx="10478962" cy="3762900"/>
          </a:xfrm>
          <a:prstGeom prst="rect">
            <a:avLst/>
          </a:prstGeom>
        </p:spPr>
      </p:pic>
    </p:spTree>
    <p:extLst>
      <p:ext uri="{BB962C8B-B14F-4D97-AF65-F5344CB8AC3E}">
        <p14:creationId xmlns:p14="http://schemas.microsoft.com/office/powerpoint/2010/main" val="3121170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32A7A-0226-AE71-79EF-9B83790230A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9CAD1DC-5A62-6905-1FDE-0B0705F34059}"/>
              </a:ext>
            </a:extLst>
          </p:cNvPr>
          <p:cNvSpPr>
            <a:spLocks noGrp="1"/>
          </p:cNvSpPr>
          <p:nvPr>
            <p:ph type="title"/>
          </p:nvPr>
        </p:nvSpPr>
        <p:spPr/>
        <p:txBody>
          <a:bodyPr/>
          <a:lstStyle/>
          <a:p>
            <a:r>
              <a:rPr lang="es-ES" dirty="0"/>
              <a:t>2. bedrock_mistral_prediction.py – </a:t>
            </a:r>
            <a:r>
              <a:rPr lang="es-ES" dirty="0" err="1"/>
              <a:t>Fig</a:t>
            </a:r>
            <a:r>
              <a:rPr lang="es-ES" dirty="0"/>
              <a:t> 1. </a:t>
            </a:r>
            <a:r>
              <a:rPr lang="es-ES" dirty="0" err="1"/>
              <a:t>Model</a:t>
            </a:r>
            <a:r>
              <a:rPr lang="es-ES" dirty="0"/>
              <a:t> </a:t>
            </a:r>
            <a:r>
              <a:rPr lang="es-ES" dirty="0" err="1"/>
              <a:t>catalog</a:t>
            </a:r>
            <a:r>
              <a:rPr lang="es-ES" dirty="0"/>
              <a:t> Mistral Small</a:t>
            </a:r>
            <a:endParaRPr lang="es-PE" dirty="0"/>
          </a:p>
        </p:txBody>
      </p:sp>
      <p:pic>
        <p:nvPicPr>
          <p:cNvPr id="6" name="Marcador de contenido 5">
            <a:extLst>
              <a:ext uri="{FF2B5EF4-FFF2-40B4-BE49-F238E27FC236}">
                <a16:creationId xmlns:a16="http://schemas.microsoft.com/office/drawing/2014/main" id="{90366F5B-1FD5-8C2C-2AC6-FDFEA56D2994}"/>
              </a:ext>
            </a:extLst>
          </p:cNvPr>
          <p:cNvPicPr>
            <a:picLocks noGrp="1" noChangeAspect="1"/>
          </p:cNvPicPr>
          <p:nvPr>
            <p:ph idx="1"/>
          </p:nvPr>
        </p:nvPicPr>
        <p:blipFill>
          <a:blip r:embed="rId2"/>
          <a:stretch>
            <a:fillRect/>
          </a:stretch>
        </p:blipFill>
        <p:spPr>
          <a:xfrm>
            <a:off x="2147925" y="1825625"/>
            <a:ext cx="7896150" cy="4351338"/>
          </a:xfrm>
        </p:spPr>
      </p:pic>
    </p:spTree>
    <p:extLst>
      <p:ext uri="{BB962C8B-B14F-4D97-AF65-F5344CB8AC3E}">
        <p14:creationId xmlns:p14="http://schemas.microsoft.com/office/powerpoint/2010/main" val="425319013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1263</TotalTime>
  <Words>1533</Words>
  <Application>Microsoft Office PowerPoint</Application>
  <PresentationFormat>Panorámica</PresentationFormat>
  <Paragraphs>91</Paragraphs>
  <Slides>23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Aptos</vt:lpstr>
      <vt:lpstr>Aptos Display</vt:lpstr>
      <vt:lpstr>Arial</vt:lpstr>
      <vt:lpstr>Consolas</vt:lpstr>
      <vt:lpstr>Tema de Office</vt:lpstr>
      <vt:lpstr>Reto Técnico Reevalúa – Detección de Fraudes en Transacciones Bancarias</vt:lpstr>
      <vt:lpstr>Objetivo</vt:lpstr>
      <vt:lpstr>Scripts</vt:lpstr>
      <vt:lpstr>1. preprocessing.py</vt:lpstr>
      <vt:lpstr>1. preprocessing.py</vt:lpstr>
      <vt:lpstr>2. bedrock_mistral_prediction.py</vt:lpstr>
      <vt:lpstr>2. bedrock_mistral_prediction.py – Fig 1. Prompt Managment</vt:lpstr>
      <vt:lpstr>2. bedrock_mistral_prediction.py – Fig 1. Calling the model</vt:lpstr>
      <vt:lpstr>2. bedrock_mistral_prediction.py – Fig 1. Model catalog Mistral Small</vt:lpstr>
      <vt:lpstr>3. model_fine_tuning.py</vt:lpstr>
      <vt:lpstr>3. model_fine_tune.py – Fig 2. Metricas de Modelo</vt:lpstr>
      <vt:lpstr>3. Explicación de uno de los modelos</vt:lpstr>
      <vt:lpstr>4.training and deploy.ipynb (sagemaker)</vt:lpstr>
      <vt:lpstr>4.training and deploy.ipynb (sagemaker)</vt:lpstr>
      <vt:lpstr>5. call_endpoint.py (local)</vt:lpstr>
      <vt:lpstr>5. call_endpoint.py</vt:lpstr>
      <vt:lpstr>5. call_endpoint.ipynb</vt:lpstr>
      <vt:lpstr>5. call_endpoint En Servicio</vt:lpstr>
      <vt:lpstr>Flujo</vt:lpstr>
      <vt:lpstr>Presentación de PowerPoint</vt:lpstr>
      <vt:lpstr>Extras</vt:lpstr>
      <vt:lpstr>CloudWatch – SageMaker endpoint</vt:lpstr>
      <vt:lpstr>Resumen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Sebastian Gomez</dc:creator>
  <cp:lastModifiedBy>Sebastian Gomez</cp:lastModifiedBy>
  <cp:revision>6</cp:revision>
  <dcterms:created xsi:type="dcterms:W3CDTF">2024-12-29T00:37:22Z</dcterms:created>
  <dcterms:modified xsi:type="dcterms:W3CDTF">2025-01-02T21:22:15Z</dcterms:modified>
</cp:coreProperties>
</file>