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5"/>
  </p:notesMasterIdLst>
  <p:sldIdLst>
    <p:sldId id="1995" r:id="rId2"/>
    <p:sldId id="273" r:id="rId3"/>
    <p:sldId id="274" r:id="rId4"/>
    <p:sldId id="275" r:id="rId5"/>
    <p:sldId id="276" r:id="rId6"/>
    <p:sldId id="285" r:id="rId7"/>
    <p:sldId id="288" r:id="rId8"/>
    <p:sldId id="279" r:id="rId9"/>
    <p:sldId id="280" r:id="rId10"/>
    <p:sldId id="281" r:id="rId11"/>
    <p:sldId id="282" r:id="rId12"/>
    <p:sldId id="283"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84" userDrawn="1">
          <p15:clr>
            <a:srgbClr val="A4A3A4"/>
          </p15:clr>
        </p15:guide>
        <p15:guide id="2" pos="3480" userDrawn="1">
          <p15:clr>
            <a:srgbClr val="A4A3A4"/>
          </p15:clr>
        </p15:guide>
        <p15:guide id="3" orient="horz"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nen Yehoshua" initials="" lastIdx="5" clrIdx="0"/>
  <p:cmAuthor id="1" name="Ursula Ron" initials="UR"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E1"/>
    <a:srgbClr val="6A56F1"/>
    <a:srgbClr val="8E0D22"/>
    <a:srgbClr val="C62320"/>
    <a:srgbClr val="123260"/>
    <a:srgbClr val="E6E6E6"/>
    <a:srgbClr val="030403"/>
    <a:srgbClr val="000000"/>
    <a:srgbClr val="F9DC76"/>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75030" autoAdjust="0"/>
  </p:normalViewPr>
  <p:slideViewPr>
    <p:cSldViewPr snapToGrid="0">
      <p:cViewPr varScale="1">
        <p:scale>
          <a:sx n="50" d="100"/>
          <a:sy n="50" d="100"/>
        </p:scale>
        <p:origin x="1204" y="24"/>
      </p:cViewPr>
      <p:guideLst>
        <p:guide orient="horz" pos="984"/>
        <p:guide pos="3480"/>
        <p:guide orient="horz"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p:scale>
          <a:sx n="104" d="100"/>
          <a:sy n="104" d="100"/>
        </p:scale>
        <p:origin x="2682" y="-33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1B1486-6DE9-4A23-947C-700E77D36C32}" type="datetimeFigureOut">
              <a:rPr lang="en-US" smtClean="0"/>
              <a:t>11/22/2019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32959-13F6-439E-AE5B-CB23CA523C2F}" type="slidenum">
              <a:rPr lang="en-US" smtClean="0"/>
              <a:t>‹#›</a:t>
            </a:fld>
            <a:endParaRPr lang="en-US"/>
          </a:p>
        </p:txBody>
      </p:sp>
    </p:spTree>
    <p:extLst>
      <p:ext uri="{BB962C8B-B14F-4D97-AF65-F5344CB8AC3E}">
        <p14:creationId xmlns:p14="http://schemas.microsoft.com/office/powerpoint/2010/main" val="3408464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F32959-13F6-439E-AE5B-CB23CA523C2F}" type="slidenum">
              <a:rPr lang="en-US" smtClean="0"/>
              <a:t>2</a:t>
            </a:fld>
            <a:endParaRPr lang="en-US"/>
          </a:p>
        </p:txBody>
      </p:sp>
    </p:spTree>
    <p:extLst>
      <p:ext uri="{BB962C8B-B14F-4D97-AF65-F5344CB8AC3E}">
        <p14:creationId xmlns:p14="http://schemas.microsoft.com/office/powerpoint/2010/main" val="3003918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Prevention can drive feedback back to the detection solution </a:t>
            </a:r>
          </a:p>
        </p:txBody>
      </p:sp>
      <p:sp>
        <p:nvSpPr>
          <p:cNvPr id="4" name="Slide Number Placeholder 3"/>
          <p:cNvSpPr>
            <a:spLocks noGrp="1"/>
          </p:cNvSpPr>
          <p:nvPr>
            <p:ph type="sldNum" sz="quarter" idx="5"/>
          </p:nvPr>
        </p:nvSpPr>
        <p:spPr/>
        <p:txBody>
          <a:bodyPr/>
          <a:lstStyle/>
          <a:p>
            <a:fld id="{6EF32959-13F6-439E-AE5B-CB23CA523C2F}" type="slidenum">
              <a:rPr lang="en-US" smtClean="0"/>
              <a:t>12</a:t>
            </a:fld>
            <a:endParaRPr lang="en-US" dirty="0"/>
          </a:p>
        </p:txBody>
      </p:sp>
    </p:spTree>
    <p:extLst>
      <p:ext uri="{BB962C8B-B14F-4D97-AF65-F5344CB8AC3E}">
        <p14:creationId xmlns:p14="http://schemas.microsoft.com/office/powerpoint/2010/main" val="3045535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MITRE</a:t>
            </a:r>
            <a:r>
              <a:rPr lang="en-US" dirty="0"/>
              <a:t> is a not-for-profit organization managing </a:t>
            </a:r>
            <a:r>
              <a:rPr lang="en-US" dirty="0" err="1"/>
              <a:t>RnD</a:t>
            </a:r>
            <a:r>
              <a:rPr lang="en-US" dirty="0"/>
              <a:t> centers for US government agencies (~8,000 employees)</a:t>
            </a:r>
          </a:p>
          <a:p>
            <a:endParaRPr lang="en-US" dirty="0"/>
          </a:p>
          <a:p>
            <a:r>
              <a:rPr lang="en-US" b="1" dirty="0"/>
              <a:t>ATT&amp;CK</a:t>
            </a:r>
            <a:r>
              <a:rPr lang="en-US" dirty="0"/>
              <a:t> is a small team within MITRE that focuses on cyberattacks (~15 employees)</a:t>
            </a:r>
          </a:p>
          <a:p>
            <a:endParaRPr lang="en-US" dirty="0"/>
          </a:p>
          <a:p>
            <a:r>
              <a:rPr lang="en-US" dirty="0" err="1"/>
              <a:t>Mitre</a:t>
            </a:r>
            <a:r>
              <a:rPr lang="en-US" dirty="0"/>
              <a:t> is a non-profit organization that does work with private industry and the US government and their mission is to make the world to be a safer place, many of us knows them by the maintenance of the CVE list and the assigned vulnerability scores</a:t>
            </a:r>
          </a:p>
          <a:p>
            <a:r>
              <a:rPr lang="en-US" dirty="0" err="1"/>
              <a:t>Mitre</a:t>
            </a:r>
            <a:r>
              <a:rPr lang="en-US" dirty="0"/>
              <a:t> </a:t>
            </a:r>
            <a:r>
              <a:rPr lang="en-US" dirty="0" err="1"/>
              <a:t>Att&amp;ck</a:t>
            </a:r>
            <a:r>
              <a:rPr lang="en-US" dirty="0"/>
              <a:t> is consist from </a:t>
            </a:r>
            <a:r>
              <a:rPr lang="en-US" dirty="0" err="1"/>
              <a:t>Pre-Att&amp;ck</a:t>
            </a:r>
            <a:r>
              <a:rPr lang="en-US" dirty="0"/>
              <a:t>, </a:t>
            </a:r>
            <a:r>
              <a:rPr lang="en-US" dirty="0" err="1"/>
              <a:t>Att&amp;ck</a:t>
            </a:r>
            <a:r>
              <a:rPr lang="en-US" dirty="0"/>
              <a:t> and Mobile – filled from successful techniques previously identified to be used in the wild for a purpose of breaching an organization</a:t>
            </a:r>
          </a:p>
          <a:p>
            <a:endParaRPr lang="en-US" dirty="0"/>
          </a:p>
        </p:txBody>
      </p:sp>
      <p:sp>
        <p:nvSpPr>
          <p:cNvPr id="4" name="Slide Number Placeholder 3"/>
          <p:cNvSpPr>
            <a:spLocks noGrp="1"/>
          </p:cNvSpPr>
          <p:nvPr>
            <p:ph type="sldNum" sz="quarter" idx="5"/>
          </p:nvPr>
        </p:nvSpPr>
        <p:spPr/>
        <p:txBody>
          <a:bodyPr/>
          <a:lstStyle/>
          <a:p>
            <a:fld id="{6EF32959-13F6-439E-AE5B-CB23CA523C2F}" type="slidenum">
              <a:rPr lang="en-US" smtClean="0"/>
              <a:t>3</a:t>
            </a:fld>
            <a:endParaRPr lang="en-US" dirty="0"/>
          </a:p>
        </p:txBody>
      </p:sp>
    </p:spTree>
    <p:extLst>
      <p:ext uri="{BB962C8B-B14F-4D97-AF65-F5344CB8AC3E}">
        <p14:creationId xmlns:p14="http://schemas.microsoft.com/office/powerpoint/2010/main" val="216875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technique are added and identified constantly </a:t>
            </a:r>
          </a:p>
        </p:txBody>
      </p:sp>
      <p:sp>
        <p:nvSpPr>
          <p:cNvPr id="4" name="Slide Number Placeholder 3"/>
          <p:cNvSpPr>
            <a:spLocks noGrp="1"/>
          </p:cNvSpPr>
          <p:nvPr>
            <p:ph type="sldNum" sz="quarter" idx="5"/>
          </p:nvPr>
        </p:nvSpPr>
        <p:spPr/>
        <p:txBody>
          <a:bodyPr/>
          <a:lstStyle/>
          <a:p>
            <a:fld id="{6EF32959-13F6-439E-AE5B-CB23CA523C2F}" type="slidenum">
              <a:rPr lang="en-US" smtClean="0"/>
              <a:t>4</a:t>
            </a:fld>
            <a:endParaRPr lang="en-US"/>
          </a:p>
        </p:txBody>
      </p:sp>
    </p:spTree>
    <p:extLst>
      <p:ext uri="{BB962C8B-B14F-4D97-AF65-F5344CB8AC3E}">
        <p14:creationId xmlns:p14="http://schemas.microsoft.com/office/powerpoint/2010/main" val="118622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Chasing down techniques is like playing whack-a-mole. Businesses and vendors will continue to attempt to mitigate the specific techniques that they’ve seen exhibited by threat actors. However, these threat actors can change their technique or even create new ones (unknowns), and circumvent defenses. They do this without changing their tactic because they can’t change their tactic.</a:t>
            </a:r>
          </a:p>
          <a:p>
            <a:pPr lvl="0" rtl="0" fontAlgn="base"/>
            <a:r>
              <a:rPr lang="en-US" sz="1200" b="0" i="0" u="none" strike="noStrike" kern="1200" dirty="0">
                <a:solidFill>
                  <a:schemeClr val="tx1"/>
                </a:solidFill>
                <a:effectLst/>
                <a:latin typeface="+mn-lt"/>
                <a:ea typeface="+mn-ea"/>
                <a:cs typeface="+mn-cs"/>
              </a:rPr>
              <a:t>Analogy: If you want to break into a home (tactic) you can pick a lock, break a window, kick in a door, climb down the chimney (technique). In the end they can change how they try to get into the home to succeed in their mission, however, they can’t change their tactic and succeed.</a:t>
            </a:r>
          </a:p>
          <a:p>
            <a:pPr rtl="0" fontAlgn="base"/>
            <a:r>
              <a:rPr lang="en-US" sz="1200" b="0" i="0" u="none" strike="noStrike" kern="1200" dirty="0">
                <a:solidFill>
                  <a:schemeClr val="tx1"/>
                </a:solidFill>
                <a:effectLst/>
                <a:latin typeface="+mn-lt"/>
                <a:ea typeface="+mn-ea"/>
                <a:cs typeface="+mn-cs"/>
              </a:rPr>
              <a:t>Static, </a:t>
            </a:r>
            <a:r>
              <a:rPr lang="en-US" sz="1200" b="0" i="0" u="none" strike="noStrike" kern="1200" dirty="0" err="1">
                <a:solidFill>
                  <a:schemeClr val="tx1"/>
                </a:solidFill>
                <a:effectLst/>
                <a:latin typeface="+mn-lt"/>
                <a:ea typeface="+mn-ea"/>
                <a:cs typeface="+mn-cs"/>
              </a:rPr>
              <a:t>IoCs</a:t>
            </a:r>
            <a:r>
              <a:rPr lang="en-US" sz="1200" b="0" i="0" u="none" strike="noStrike" kern="1200" dirty="0">
                <a:solidFill>
                  <a:schemeClr val="tx1"/>
                </a:solidFill>
                <a:effectLst/>
                <a:latin typeface="+mn-lt"/>
                <a:ea typeface="+mn-ea"/>
                <a:cs typeface="+mn-cs"/>
              </a:rPr>
              <a:t>, and even behavioral-based focus on addressing techniques, not tactics. This makes it easy for adversaries to sidestep defenses.</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Alert severity – MITRE does not measure what a solution does with a detection. If alert severity not appropriate to risk level then dwell time and risk can be high even if technique detected</a:t>
            </a:r>
          </a:p>
          <a:p>
            <a:endParaRPr lang="en-US" dirty="0"/>
          </a:p>
        </p:txBody>
      </p:sp>
      <p:sp>
        <p:nvSpPr>
          <p:cNvPr id="4" name="Slide Number Placeholder 3"/>
          <p:cNvSpPr>
            <a:spLocks noGrp="1"/>
          </p:cNvSpPr>
          <p:nvPr>
            <p:ph type="sldNum" sz="quarter" idx="5"/>
          </p:nvPr>
        </p:nvSpPr>
        <p:spPr/>
        <p:txBody>
          <a:bodyPr/>
          <a:lstStyle/>
          <a:p>
            <a:fld id="{6EF32959-13F6-439E-AE5B-CB23CA523C2F}" type="slidenum">
              <a:rPr lang="en-US" smtClean="0"/>
              <a:t>5</a:t>
            </a:fld>
            <a:endParaRPr lang="en-US" dirty="0"/>
          </a:p>
        </p:txBody>
      </p:sp>
    </p:spTree>
    <p:extLst>
      <p:ext uri="{BB962C8B-B14F-4D97-AF65-F5344CB8AC3E}">
        <p14:creationId xmlns:p14="http://schemas.microsoft.com/office/powerpoint/2010/main" val="3962889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F32959-13F6-439E-AE5B-CB23CA523C2F}" type="slidenum">
              <a:rPr lang="en-US" smtClean="0"/>
              <a:t>6</a:t>
            </a:fld>
            <a:endParaRPr lang="en-US" dirty="0"/>
          </a:p>
        </p:txBody>
      </p:sp>
    </p:spTree>
    <p:extLst>
      <p:ext uri="{BB962C8B-B14F-4D97-AF65-F5344CB8AC3E}">
        <p14:creationId xmlns:p14="http://schemas.microsoft.com/office/powerpoint/2010/main" val="1262850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MITRE has added a new Tactic, Impact, which relates to damage to the enterprise, but it is narrowly focused and does not consider the many other associated risks</a:t>
            </a:r>
          </a:p>
          <a:p>
            <a:pPr marL="628650" lvl="1" indent="-171450">
              <a:buFont typeface="Arial" panose="020B0604020202020204" pitchFamily="34" charset="0"/>
              <a:buChar char="•"/>
            </a:pPr>
            <a:r>
              <a:rPr lang="en-US" dirty="0"/>
              <a:t>Consider risk of false positives (missed attacks due to alert fatigue)</a:t>
            </a:r>
          </a:p>
          <a:p>
            <a:pPr marL="628650" lvl="1" indent="-171450">
              <a:buFont typeface="Arial" panose="020B0604020202020204" pitchFamily="34" charset="0"/>
              <a:buChar char="•"/>
            </a:pPr>
            <a:r>
              <a:rPr lang="en-US" dirty="0"/>
              <a:t>Consider risk of escalating costs</a:t>
            </a:r>
          </a:p>
          <a:p>
            <a:endParaRPr lang="en-US" dirty="0"/>
          </a:p>
        </p:txBody>
      </p:sp>
      <p:sp>
        <p:nvSpPr>
          <p:cNvPr id="4" name="Slide Number Placeholder 3"/>
          <p:cNvSpPr>
            <a:spLocks noGrp="1"/>
          </p:cNvSpPr>
          <p:nvPr>
            <p:ph type="sldNum" sz="quarter" idx="5"/>
          </p:nvPr>
        </p:nvSpPr>
        <p:spPr/>
        <p:txBody>
          <a:bodyPr/>
          <a:lstStyle/>
          <a:p>
            <a:fld id="{6EF32959-13F6-439E-AE5B-CB23CA523C2F}" type="slidenum">
              <a:rPr lang="en-US" smtClean="0"/>
              <a:t>7</a:t>
            </a:fld>
            <a:endParaRPr lang="en-US" dirty="0"/>
          </a:p>
        </p:txBody>
      </p:sp>
    </p:spTree>
    <p:extLst>
      <p:ext uri="{BB962C8B-B14F-4D97-AF65-F5344CB8AC3E}">
        <p14:creationId xmlns:p14="http://schemas.microsoft.com/office/powerpoint/2010/main" val="216225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anyone here use any of these technologies today?</a:t>
            </a:r>
          </a:p>
          <a:p>
            <a:r>
              <a:rPr lang="en-US" dirty="0"/>
              <a:t>These are not uncommon technologies, but their ability to prevent MITRE tactics is often not accounted for in risk analysis</a:t>
            </a:r>
          </a:p>
          <a:p>
            <a:endParaRPr lang="en-US" dirty="0"/>
          </a:p>
          <a:p>
            <a:r>
              <a:rPr lang="en-US" dirty="0"/>
              <a:t>All those in common , they do not rely on detection and therefore they are tactic centric </a:t>
            </a:r>
          </a:p>
        </p:txBody>
      </p:sp>
      <p:sp>
        <p:nvSpPr>
          <p:cNvPr id="4" name="Slide Number Placeholder 3"/>
          <p:cNvSpPr>
            <a:spLocks noGrp="1"/>
          </p:cNvSpPr>
          <p:nvPr>
            <p:ph type="sldNum" sz="quarter" idx="5"/>
          </p:nvPr>
        </p:nvSpPr>
        <p:spPr/>
        <p:txBody>
          <a:bodyPr/>
          <a:lstStyle/>
          <a:p>
            <a:fld id="{6EF32959-13F6-439E-AE5B-CB23CA523C2F}" type="slidenum">
              <a:rPr lang="en-US" smtClean="0"/>
              <a:t>8</a:t>
            </a:fld>
            <a:endParaRPr lang="en-US"/>
          </a:p>
        </p:txBody>
      </p:sp>
    </p:spTree>
    <p:extLst>
      <p:ext uri="{BB962C8B-B14F-4D97-AF65-F5344CB8AC3E}">
        <p14:creationId xmlns:p14="http://schemas.microsoft.com/office/powerpoint/2010/main" val="4257799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F32959-13F6-439E-AE5B-CB23CA523C2F}" type="slidenum">
              <a:rPr lang="en-US" smtClean="0"/>
              <a:t>10</a:t>
            </a:fld>
            <a:endParaRPr lang="en-US" dirty="0"/>
          </a:p>
        </p:txBody>
      </p:sp>
    </p:spTree>
    <p:extLst>
      <p:ext uri="{BB962C8B-B14F-4D97-AF65-F5344CB8AC3E}">
        <p14:creationId xmlns:p14="http://schemas.microsoft.com/office/powerpoint/2010/main" val="1613457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F32959-13F6-439E-AE5B-CB23CA523C2F}" type="slidenum">
              <a:rPr lang="en-US" smtClean="0"/>
              <a:t>11</a:t>
            </a:fld>
            <a:endParaRPr lang="en-US" dirty="0"/>
          </a:p>
        </p:txBody>
      </p:sp>
    </p:spTree>
    <p:extLst>
      <p:ext uri="{BB962C8B-B14F-4D97-AF65-F5344CB8AC3E}">
        <p14:creationId xmlns:p14="http://schemas.microsoft.com/office/powerpoint/2010/main" val="30084171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0000"/>
        </a:solidFill>
        <a:effectLst/>
      </p:bgPr>
    </p:bg>
    <p:spTree>
      <p:nvGrpSpPr>
        <p:cNvPr id="1" name=""/>
        <p:cNvGrpSpPr/>
        <p:nvPr/>
      </p:nvGrpSpPr>
      <p:grpSpPr>
        <a:xfrm>
          <a:off x="0" y="0"/>
          <a:ext cx="0" cy="0"/>
          <a:chOff x="0" y="0"/>
          <a:chExt cx="0" cy="0"/>
        </a:xfrm>
      </p:grpSpPr>
      <p:pic>
        <p:nvPicPr>
          <p:cNvPr id="13" name="Picture 12" descr="A picture containing invertebrate, animal&#10;&#10;Description automatically generated">
            <a:extLst>
              <a:ext uri="{FF2B5EF4-FFF2-40B4-BE49-F238E27FC236}">
                <a16:creationId xmlns:a16="http://schemas.microsoft.com/office/drawing/2014/main" id="{1F2D2B43-518E-4E74-BDE9-8F199E9D85F1}"/>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t="1082" r="46475"/>
          <a:stretch/>
        </p:blipFill>
        <p:spPr>
          <a:xfrm>
            <a:off x="5858039" y="0"/>
            <a:ext cx="6333961" cy="6633030"/>
          </a:xfrm>
          <a:prstGeom prst="rect">
            <a:avLst/>
          </a:prstGeom>
        </p:spPr>
      </p:pic>
      <p:sp>
        <p:nvSpPr>
          <p:cNvPr id="8" name="Rectangle 7">
            <a:extLst>
              <a:ext uri="{FF2B5EF4-FFF2-40B4-BE49-F238E27FC236}">
                <a16:creationId xmlns:a16="http://schemas.microsoft.com/office/drawing/2014/main" id="{5D4DD082-4113-4E8B-ABC6-5709775600C1}"/>
              </a:ext>
            </a:extLst>
          </p:cNvPr>
          <p:cNvSpPr/>
          <p:nvPr userDrawn="1"/>
        </p:nvSpPr>
        <p:spPr>
          <a:xfrm>
            <a:off x="0" y="6286500"/>
            <a:ext cx="11417300" cy="571500"/>
          </a:xfrm>
          <a:prstGeom prst="rect">
            <a:avLst/>
          </a:prstGeom>
          <a:gradFill>
            <a:gsLst>
              <a:gs pos="5000">
                <a:schemeClr val="accent1">
                  <a:shade val="30000"/>
                  <a:satMod val="115000"/>
                  <a:alpha val="0"/>
                </a:schemeClr>
              </a:gs>
              <a:gs pos="30000">
                <a:schemeClr val="accent1">
                  <a:shade val="67500"/>
                  <a:satMod val="115000"/>
                </a:schemeClr>
              </a:gs>
              <a:gs pos="100000">
                <a:schemeClr val="accent1">
                  <a:shade val="100000"/>
                  <a:satMod val="115000"/>
                  <a:lumMod val="79000"/>
                  <a:lumOff val="21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D0829FC-54E0-42D3-BF16-C9079D8AA90F}"/>
              </a:ext>
            </a:extLst>
          </p:cNvPr>
          <p:cNvSpPr>
            <a:spLocks noGrp="1"/>
          </p:cNvSpPr>
          <p:nvPr userDrawn="1">
            <p:ph type="title"/>
          </p:nvPr>
        </p:nvSpPr>
        <p:spPr>
          <a:xfrm>
            <a:off x="502355" y="1986845"/>
            <a:ext cx="6496755" cy="1265767"/>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14" name="Text Placeholder 13">
            <a:extLst>
              <a:ext uri="{FF2B5EF4-FFF2-40B4-BE49-F238E27FC236}">
                <a16:creationId xmlns:a16="http://schemas.microsoft.com/office/drawing/2014/main" id="{EF531B3F-6401-49C3-8594-D98EDB104C68}"/>
              </a:ext>
            </a:extLst>
          </p:cNvPr>
          <p:cNvSpPr>
            <a:spLocks noGrp="1"/>
          </p:cNvSpPr>
          <p:nvPr userDrawn="1">
            <p:ph type="body" sz="quarter" idx="10"/>
          </p:nvPr>
        </p:nvSpPr>
        <p:spPr>
          <a:xfrm>
            <a:off x="502355" y="3567642"/>
            <a:ext cx="6432349" cy="1219200"/>
          </a:xfrm>
          <a:prstGeom prst="rect">
            <a:avLst/>
          </a:prstGeom>
        </p:spPr>
        <p:txBody>
          <a:bodyPr>
            <a:normAutofit/>
          </a:bodyPr>
          <a:lstStyle>
            <a:lvl1pPr marL="57150" indent="0">
              <a:buNone/>
              <a:defRPr sz="2400" b="0">
                <a:solidFill>
                  <a:schemeClr val="bg1"/>
                </a:solidFill>
              </a:defRPr>
            </a:lvl1pPr>
            <a:lvl2pPr marL="57150" indent="0">
              <a:buNone/>
              <a:defRPr sz="2200" b="0" i="1">
                <a:solidFill>
                  <a:schemeClr val="bg1"/>
                </a:solidFill>
              </a:defRPr>
            </a:lvl2pPr>
          </a:lstStyle>
          <a:p>
            <a:pPr lvl="0"/>
            <a:r>
              <a:rPr lang="en-US"/>
              <a:t>Click to edit Master text styles</a:t>
            </a:r>
          </a:p>
          <a:p>
            <a:pPr lvl="1"/>
            <a:r>
              <a:rPr lang="en-US"/>
              <a:t>Second level</a:t>
            </a:r>
          </a:p>
        </p:txBody>
      </p:sp>
      <p:grpSp>
        <p:nvGrpSpPr>
          <p:cNvPr id="19" name="Group 18">
            <a:extLst>
              <a:ext uri="{FF2B5EF4-FFF2-40B4-BE49-F238E27FC236}">
                <a16:creationId xmlns:a16="http://schemas.microsoft.com/office/drawing/2014/main" id="{BE35789F-A996-44A5-9CC2-C3682B1C4573}"/>
              </a:ext>
            </a:extLst>
          </p:cNvPr>
          <p:cNvGrpSpPr/>
          <p:nvPr userDrawn="1"/>
        </p:nvGrpSpPr>
        <p:grpSpPr>
          <a:xfrm>
            <a:off x="298368" y="310132"/>
            <a:ext cx="4736535" cy="1353568"/>
            <a:chOff x="225798" y="310132"/>
            <a:chExt cx="4736535" cy="1353568"/>
          </a:xfrm>
        </p:grpSpPr>
        <p:pic>
          <p:nvPicPr>
            <p:cNvPr id="12" name="Picture 11">
              <a:extLst>
                <a:ext uri="{FF2B5EF4-FFF2-40B4-BE49-F238E27FC236}">
                  <a16:creationId xmlns:a16="http://schemas.microsoft.com/office/drawing/2014/main" id="{84D2E71B-9780-4E75-8936-184FC6E6B64D}"/>
                </a:ext>
              </a:extLst>
            </p:cNvPr>
            <p:cNvPicPr>
              <a:picLocks noChangeAspect="1"/>
            </p:cNvPicPr>
            <p:nvPr/>
          </p:nvPicPr>
          <p:blipFill>
            <a:blip r:embed="rId3"/>
            <a:stretch>
              <a:fillRect/>
            </a:stretch>
          </p:blipFill>
          <p:spPr>
            <a:xfrm>
              <a:off x="488482" y="1612397"/>
              <a:ext cx="4206240" cy="42781"/>
            </a:xfrm>
            <a:prstGeom prst="rect">
              <a:avLst/>
            </a:prstGeom>
          </p:spPr>
        </p:pic>
        <p:pic>
          <p:nvPicPr>
            <p:cNvPr id="18" name="Picture 17">
              <a:extLst>
                <a:ext uri="{FF2B5EF4-FFF2-40B4-BE49-F238E27FC236}">
                  <a16:creationId xmlns:a16="http://schemas.microsoft.com/office/drawing/2014/main" id="{26A6FE65-28CC-4683-8A27-36ED69E14BF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5798" y="310132"/>
              <a:ext cx="4736535" cy="1353568"/>
            </a:xfrm>
            <a:prstGeom prst="rect">
              <a:avLst/>
            </a:prstGeom>
          </p:spPr>
        </p:pic>
      </p:grpSp>
    </p:spTree>
    <p:extLst>
      <p:ext uri="{BB962C8B-B14F-4D97-AF65-F5344CB8AC3E}">
        <p14:creationId xmlns:p14="http://schemas.microsoft.com/office/powerpoint/2010/main" val="3932052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 Titlen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BE05D-D9C3-4662-AF4C-A1C4F6C2F1F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1592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772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ookend">
    <p:bg>
      <p:bgPr>
        <a:solidFill>
          <a:srgbClr val="000000"/>
        </a:solidFill>
        <a:effectLst/>
      </p:bgPr>
    </p:bg>
    <p:spTree>
      <p:nvGrpSpPr>
        <p:cNvPr id="1" name=""/>
        <p:cNvGrpSpPr/>
        <p:nvPr/>
      </p:nvGrpSpPr>
      <p:grpSpPr>
        <a:xfrm>
          <a:off x="0" y="0"/>
          <a:ext cx="0" cy="0"/>
          <a:chOff x="0" y="0"/>
          <a:chExt cx="0" cy="0"/>
        </a:xfrm>
      </p:grpSpPr>
      <p:pic>
        <p:nvPicPr>
          <p:cNvPr id="13" name="Picture 12" descr="A picture containing invertebrate, animal&#10;&#10;Description automatically generated">
            <a:extLst>
              <a:ext uri="{FF2B5EF4-FFF2-40B4-BE49-F238E27FC236}">
                <a16:creationId xmlns:a16="http://schemas.microsoft.com/office/drawing/2014/main" id="{58548381-B90D-4942-9E9F-4B8042ED5CC8}"/>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t="1082" r="46475"/>
          <a:stretch/>
        </p:blipFill>
        <p:spPr>
          <a:xfrm>
            <a:off x="5858039" y="0"/>
            <a:ext cx="6333961" cy="6633030"/>
          </a:xfrm>
          <a:prstGeom prst="rect">
            <a:avLst/>
          </a:prstGeom>
        </p:spPr>
      </p:pic>
      <p:sp>
        <p:nvSpPr>
          <p:cNvPr id="8" name="Rectangle 7">
            <a:extLst>
              <a:ext uri="{FF2B5EF4-FFF2-40B4-BE49-F238E27FC236}">
                <a16:creationId xmlns:a16="http://schemas.microsoft.com/office/drawing/2014/main" id="{5D4DD082-4113-4E8B-ABC6-5709775600C1}"/>
              </a:ext>
            </a:extLst>
          </p:cNvPr>
          <p:cNvSpPr/>
          <p:nvPr userDrawn="1"/>
        </p:nvSpPr>
        <p:spPr>
          <a:xfrm>
            <a:off x="0" y="6286500"/>
            <a:ext cx="11417300" cy="571500"/>
          </a:xfrm>
          <a:prstGeom prst="rect">
            <a:avLst/>
          </a:prstGeom>
          <a:gradFill>
            <a:gsLst>
              <a:gs pos="5000">
                <a:schemeClr val="accent1">
                  <a:shade val="30000"/>
                  <a:satMod val="115000"/>
                  <a:alpha val="0"/>
                </a:schemeClr>
              </a:gs>
              <a:gs pos="30000">
                <a:schemeClr val="accent1">
                  <a:shade val="67500"/>
                  <a:satMod val="115000"/>
                </a:schemeClr>
              </a:gs>
              <a:gs pos="100000">
                <a:schemeClr val="accent1">
                  <a:shade val="100000"/>
                  <a:satMod val="115000"/>
                  <a:lumMod val="79000"/>
                  <a:lumOff val="21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43B9CBEF-EE7F-4F85-8DCF-870BEAD9CADF}"/>
              </a:ext>
            </a:extLst>
          </p:cNvPr>
          <p:cNvGrpSpPr/>
          <p:nvPr userDrawn="1"/>
        </p:nvGrpSpPr>
        <p:grpSpPr>
          <a:xfrm>
            <a:off x="680275" y="1994696"/>
            <a:ext cx="4736535" cy="1353568"/>
            <a:chOff x="225798" y="310132"/>
            <a:chExt cx="4736535" cy="1353568"/>
          </a:xfrm>
        </p:grpSpPr>
        <p:pic>
          <p:nvPicPr>
            <p:cNvPr id="18" name="Picture 17">
              <a:extLst>
                <a:ext uri="{FF2B5EF4-FFF2-40B4-BE49-F238E27FC236}">
                  <a16:creationId xmlns:a16="http://schemas.microsoft.com/office/drawing/2014/main" id="{B8504040-4F14-4013-8931-A8D5317A6BFC}"/>
                </a:ext>
              </a:extLst>
            </p:cNvPr>
            <p:cNvPicPr>
              <a:picLocks noChangeAspect="1"/>
            </p:cNvPicPr>
            <p:nvPr/>
          </p:nvPicPr>
          <p:blipFill>
            <a:blip r:embed="rId3"/>
            <a:stretch>
              <a:fillRect/>
            </a:stretch>
          </p:blipFill>
          <p:spPr>
            <a:xfrm>
              <a:off x="488482" y="1612397"/>
              <a:ext cx="4206240" cy="42781"/>
            </a:xfrm>
            <a:prstGeom prst="rect">
              <a:avLst/>
            </a:prstGeom>
          </p:spPr>
        </p:pic>
        <p:pic>
          <p:nvPicPr>
            <p:cNvPr id="19" name="Picture 18">
              <a:extLst>
                <a:ext uri="{FF2B5EF4-FFF2-40B4-BE49-F238E27FC236}">
                  <a16:creationId xmlns:a16="http://schemas.microsoft.com/office/drawing/2014/main" id="{53CFC1E1-C5FE-4FC5-A223-C328C43052E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5798" y="310132"/>
              <a:ext cx="4736535" cy="1353568"/>
            </a:xfrm>
            <a:prstGeom prst="rect">
              <a:avLst/>
            </a:prstGeom>
          </p:spPr>
        </p:pic>
      </p:grpSp>
    </p:spTree>
    <p:extLst>
      <p:ext uri="{BB962C8B-B14F-4D97-AF65-F5344CB8AC3E}">
        <p14:creationId xmlns:p14="http://schemas.microsoft.com/office/powerpoint/2010/main" val="3406547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pic>
        <p:nvPicPr>
          <p:cNvPr id="9" name="Picture 8" descr="A picture containing invertebrate, animal&#10;&#10;Description automatically generated">
            <a:extLst>
              <a:ext uri="{FF2B5EF4-FFF2-40B4-BE49-F238E27FC236}">
                <a16:creationId xmlns:a16="http://schemas.microsoft.com/office/drawing/2014/main" id="{719D5626-2000-47CB-8313-AAA2CE5D9182}"/>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t="1082" r="46475"/>
          <a:stretch/>
        </p:blipFill>
        <p:spPr>
          <a:xfrm>
            <a:off x="5858039" y="0"/>
            <a:ext cx="6333961" cy="6633030"/>
          </a:xfrm>
          <a:prstGeom prst="rect">
            <a:avLst/>
          </a:prstGeom>
        </p:spPr>
      </p:pic>
      <p:sp>
        <p:nvSpPr>
          <p:cNvPr id="8" name="Rectangle 7">
            <a:extLst>
              <a:ext uri="{FF2B5EF4-FFF2-40B4-BE49-F238E27FC236}">
                <a16:creationId xmlns:a16="http://schemas.microsoft.com/office/drawing/2014/main" id="{5D4DD082-4113-4E8B-ABC6-5709775600C1}"/>
              </a:ext>
            </a:extLst>
          </p:cNvPr>
          <p:cNvSpPr/>
          <p:nvPr userDrawn="1"/>
        </p:nvSpPr>
        <p:spPr>
          <a:xfrm>
            <a:off x="0" y="6286500"/>
            <a:ext cx="11417300" cy="571500"/>
          </a:xfrm>
          <a:prstGeom prst="rect">
            <a:avLst/>
          </a:prstGeom>
          <a:gradFill>
            <a:gsLst>
              <a:gs pos="5000">
                <a:schemeClr val="accent1">
                  <a:shade val="30000"/>
                  <a:satMod val="115000"/>
                  <a:alpha val="0"/>
                </a:schemeClr>
              </a:gs>
              <a:gs pos="30000">
                <a:schemeClr val="accent1">
                  <a:shade val="67500"/>
                  <a:satMod val="115000"/>
                </a:schemeClr>
              </a:gs>
              <a:gs pos="100000">
                <a:schemeClr val="accent1">
                  <a:shade val="100000"/>
                  <a:satMod val="115000"/>
                  <a:lumMod val="79000"/>
                  <a:lumOff val="21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hape 36">
            <a:extLst>
              <a:ext uri="{FF2B5EF4-FFF2-40B4-BE49-F238E27FC236}">
                <a16:creationId xmlns:a16="http://schemas.microsoft.com/office/drawing/2014/main" id="{3C02CD66-5689-4CA2-8908-41EC654139E9}"/>
              </a:ext>
            </a:extLst>
          </p:cNvPr>
          <p:cNvSpPr/>
          <p:nvPr userDrawn="1"/>
        </p:nvSpPr>
        <p:spPr>
          <a:xfrm>
            <a:off x="158695" y="3373540"/>
            <a:ext cx="5752449" cy="458245"/>
          </a:xfrm>
          <a:prstGeom prst="rect">
            <a:avLst/>
          </a:prstGeom>
          <a:noFill/>
          <a:ln>
            <a:noFill/>
          </a:ln>
        </p:spPr>
        <p:txBody>
          <a:bodyPr lIns="121900" tIns="60933" rIns="121900" bIns="60933" anchor="t" anchorCtr="0">
            <a:noAutofit/>
          </a:bodyPr>
          <a:lstStyle/>
          <a:p>
            <a:pPr marL="0" marR="0" lvl="0" indent="0" algn="ctr" rtl="0">
              <a:lnSpc>
                <a:spcPct val="120000"/>
              </a:lnSpc>
              <a:spcBef>
                <a:spcPts val="0"/>
              </a:spcBef>
              <a:spcAft>
                <a:spcPts val="0"/>
              </a:spcAft>
              <a:buClr>
                <a:srgbClr val="FFFFFF"/>
              </a:buClr>
              <a:buSzPct val="25000"/>
              <a:buFont typeface="Roboto"/>
              <a:buNone/>
            </a:pPr>
            <a:r>
              <a:rPr lang="en-US" sz="1600" b="0" i="0" u="none" strike="noStrike" cap="none" spc="40" baseline="0" dirty="0">
                <a:solidFill>
                  <a:srgbClr val="FFFFFF"/>
                </a:solidFill>
                <a:latin typeface="+mj-lt"/>
                <a:ea typeface="Roboto"/>
                <a:cs typeface="Roboto"/>
                <a:sym typeface="Roboto"/>
              </a:rPr>
              <a:t>info@morphisec.com  </a:t>
            </a:r>
            <a:r>
              <a:rPr lang="en-US" sz="1600" b="0" i="0" u="none" strike="noStrike" cap="none" spc="40" baseline="0" dirty="0">
                <a:solidFill>
                  <a:schemeClr val="accent1"/>
                </a:solidFill>
                <a:latin typeface="+mj-lt"/>
                <a:ea typeface="Roboto"/>
                <a:cs typeface="Roboto"/>
                <a:sym typeface="Roboto"/>
              </a:rPr>
              <a:t>|  </a:t>
            </a:r>
            <a:r>
              <a:rPr lang="en-US" sz="1600" b="0" i="0" u="none" strike="noStrike" cap="none" spc="40" baseline="0" dirty="0">
                <a:solidFill>
                  <a:srgbClr val="FFFFFF"/>
                </a:solidFill>
                <a:latin typeface="+mj-lt"/>
                <a:ea typeface="Roboto"/>
                <a:cs typeface="Roboto"/>
                <a:sym typeface="Roboto"/>
              </a:rPr>
              <a:t>www.morphisec.com</a:t>
            </a:r>
          </a:p>
        </p:txBody>
      </p:sp>
      <p:grpSp>
        <p:nvGrpSpPr>
          <p:cNvPr id="13" name="Group 12">
            <a:extLst>
              <a:ext uri="{FF2B5EF4-FFF2-40B4-BE49-F238E27FC236}">
                <a16:creationId xmlns:a16="http://schemas.microsoft.com/office/drawing/2014/main" id="{D14A004A-182B-4CD6-BD87-F62378F36131}"/>
              </a:ext>
            </a:extLst>
          </p:cNvPr>
          <p:cNvGrpSpPr/>
          <p:nvPr userDrawn="1"/>
        </p:nvGrpSpPr>
        <p:grpSpPr>
          <a:xfrm>
            <a:off x="680275" y="1994696"/>
            <a:ext cx="4736535" cy="1353568"/>
            <a:chOff x="225798" y="310132"/>
            <a:chExt cx="4736535" cy="1353568"/>
          </a:xfrm>
        </p:grpSpPr>
        <p:pic>
          <p:nvPicPr>
            <p:cNvPr id="14" name="Picture 13">
              <a:extLst>
                <a:ext uri="{FF2B5EF4-FFF2-40B4-BE49-F238E27FC236}">
                  <a16:creationId xmlns:a16="http://schemas.microsoft.com/office/drawing/2014/main" id="{83086B82-9F1C-4052-977B-1D2269472288}"/>
                </a:ext>
              </a:extLst>
            </p:cNvPr>
            <p:cNvPicPr>
              <a:picLocks noChangeAspect="1"/>
            </p:cNvPicPr>
            <p:nvPr/>
          </p:nvPicPr>
          <p:blipFill>
            <a:blip r:embed="rId3"/>
            <a:stretch>
              <a:fillRect/>
            </a:stretch>
          </p:blipFill>
          <p:spPr>
            <a:xfrm>
              <a:off x="488482" y="1612397"/>
              <a:ext cx="4206240" cy="42781"/>
            </a:xfrm>
            <a:prstGeom prst="rect">
              <a:avLst/>
            </a:prstGeom>
          </p:spPr>
        </p:pic>
        <p:pic>
          <p:nvPicPr>
            <p:cNvPr id="15" name="Picture 14">
              <a:extLst>
                <a:ext uri="{FF2B5EF4-FFF2-40B4-BE49-F238E27FC236}">
                  <a16:creationId xmlns:a16="http://schemas.microsoft.com/office/drawing/2014/main" id="{DFF4C377-C267-4B2A-A3EE-9E0E8C31D2A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5798" y="310132"/>
              <a:ext cx="4736535" cy="1353568"/>
            </a:xfrm>
            <a:prstGeom prst="rect">
              <a:avLst/>
            </a:prstGeom>
          </p:spPr>
        </p:pic>
      </p:grpSp>
    </p:spTree>
    <p:extLst>
      <p:ext uri="{BB962C8B-B14F-4D97-AF65-F5344CB8AC3E}">
        <p14:creationId xmlns:p14="http://schemas.microsoft.com/office/powerpoint/2010/main" val="2326319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9" name="Slide Number Placeholder 12">
            <a:extLst>
              <a:ext uri="{FF2B5EF4-FFF2-40B4-BE49-F238E27FC236}">
                <a16:creationId xmlns:a16="http://schemas.microsoft.com/office/drawing/2014/main" id="{F4CE3A23-971F-44DB-B977-D45F8C1EF5E9}"/>
              </a:ext>
            </a:extLst>
          </p:cNvPr>
          <p:cNvSpPr>
            <a:spLocks noGrp="1"/>
          </p:cNvSpPr>
          <p:nvPr>
            <p:ph type="sldNum" sz="quarter" idx="4"/>
          </p:nvPr>
        </p:nvSpPr>
        <p:spPr>
          <a:xfrm>
            <a:off x="11188699" y="6466358"/>
            <a:ext cx="622301" cy="365125"/>
          </a:xfrm>
          <a:prstGeom prst="rect">
            <a:avLst/>
          </a:prstGeom>
        </p:spPr>
        <p:txBody>
          <a:bodyPr vert="horz" lIns="91440" tIns="45720" rIns="91440" bIns="45720" rtlCol="0" anchor="ctr"/>
          <a:lstStyle>
            <a:lvl1pPr algn="l">
              <a:defRPr sz="1100">
                <a:solidFill>
                  <a:schemeClr val="bg1">
                    <a:lumMod val="50000"/>
                  </a:schemeClr>
                </a:solidFill>
                <a:latin typeface="Tahoma" panose="020B0604030504040204" pitchFamily="34" charset="0"/>
                <a:ea typeface="Tahoma" panose="020B0604030504040204" pitchFamily="34" charset="0"/>
              </a:defRPr>
            </a:lvl1pPr>
          </a:lstStyle>
          <a:p>
            <a:fld id="{1BE083F9-84ED-46B4-9A6C-E0EB6B8CCED4}" type="slidenum">
              <a:rPr lang="en-US" smtClean="0"/>
              <a:t>‹#›</a:t>
            </a:fld>
            <a:endParaRPr lang="en-US" dirty="0"/>
          </a:p>
        </p:txBody>
      </p:sp>
      <p:sp>
        <p:nvSpPr>
          <p:cNvPr id="10" name="Text Placeholder 2">
            <a:extLst>
              <a:ext uri="{FF2B5EF4-FFF2-40B4-BE49-F238E27FC236}">
                <a16:creationId xmlns:a16="http://schemas.microsoft.com/office/drawing/2014/main" id="{9D7671A8-A42D-4824-8EFB-B85CBEEFD944}"/>
              </a:ext>
            </a:extLst>
          </p:cNvPr>
          <p:cNvSpPr>
            <a:spLocks noGrp="1"/>
          </p:cNvSpPr>
          <p:nvPr>
            <p:ph idx="1"/>
          </p:nvPr>
        </p:nvSpPr>
        <p:spPr>
          <a:xfrm>
            <a:off x="647700" y="1485900"/>
            <a:ext cx="6649212" cy="485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CCACA0D2-9F84-4564-9102-FCDBDFC14789}"/>
              </a:ext>
            </a:extLst>
          </p:cNvPr>
          <p:cNvSpPr>
            <a:spLocks noGrp="1"/>
          </p:cNvSpPr>
          <p:nvPr>
            <p:ph type="title"/>
          </p:nvPr>
        </p:nvSpPr>
        <p:spPr>
          <a:xfrm>
            <a:off x="647700" y="238125"/>
            <a:ext cx="6640068" cy="1247775"/>
          </a:xfrm>
        </p:spPr>
        <p:txBody>
          <a:bodyPr/>
          <a:lstStyle/>
          <a:p>
            <a:r>
              <a:rPr lang="en-US" dirty="0"/>
              <a:t>Click to edit Master title style</a:t>
            </a:r>
          </a:p>
        </p:txBody>
      </p:sp>
      <p:pic>
        <p:nvPicPr>
          <p:cNvPr id="5" name="Picture 4" descr="A picture containing invertebrate, animal&#10;&#10;Description automatically generated">
            <a:extLst>
              <a:ext uri="{FF2B5EF4-FFF2-40B4-BE49-F238E27FC236}">
                <a16:creationId xmlns:a16="http://schemas.microsoft.com/office/drawing/2014/main" id="{946B6253-76DB-401A-892E-A575F0A489C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l="37759" r="23266"/>
          <a:stretch/>
        </p:blipFill>
        <p:spPr>
          <a:xfrm>
            <a:off x="7474856" y="-43542"/>
            <a:ext cx="4717143" cy="6858000"/>
          </a:xfrm>
          <a:prstGeom prst="rect">
            <a:avLst/>
          </a:prstGeom>
        </p:spPr>
      </p:pic>
      <p:sp>
        <p:nvSpPr>
          <p:cNvPr id="6" name="Rectangle 5">
            <a:extLst>
              <a:ext uri="{FF2B5EF4-FFF2-40B4-BE49-F238E27FC236}">
                <a16:creationId xmlns:a16="http://schemas.microsoft.com/office/drawing/2014/main" id="{235D5583-2606-4E8B-903A-A9C32BEBB38E}"/>
              </a:ext>
            </a:extLst>
          </p:cNvPr>
          <p:cNvSpPr/>
          <p:nvPr userDrawn="1"/>
        </p:nvSpPr>
        <p:spPr>
          <a:xfrm>
            <a:off x="546099" y="6792438"/>
            <a:ext cx="11099800" cy="73152"/>
          </a:xfrm>
          <a:prstGeom prst="rect">
            <a:avLst/>
          </a:prstGeom>
          <a:gradFill>
            <a:gsLst>
              <a:gs pos="0">
                <a:srgbClr val="FF6800"/>
              </a:gs>
              <a:gs pos="100000">
                <a:srgbClr val="EF003C"/>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Roboto Light"/>
              <a:ea typeface="+mn-ea"/>
              <a:cs typeface="Aharoni"/>
            </a:endParaRPr>
          </a:p>
        </p:txBody>
      </p:sp>
      <p:cxnSp>
        <p:nvCxnSpPr>
          <p:cNvPr id="7" name="Straight Connector 6">
            <a:extLst>
              <a:ext uri="{FF2B5EF4-FFF2-40B4-BE49-F238E27FC236}">
                <a16:creationId xmlns:a16="http://schemas.microsoft.com/office/drawing/2014/main" id="{8E758174-96FC-4D88-BFBE-0ED782DFFB23}"/>
              </a:ext>
            </a:extLst>
          </p:cNvPr>
          <p:cNvCxnSpPr/>
          <p:nvPr userDrawn="1"/>
        </p:nvCxnSpPr>
        <p:spPr>
          <a:xfrm>
            <a:off x="7454900" y="0"/>
            <a:ext cx="0" cy="6858000"/>
          </a:xfrm>
          <a:prstGeom prst="line">
            <a:avLst/>
          </a:prstGeom>
          <a:ln w="6985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8D7A203-2921-4686-80B7-02279F61F4F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10749" y="6411149"/>
            <a:ext cx="1441451" cy="411926"/>
          </a:xfrm>
          <a:prstGeom prst="rect">
            <a:avLst/>
          </a:prstGeom>
        </p:spPr>
      </p:pic>
      <p:sp>
        <p:nvSpPr>
          <p:cNvPr id="11" name="Slide Number Placeholder 12">
            <a:extLst>
              <a:ext uri="{FF2B5EF4-FFF2-40B4-BE49-F238E27FC236}">
                <a16:creationId xmlns:a16="http://schemas.microsoft.com/office/drawing/2014/main" id="{8852FC92-10CF-40EA-9594-A022548EAF99}"/>
              </a:ext>
            </a:extLst>
          </p:cNvPr>
          <p:cNvSpPr txBox="1">
            <a:spLocks/>
          </p:cNvSpPr>
          <p:nvPr userDrawn="1"/>
        </p:nvSpPr>
        <p:spPr>
          <a:xfrm>
            <a:off x="11163299" y="6447308"/>
            <a:ext cx="393701"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20773A1-C018-4AC5-9B89-E4BE87AA74E3}" type="slidenum">
              <a:rPr lang="en-US" smtClean="0"/>
              <a:pPr algn="r"/>
              <a:t>‹#›</a:t>
            </a:fld>
            <a:endParaRPr lang="en-US" dirty="0"/>
          </a:p>
        </p:txBody>
      </p:sp>
    </p:spTree>
    <p:extLst>
      <p:ext uri="{BB962C8B-B14F-4D97-AF65-F5344CB8AC3E}">
        <p14:creationId xmlns:p14="http://schemas.microsoft.com/office/powerpoint/2010/main" val="1507874861"/>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hf hdr="0" ftr="0" dt="0"/>
  <p:extLst>
    <p:ext uri="{DCECCB84-F9BA-43D5-87BE-67443E8EF086}">
      <p15:sldGuideLst xmlns:p15="http://schemas.microsoft.com/office/powerpoint/2012/main">
        <p15:guide id="2" orient="horz">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0611726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bg>
      <p:bgPr>
        <a:solidFill>
          <a:srgbClr val="000000"/>
        </a:solidFill>
        <a:effectLst/>
      </p:bgPr>
    </p:bg>
    <p:spTree>
      <p:nvGrpSpPr>
        <p:cNvPr id="1" name=""/>
        <p:cNvGrpSpPr/>
        <p:nvPr/>
      </p:nvGrpSpPr>
      <p:grpSpPr>
        <a:xfrm>
          <a:off x="0" y="0"/>
          <a:ext cx="0" cy="0"/>
          <a:chOff x="0" y="0"/>
          <a:chExt cx="0" cy="0"/>
        </a:xfrm>
      </p:grpSpPr>
      <p:pic>
        <p:nvPicPr>
          <p:cNvPr id="11" name="Picture 10" descr="A picture containing invertebrate, animal&#10;&#10;Description automatically generated">
            <a:extLst>
              <a:ext uri="{FF2B5EF4-FFF2-40B4-BE49-F238E27FC236}">
                <a16:creationId xmlns:a16="http://schemas.microsoft.com/office/drawing/2014/main" id="{3012E2E3-A4F8-4491-B837-0B6C3533E178}"/>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6762"/>
          <a:stretch/>
        </p:blipFill>
        <p:spPr>
          <a:xfrm>
            <a:off x="3985697" y="965681"/>
            <a:ext cx="8206303" cy="4987296"/>
          </a:xfrm>
          <a:prstGeom prst="rect">
            <a:avLst/>
          </a:prstGeom>
        </p:spPr>
      </p:pic>
      <p:sp>
        <p:nvSpPr>
          <p:cNvPr id="13" name="Rectangle 12">
            <a:extLst>
              <a:ext uri="{FF2B5EF4-FFF2-40B4-BE49-F238E27FC236}">
                <a16:creationId xmlns:a16="http://schemas.microsoft.com/office/drawing/2014/main" id="{AFB0B262-C462-4AA8-84C8-85CA09B17C87}"/>
              </a:ext>
            </a:extLst>
          </p:cNvPr>
          <p:cNvSpPr/>
          <p:nvPr userDrawn="1"/>
        </p:nvSpPr>
        <p:spPr>
          <a:xfrm>
            <a:off x="349957" y="0"/>
            <a:ext cx="4857044" cy="6254044"/>
          </a:xfrm>
          <a:prstGeom prst="rect">
            <a:avLst/>
          </a:prstGeom>
          <a:gradFill>
            <a:gsLst>
              <a:gs pos="5310">
                <a:schemeClr val="accent2"/>
              </a:gs>
              <a:gs pos="38063">
                <a:schemeClr val="accent2">
                  <a:alpha val="87000"/>
                </a:schemeClr>
              </a:gs>
              <a:gs pos="100000">
                <a:schemeClr val="accent6">
                  <a:lumMod val="30000"/>
                  <a:lumOff val="70000"/>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a:extLst>
              <a:ext uri="{FF2B5EF4-FFF2-40B4-BE49-F238E27FC236}">
                <a16:creationId xmlns:a16="http://schemas.microsoft.com/office/drawing/2014/main" id="{EF531B3F-6401-49C3-8594-D98EDB104C68}"/>
              </a:ext>
            </a:extLst>
          </p:cNvPr>
          <p:cNvSpPr>
            <a:spLocks noGrp="1"/>
          </p:cNvSpPr>
          <p:nvPr>
            <p:ph type="body" sz="quarter" idx="10"/>
          </p:nvPr>
        </p:nvSpPr>
        <p:spPr>
          <a:xfrm>
            <a:off x="694266" y="3725686"/>
            <a:ext cx="4182534" cy="1219200"/>
          </a:xfrm>
          <a:prstGeom prst="rect">
            <a:avLst/>
          </a:prstGeom>
        </p:spPr>
        <p:txBody>
          <a:bodyPr>
            <a:normAutofit/>
          </a:bodyPr>
          <a:lstStyle>
            <a:lvl1pPr marL="57150" indent="0">
              <a:buNone/>
              <a:defRPr sz="2400" b="0">
                <a:solidFill>
                  <a:schemeClr val="bg1"/>
                </a:solidFill>
              </a:defRPr>
            </a:lvl1pPr>
            <a:lvl2pPr marL="57150" indent="0">
              <a:buNone/>
              <a:defRPr sz="2200" b="0" i="1">
                <a:solidFill>
                  <a:schemeClr val="bg1"/>
                </a:solidFill>
              </a:defRPr>
            </a:lvl2pPr>
          </a:lstStyle>
          <a:p>
            <a:pPr lvl="0"/>
            <a:r>
              <a:rPr lang="en-US"/>
              <a:t>Click to edit Master text styles</a:t>
            </a:r>
          </a:p>
          <a:p>
            <a:pPr lvl="1"/>
            <a:r>
              <a:rPr lang="en-US"/>
              <a:t>Second level</a:t>
            </a:r>
          </a:p>
        </p:txBody>
      </p:sp>
      <p:sp>
        <p:nvSpPr>
          <p:cNvPr id="20" name="Rectangle 19">
            <a:extLst>
              <a:ext uri="{FF2B5EF4-FFF2-40B4-BE49-F238E27FC236}">
                <a16:creationId xmlns:a16="http://schemas.microsoft.com/office/drawing/2014/main" id="{04F3BCAF-3532-41C9-8ECA-8AA9AD581DDB}"/>
              </a:ext>
            </a:extLst>
          </p:cNvPr>
          <p:cNvSpPr/>
          <p:nvPr userDrawn="1"/>
        </p:nvSpPr>
        <p:spPr>
          <a:xfrm>
            <a:off x="0" y="6615289"/>
            <a:ext cx="12191999" cy="242712"/>
          </a:xfrm>
          <a:prstGeom prst="rect">
            <a:avLst/>
          </a:prstGeom>
          <a:gradFill>
            <a:gsLst>
              <a:gs pos="0">
                <a:srgbClr val="FF6800"/>
              </a:gs>
              <a:gs pos="100000">
                <a:srgbClr val="EF003C"/>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Roboto Light"/>
              <a:ea typeface="+mn-ea"/>
              <a:cs typeface="Aharoni"/>
            </a:endParaRPr>
          </a:p>
        </p:txBody>
      </p:sp>
      <p:sp>
        <p:nvSpPr>
          <p:cNvPr id="3" name="Title 2">
            <a:extLst>
              <a:ext uri="{FF2B5EF4-FFF2-40B4-BE49-F238E27FC236}">
                <a16:creationId xmlns:a16="http://schemas.microsoft.com/office/drawing/2014/main" id="{ED0829FC-54E0-42D3-BF16-C9079D8AA90F}"/>
              </a:ext>
            </a:extLst>
          </p:cNvPr>
          <p:cNvSpPr>
            <a:spLocks noGrp="1"/>
          </p:cNvSpPr>
          <p:nvPr>
            <p:ph type="title"/>
          </p:nvPr>
        </p:nvSpPr>
        <p:spPr>
          <a:xfrm>
            <a:off x="694266" y="2144889"/>
            <a:ext cx="4224413" cy="1265767"/>
          </a:xfrm>
        </p:spPr>
        <p:txBody>
          <a:bodyPr anchor="b">
            <a:normAutofit/>
          </a:bodyPr>
          <a:lstStyle>
            <a:lvl1pPr>
              <a:defRPr sz="3600">
                <a:solidFill>
                  <a:schemeClr val="bg1"/>
                </a:solidFill>
              </a:defRPr>
            </a:lvl1pPr>
          </a:lstStyle>
          <a:p>
            <a:r>
              <a:rPr lang="en-US"/>
              <a:t>Click to edit Master title style</a:t>
            </a:r>
            <a:endParaRPr lang="en-US" dirty="0"/>
          </a:p>
        </p:txBody>
      </p:sp>
      <p:grpSp>
        <p:nvGrpSpPr>
          <p:cNvPr id="12" name="Group 11">
            <a:extLst>
              <a:ext uri="{FF2B5EF4-FFF2-40B4-BE49-F238E27FC236}">
                <a16:creationId xmlns:a16="http://schemas.microsoft.com/office/drawing/2014/main" id="{72FA500C-7232-4823-BD15-288F69CB9E26}"/>
              </a:ext>
            </a:extLst>
          </p:cNvPr>
          <p:cNvGrpSpPr/>
          <p:nvPr userDrawn="1"/>
        </p:nvGrpSpPr>
        <p:grpSpPr>
          <a:xfrm>
            <a:off x="757239" y="462002"/>
            <a:ext cx="3814762" cy="1090151"/>
            <a:chOff x="225798" y="310132"/>
            <a:chExt cx="4736535" cy="1353568"/>
          </a:xfrm>
        </p:grpSpPr>
        <p:pic>
          <p:nvPicPr>
            <p:cNvPr id="15" name="Picture 14">
              <a:extLst>
                <a:ext uri="{FF2B5EF4-FFF2-40B4-BE49-F238E27FC236}">
                  <a16:creationId xmlns:a16="http://schemas.microsoft.com/office/drawing/2014/main" id="{1D379E52-3B9D-4B8E-9E19-DC72F32FCF8C}"/>
                </a:ext>
              </a:extLst>
            </p:cNvPr>
            <p:cNvPicPr>
              <a:picLocks noChangeAspect="1"/>
            </p:cNvPicPr>
            <p:nvPr/>
          </p:nvPicPr>
          <p:blipFill>
            <a:blip r:embed="rId3"/>
            <a:stretch>
              <a:fillRect/>
            </a:stretch>
          </p:blipFill>
          <p:spPr>
            <a:xfrm>
              <a:off x="488482" y="1612397"/>
              <a:ext cx="4206240" cy="42781"/>
            </a:xfrm>
            <a:prstGeom prst="rect">
              <a:avLst/>
            </a:prstGeom>
          </p:spPr>
        </p:pic>
        <p:pic>
          <p:nvPicPr>
            <p:cNvPr id="16" name="Picture 15">
              <a:extLst>
                <a:ext uri="{FF2B5EF4-FFF2-40B4-BE49-F238E27FC236}">
                  <a16:creationId xmlns:a16="http://schemas.microsoft.com/office/drawing/2014/main" id="{6E5DCA17-D38C-44AD-93EC-83E72EA3F34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5798" y="310132"/>
              <a:ext cx="4736535" cy="1353568"/>
            </a:xfrm>
            <a:prstGeom prst="rect">
              <a:avLst/>
            </a:prstGeom>
          </p:spPr>
        </p:pic>
      </p:grpSp>
    </p:spTree>
    <p:extLst>
      <p:ext uri="{BB962C8B-B14F-4D97-AF65-F5344CB8AC3E}">
        <p14:creationId xmlns:p14="http://schemas.microsoft.com/office/powerpoint/2010/main" val="1731094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12" name="Picture 11" descr="A picture containing invertebrate, animal&#10;&#10;Description automatically generated">
            <a:extLst>
              <a:ext uri="{FF2B5EF4-FFF2-40B4-BE49-F238E27FC236}">
                <a16:creationId xmlns:a16="http://schemas.microsoft.com/office/drawing/2014/main" id="{C78072E5-ABA4-4054-9F82-1084773AC137}"/>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l="37759" r="23266"/>
          <a:stretch/>
        </p:blipFill>
        <p:spPr>
          <a:xfrm>
            <a:off x="7474856" y="-43542"/>
            <a:ext cx="4717143" cy="6858000"/>
          </a:xfrm>
          <a:prstGeom prst="rect">
            <a:avLst/>
          </a:prstGeom>
        </p:spPr>
      </p:pic>
      <p:sp>
        <p:nvSpPr>
          <p:cNvPr id="11" name="Rectangle 10">
            <a:extLst>
              <a:ext uri="{FF2B5EF4-FFF2-40B4-BE49-F238E27FC236}">
                <a16:creationId xmlns:a16="http://schemas.microsoft.com/office/drawing/2014/main" id="{60562CAD-C5AC-458C-9A61-A08B650914BB}"/>
              </a:ext>
            </a:extLst>
          </p:cNvPr>
          <p:cNvSpPr/>
          <p:nvPr userDrawn="1"/>
        </p:nvSpPr>
        <p:spPr>
          <a:xfrm>
            <a:off x="546099" y="6792438"/>
            <a:ext cx="11099800" cy="73152"/>
          </a:xfrm>
          <a:prstGeom prst="rect">
            <a:avLst/>
          </a:prstGeom>
          <a:gradFill>
            <a:gsLst>
              <a:gs pos="0">
                <a:srgbClr val="FF6800"/>
              </a:gs>
              <a:gs pos="100000">
                <a:srgbClr val="EF003C"/>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Roboto Light"/>
              <a:ea typeface="+mn-ea"/>
              <a:cs typeface="Aharoni"/>
            </a:endParaRPr>
          </a:p>
        </p:txBody>
      </p:sp>
      <p:cxnSp>
        <p:nvCxnSpPr>
          <p:cNvPr id="6" name="Straight Connector 5">
            <a:extLst>
              <a:ext uri="{FF2B5EF4-FFF2-40B4-BE49-F238E27FC236}">
                <a16:creationId xmlns:a16="http://schemas.microsoft.com/office/drawing/2014/main" id="{4A920326-B185-407E-956E-E633F861F366}"/>
              </a:ext>
            </a:extLst>
          </p:cNvPr>
          <p:cNvCxnSpPr/>
          <p:nvPr userDrawn="1"/>
        </p:nvCxnSpPr>
        <p:spPr>
          <a:xfrm>
            <a:off x="7454900" y="0"/>
            <a:ext cx="0" cy="6858000"/>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EF531B3F-6401-49C3-8594-D98EDB104C68}"/>
              </a:ext>
            </a:extLst>
          </p:cNvPr>
          <p:cNvSpPr>
            <a:spLocks noGrp="1"/>
          </p:cNvSpPr>
          <p:nvPr>
            <p:ph type="body" sz="quarter" idx="10"/>
          </p:nvPr>
        </p:nvSpPr>
        <p:spPr>
          <a:xfrm>
            <a:off x="694266" y="3285332"/>
            <a:ext cx="6405034" cy="1219200"/>
          </a:xfrm>
          <a:prstGeom prst="rect">
            <a:avLst/>
          </a:prstGeom>
        </p:spPr>
        <p:txBody>
          <a:bodyPr>
            <a:normAutofit/>
          </a:bodyPr>
          <a:lstStyle>
            <a:lvl1pPr marL="57150" indent="0">
              <a:buNone/>
              <a:defRPr sz="2600" b="0">
                <a:solidFill>
                  <a:schemeClr val="tx1"/>
                </a:solidFill>
                <a:latin typeface="+mn-lt"/>
              </a:defRPr>
            </a:lvl1pPr>
            <a:lvl2pPr marL="57150" indent="0">
              <a:buNone/>
              <a:defRPr sz="2200" b="0" i="1">
                <a:solidFill>
                  <a:schemeClr val="bg1"/>
                </a:solidFill>
              </a:defRPr>
            </a:lvl2pPr>
          </a:lstStyle>
          <a:p>
            <a:pPr lvl="0"/>
            <a:r>
              <a:rPr lang="en-US"/>
              <a:t>Click to edit Master text styles</a:t>
            </a:r>
          </a:p>
        </p:txBody>
      </p:sp>
      <p:sp>
        <p:nvSpPr>
          <p:cNvPr id="3" name="Title 2">
            <a:extLst>
              <a:ext uri="{FF2B5EF4-FFF2-40B4-BE49-F238E27FC236}">
                <a16:creationId xmlns:a16="http://schemas.microsoft.com/office/drawing/2014/main" id="{ED0829FC-54E0-42D3-BF16-C9079D8AA90F}"/>
              </a:ext>
            </a:extLst>
          </p:cNvPr>
          <p:cNvSpPr>
            <a:spLocks noGrp="1"/>
          </p:cNvSpPr>
          <p:nvPr>
            <p:ph type="title"/>
          </p:nvPr>
        </p:nvSpPr>
        <p:spPr>
          <a:xfrm>
            <a:off x="694266" y="1919025"/>
            <a:ext cx="6487680" cy="1265767"/>
          </a:xfrm>
        </p:spPr>
        <p:txBody>
          <a:bodyPr anchor="b">
            <a:normAutofit/>
          </a:bodyPr>
          <a:lstStyle>
            <a:lvl1pPr>
              <a:defRPr sz="3600">
                <a:solidFill>
                  <a:schemeClr val="tx1"/>
                </a:solidFill>
              </a:defRPr>
            </a:lvl1pPr>
          </a:lstStyle>
          <a:p>
            <a:r>
              <a:rPr lang="en-US"/>
              <a:t>Click to edit Master title style</a:t>
            </a:r>
            <a:endParaRPr lang="en-US" dirty="0"/>
          </a:p>
        </p:txBody>
      </p:sp>
      <p:sp>
        <p:nvSpPr>
          <p:cNvPr id="22" name="Rectangle 21">
            <a:extLst>
              <a:ext uri="{FF2B5EF4-FFF2-40B4-BE49-F238E27FC236}">
                <a16:creationId xmlns:a16="http://schemas.microsoft.com/office/drawing/2014/main" id="{4A1DFA79-28AF-496B-9CE1-CD06045211D1}"/>
              </a:ext>
            </a:extLst>
          </p:cNvPr>
          <p:cNvSpPr/>
          <p:nvPr userDrawn="1"/>
        </p:nvSpPr>
        <p:spPr>
          <a:xfrm>
            <a:off x="0" y="2642277"/>
            <a:ext cx="45719" cy="553998"/>
          </a:xfrm>
          <a:prstGeom prst="rect">
            <a:avLst/>
          </a:prstGeom>
          <a:solidFill>
            <a:srgbClr val="ED1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Arial" panose="020B0604020202020204" pitchFamily="34" charset="0"/>
            </a:endParaRPr>
          </a:p>
        </p:txBody>
      </p:sp>
      <p:pic>
        <p:nvPicPr>
          <p:cNvPr id="17" name="Picture 16">
            <a:extLst>
              <a:ext uri="{FF2B5EF4-FFF2-40B4-BE49-F238E27FC236}">
                <a16:creationId xmlns:a16="http://schemas.microsoft.com/office/drawing/2014/main" id="{21679C52-A4D3-495A-B910-BAC32AEF475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10749" y="6411149"/>
            <a:ext cx="1441451" cy="411926"/>
          </a:xfrm>
          <a:prstGeom prst="rect">
            <a:avLst/>
          </a:prstGeom>
        </p:spPr>
      </p:pic>
      <p:sp>
        <p:nvSpPr>
          <p:cNvPr id="18" name="Slide Number Placeholder 12">
            <a:extLst>
              <a:ext uri="{FF2B5EF4-FFF2-40B4-BE49-F238E27FC236}">
                <a16:creationId xmlns:a16="http://schemas.microsoft.com/office/drawing/2014/main" id="{AC4DF0DE-7A71-49A9-B55D-BB29ECBDAE70}"/>
              </a:ext>
            </a:extLst>
          </p:cNvPr>
          <p:cNvSpPr txBox="1">
            <a:spLocks/>
          </p:cNvSpPr>
          <p:nvPr userDrawn="1"/>
        </p:nvSpPr>
        <p:spPr>
          <a:xfrm>
            <a:off x="11163299" y="6447308"/>
            <a:ext cx="393701"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20773A1-C018-4AC5-9B89-E4BE87AA74E3}" type="slidenum">
              <a:rPr lang="en-US" smtClean="0"/>
              <a:pPr algn="r"/>
              <a:t>‹#›</a:t>
            </a:fld>
            <a:endParaRPr lang="en-US" dirty="0"/>
          </a:p>
        </p:txBody>
      </p:sp>
    </p:spTree>
    <p:extLst>
      <p:ext uri="{BB962C8B-B14F-4D97-AF65-F5344CB8AC3E}">
        <p14:creationId xmlns:p14="http://schemas.microsoft.com/office/powerpoint/2010/main" val="376551932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Option">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FC9CBAEC-8335-4B40-939B-1BA94E3D6B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13131" y="6413171"/>
            <a:ext cx="1432774" cy="409446"/>
          </a:xfrm>
          <a:prstGeom prst="rect">
            <a:avLst/>
          </a:prstGeom>
        </p:spPr>
      </p:pic>
      <p:sp>
        <p:nvSpPr>
          <p:cNvPr id="11" name="Rectangle 10">
            <a:extLst>
              <a:ext uri="{FF2B5EF4-FFF2-40B4-BE49-F238E27FC236}">
                <a16:creationId xmlns:a16="http://schemas.microsoft.com/office/drawing/2014/main" id="{60562CAD-C5AC-458C-9A61-A08B650914BB}"/>
              </a:ext>
            </a:extLst>
          </p:cNvPr>
          <p:cNvSpPr/>
          <p:nvPr userDrawn="1"/>
        </p:nvSpPr>
        <p:spPr>
          <a:xfrm>
            <a:off x="546099" y="6792438"/>
            <a:ext cx="11099800" cy="73152"/>
          </a:xfrm>
          <a:prstGeom prst="rect">
            <a:avLst/>
          </a:prstGeom>
          <a:gradFill>
            <a:gsLst>
              <a:gs pos="0">
                <a:srgbClr val="FF6800"/>
              </a:gs>
              <a:gs pos="100000">
                <a:srgbClr val="EF003C"/>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Roboto Light"/>
              <a:ea typeface="+mn-ea"/>
              <a:cs typeface="Aharoni"/>
            </a:endParaRPr>
          </a:p>
        </p:txBody>
      </p:sp>
      <p:sp>
        <p:nvSpPr>
          <p:cNvPr id="14" name="Text Placeholder 13">
            <a:extLst>
              <a:ext uri="{FF2B5EF4-FFF2-40B4-BE49-F238E27FC236}">
                <a16:creationId xmlns:a16="http://schemas.microsoft.com/office/drawing/2014/main" id="{EF531B3F-6401-49C3-8594-D98EDB104C68}"/>
              </a:ext>
            </a:extLst>
          </p:cNvPr>
          <p:cNvSpPr>
            <a:spLocks noGrp="1"/>
          </p:cNvSpPr>
          <p:nvPr>
            <p:ph type="body" sz="quarter" idx="10"/>
          </p:nvPr>
        </p:nvSpPr>
        <p:spPr>
          <a:xfrm>
            <a:off x="694266" y="3281961"/>
            <a:ext cx="10672234" cy="1219200"/>
          </a:xfrm>
          <a:prstGeom prst="rect">
            <a:avLst/>
          </a:prstGeom>
        </p:spPr>
        <p:txBody>
          <a:bodyPr>
            <a:noAutofit/>
          </a:bodyPr>
          <a:lstStyle>
            <a:lvl1pPr marL="57150" indent="0">
              <a:buNone/>
              <a:defRPr sz="2600" b="0">
                <a:solidFill>
                  <a:schemeClr val="tx1"/>
                </a:solidFill>
                <a:latin typeface="+mn-lt"/>
              </a:defRPr>
            </a:lvl1pPr>
            <a:lvl2pPr marL="57150" indent="0">
              <a:buNone/>
              <a:defRPr sz="2200" b="0" i="1">
                <a:solidFill>
                  <a:schemeClr val="bg1"/>
                </a:solidFill>
              </a:defRPr>
            </a:lvl2pPr>
          </a:lstStyle>
          <a:p>
            <a:pPr lvl="0"/>
            <a:r>
              <a:rPr lang="en-US"/>
              <a:t>Click to edit Master text styles</a:t>
            </a:r>
          </a:p>
        </p:txBody>
      </p:sp>
      <p:sp>
        <p:nvSpPr>
          <p:cNvPr id="3" name="Title 2">
            <a:extLst>
              <a:ext uri="{FF2B5EF4-FFF2-40B4-BE49-F238E27FC236}">
                <a16:creationId xmlns:a16="http://schemas.microsoft.com/office/drawing/2014/main" id="{ED0829FC-54E0-42D3-BF16-C9079D8AA90F}"/>
              </a:ext>
            </a:extLst>
          </p:cNvPr>
          <p:cNvSpPr>
            <a:spLocks noGrp="1"/>
          </p:cNvSpPr>
          <p:nvPr>
            <p:ph type="title"/>
          </p:nvPr>
        </p:nvSpPr>
        <p:spPr>
          <a:xfrm>
            <a:off x="694265" y="1915654"/>
            <a:ext cx="10659535" cy="1265767"/>
          </a:xfrm>
        </p:spPr>
        <p:txBody>
          <a:bodyPr anchor="b">
            <a:noAutofit/>
          </a:bodyPr>
          <a:lstStyle>
            <a:lvl1pPr>
              <a:defRPr sz="3600">
                <a:solidFill>
                  <a:schemeClr val="tx1"/>
                </a:solidFill>
              </a:defRPr>
            </a:lvl1pPr>
          </a:lstStyle>
          <a:p>
            <a:r>
              <a:rPr lang="en-US"/>
              <a:t>Click to edit Master title style</a:t>
            </a:r>
            <a:endParaRPr lang="en-US" dirty="0"/>
          </a:p>
        </p:txBody>
      </p:sp>
      <p:sp>
        <p:nvSpPr>
          <p:cNvPr id="22" name="Rectangle 21">
            <a:extLst>
              <a:ext uri="{FF2B5EF4-FFF2-40B4-BE49-F238E27FC236}">
                <a16:creationId xmlns:a16="http://schemas.microsoft.com/office/drawing/2014/main" id="{4A1DFA79-28AF-496B-9CE1-CD06045211D1}"/>
              </a:ext>
            </a:extLst>
          </p:cNvPr>
          <p:cNvSpPr/>
          <p:nvPr userDrawn="1"/>
        </p:nvSpPr>
        <p:spPr>
          <a:xfrm>
            <a:off x="0" y="2629577"/>
            <a:ext cx="45719" cy="553998"/>
          </a:xfrm>
          <a:prstGeom prst="rect">
            <a:avLst/>
          </a:prstGeom>
          <a:solidFill>
            <a:srgbClr val="ED1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Arial" panose="020B0604020202020204" pitchFamily="34" charset="0"/>
            </a:endParaRPr>
          </a:p>
        </p:txBody>
      </p:sp>
      <p:cxnSp>
        <p:nvCxnSpPr>
          <p:cNvPr id="10" name="Straight Connector 9">
            <a:extLst>
              <a:ext uri="{FF2B5EF4-FFF2-40B4-BE49-F238E27FC236}">
                <a16:creationId xmlns:a16="http://schemas.microsoft.com/office/drawing/2014/main" id="{1771718A-4DF9-4040-8617-39ACA92D0B60}"/>
              </a:ext>
            </a:extLst>
          </p:cNvPr>
          <p:cNvCxnSpPr>
            <a:cxnSpLocks/>
          </p:cNvCxnSpPr>
          <p:nvPr userDrawn="1"/>
        </p:nvCxnSpPr>
        <p:spPr>
          <a:xfrm>
            <a:off x="756356" y="3205409"/>
            <a:ext cx="10758311"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Slide Number Placeholder 12">
            <a:extLst>
              <a:ext uri="{FF2B5EF4-FFF2-40B4-BE49-F238E27FC236}">
                <a16:creationId xmlns:a16="http://schemas.microsoft.com/office/drawing/2014/main" id="{799845E3-C742-47A0-8FF5-5DD5832A70F7}"/>
              </a:ext>
            </a:extLst>
          </p:cNvPr>
          <p:cNvSpPr txBox="1">
            <a:spLocks/>
          </p:cNvSpPr>
          <p:nvPr userDrawn="1"/>
        </p:nvSpPr>
        <p:spPr>
          <a:xfrm>
            <a:off x="11163299" y="6447308"/>
            <a:ext cx="393701"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20773A1-C018-4AC5-9B89-E4BE87AA74E3}" type="slidenum">
              <a:rPr lang="en-US" smtClean="0"/>
              <a:pPr algn="r"/>
              <a:t>‹#›</a:t>
            </a:fld>
            <a:endParaRPr lang="en-US" dirty="0"/>
          </a:p>
        </p:txBody>
      </p:sp>
    </p:spTree>
    <p:extLst>
      <p:ext uri="{BB962C8B-B14F-4D97-AF65-F5344CB8AC3E}">
        <p14:creationId xmlns:p14="http://schemas.microsoft.com/office/powerpoint/2010/main" val="354462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ullet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1" y="1375772"/>
            <a:ext cx="10591800" cy="4882985"/>
          </a:xfrm>
          <a:prstGeom prst="rect">
            <a:avLst/>
          </a:prstGeom>
        </p:spPr>
        <p:txBody>
          <a:bodyPr lIns="0">
            <a:noAutofit/>
          </a:bodyPr>
          <a:lstStyle>
            <a:lvl1pPr marL="228600" indent="-228600">
              <a:lnSpc>
                <a:spcPct val="95000"/>
              </a:lnSpc>
              <a:spcBef>
                <a:spcPts val="1400"/>
              </a:spcBef>
              <a:buFont typeface="Wingdings" panose="05000000000000000000" pitchFamily="2" charset="2"/>
              <a:buChar char="§"/>
              <a:defRPr>
                <a:solidFill>
                  <a:schemeClr val="bg2"/>
                </a:solidFill>
                <a:latin typeface="+mj-lt"/>
              </a:defRPr>
            </a:lvl1pPr>
            <a:lvl2pPr marL="685800" indent="-228600">
              <a:lnSpc>
                <a:spcPct val="95000"/>
              </a:lnSpc>
              <a:spcBef>
                <a:spcPts val="800"/>
              </a:spcBef>
              <a:buFont typeface="Wingdings" panose="05000000000000000000" pitchFamily="2" charset="2"/>
              <a:buChar char="§"/>
              <a:defRPr>
                <a:solidFill>
                  <a:schemeClr val="bg2"/>
                </a:solidFill>
                <a:latin typeface="Tahoma" panose="020B0604030504040204" pitchFamily="34" charset="0"/>
                <a:ea typeface="Tahoma" panose="020B0604030504040204" pitchFamily="34" charset="0"/>
                <a:cs typeface="Tahoma" panose="020B0604030504040204" pitchFamily="34" charset="0"/>
              </a:defRPr>
            </a:lvl2pPr>
            <a:lvl3pPr marL="1143000" indent="-228600">
              <a:lnSpc>
                <a:spcPct val="95000"/>
              </a:lnSpc>
              <a:spcBef>
                <a:spcPts val="600"/>
              </a:spcBef>
              <a:buFont typeface="Wingdings" panose="05000000000000000000" pitchFamily="2" charset="2"/>
              <a:buChar char="§"/>
              <a:defRPr>
                <a:solidFill>
                  <a:schemeClr val="bg2"/>
                </a:solidFill>
                <a:latin typeface="Tahoma" panose="020B0604030504040204" pitchFamily="34" charset="0"/>
                <a:ea typeface="Tahoma" panose="020B0604030504040204" pitchFamily="34" charset="0"/>
                <a:cs typeface="Tahoma" panose="020B0604030504040204" pitchFamily="34" charset="0"/>
              </a:defRPr>
            </a:lvl3pPr>
            <a:lvl4pPr marL="1600200" indent="-228600">
              <a:lnSpc>
                <a:spcPct val="95000"/>
              </a:lnSpc>
              <a:spcBef>
                <a:spcPts val="600"/>
              </a:spcBef>
              <a:buFont typeface="Wingdings" panose="05000000000000000000" pitchFamily="2" charset="2"/>
              <a:buChar char="§"/>
              <a:defRPr>
                <a:solidFill>
                  <a:schemeClr val="bg2"/>
                </a:solidFill>
                <a:latin typeface="Tahoma" panose="020B0604030504040204" pitchFamily="34" charset="0"/>
                <a:ea typeface="Tahoma" panose="020B0604030504040204" pitchFamily="34" charset="0"/>
                <a:cs typeface="Tahoma" panose="020B0604030504040204" pitchFamily="34" charset="0"/>
              </a:defRPr>
            </a:lvl4pPr>
            <a:lvl5pPr marL="2057400" indent="-228600">
              <a:lnSpc>
                <a:spcPct val="95000"/>
              </a:lnSpc>
              <a:spcBef>
                <a:spcPts val="600"/>
              </a:spcBef>
              <a:buFont typeface="Wingdings" panose="05000000000000000000" pitchFamily="2" charset="2"/>
              <a:buChar char="§"/>
              <a:defRPr>
                <a:solidFill>
                  <a:schemeClr val="bg2"/>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2E60A70-F549-4749-A965-1A5D4F4F5A2B}"/>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7938422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 Title and Bullet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1" y="1375772"/>
            <a:ext cx="10591800" cy="4882985"/>
          </a:xfrm>
          <a:prstGeom prst="rect">
            <a:avLst/>
          </a:prstGeom>
        </p:spPr>
        <p:txBody>
          <a:bodyPr lIns="0">
            <a:noAutofit/>
          </a:bodyPr>
          <a:lstStyle>
            <a:lvl1pPr marL="228600" indent="-228600">
              <a:lnSpc>
                <a:spcPct val="95000"/>
              </a:lnSpc>
              <a:spcBef>
                <a:spcPts val="1400"/>
              </a:spcBef>
              <a:buFont typeface="Wingdings" panose="05000000000000000000" pitchFamily="2" charset="2"/>
              <a:buChar char="§"/>
              <a:defRPr>
                <a:solidFill>
                  <a:schemeClr val="bg2"/>
                </a:solidFill>
                <a:latin typeface="+mj-lt"/>
              </a:defRPr>
            </a:lvl1pPr>
            <a:lvl2pPr marL="685800" indent="-228600">
              <a:lnSpc>
                <a:spcPct val="95000"/>
              </a:lnSpc>
              <a:spcBef>
                <a:spcPts val="800"/>
              </a:spcBef>
              <a:buFont typeface="Wingdings" panose="05000000000000000000" pitchFamily="2" charset="2"/>
              <a:buChar char="§"/>
              <a:defRPr>
                <a:solidFill>
                  <a:schemeClr val="bg2"/>
                </a:solidFill>
                <a:latin typeface="Tahoma" panose="020B0604030504040204" pitchFamily="34" charset="0"/>
                <a:ea typeface="Tahoma" panose="020B0604030504040204" pitchFamily="34" charset="0"/>
                <a:cs typeface="Tahoma" panose="020B0604030504040204" pitchFamily="34" charset="0"/>
              </a:defRPr>
            </a:lvl2pPr>
            <a:lvl3pPr marL="1143000" indent="-228600">
              <a:lnSpc>
                <a:spcPct val="95000"/>
              </a:lnSpc>
              <a:spcBef>
                <a:spcPts val="600"/>
              </a:spcBef>
              <a:buFont typeface="Wingdings" panose="05000000000000000000" pitchFamily="2" charset="2"/>
              <a:buChar char="§"/>
              <a:defRPr>
                <a:solidFill>
                  <a:schemeClr val="bg2"/>
                </a:solidFill>
                <a:latin typeface="Tahoma" panose="020B0604030504040204" pitchFamily="34" charset="0"/>
                <a:ea typeface="Tahoma" panose="020B0604030504040204" pitchFamily="34" charset="0"/>
                <a:cs typeface="Tahoma" panose="020B0604030504040204" pitchFamily="34" charset="0"/>
              </a:defRPr>
            </a:lvl3pPr>
            <a:lvl4pPr marL="1600200" indent="-228600">
              <a:lnSpc>
                <a:spcPct val="95000"/>
              </a:lnSpc>
              <a:spcBef>
                <a:spcPts val="600"/>
              </a:spcBef>
              <a:buFont typeface="Wingdings" panose="05000000000000000000" pitchFamily="2" charset="2"/>
              <a:buChar char="§"/>
              <a:defRPr>
                <a:solidFill>
                  <a:schemeClr val="bg2"/>
                </a:solidFill>
                <a:latin typeface="Tahoma" panose="020B0604030504040204" pitchFamily="34" charset="0"/>
                <a:ea typeface="Tahoma" panose="020B0604030504040204" pitchFamily="34" charset="0"/>
                <a:cs typeface="Tahoma" panose="020B0604030504040204" pitchFamily="34" charset="0"/>
              </a:defRPr>
            </a:lvl4pPr>
            <a:lvl5pPr marL="2057400" indent="-228600">
              <a:lnSpc>
                <a:spcPct val="95000"/>
              </a:lnSpc>
              <a:spcBef>
                <a:spcPts val="600"/>
              </a:spcBef>
              <a:buFont typeface="Wingdings" panose="05000000000000000000" pitchFamily="2" charset="2"/>
              <a:buChar char="§"/>
              <a:defRPr>
                <a:solidFill>
                  <a:schemeClr val="bg2"/>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2E60A70-F549-4749-A965-1A5D4F4F5A2B}"/>
              </a:ext>
            </a:extLst>
          </p:cNvPr>
          <p:cNvSpPr>
            <a:spLocks noGrp="1"/>
          </p:cNvSpPr>
          <p:nvPr>
            <p:ph type="title"/>
          </p:nvPr>
        </p:nvSpPr>
        <p:spPr>
          <a:xfrm>
            <a:off x="2080726" y="190501"/>
            <a:ext cx="9273073" cy="1143000"/>
          </a:xfrm>
        </p:spPr>
        <p:txBody>
          <a:bodyPr/>
          <a:lstStyle/>
          <a:p>
            <a:r>
              <a:rPr lang="en-US" dirty="0"/>
              <a:t>Click to edit Master title style</a:t>
            </a:r>
          </a:p>
        </p:txBody>
      </p:sp>
    </p:spTree>
    <p:extLst>
      <p:ext uri="{BB962C8B-B14F-4D97-AF65-F5344CB8AC3E}">
        <p14:creationId xmlns:p14="http://schemas.microsoft.com/office/powerpoint/2010/main" val="4013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umn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62000" y="1375772"/>
            <a:ext cx="5105399" cy="498183"/>
          </a:xfrm>
          <a:prstGeom prst="rect">
            <a:avLst/>
          </a:prstGeom>
        </p:spPr>
        <p:txBody>
          <a:bodyPr lIns="0" anchor="b">
            <a:noAutofit/>
          </a:bodyPr>
          <a:lstStyle>
            <a:lvl1pPr marL="0" indent="0">
              <a:lnSpc>
                <a:spcPct val="95000"/>
              </a:lnSpc>
              <a:spcBef>
                <a:spcPts val="1400"/>
              </a:spcBef>
              <a:buFont typeface="Wingdings" panose="05000000000000000000" pitchFamily="2" charset="2"/>
              <a:buNone/>
              <a:defRPr sz="2200" b="1">
                <a:solidFill>
                  <a:schemeClr val="accent1"/>
                </a:solidFill>
                <a:latin typeface="+mj-lt"/>
              </a:defRPr>
            </a:lvl1pPr>
            <a:lvl2pPr marL="685800" indent="-228600">
              <a:lnSpc>
                <a:spcPct val="95000"/>
              </a:lnSpc>
              <a:spcBef>
                <a:spcPts val="800"/>
              </a:spcBef>
              <a:buFont typeface="Wingdings" panose="05000000000000000000" pitchFamily="2" charset="2"/>
              <a:buChar char="§"/>
              <a:defRPr>
                <a:solidFill>
                  <a:schemeClr val="bg2"/>
                </a:solidFill>
                <a:latin typeface="Tahoma" panose="020B0604030504040204" pitchFamily="34" charset="0"/>
                <a:ea typeface="Tahoma" panose="020B0604030504040204" pitchFamily="34" charset="0"/>
                <a:cs typeface="Tahoma" panose="020B0604030504040204" pitchFamily="34" charset="0"/>
              </a:defRPr>
            </a:lvl2pPr>
            <a:lvl3pPr marL="1143000" indent="-228600">
              <a:lnSpc>
                <a:spcPct val="95000"/>
              </a:lnSpc>
              <a:spcBef>
                <a:spcPts val="600"/>
              </a:spcBef>
              <a:buFont typeface="Wingdings" panose="05000000000000000000" pitchFamily="2" charset="2"/>
              <a:buChar char="§"/>
              <a:defRPr>
                <a:solidFill>
                  <a:schemeClr val="bg2"/>
                </a:solidFill>
                <a:latin typeface="Tahoma" panose="020B0604030504040204" pitchFamily="34" charset="0"/>
                <a:ea typeface="Tahoma" panose="020B0604030504040204" pitchFamily="34" charset="0"/>
                <a:cs typeface="Tahoma" panose="020B0604030504040204" pitchFamily="34" charset="0"/>
              </a:defRPr>
            </a:lvl3pPr>
            <a:lvl4pPr marL="1600200" indent="-228600">
              <a:lnSpc>
                <a:spcPct val="95000"/>
              </a:lnSpc>
              <a:spcBef>
                <a:spcPts val="600"/>
              </a:spcBef>
              <a:buFont typeface="Wingdings" panose="05000000000000000000" pitchFamily="2" charset="2"/>
              <a:buChar char="§"/>
              <a:defRPr>
                <a:solidFill>
                  <a:schemeClr val="bg2"/>
                </a:solidFill>
                <a:latin typeface="Tahoma" panose="020B0604030504040204" pitchFamily="34" charset="0"/>
                <a:ea typeface="Tahoma" panose="020B0604030504040204" pitchFamily="34" charset="0"/>
                <a:cs typeface="Tahoma" panose="020B0604030504040204" pitchFamily="34" charset="0"/>
              </a:defRPr>
            </a:lvl4pPr>
            <a:lvl5pPr marL="2057400" indent="-228600">
              <a:lnSpc>
                <a:spcPct val="95000"/>
              </a:lnSpc>
              <a:spcBef>
                <a:spcPts val="600"/>
              </a:spcBef>
              <a:buFont typeface="Wingdings" panose="05000000000000000000" pitchFamily="2" charset="2"/>
              <a:buChar char="§"/>
              <a:defRPr>
                <a:solidFill>
                  <a:schemeClr val="bg2"/>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header</a:t>
            </a:r>
          </a:p>
        </p:txBody>
      </p:sp>
      <p:sp>
        <p:nvSpPr>
          <p:cNvPr id="2" name="Title 1">
            <a:extLst>
              <a:ext uri="{FF2B5EF4-FFF2-40B4-BE49-F238E27FC236}">
                <a16:creationId xmlns:a16="http://schemas.microsoft.com/office/drawing/2014/main" id="{02E60A70-F549-4749-A965-1A5D4F4F5A2B}"/>
              </a:ext>
            </a:extLst>
          </p:cNvPr>
          <p:cNvSpPr>
            <a:spLocks noGrp="1"/>
          </p:cNvSpPr>
          <p:nvPr>
            <p:ph type="title"/>
          </p:nvPr>
        </p:nvSpPr>
        <p:spPr/>
        <p:txBody>
          <a:body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0DDF6E6F-2DC5-4B5A-AE41-AE33FD56B411}"/>
              </a:ext>
            </a:extLst>
          </p:cNvPr>
          <p:cNvSpPr>
            <a:spLocks noGrp="1"/>
          </p:cNvSpPr>
          <p:nvPr>
            <p:ph type="body" sz="quarter" idx="10"/>
          </p:nvPr>
        </p:nvSpPr>
        <p:spPr>
          <a:xfrm>
            <a:off x="762000" y="2065867"/>
            <a:ext cx="5105400" cy="43682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a:extLst>
              <a:ext uri="{FF2B5EF4-FFF2-40B4-BE49-F238E27FC236}">
                <a16:creationId xmlns:a16="http://schemas.microsoft.com/office/drawing/2014/main" id="{48836AD9-C0F6-4FBE-8BB4-68915AF75133}"/>
              </a:ext>
            </a:extLst>
          </p:cNvPr>
          <p:cNvSpPr>
            <a:spLocks noGrp="1"/>
          </p:cNvSpPr>
          <p:nvPr>
            <p:ph idx="11" hasCustomPrompt="1"/>
          </p:nvPr>
        </p:nvSpPr>
        <p:spPr>
          <a:xfrm>
            <a:off x="6324600" y="1375772"/>
            <a:ext cx="5105399" cy="498183"/>
          </a:xfrm>
          <a:prstGeom prst="rect">
            <a:avLst/>
          </a:prstGeom>
        </p:spPr>
        <p:txBody>
          <a:bodyPr lIns="0" anchor="b">
            <a:noAutofit/>
          </a:bodyPr>
          <a:lstStyle>
            <a:lvl1pPr marL="0" indent="0">
              <a:lnSpc>
                <a:spcPct val="95000"/>
              </a:lnSpc>
              <a:spcBef>
                <a:spcPts val="1400"/>
              </a:spcBef>
              <a:buFont typeface="Wingdings" panose="05000000000000000000" pitchFamily="2" charset="2"/>
              <a:buNone/>
              <a:defRPr sz="2200" b="1">
                <a:solidFill>
                  <a:schemeClr val="accent1"/>
                </a:solidFill>
                <a:latin typeface="+mj-lt"/>
              </a:defRPr>
            </a:lvl1pPr>
            <a:lvl2pPr marL="685800" indent="-228600">
              <a:lnSpc>
                <a:spcPct val="95000"/>
              </a:lnSpc>
              <a:spcBef>
                <a:spcPts val="800"/>
              </a:spcBef>
              <a:buFont typeface="Wingdings" panose="05000000000000000000" pitchFamily="2" charset="2"/>
              <a:buChar char="§"/>
              <a:defRPr>
                <a:solidFill>
                  <a:schemeClr val="bg2"/>
                </a:solidFill>
                <a:latin typeface="Tahoma" panose="020B0604030504040204" pitchFamily="34" charset="0"/>
                <a:ea typeface="Tahoma" panose="020B0604030504040204" pitchFamily="34" charset="0"/>
                <a:cs typeface="Tahoma" panose="020B0604030504040204" pitchFamily="34" charset="0"/>
              </a:defRPr>
            </a:lvl2pPr>
            <a:lvl3pPr marL="1143000" indent="-228600">
              <a:lnSpc>
                <a:spcPct val="95000"/>
              </a:lnSpc>
              <a:spcBef>
                <a:spcPts val="600"/>
              </a:spcBef>
              <a:buFont typeface="Wingdings" panose="05000000000000000000" pitchFamily="2" charset="2"/>
              <a:buChar char="§"/>
              <a:defRPr>
                <a:solidFill>
                  <a:schemeClr val="bg2"/>
                </a:solidFill>
                <a:latin typeface="Tahoma" panose="020B0604030504040204" pitchFamily="34" charset="0"/>
                <a:ea typeface="Tahoma" panose="020B0604030504040204" pitchFamily="34" charset="0"/>
                <a:cs typeface="Tahoma" panose="020B0604030504040204" pitchFamily="34" charset="0"/>
              </a:defRPr>
            </a:lvl3pPr>
            <a:lvl4pPr marL="1600200" indent="-228600">
              <a:lnSpc>
                <a:spcPct val="95000"/>
              </a:lnSpc>
              <a:spcBef>
                <a:spcPts val="600"/>
              </a:spcBef>
              <a:buFont typeface="Wingdings" panose="05000000000000000000" pitchFamily="2" charset="2"/>
              <a:buChar char="§"/>
              <a:defRPr>
                <a:solidFill>
                  <a:schemeClr val="bg2"/>
                </a:solidFill>
                <a:latin typeface="Tahoma" panose="020B0604030504040204" pitchFamily="34" charset="0"/>
                <a:ea typeface="Tahoma" panose="020B0604030504040204" pitchFamily="34" charset="0"/>
                <a:cs typeface="Tahoma" panose="020B0604030504040204" pitchFamily="34" charset="0"/>
              </a:defRPr>
            </a:lvl4pPr>
            <a:lvl5pPr marL="2057400" indent="-228600">
              <a:lnSpc>
                <a:spcPct val="95000"/>
              </a:lnSpc>
              <a:spcBef>
                <a:spcPts val="600"/>
              </a:spcBef>
              <a:buFont typeface="Wingdings" panose="05000000000000000000" pitchFamily="2" charset="2"/>
              <a:buChar char="§"/>
              <a:defRPr>
                <a:solidFill>
                  <a:schemeClr val="bg2"/>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header</a:t>
            </a:r>
          </a:p>
        </p:txBody>
      </p:sp>
      <p:sp>
        <p:nvSpPr>
          <p:cNvPr id="7" name="Text Placeholder 4">
            <a:extLst>
              <a:ext uri="{FF2B5EF4-FFF2-40B4-BE49-F238E27FC236}">
                <a16:creationId xmlns:a16="http://schemas.microsoft.com/office/drawing/2014/main" id="{87E7D17F-84A5-4F4F-A1AE-9D821C99FECD}"/>
              </a:ext>
            </a:extLst>
          </p:cNvPr>
          <p:cNvSpPr>
            <a:spLocks noGrp="1"/>
          </p:cNvSpPr>
          <p:nvPr>
            <p:ph type="body" sz="quarter" idx="12"/>
          </p:nvPr>
        </p:nvSpPr>
        <p:spPr>
          <a:xfrm>
            <a:off x="6324600" y="2065867"/>
            <a:ext cx="5105400" cy="43682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3434039"/>
      </p:ext>
    </p:extLst>
  </p:cSld>
  <p:clrMapOvr>
    <a:masterClrMapping/>
  </p:clrMapOvr>
  <p:extLst>
    <p:ext uri="{DCECCB84-F9BA-43D5-87BE-67443E8EF086}">
      <p15:sldGuideLst xmlns:p15="http://schemas.microsoft.com/office/powerpoint/2012/main">
        <p15:guide id="1" pos="3840" userDrawn="1">
          <p15:clr>
            <a:srgbClr val="FBAE40"/>
          </p15:clr>
        </p15:guide>
        <p15:guide id="2" pos="3696" userDrawn="1">
          <p15:clr>
            <a:srgbClr val="FBAE40"/>
          </p15:clr>
        </p15:guide>
        <p15:guide id="3" pos="398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Forma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60A70-F549-4749-A965-1A5D4F4F5A2B}"/>
              </a:ext>
            </a:extLst>
          </p:cNvPr>
          <p:cNvSpPr>
            <a:spLocks noGrp="1"/>
          </p:cNvSpPr>
          <p:nvPr>
            <p:ph type="title"/>
          </p:nvPr>
        </p:nvSpPr>
        <p:spPr/>
        <p:txBody>
          <a:bodyPr/>
          <a:lstStyle/>
          <a:p>
            <a:r>
              <a:rPr lang="en-US"/>
              <a:t>Click to edit Master title style</a:t>
            </a:r>
            <a:endParaRPr lang="en-US" dirty="0"/>
          </a:p>
        </p:txBody>
      </p:sp>
      <p:sp>
        <p:nvSpPr>
          <p:cNvPr id="8" name="Chart Placeholder 7">
            <a:extLst>
              <a:ext uri="{FF2B5EF4-FFF2-40B4-BE49-F238E27FC236}">
                <a16:creationId xmlns:a16="http://schemas.microsoft.com/office/drawing/2014/main" id="{DCC79FC9-644E-45F9-B1BB-68C385092F40}"/>
              </a:ext>
            </a:extLst>
          </p:cNvPr>
          <p:cNvSpPr>
            <a:spLocks noGrp="1"/>
          </p:cNvSpPr>
          <p:nvPr>
            <p:ph type="chart" sz="quarter" idx="10"/>
          </p:nvPr>
        </p:nvSpPr>
        <p:spPr>
          <a:xfrm>
            <a:off x="762000" y="1490133"/>
            <a:ext cx="10606088" cy="4312180"/>
          </a:xfrm>
        </p:spPr>
        <p:txBody>
          <a:bodyPr anchor="ctr"/>
          <a:lstStyle>
            <a:lvl1pPr marL="0" indent="0" algn="ctr">
              <a:buNone/>
              <a:defRPr sz="2400"/>
            </a:lvl1pPr>
          </a:lstStyle>
          <a:p>
            <a:r>
              <a:rPr lang="en-US"/>
              <a:t>Click icon to add chart</a:t>
            </a:r>
          </a:p>
        </p:txBody>
      </p:sp>
      <p:sp>
        <p:nvSpPr>
          <p:cNvPr id="10" name="Text Placeholder 9">
            <a:extLst>
              <a:ext uri="{FF2B5EF4-FFF2-40B4-BE49-F238E27FC236}">
                <a16:creationId xmlns:a16="http://schemas.microsoft.com/office/drawing/2014/main" id="{7337266B-B614-4769-BA8E-8626404A507A}"/>
              </a:ext>
            </a:extLst>
          </p:cNvPr>
          <p:cNvSpPr>
            <a:spLocks noGrp="1"/>
          </p:cNvSpPr>
          <p:nvPr>
            <p:ph type="body" sz="quarter" idx="11" hasCustomPrompt="1"/>
          </p:nvPr>
        </p:nvSpPr>
        <p:spPr>
          <a:xfrm>
            <a:off x="762000" y="6084006"/>
            <a:ext cx="10583863" cy="282575"/>
          </a:xfrm>
        </p:spPr>
        <p:txBody>
          <a:bodyPr anchor="b"/>
          <a:lstStyle>
            <a:lvl1pPr marL="0" indent="0">
              <a:buNone/>
              <a:defRPr sz="1000"/>
            </a:lvl1pPr>
          </a:lstStyle>
          <a:p>
            <a:pPr lvl="0"/>
            <a:r>
              <a:rPr lang="en-US" dirty="0"/>
              <a:t>Click to edit source</a:t>
            </a:r>
          </a:p>
        </p:txBody>
      </p:sp>
    </p:spTree>
    <p:extLst>
      <p:ext uri="{BB962C8B-B14F-4D97-AF65-F5344CB8AC3E}">
        <p14:creationId xmlns:p14="http://schemas.microsoft.com/office/powerpoint/2010/main" val="267395105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E29D5E-4D5D-4EB5-BF0B-AD0C3E8A97E2}"/>
              </a:ext>
            </a:extLst>
          </p:cNvPr>
          <p:cNvSpPr>
            <a:spLocks noGrp="1"/>
          </p:cNvSpPr>
          <p:nvPr>
            <p:ph type="pic" sz="quarter" idx="11"/>
          </p:nvPr>
        </p:nvSpPr>
        <p:spPr>
          <a:xfrm>
            <a:off x="0" y="1447800"/>
            <a:ext cx="6038850" cy="4738511"/>
          </a:xfrm>
        </p:spPr>
        <p:txBody>
          <a:bodyPr anchor="ctr"/>
          <a:lstStyle>
            <a:lvl1pPr marL="0" indent="0" algn="ctr">
              <a:buNone/>
              <a:defRPr>
                <a:solidFill>
                  <a:schemeClr val="accent1"/>
                </a:solidFill>
              </a:defRPr>
            </a:lvl1pPr>
          </a:lstStyle>
          <a:p>
            <a:r>
              <a:rPr lang="en-US"/>
              <a:t>Click icon to add picture</a:t>
            </a:r>
            <a:endParaRPr lang="en-US" dirty="0"/>
          </a:p>
        </p:txBody>
      </p:sp>
      <p:sp>
        <p:nvSpPr>
          <p:cNvPr id="3" name="Content Placeholder 2"/>
          <p:cNvSpPr>
            <a:spLocks noGrp="1"/>
          </p:cNvSpPr>
          <p:nvPr>
            <p:ph idx="1"/>
          </p:nvPr>
        </p:nvSpPr>
        <p:spPr>
          <a:xfrm>
            <a:off x="6344357" y="1375772"/>
            <a:ext cx="5009444" cy="4882985"/>
          </a:xfrm>
          <a:prstGeom prst="rect">
            <a:avLst/>
          </a:prstGeom>
        </p:spPr>
        <p:txBody>
          <a:bodyPr lIns="0">
            <a:noAutofit/>
          </a:bodyPr>
          <a:lstStyle>
            <a:lvl1pPr marL="228600" indent="-228600">
              <a:lnSpc>
                <a:spcPct val="95000"/>
              </a:lnSpc>
              <a:spcBef>
                <a:spcPts val="1200"/>
              </a:spcBef>
              <a:buFont typeface="Wingdings" panose="05000000000000000000" pitchFamily="2" charset="2"/>
              <a:buChar char="§"/>
              <a:defRPr>
                <a:solidFill>
                  <a:schemeClr val="bg2"/>
                </a:solidFill>
                <a:latin typeface="+mj-lt"/>
              </a:defRPr>
            </a:lvl1pPr>
            <a:lvl2pPr marL="685800" indent="-228600">
              <a:lnSpc>
                <a:spcPct val="95000"/>
              </a:lnSpc>
              <a:spcBef>
                <a:spcPts val="800"/>
              </a:spcBef>
              <a:buFont typeface="Wingdings" panose="05000000000000000000" pitchFamily="2" charset="2"/>
              <a:buChar char="§"/>
              <a:defRPr>
                <a:solidFill>
                  <a:schemeClr val="bg2"/>
                </a:solidFill>
                <a:latin typeface="Tahoma" panose="020B0604030504040204" pitchFamily="34" charset="0"/>
                <a:ea typeface="Tahoma" panose="020B0604030504040204" pitchFamily="34" charset="0"/>
                <a:cs typeface="Tahoma" panose="020B0604030504040204" pitchFamily="34" charset="0"/>
              </a:defRPr>
            </a:lvl2pPr>
            <a:lvl3pPr marL="1143000" indent="-228600">
              <a:lnSpc>
                <a:spcPct val="95000"/>
              </a:lnSpc>
              <a:spcBef>
                <a:spcPts val="600"/>
              </a:spcBef>
              <a:buFont typeface="Wingdings" panose="05000000000000000000" pitchFamily="2" charset="2"/>
              <a:buChar char="§"/>
              <a:defRPr>
                <a:solidFill>
                  <a:schemeClr val="bg2"/>
                </a:solidFill>
                <a:latin typeface="Tahoma" panose="020B0604030504040204" pitchFamily="34" charset="0"/>
                <a:ea typeface="Tahoma" panose="020B0604030504040204" pitchFamily="34" charset="0"/>
                <a:cs typeface="Tahoma" panose="020B0604030504040204" pitchFamily="34" charset="0"/>
              </a:defRPr>
            </a:lvl3pPr>
            <a:lvl4pPr marL="1600200" indent="-228600">
              <a:lnSpc>
                <a:spcPct val="95000"/>
              </a:lnSpc>
              <a:spcBef>
                <a:spcPts val="600"/>
              </a:spcBef>
              <a:buFont typeface="Wingdings" panose="05000000000000000000" pitchFamily="2" charset="2"/>
              <a:buChar char="§"/>
              <a:defRPr>
                <a:solidFill>
                  <a:schemeClr val="bg2"/>
                </a:solidFill>
                <a:latin typeface="Tahoma" panose="020B0604030504040204" pitchFamily="34" charset="0"/>
                <a:ea typeface="Tahoma" panose="020B0604030504040204" pitchFamily="34" charset="0"/>
                <a:cs typeface="Tahoma" panose="020B0604030504040204" pitchFamily="34" charset="0"/>
              </a:defRPr>
            </a:lvl4pPr>
            <a:lvl5pPr marL="2057400" indent="-228600">
              <a:lnSpc>
                <a:spcPct val="95000"/>
              </a:lnSpc>
              <a:spcBef>
                <a:spcPts val="600"/>
              </a:spcBef>
              <a:buFont typeface="Wingdings" panose="05000000000000000000" pitchFamily="2" charset="2"/>
              <a:buChar char="§"/>
              <a:defRPr>
                <a:solidFill>
                  <a:schemeClr val="bg2"/>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FCB20E32-8CD5-430F-B3E3-8918512BD4E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56662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91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descr="A close up of a logo&#10;&#10;Description automatically generated">
            <a:extLst>
              <a:ext uri="{FF2B5EF4-FFF2-40B4-BE49-F238E27FC236}">
                <a16:creationId xmlns:a16="http://schemas.microsoft.com/office/drawing/2014/main" id="{1A605616-AD32-42D2-AD59-D5A2CF5687A4}"/>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9813131" y="6413171"/>
            <a:ext cx="1432774" cy="409446"/>
          </a:xfrm>
          <a:prstGeom prst="rect">
            <a:avLst/>
          </a:prstGeom>
        </p:spPr>
      </p:pic>
      <p:sp>
        <p:nvSpPr>
          <p:cNvPr id="2" name="Title Placeholder 1"/>
          <p:cNvSpPr>
            <a:spLocks noGrp="1"/>
          </p:cNvSpPr>
          <p:nvPr>
            <p:ph type="title"/>
          </p:nvPr>
        </p:nvSpPr>
        <p:spPr>
          <a:xfrm>
            <a:off x="762000" y="190501"/>
            <a:ext cx="10591800" cy="1143000"/>
          </a:xfrm>
          <a:prstGeom prst="rect">
            <a:avLst/>
          </a:prstGeom>
        </p:spPr>
        <p:txBody>
          <a:bodyPr vert="horz" lIns="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762000" y="1378655"/>
            <a:ext cx="10591800" cy="4931833"/>
          </a:xfrm>
          <a:prstGeom prst="rect">
            <a:avLst/>
          </a:prstGeom>
        </p:spPr>
        <p:txBody>
          <a:bodyPr vert="horz" lIns="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EE2EDB6C-2046-47B3-8F98-FB63DBEB02B2}"/>
              </a:ext>
            </a:extLst>
          </p:cNvPr>
          <p:cNvSpPr/>
          <p:nvPr userDrawn="1"/>
        </p:nvSpPr>
        <p:spPr>
          <a:xfrm>
            <a:off x="0" y="529843"/>
            <a:ext cx="45719" cy="553998"/>
          </a:xfrm>
          <a:prstGeom prst="rect">
            <a:avLst/>
          </a:prstGeom>
          <a:solidFill>
            <a:srgbClr val="ED194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he-IL"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Arial" panose="020B0604020202020204" pitchFamily="34" charset="0"/>
            </a:endParaRPr>
          </a:p>
        </p:txBody>
      </p:sp>
      <p:sp>
        <p:nvSpPr>
          <p:cNvPr id="8" name="Rectangle 7">
            <a:extLst>
              <a:ext uri="{FF2B5EF4-FFF2-40B4-BE49-F238E27FC236}">
                <a16:creationId xmlns:a16="http://schemas.microsoft.com/office/drawing/2014/main" id="{BBD79403-3EDD-4A1C-847E-19471F741804}"/>
              </a:ext>
            </a:extLst>
          </p:cNvPr>
          <p:cNvSpPr/>
          <p:nvPr userDrawn="1"/>
        </p:nvSpPr>
        <p:spPr>
          <a:xfrm>
            <a:off x="546099" y="6792438"/>
            <a:ext cx="11099800" cy="73152"/>
          </a:xfrm>
          <a:prstGeom prst="rect">
            <a:avLst/>
          </a:prstGeom>
          <a:gradFill>
            <a:gsLst>
              <a:gs pos="0">
                <a:srgbClr val="FF6800"/>
              </a:gs>
              <a:gs pos="100000">
                <a:srgbClr val="EF003C"/>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Roboto Light"/>
              <a:ea typeface="+mn-ea"/>
              <a:cs typeface="Aharoni"/>
            </a:endParaRPr>
          </a:p>
        </p:txBody>
      </p:sp>
      <p:sp>
        <p:nvSpPr>
          <p:cNvPr id="9" name="TextBox 8">
            <a:extLst>
              <a:ext uri="{FF2B5EF4-FFF2-40B4-BE49-F238E27FC236}">
                <a16:creationId xmlns:a16="http://schemas.microsoft.com/office/drawing/2014/main" id="{6FFC9FF0-8F1B-4728-9D5F-33E691DA7EB0}"/>
              </a:ext>
            </a:extLst>
          </p:cNvPr>
          <p:cNvSpPr txBox="1"/>
          <p:nvPr userDrawn="1"/>
        </p:nvSpPr>
        <p:spPr>
          <a:xfrm>
            <a:off x="546101" y="6519986"/>
            <a:ext cx="1620529" cy="287259"/>
          </a:xfrm>
          <a:prstGeom prst="rect">
            <a:avLst/>
          </a:prstGeom>
          <a:noFill/>
        </p:spPr>
        <p:txBody>
          <a:bodyPr wrap="none" l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srgbClr val="404040"/>
                </a:solidFill>
                <a:effectLst/>
                <a:uLnTx/>
                <a:uFillTx/>
                <a:latin typeface="Roboto Light"/>
                <a:ea typeface="+mn-ea"/>
                <a:cs typeface="Roboto Light"/>
              </a:rPr>
              <a:t>©Morphisec Ltd., 2019</a:t>
            </a:r>
            <a:endParaRPr kumimoji="0" lang="en-US" sz="1067" b="0" i="0" u="none" strike="noStrike" kern="1200" cap="none" spc="0" normalizeH="0" baseline="0" noProof="0" dirty="0">
              <a:ln>
                <a:noFill/>
              </a:ln>
              <a:solidFill>
                <a:srgbClr val="404040"/>
              </a:solidFill>
              <a:effectLst/>
              <a:uLnTx/>
              <a:uFillTx/>
              <a:latin typeface="Roboto Medium" panose="02000000000000000000" pitchFamily="2" charset="0"/>
              <a:ea typeface="Roboto Medium" panose="02000000000000000000" pitchFamily="2" charset="0"/>
              <a:cs typeface="Roboto Light"/>
            </a:endParaRPr>
          </a:p>
        </p:txBody>
      </p:sp>
      <p:sp>
        <p:nvSpPr>
          <p:cNvPr id="11" name="Slide Number Placeholder 12">
            <a:extLst>
              <a:ext uri="{FF2B5EF4-FFF2-40B4-BE49-F238E27FC236}">
                <a16:creationId xmlns:a16="http://schemas.microsoft.com/office/drawing/2014/main" id="{62E43CE3-6416-48D9-849B-77B376362C28}"/>
              </a:ext>
            </a:extLst>
          </p:cNvPr>
          <p:cNvSpPr txBox="1">
            <a:spLocks/>
          </p:cNvSpPr>
          <p:nvPr userDrawn="1"/>
        </p:nvSpPr>
        <p:spPr>
          <a:xfrm>
            <a:off x="11163299" y="6447308"/>
            <a:ext cx="393701"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bg1">
                    <a:lumMod val="50000"/>
                  </a:schemeClr>
                </a:solidFill>
                <a:latin typeface="Roboto Light" panose="02000000000000000000" pitchFamily="2" charset="0"/>
                <a:ea typeface="Roboto Light"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20773A1-C018-4AC5-9B89-E4BE87AA74E3}" type="slidenum">
              <a:rPr lang="en-US" smtClean="0"/>
              <a:pPr algn="r"/>
              <a:t>‹#›</a:t>
            </a:fld>
            <a:endParaRPr lang="en-US" dirty="0"/>
          </a:p>
        </p:txBody>
      </p:sp>
    </p:spTree>
    <p:extLst>
      <p:ext uri="{BB962C8B-B14F-4D97-AF65-F5344CB8AC3E}">
        <p14:creationId xmlns:p14="http://schemas.microsoft.com/office/powerpoint/2010/main" val="1328566707"/>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6" r:id="rId3"/>
    <p:sldLayoutId id="2147483837" r:id="rId4"/>
    <p:sldLayoutId id="2147483678" r:id="rId5"/>
    <p:sldLayoutId id="2147483843" r:id="rId6"/>
    <p:sldLayoutId id="2147483840" r:id="rId7"/>
    <p:sldLayoutId id="2147483841" r:id="rId8"/>
    <p:sldLayoutId id="2147483839" r:id="rId9"/>
    <p:sldLayoutId id="2147483828" r:id="rId10"/>
    <p:sldLayoutId id="2147483829" r:id="rId11"/>
    <p:sldLayoutId id="2147483832" r:id="rId12"/>
    <p:sldLayoutId id="2147483833" r:id="rId13"/>
    <p:sldLayoutId id="2147483842" r:id="rId14"/>
    <p:sldLayoutId id="2147483845" r:id="rId15"/>
  </p:sldLayoutIdLst>
  <p:hf hdr="0" ftr="0" dt="0"/>
  <p:txStyles>
    <p:titleStyle>
      <a:lvl1pPr algn="l" defTabSz="914400" rtl="0" eaLnBrk="1" latinLnBrk="0" hangingPunct="1">
        <a:lnSpc>
          <a:spcPct val="90000"/>
        </a:lnSpc>
        <a:spcBef>
          <a:spcPct val="0"/>
        </a:spcBef>
        <a:buNone/>
        <a:defRPr sz="3000" kern="1200">
          <a:solidFill>
            <a:schemeClr val="bg2"/>
          </a:solidFill>
          <a:latin typeface="+mj-lt"/>
          <a:ea typeface="+mj-ea"/>
          <a:cs typeface="+mj-cs"/>
        </a:defRPr>
      </a:lvl1pPr>
    </p:titleStyle>
    <p:bodyStyle>
      <a:lvl1pPr marL="233363" indent="-233363" algn="l" defTabSz="914400" rtl="0" eaLnBrk="1" latinLnBrk="0" hangingPunct="1">
        <a:lnSpc>
          <a:spcPct val="95000"/>
        </a:lnSpc>
        <a:spcBef>
          <a:spcPts val="1400"/>
        </a:spcBef>
        <a:buFont typeface="Wingdings" panose="05000000000000000000" pitchFamily="2" charset="2"/>
        <a:buChar char="§"/>
        <a:defRPr sz="2000" kern="1200">
          <a:solidFill>
            <a:schemeClr val="bg2"/>
          </a:solidFill>
          <a:latin typeface="+mj-lt"/>
          <a:ea typeface="+mn-ea"/>
          <a:cs typeface="+mn-cs"/>
        </a:defRPr>
      </a:lvl1pPr>
      <a:lvl2pPr marL="688975" indent="-231775" algn="l" defTabSz="914400" rtl="0" eaLnBrk="1" latinLnBrk="0" hangingPunct="1">
        <a:lnSpc>
          <a:spcPct val="95000"/>
        </a:lnSpc>
        <a:spcBef>
          <a:spcPts val="800"/>
        </a:spcBef>
        <a:buFont typeface="Wingdings" panose="05000000000000000000" pitchFamily="2" charset="2"/>
        <a:buChar char="§"/>
        <a:defRPr sz="1800" kern="1200">
          <a:solidFill>
            <a:schemeClr val="bg2"/>
          </a:solidFill>
          <a:latin typeface="+mn-lt"/>
          <a:ea typeface="+mn-ea"/>
          <a:cs typeface="+mn-cs"/>
        </a:defRPr>
      </a:lvl2pPr>
      <a:lvl3pPr marL="1147763" indent="-233363" algn="l" defTabSz="914400" rtl="0" eaLnBrk="1" latinLnBrk="0" hangingPunct="1">
        <a:lnSpc>
          <a:spcPct val="95000"/>
        </a:lnSpc>
        <a:spcBef>
          <a:spcPts val="600"/>
        </a:spcBef>
        <a:buFont typeface="Wingdings" panose="05000000000000000000" pitchFamily="2" charset="2"/>
        <a:buChar char="§"/>
        <a:defRPr sz="1600" kern="1200">
          <a:solidFill>
            <a:schemeClr val="bg2"/>
          </a:solidFill>
          <a:latin typeface="+mn-lt"/>
          <a:ea typeface="+mn-ea"/>
          <a:cs typeface="+mn-cs"/>
        </a:defRPr>
      </a:lvl3pPr>
      <a:lvl4pPr marL="1603375" indent="-231775" algn="l" defTabSz="914400" rtl="0" eaLnBrk="1" latinLnBrk="0" hangingPunct="1">
        <a:lnSpc>
          <a:spcPct val="95000"/>
        </a:lnSpc>
        <a:spcBef>
          <a:spcPts val="500"/>
        </a:spcBef>
        <a:buFont typeface="Wingdings" panose="05000000000000000000" pitchFamily="2" charset="2"/>
        <a:buChar char="§"/>
        <a:defRPr sz="1400" kern="1200">
          <a:solidFill>
            <a:schemeClr val="bg2"/>
          </a:solidFill>
          <a:latin typeface="+mn-lt"/>
          <a:ea typeface="+mn-ea"/>
          <a:cs typeface="+mn-cs"/>
        </a:defRPr>
      </a:lvl4pPr>
      <a:lvl5pPr marL="2054225" indent="-225425" algn="l" defTabSz="914400" rtl="0" eaLnBrk="1" latinLnBrk="0" hangingPunct="1">
        <a:lnSpc>
          <a:spcPct val="95000"/>
        </a:lnSpc>
        <a:spcBef>
          <a:spcPts val="500"/>
        </a:spcBef>
        <a:buFont typeface="Wingdings" panose="05000000000000000000" pitchFamily="2" charset="2"/>
        <a:buChar char="§"/>
        <a:defRPr sz="14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80" userDrawn="1">
          <p15:clr>
            <a:srgbClr val="F26B43"/>
          </p15:clr>
        </p15:guide>
        <p15:guide id="2" orient="horz" pos="120" userDrawn="1">
          <p15:clr>
            <a:srgbClr val="F26B43"/>
          </p15:clr>
        </p15:guide>
        <p15:guide id="3" orient="horz" pos="840" userDrawn="1">
          <p15:clr>
            <a:srgbClr val="F26B43"/>
          </p15:clr>
        </p15:guide>
        <p15:guide id="4" pos="7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2037982"/>
            <a:ext cx="5997074" cy="1495794"/>
          </a:xfrm>
        </p:spPr>
        <p:txBody>
          <a:bodyPr/>
          <a:lstStyle/>
          <a:p>
            <a:r>
              <a:rPr lang="en-US" dirty="0"/>
              <a:t>An ATT&amp;CK Tactic Approach to Measuring Security and Risk</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5510213" cy="643253"/>
          </a:xfrm>
        </p:spPr>
        <p:txBody>
          <a:bodyPr/>
          <a:lstStyle/>
          <a:p>
            <a:r>
              <a:rPr lang="en-US" dirty="0"/>
              <a:t>Michael Gorelik</a:t>
            </a:r>
          </a:p>
          <a:p>
            <a:r>
              <a:rPr lang="en-US" dirty="0"/>
              <a:t>Chief Technology Officer</a:t>
            </a:r>
          </a:p>
        </p:txBody>
      </p:sp>
    </p:spTree>
    <p:extLst>
      <p:ext uri="{BB962C8B-B14F-4D97-AF65-F5344CB8AC3E}">
        <p14:creationId xmlns:p14="http://schemas.microsoft.com/office/powerpoint/2010/main" val="66673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D4D7B4-D04B-4B4B-BDAC-E6B884A1FC85}"/>
              </a:ext>
            </a:extLst>
          </p:cNvPr>
          <p:cNvSpPr>
            <a:spLocks noGrp="1"/>
          </p:cNvSpPr>
          <p:nvPr>
            <p:ph idx="1"/>
          </p:nvPr>
        </p:nvSpPr>
        <p:spPr>
          <a:xfrm>
            <a:off x="762001" y="1375772"/>
            <a:ext cx="4228453" cy="4882985"/>
          </a:xfrm>
        </p:spPr>
        <p:txBody>
          <a:bodyPr/>
          <a:lstStyle/>
          <a:p>
            <a:pPr>
              <a:spcBef>
                <a:spcPts val="1800"/>
              </a:spcBef>
            </a:pPr>
            <a:r>
              <a:rPr lang="en-US" b="1" dirty="0" err="1"/>
              <a:t>Trickbot</a:t>
            </a:r>
            <a:r>
              <a:rPr lang="en-US" b="1" dirty="0"/>
              <a:t> </a:t>
            </a:r>
            <a:r>
              <a:rPr lang="en-US" dirty="0"/>
              <a:t>is a commonly used malware platform that leverages 7 different techniques just for defense evasion</a:t>
            </a:r>
          </a:p>
          <a:p>
            <a:pPr>
              <a:spcBef>
                <a:spcPts val="1800"/>
              </a:spcBef>
            </a:pPr>
            <a:r>
              <a:rPr lang="en-US" dirty="0"/>
              <a:t>Through </a:t>
            </a:r>
            <a:r>
              <a:rPr lang="en-US" b="1" dirty="0"/>
              <a:t>Asset Hardening, </a:t>
            </a:r>
            <a:r>
              <a:rPr lang="en-US" dirty="0"/>
              <a:t>businesses can reduce risk of </a:t>
            </a:r>
            <a:r>
              <a:rPr lang="en-US" dirty="0" err="1"/>
              <a:t>Trickbot</a:t>
            </a:r>
            <a:r>
              <a:rPr lang="en-US" dirty="0"/>
              <a:t> successfully evading their defenses no matter the technique </a:t>
            </a:r>
          </a:p>
        </p:txBody>
      </p:sp>
      <p:sp>
        <p:nvSpPr>
          <p:cNvPr id="3" name="Title 2">
            <a:extLst>
              <a:ext uri="{FF2B5EF4-FFF2-40B4-BE49-F238E27FC236}">
                <a16:creationId xmlns:a16="http://schemas.microsoft.com/office/drawing/2014/main" id="{1EDF11D3-1754-4048-9148-718BFF868BB4}"/>
              </a:ext>
            </a:extLst>
          </p:cNvPr>
          <p:cNvSpPr>
            <a:spLocks noGrp="1"/>
          </p:cNvSpPr>
          <p:nvPr>
            <p:ph type="title"/>
          </p:nvPr>
        </p:nvSpPr>
        <p:spPr/>
        <p:txBody>
          <a:bodyPr/>
          <a:lstStyle/>
          <a:p>
            <a:r>
              <a:rPr lang="en-US" dirty="0" err="1"/>
              <a:t>Trickbot</a:t>
            </a:r>
            <a:r>
              <a:rPr lang="en-US" dirty="0"/>
              <a:t> and Asset Hardening</a:t>
            </a:r>
          </a:p>
        </p:txBody>
      </p:sp>
      <p:grpSp>
        <p:nvGrpSpPr>
          <p:cNvPr id="44" name="Group 43">
            <a:extLst>
              <a:ext uri="{FF2B5EF4-FFF2-40B4-BE49-F238E27FC236}">
                <a16:creationId xmlns:a16="http://schemas.microsoft.com/office/drawing/2014/main" id="{CC45CD5A-EA31-410B-B172-684BC453B5C1}"/>
              </a:ext>
            </a:extLst>
          </p:cNvPr>
          <p:cNvGrpSpPr/>
          <p:nvPr/>
        </p:nvGrpSpPr>
        <p:grpSpPr>
          <a:xfrm>
            <a:off x="5366671" y="653189"/>
            <a:ext cx="5664187" cy="5379096"/>
            <a:chOff x="5366671" y="653189"/>
            <a:chExt cx="5664187" cy="5379096"/>
          </a:xfrm>
        </p:grpSpPr>
        <p:sp>
          <p:nvSpPr>
            <p:cNvPr id="11" name="Oval 10">
              <a:extLst>
                <a:ext uri="{FF2B5EF4-FFF2-40B4-BE49-F238E27FC236}">
                  <a16:creationId xmlns:a16="http://schemas.microsoft.com/office/drawing/2014/main" id="{BCA18ABF-8BAE-42FE-ACBD-FF85FA250B11}"/>
                </a:ext>
              </a:extLst>
            </p:cNvPr>
            <p:cNvSpPr/>
            <p:nvPr/>
          </p:nvSpPr>
          <p:spPr>
            <a:xfrm>
              <a:off x="5871597" y="1472339"/>
              <a:ext cx="1410346" cy="141034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A611756-8C86-4EAE-B24E-612655A8DB1A}"/>
                </a:ext>
              </a:extLst>
            </p:cNvPr>
            <p:cNvSpPr/>
            <p:nvPr/>
          </p:nvSpPr>
          <p:spPr>
            <a:xfrm>
              <a:off x="9176772" y="1472339"/>
              <a:ext cx="1410346" cy="141034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Oval 12">
              <a:extLst>
                <a:ext uri="{FF2B5EF4-FFF2-40B4-BE49-F238E27FC236}">
                  <a16:creationId xmlns:a16="http://schemas.microsoft.com/office/drawing/2014/main" id="{9DF2C703-1037-41F7-872A-A4D10E60FAE9}"/>
                </a:ext>
              </a:extLst>
            </p:cNvPr>
            <p:cNvSpPr/>
            <p:nvPr/>
          </p:nvSpPr>
          <p:spPr>
            <a:xfrm>
              <a:off x="7519422" y="653189"/>
              <a:ext cx="1410346" cy="141034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F959974-0FFF-4083-B159-A36500F4BFB5}"/>
                </a:ext>
              </a:extLst>
            </p:cNvPr>
            <p:cNvSpPr/>
            <p:nvPr/>
          </p:nvSpPr>
          <p:spPr>
            <a:xfrm>
              <a:off x="5450682" y="3199539"/>
              <a:ext cx="1410346" cy="141034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8611A0-53C5-4EBE-856E-8F8406FE6C52}"/>
                </a:ext>
              </a:extLst>
            </p:cNvPr>
            <p:cNvSpPr/>
            <p:nvPr/>
          </p:nvSpPr>
          <p:spPr>
            <a:xfrm>
              <a:off x="9539629" y="3199539"/>
              <a:ext cx="1410346" cy="141034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AEDA827-38ED-407D-A6BA-6D7DFFA22834}"/>
                </a:ext>
              </a:extLst>
            </p:cNvPr>
            <p:cNvSpPr/>
            <p:nvPr/>
          </p:nvSpPr>
          <p:spPr>
            <a:xfrm>
              <a:off x="6597311" y="4621939"/>
              <a:ext cx="1410346" cy="141034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532CFE3-C474-415E-B3C1-49CA5DCC4CCB}"/>
                </a:ext>
              </a:extLst>
            </p:cNvPr>
            <p:cNvSpPr/>
            <p:nvPr/>
          </p:nvSpPr>
          <p:spPr>
            <a:xfrm>
              <a:off x="8397082" y="4621939"/>
              <a:ext cx="1410346" cy="141034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4">
              <a:extLst>
                <a:ext uri="{FF2B5EF4-FFF2-40B4-BE49-F238E27FC236}">
                  <a16:creationId xmlns:a16="http://schemas.microsoft.com/office/drawing/2014/main" id="{27205FB1-7B77-4236-8063-01D1AA0405ED}"/>
                </a:ext>
              </a:extLst>
            </p:cNvPr>
            <p:cNvGrpSpPr>
              <a:grpSpLocks noChangeAspect="1"/>
            </p:cNvGrpSpPr>
            <p:nvPr/>
          </p:nvGrpSpPr>
          <p:grpSpPr bwMode="auto">
            <a:xfrm>
              <a:off x="6960962" y="2205271"/>
              <a:ext cx="2505076" cy="2476507"/>
              <a:chOff x="3050" y="1380"/>
              <a:chExt cx="1578" cy="1560"/>
            </a:xfrm>
            <a:solidFill>
              <a:schemeClr val="accent3"/>
            </a:solidFill>
          </p:grpSpPr>
          <p:sp>
            <p:nvSpPr>
              <p:cNvPr id="22" name="Freeform 5">
                <a:extLst>
                  <a:ext uri="{FF2B5EF4-FFF2-40B4-BE49-F238E27FC236}">
                    <a16:creationId xmlns:a16="http://schemas.microsoft.com/office/drawing/2014/main" id="{BEB0A2EB-3916-4F3B-B7DE-38DC40AAD909}"/>
                  </a:ext>
                </a:extLst>
              </p:cNvPr>
              <p:cNvSpPr>
                <a:spLocks/>
              </p:cNvSpPr>
              <p:nvPr/>
            </p:nvSpPr>
            <p:spPr bwMode="auto">
              <a:xfrm>
                <a:off x="3206" y="1684"/>
                <a:ext cx="148" cy="141"/>
              </a:xfrm>
              <a:custGeom>
                <a:avLst/>
                <a:gdLst>
                  <a:gd name="T0" fmla="*/ 0 w 148"/>
                  <a:gd name="T1" fmla="*/ 0 h 141"/>
                  <a:gd name="T2" fmla="*/ 148 w 148"/>
                  <a:gd name="T3" fmla="*/ 17 h 141"/>
                  <a:gd name="T4" fmla="*/ 75 w 148"/>
                  <a:gd name="T5" fmla="*/ 60 h 141"/>
                  <a:gd name="T6" fmla="*/ 49 w 148"/>
                  <a:gd name="T7" fmla="*/ 141 h 141"/>
                  <a:gd name="T8" fmla="*/ 0 w 148"/>
                  <a:gd name="T9" fmla="*/ 0 h 141"/>
                </a:gdLst>
                <a:ahLst/>
                <a:cxnLst>
                  <a:cxn ang="0">
                    <a:pos x="T0" y="T1"/>
                  </a:cxn>
                  <a:cxn ang="0">
                    <a:pos x="T2" y="T3"/>
                  </a:cxn>
                  <a:cxn ang="0">
                    <a:pos x="T4" y="T5"/>
                  </a:cxn>
                  <a:cxn ang="0">
                    <a:pos x="T6" y="T7"/>
                  </a:cxn>
                  <a:cxn ang="0">
                    <a:pos x="T8" y="T9"/>
                  </a:cxn>
                </a:cxnLst>
                <a:rect l="0" t="0" r="r" b="b"/>
                <a:pathLst>
                  <a:path w="148" h="141">
                    <a:moveTo>
                      <a:pt x="0" y="0"/>
                    </a:moveTo>
                    <a:lnTo>
                      <a:pt x="148" y="17"/>
                    </a:lnTo>
                    <a:lnTo>
                      <a:pt x="75" y="60"/>
                    </a:lnTo>
                    <a:lnTo>
                      <a:pt x="49" y="14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 name="Freeform 6">
                <a:extLst>
                  <a:ext uri="{FF2B5EF4-FFF2-40B4-BE49-F238E27FC236}">
                    <a16:creationId xmlns:a16="http://schemas.microsoft.com/office/drawing/2014/main" id="{8E9FE895-D707-4DE4-A284-0F641C0B334C}"/>
                  </a:ext>
                </a:extLst>
              </p:cNvPr>
              <p:cNvSpPr>
                <a:spLocks/>
              </p:cNvSpPr>
              <p:nvPr/>
            </p:nvSpPr>
            <p:spPr bwMode="auto">
              <a:xfrm>
                <a:off x="3050" y="2264"/>
                <a:ext cx="141" cy="154"/>
              </a:xfrm>
              <a:custGeom>
                <a:avLst/>
                <a:gdLst>
                  <a:gd name="T0" fmla="*/ 0 w 141"/>
                  <a:gd name="T1" fmla="*/ 105 h 154"/>
                  <a:gd name="T2" fmla="*/ 105 w 141"/>
                  <a:gd name="T3" fmla="*/ 0 h 154"/>
                  <a:gd name="T4" fmla="*/ 94 w 141"/>
                  <a:gd name="T5" fmla="*/ 83 h 154"/>
                  <a:gd name="T6" fmla="*/ 141 w 141"/>
                  <a:gd name="T7" fmla="*/ 154 h 154"/>
                  <a:gd name="T8" fmla="*/ 0 w 141"/>
                  <a:gd name="T9" fmla="*/ 105 h 154"/>
                </a:gdLst>
                <a:ahLst/>
                <a:cxnLst>
                  <a:cxn ang="0">
                    <a:pos x="T0" y="T1"/>
                  </a:cxn>
                  <a:cxn ang="0">
                    <a:pos x="T2" y="T3"/>
                  </a:cxn>
                  <a:cxn ang="0">
                    <a:pos x="T4" y="T5"/>
                  </a:cxn>
                  <a:cxn ang="0">
                    <a:pos x="T6" y="T7"/>
                  </a:cxn>
                  <a:cxn ang="0">
                    <a:pos x="T8" y="T9"/>
                  </a:cxn>
                </a:cxnLst>
                <a:rect l="0" t="0" r="r" b="b"/>
                <a:pathLst>
                  <a:path w="141" h="154">
                    <a:moveTo>
                      <a:pt x="0" y="105"/>
                    </a:moveTo>
                    <a:lnTo>
                      <a:pt x="105" y="0"/>
                    </a:lnTo>
                    <a:lnTo>
                      <a:pt x="94" y="83"/>
                    </a:lnTo>
                    <a:lnTo>
                      <a:pt x="141" y="154"/>
                    </a:lnTo>
                    <a:lnTo>
                      <a:pt x="0" y="10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41E2942A-1088-4CEA-8FF0-A9133919A0B0}"/>
                  </a:ext>
                </a:extLst>
              </p:cNvPr>
              <p:cNvSpPr>
                <a:spLocks/>
              </p:cNvSpPr>
              <p:nvPr/>
            </p:nvSpPr>
            <p:spPr bwMode="auto">
              <a:xfrm>
                <a:off x="3472" y="2795"/>
                <a:ext cx="141" cy="145"/>
              </a:xfrm>
              <a:custGeom>
                <a:avLst/>
                <a:gdLst>
                  <a:gd name="T0" fmla="*/ 17 w 141"/>
                  <a:gd name="T1" fmla="*/ 145 h 145"/>
                  <a:gd name="T2" fmla="*/ 0 w 141"/>
                  <a:gd name="T3" fmla="*/ 0 h 145"/>
                  <a:gd name="T4" fmla="*/ 58 w 141"/>
                  <a:gd name="T5" fmla="*/ 59 h 145"/>
                  <a:gd name="T6" fmla="*/ 141 w 141"/>
                  <a:gd name="T7" fmla="*/ 66 h 145"/>
                  <a:gd name="T8" fmla="*/ 17 w 141"/>
                  <a:gd name="T9" fmla="*/ 145 h 145"/>
                </a:gdLst>
                <a:ahLst/>
                <a:cxnLst>
                  <a:cxn ang="0">
                    <a:pos x="T0" y="T1"/>
                  </a:cxn>
                  <a:cxn ang="0">
                    <a:pos x="T2" y="T3"/>
                  </a:cxn>
                  <a:cxn ang="0">
                    <a:pos x="T4" y="T5"/>
                  </a:cxn>
                  <a:cxn ang="0">
                    <a:pos x="T6" y="T7"/>
                  </a:cxn>
                  <a:cxn ang="0">
                    <a:pos x="T8" y="T9"/>
                  </a:cxn>
                </a:cxnLst>
                <a:rect l="0" t="0" r="r" b="b"/>
                <a:pathLst>
                  <a:path w="141" h="145">
                    <a:moveTo>
                      <a:pt x="17" y="145"/>
                    </a:moveTo>
                    <a:lnTo>
                      <a:pt x="0" y="0"/>
                    </a:lnTo>
                    <a:lnTo>
                      <a:pt x="58" y="59"/>
                    </a:lnTo>
                    <a:lnTo>
                      <a:pt x="141" y="66"/>
                    </a:lnTo>
                    <a:lnTo>
                      <a:pt x="17" y="14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 name="Freeform 8">
                <a:extLst>
                  <a:ext uri="{FF2B5EF4-FFF2-40B4-BE49-F238E27FC236}">
                    <a16:creationId xmlns:a16="http://schemas.microsoft.com/office/drawing/2014/main" id="{74890F6A-51B0-428B-82C4-5244131A2F86}"/>
                  </a:ext>
                </a:extLst>
              </p:cNvPr>
              <p:cNvSpPr>
                <a:spLocks/>
              </p:cNvSpPr>
              <p:nvPr/>
            </p:nvSpPr>
            <p:spPr bwMode="auto">
              <a:xfrm>
                <a:off x="4065" y="2771"/>
                <a:ext cx="141" cy="148"/>
              </a:xfrm>
              <a:custGeom>
                <a:avLst/>
                <a:gdLst>
                  <a:gd name="T0" fmla="*/ 126 w 141"/>
                  <a:gd name="T1" fmla="*/ 148 h 148"/>
                  <a:gd name="T2" fmla="*/ 0 w 141"/>
                  <a:gd name="T3" fmla="*/ 69 h 148"/>
                  <a:gd name="T4" fmla="*/ 83 w 141"/>
                  <a:gd name="T5" fmla="*/ 60 h 148"/>
                  <a:gd name="T6" fmla="*/ 141 w 141"/>
                  <a:gd name="T7" fmla="*/ 0 h 148"/>
                  <a:gd name="T8" fmla="*/ 126 w 141"/>
                  <a:gd name="T9" fmla="*/ 148 h 148"/>
                </a:gdLst>
                <a:ahLst/>
                <a:cxnLst>
                  <a:cxn ang="0">
                    <a:pos x="T0" y="T1"/>
                  </a:cxn>
                  <a:cxn ang="0">
                    <a:pos x="T2" y="T3"/>
                  </a:cxn>
                  <a:cxn ang="0">
                    <a:pos x="T4" y="T5"/>
                  </a:cxn>
                  <a:cxn ang="0">
                    <a:pos x="T6" y="T7"/>
                  </a:cxn>
                  <a:cxn ang="0">
                    <a:pos x="T8" y="T9"/>
                  </a:cxn>
                </a:cxnLst>
                <a:rect l="0" t="0" r="r" b="b"/>
                <a:pathLst>
                  <a:path w="141" h="148">
                    <a:moveTo>
                      <a:pt x="126" y="148"/>
                    </a:moveTo>
                    <a:lnTo>
                      <a:pt x="0" y="69"/>
                    </a:lnTo>
                    <a:lnTo>
                      <a:pt x="83" y="60"/>
                    </a:lnTo>
                    <a:lnTo>
                      <a:pt x="141" y="0"/>
                    </a:lnTo>
                    <a:lnTo>
                      <a:pt x="126" y="14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 name="Freeform 9">
                <a:extLst>
                  <a:ext uri="{FF2B5EF4-FFF2-40B4-BE49-F238E27FC236}">
                    <a16:creationId xmlns:a16="http://schemas.microsoft.com/office/drawing/2014/main" id="{F00A439B-3B13-4D4B-85DD-B9D4764813F4}"/>
                  </a:ext>
                </a:extLst>
              </p:cNvPr>
              <p:cNvSpPr>
                <a:spLocks/>
              </p:cNvSpPr>
              <p:nvPr/>
            </p:nvSpPr>
            <p:spPr bwMode="auto">
              <a:xfrm>
                <a:off x="4489" y="2264"/>
                <a:ext cx="139" cy="154"/>
              </a:xfrm>
              <a:custGeom>
                <a:avLst/>
                <a:gdLst>
                  <a:gd name="T0" fmla="*/ 139 w 139"/>
                  <a:gd name="T1" fmla="*/ 105 h 154"/>
                  <a:gd name="T2" fmla="*/ 0 w 139"/>
                  <a:gd name="T3" fmla="*/ 154 h 154"/>
                  <a:gd name="T4" fmla="*/ 47 w 139"/>
                  <a:gd name="T5" fmla="*/ 83 h 154"/>
                  <a:gd name="T6" fmla="*/ 34 w 139"/>
                  <a:gd name="T7" fmla="*/ 0 h 154"/>
                  <a:gd name="T8" fmla="*/ 139 w 139"/>
                  <a:gd name="T9" fmla="*/ 105 h 154"/>
                </a:gdLst>
                <a:ahLst/>
                <a:cxnLst>
                  <a:cxn ang="0">
                    <a:pos x="T0" y="T1"/>
                  </a:cxn>
                  <a:cxn ang="0">
                    <a:pos x="T2" y="T3"/>
                  </a:cxn>
                  <a:cxn ang="0">
                    <a:pos x="T4" y="T5"/>
                  </a:cxn>
                  <a:cxn ang="0">
                    <a:pos x="T6" y="T7"/>
                  </a:cxn>
                  <a:cxn ang="0">
                    <a:pos x="T8" y="T9"/>
                  </a:cxn>
                </a:cxnLst>
                <a:rect l="0" t="0" r="r" b="b"/>
                <a:pathLst>
                  <a:path w="139" h="154">
                    <a:moveTo>
                      <a:pt x="139" y="105"/>
                    </a:moveTo>
                    <a:lnTo>
                      <a:pt x="0" y="154"/>
                    </a:lnTo>
                    <a:lnTo>
                      <a:pt x="47" y="83"/>
                    </a:lnTo>
                    <a:lnTo>
                      <a:pt x="34" y="0"/>
                    </a:lnTo>
                    <a:lnTo>
                      <a:pt x="139" y="10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 name="Freeform 10">
                <a:extLst>
                  <a:ext uri="{FF2B5EF4-FFF2-40B4-BE49-F238E27FC236}">
                    <a16:creationId xmlns:a16="http://schemas.microsoft.com/office/drawing/2014/main" id="{0A10EFC4-A569-43A1-A6FA-CDA8E0685C46}"/>
                  </a:ext>
                </a:extLst>
              </p:cNvPr>
              <p:cNvSpPr>
                <a:spLocks/>
              </p:cNvSpPr>
              <p:nvPr/>
            </p:nvSpPr>
            <p:spPr bwMode="auto">
              <a:xfrm>
                <a:off x="4326" y="1684"/>
                <a:ext cx="146" cy="141"/>
              </a:xfrm>
              <a:custGeom>
                <a:avLst/>
                <a:gdLst>
                  <a:gd name="T0" fmla="*/ 146 w 146"/>
                  <a:gd name="T1" fmla="*/ 0 h 141"/>
                  <a:gd name="T2" fmla="*/ 96 w 146"/>
                  <a:gd name="T3" fmla="*/ 141 h 141"/>
                  <a:gd name="T4" fmla="*/ 71 w 146"/>
                  <a:gd name="T5" fmla="*/ 60 h 141"/>
                  <a:gd name="T6" fmla="*/ 0 w 146"/>
                  <a:gd name="T7" fmla="*/ 17 h 141"/>
                  <a:gd name="T8" fmla="*/ 146 w 146"/>
                  <a:gd name="T9" fmla="*/ 0 h 141"/>
                </a:gdLst>
                <a:ahLst/>
                <a:cxnLst>
                  <a:cxn ang="0">
                    <a:pos x="T0" y="T1"/>
                  </a:cxn>
                  <a:cxn ang="0">
                    <a:pos x="T2" y="T3"/>
                  </a:cxn>
                  <a:cxn ang="0">
                    <a:pos x="T4" y="T5"/>
                  </a:cxn>
                  <a:cxn ang="0">
                    <a:pos x="T6" y="T7"/>
                  </a:cxn>
                  <a:cxn ang="0">
                    <a:pos x="T8" y="T9"/>
                  </a:cxn>
                </a:cxnLst>
                <a:rect l="0" t="0" r="r" b="b"/>
                <a:pathLst>
                  <a:path w="146" h="141">
                    <a:moveTo>
                      <a:pt x="146" y="0"/>
                    </a:moveTo>
                    <a:lnTo>
                      <a:pt x="96" y="141"/>
                    </a:lnTo>
                    <a:lnTo>
                      <a:pt x="71" y="60"/>
                    </a:lnTo>
                    <a:lnTo>
                      <a:pt x="0" y="17"/>
                    </a:lnTo>
                    <a:lnTo>
                      <a:pt x="146"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8" name="Freeform 11">
                <a:extLst>
                  <a:ext uri="{FF2B5EF4-FFF2-40B4-BE49-F238E27FC236}">
                    <a16:creationId xmlns:a16="http://schemas.microsoft.com/office/drawing/2014/main" id="{04BC0450-4BC2-492D-A49E-E710A9EAE822}"/>
                  </a:ext>
                </a:extLst>
              </p:cNvPr>
              <p:cNvSpPr>
                <a:spLocks/>
              </p:cNvSpPr>
              <p:nvPr/>
            </p:nvSpPr>
            <p:spPr bwMode="auto">
              <a:xfrm>
                <a:off x="3761" y="1380"/>
                <a:ext cx="158" cy="126"/>
              </a:xfrm>
              <a:custGeom>
                <a:avLst/>
                <a:gdLst>
                  <a:gd name="T0" fmla="*/ 79 w 158"/>
                  <a:gd name="T1" fmla="*/ 0 h 126"/>
                  <a:gd name="T2" fmla="*/ 158 w 158"/>
                  <a:gd name="T3" fmla="*/ 126 h 126"/>
                  <a:gd name="T4" fmla="*/ 79 w 158"/>
                  <a:gd name="T5" fmla="*/ 96 h 126"/>
                  <a:gd name="T6" fmla="*/ 0 w 158"/>
                  <a:gd name="T7" fmla="*/ 126 h 126"/>
                  <a:gd name="T8" fmla="*/ 79 w 158"/>
                  <a:gd name="T9" fmla="*/ 0 h 126"/>
                </a:gdLst>
                <a:ahLst/>
                <a:cxnLst>
                  <a:cxn ang="0">
                    <a:pos x="T0" y="T1"/>
                  </a:cxn>
                  <a:cxn ang="0">
                    <a:pos x="T2" y="T3"/>
                  </a:cxn>
                  <a:cxn ang="0">
                    <a:pos x="T4" y="T5"/>
                  </a:cxn>
                  <a:cxn ang="0">
                    <a:pos x="T6" y="T7"/>
                  </a:cxn>
                  <a:cxn ang="0">
                    <a:pos x="T8" y="T9"/>
                  </a:cxn>
                </a:cxnLst>
                <a:rect l="0" t="0" r="r" b="b"/>
                <a:pathLst>
                  <a:path w="158" h="126">
                    <a:moveTo>
                      <a:pt x="79" y="0"/>
                    </a:moveTo>
                    <a:lnTo>
                      <a:pt x="158" y="126"/>
                    </a:lnTo>
                    <a:lnTo>
                      <a:pt x="79" y="96"/>
                    </a:lnTo>
                    <a:lnTo>
                      <a:pt x="0" y="126"/>
                    </a:lnTo>
                    <a:lnTo>
                      <a:pt x="79"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9" name="Freeform 12">
                <a:extLst>
                  <a:ext uri="{FF2B5EF4-FFF2-40B4-BE49-F238E27FC236}">
                    <a16:creationId xmlns:a16="http://schemas.microsoft.com/office/drawing/2014/main" id="{EFF39845-3522-42B1-AA78-2987640BC1CC}"/>
                  </a:ext>
                </a:extLst>
              </p:cNvPr>
              <p:cNvSpPr>
                <a:spLocks/>
              </p:cNvSpPr>
              <p:nvPr/>
            </p:nvSpPr>
            <p:spPr bwMode="auto">
              <a:xfrm>
                <a:off x="3234" y="1650"/>
                <a:ext cx="360" cy="417"/>
              </a:xfrm>
              <a:custGeom>
                <a:avLst/>
                <a:gdLst>
                  <a:gd name="T0" fmla="*/ 137 w 168"/>
                  <a:gd name="T1" fmla="*/ 0 h 195"/>
                  <a:gd name="T2" fmla="*/ 137 w 168"/>
                  <a:gd name="T3" fmla="*/ 0 h 195"/>
                  <a:gd name="T4" fmla="*/ 0 w 168"/>
                  <a:gd name="T5" fmla="*/ 187 h 195"/>
                  <a:gd name="T6" fmla="*/ 12 w 168"/>
                  <a:gd name="T7" fmla="*/ 177 h 195"/>
                  <a:gd name="T8" fmla="*/ 26 w 168"/>
                  <a:gd name="T9" fmla="*/ 168 h 195"/>
                  <a:gd name="T10" fmla="*/ 35 w 168"/>
                  <a:gd name="T11" fmla="*/ 182 h 195"/>
                  <a:gd name="T12" fmla="*/ 44 w 168"/>
                  <a:gd name="T13" fmla="*/ 195 h 195"/>
                  <a:gd name="T14" fmla="*/ 158 w 168"/>
                  <a:gd name="T15" fmla="*/ 40 h 195"/>
                  <a:gd name="T16" fmla="*/ 168 w 168"/>
                  <a:gd name="T17" fmla="*/ 9 h 195"/>
                  <a:gd name="T18" fmla="*/ 137 w 168"/>
                  <a:gd name="T1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95">
                    <a:moveTo>
                      <a:pt x="137" y="0"/>
                    </a:moveTo>
                    <a:cubicBezTo>
                      <a:pt x="137" y="0"/>
                      <a:pt x="137" y="0"/>
                      <a:pt x="137" y="0"/>
                    </a:cubicBezTo>
                    <a:cubicBezTo>
                      <a:pt x="65" y="42"/>
                      <a:pt x="17" y="111"/>
                      <a:pt x="0" y="187"/>
                    </a:cubicBezTo>
                    <a:cubicBezTo>
                      <a:pt x="12" y="177"/>
                      <a:pt x="12" y="177"/>
                      <a:pt x="12" y="177"/>
                    </a:cubicBezTo>
                    <a:cubicBezTo>
                      <a:pt x="26" y="168"/>
                      <a:pt x="26" y="168"/>
                      <a:pt x="26" y="168"/>
                    </a:cubicBezTo>
                    <a:cubicBezTo>
                      <a:pt x="35" y="182"/>
                      <a:pt x="35" y="182"/>
                      <a:pt x="35" y="182"/>
                    </a:cubicBezTo>
                    <a:cubicBezTo>
                      <a:pt x="44" y="195"/>
                      <a:pt x="44" y="195"/>
                      <a:pt x="44" y="195"/>
                    </a:cubicBezTo>
                    <a:cubicBezTo>
                      <a:pt x="59" y="132"/>
                      <a:pt x="99" y="75"/>
                      <a:pt x="158" y="40"/>
                    </a:cubicBezTo>
                    <a:cubicBezTo>
                      <a:pt x="168" y="9"/>
                      <a:pt x="168" y="9"/>
                      <a:pt x="168" y="9"/>
                    </a:cubicBezTo>
                    <a:lnTo>
                      <a:pt x="13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 name="Freeform 13">
                <a:extLst>
                  <a:ext uri="{FF2B5EF4-FFF2-40B4-BE49-F238E27FC236}">
                    <a16:creationId xmlns:a16="http://schemas.microsoft.com/office/drawing/2014/main" id="{96B0BCAD-6059-48E2-BD92-ED5391EF262C}"/>
                  </a:ext>
                </a:extLst>
              </p:cNvPr>
              <p:cNvSpPr>
                <a:spLocks/>
              </p:cNvSpPr>
              <p:nvPr/>
            </p:nvSpPr>
            <p:spPr bwMode="auto">
              <a:xfrm>
                <a:off x="3198" y="2056"/>
                <a:ext cx="227" cy="520"/>
              </a:xfrm>
              <a:custGeom>
                <a:avLst/>
                <a:gdLst>
                  <a:gd name="T0" fmla="*/ 12 w 106"/>
                  <a:gd name="T1" fmla="*/ 19 h 243"/>
                  <a:gd name="T2" fmla="*/ 12 w 106"/>
                  <a:gd name="T3" fmla="*/ 19 h 243"/>
                  <a:gd name="T4" fmla="*/ 72 w 106"/>
                  <a:gd name="T5" fmla="*/ 243 h 243"/>
                  <a:gd name="T6" fmla="*/ 73 w 106"/>
                  <a:gd name="T7" fmla="*/ 227 h 243"/>
                  <a:gd name="T8" fmla="*/ 74 w 106"/>
                  <a:gd name="T9" fmla="*/ 210 h 243"/>
                  <a:gd name="T10" fmla="*/ 90 w 106"/>
                  <a:gd name="T11" fmla="*/ 212 h 243"/>
                  <a:gd name="T12" fmla="*/ 106 w 106"/>
                  <a:gd name="T13" fmla="*/ 214 h 243"/>
                  <a:gd name="T14" fmla="*/ 56 w 106"/>
                  <a:gd name="T15" fmla="*/ 28 h 243"/>
                  <a:gd name="T16" fmla="*/ 39 w 106"/>
                  <a:gd name="T17" fmla="*/ 0 h 243"/>
                  <a:gd name="T18" fmla="*/ 12 w 106"/>
                  <a:gd name="T19" fmla="*/ 1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243">
                    <a:moveTo>
                      <a:pt x="12" y="19"/>
                    </a:moveTo>
                    <a:cubicBezTo>
                      <a:pt x="12" y="19"/>
                      <a:pt x="12" y="19"/>
                      <a:pt x="12" y="19"/>
                    </a:cubicBezTo>
                    <a:cubicBezTo>
                      <a:pt x="0" y="102"/>
                      <a:pt x="24" y="182"/>
                      <a:pt x="72" y="243"/>
                    </a:cubicBezTo>
                    <a:cubicBezTo>
                      <a:pt x="73" y="227"/>
                      <a:pt x="73" y="227"/>
                      <a:pt x="73" y="227"/>
                    </a:cubicBezTo>
                    <a:cubicBezTo>
                      <a:pt x="74" y="210"/>
                      <a:pt x="74" y="210"/>
                      <a:pt x="74" y="210"/>
                    </a:cubicBezTo>
                    <a:cubicBezTo>
                      <a:pt x="90" y="212"/>
                      <a:pt x="90" y="212"/>
                      <a:pt x="90" y="212"/>
                    </a:cubicBezTo>
                    <a:cubicBezTo>
                      <a:pt x="106" y="214"/>
                      <a:pt x="106" y="214"/>
                      <a:pt x="106" y="214"/>
                    </a:cubicBezTo>
                    <a:cubicBezTo>
                      <a:pt x="66" y="162"/>
                      <a:pt x="47" y="96"/>
                      <a:pt x="56" y="28"/>
                    </a:cubicBezTo>
                    <a:cubicBezTo>
                      <a:pt x="39" y="0"/>
                      <a:pt x="39" y="0"/>
                      <a:pt x="39" y="0"/>
                    </a:cubicBezTo>
                    <a:lnTo>
                      <a:pt x="12" y="19"/>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1" name="Freeform 14">
                <a:extLst>
                  <a:ext uri="{FF2B5EF4-FFF2-40B4-BE49-F238E27FC236}">
                    <a16:creationId xmlns:a16="http://schemas.microsoft.com/office/drawing/2014/main" id="{F3FC7AC7-3F5E-4AB3-A2A0-27162731AA66}"/>
                  </a:ext>
                </a:extLst>
              </p:cNvPr>
              <p:cNvSpPr>
                <a:spLocks/>
              </p:cNvSpPr>
              <p:nvPr/>
            </p:nvSpPr>
            <p:spPr bwMode="auto">
              <a:xfrm>
                <a:off x="3384" y="2544"/>
                <a:ext cx="454" cy="268"/>
              </a:xfrm>
              <a:custGeom>
                <a:avLst/>
                <a:gdLst>
                  <a:gd name="T0" fmla="*/ 0 w 212"/>
                  <a:gd name="T1" fmla="*/ 32 h 125"/>
                  <a:gd name="T2" fmla="*/ 0 w 212"/>
                  <a:gd name="T3" fmla="*/ 32 h 125"/>
                  <a:gd name="T4" fmla="*/ 212 w 212"/>
                  <a:gd name="T5" fmla="*/ 125 h 125"/>
                  <a:gd name="T6" fmla="*/ 200 w 212"/>
                  <a:gd name="T7" fmla="*/ 115 h 125"/>
                  <a:gd name="T8" fmla="*/ 188 w 212"/>
                  <a:gd name="T9" fmla="*/ 103 h 125"/>
                  <a:gd name="T10" fmla="*/ 199 w 212"/>
                  <a:gd name="T11" fmla="*/ 91 h 125"/>
                  <a:gd name="T12" fmla="*/ 210 w 212"/>
                  <a:gd name="T13" fmla="*/ 80 h 125"/>
                  <a:gd name="T14" fmla="*/ 34 w 212"/>
                  <a:gd name="T15" fmla="*/ 3 h 125"/>
                  <a:gd name="T16" fmla="*/ 2 w 212"/>
                  <a:gd name="T17" fmla="*/ 0 h 125"/>
                  <a:gd name="T18" fmla="*/ 0 w 212"/>
                  <a:gd name="T19" fmla="*/ 3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125">
                    <a:moveTo>
                      <a:pt x="0" y="32"/>
                    </a:moveTo>
                    <a:cubicBezTo>
                      <a:pt x="0" y="32"/>
                      <a:pt x="0" y="32"/>
                      <a:pt x="0" y="32"/>
                    </a:cubicBezTo>
                    <a:cubicBezTo>
                      <a:pt x="57" y="93"/>
                      <a:pt x="134" y="125"/>
                      <a:pt x="212" y="125"/>
                    </a:cubicBezTo>
                    <a:cubicBezTo>
                      <a:pt x="200" y="115"/>
                      <a:pt x="200" y="115"/>
                      <a:pt x="200" y="115"/>
                    </a:cubicBezTo>
                    <a:cubicBezTo>
                      <a:pt x="188" y="103"/>
                      <a:pt x="188" y="103"/>
                      <a:pt x="188" y="103"/>
                    </a:cubicBezTo>
                    <a:cubicBezTo>
                      <a:pt x="199" y="91"/>
                      <a:pt x="199" y="91"/>
                      <a:pt x="199" y="91"/>
                    </a:cubicBezTo>
                    <a:cubicBezTo>
                      <a:pt x="210" y="80"/>
                      <a:pt x="210" y="80"/>
                      <a:pt x="210" y="80"/>
                    </a:cubicBezTo>
                    <a:cubicBezTo>
                      <a:pt x="146" y="79"/>
                      <a:pt x="81" y="53"/>
                      <a:pt x="34" y="3"/>
                    </a:cubicBezTo>
                    <a:cubicBezTo>
                      <a:pt x="2" y="0"/>
                      <a:pt x="2" y="0"/>
                      <a:pt x="2" y="0"/>
                    </a:cubicBezTo>
                    <a:lnTo>
                      <a:pt x="0" y="32"/>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2" name="Freeform 15">
                <a:extLst>
                  <a:ext uri="{FF2B5EF4-FFF2-40B4-BE49-F238E27FC236}">
                    <a16:creationId xmlns:a16="http://schemas.microsoft.com/office/drawing/2014/main" id="{A92FD615-0D7F-41F5-9EB2-9AB6E3798F66}"/>
                  </a:ext>
                </a:extLst>
              </p:cNvPr>
              <p:cNvSpPr>
                <a:spLocks/>
              </p:cNvSpPr>
              <p:nvPr/>
            </p:nvSpPr>
            <p:spPr bwMode="auto">
              <a:xfrm>
                <a:off x="3836" y="2521"/>
                <a:ext cx="490" cy="289"/>
              </a:xfrm>
              <a:custGeom>
                <a:avLst/>
                <a:gdLst>
                  <a:gd name="T0" fmla="*/ 24 w 229"/>
                  <a:gd name="T1" fmla="*/ 135 h 135"/>
                  <a:gd name="T2" fmla="*/ 24 w 229"/>
                  <a:gd name="T3" fmla="*/ 135 h 135"/>
                  <a:gd name="T4" fmla="*/ 229 w 229"/>
                  <a:gd name="T5" fmla="*/ 27 h 135"/>
                  <a:gd name="T6" fmla="*/ 213 w 229"/>
                  <a:gd name="T7" fmla="*/ 30 h 135"/>
                  <a:gd name="T8" fmla="*/ 197 w 229"/>
                  <a:gd name="T9" fmla="*/ 33 h 135"/>
                  <a:gd name="T10" fmla="*/ 195 w 229"/>
                  <a:gd name="T11" fmla="*/ 16 h 135"/>
                  <a:gd name="T12" fmla="*/ 193 w 229"/>
                  <a:gd name="T13" fmla="*/ 0 h 135"/>
                  <a:gd name="T14" fmla="*/ 22 w 229"/>
                  <a:gd name="T15" fmla="*/ 90 h 135"/>
                  <a:gd name="T16" fmla="*/ 0 w 229"/>
                  <a:gd name="T17" fmla="*/ 114 h 135"/>
                  <a:gd name="T18" fmla="*/ 24 w 229"/>
                  <a:gd name="T19"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35">
                    <a:moveTo>
                      <a:pt x="24" y="135"/>
                    </a:moveTo>
                    <a:cubicBezTo>
                      <a:pt x="24" y="135"/>
                      <a:pt x="24" y="135"/>
                      <a:pt x="24" y="135"/>
                    </a:cubicBezTo>
                    <a:cubicBezTo>
                      <a:pt x="107" y="129"/>
                      <a:pt x="180" y="88"/>
                      <a:pt x="229" y="27"/>
                    </a:cubicBezTo>
                    <a:cubicBezTo>
                      <a:pt x="213" y="30"/>
                      <a:pt x="213" y="30"/>
                      <a:pt x="213" y="30"/>
                    </a:cubicBezTo>
                    <a:cubicBezTo>
                      <a:pt x="197" y="33"/>
                      <a:pt x="197" y="33"/>
                      <a:pt x="197" y="33"/>
                    </a:cubicBezTo>
                    <a:cubicBezTo>
                      <a:pt x="195" y="16"/>
                      <a:pt x="195" y="16"/>
                      <a:pt x="195" y="16"/>
                    </a:cubicBezTo>
                    <a:cubicBezTo>
                      <a:pt x="193" y="0"/>
                      <a:pt x="193" y="0"/>
                      <a:pt x="193" y="0"/>
                    </a:cubicBezTo>
                    <a:cubicBezTo>
                      <a:pt x="152" y="51"/>
                      <a:pt x="91" y="85"/>
                      <a:pt x="22" y="90"/>
                    </a:cubicBezTo>
                    <a:cubicBezTo>
                      <a:pt x="0" y="114"/>
                      <a:pt x="0" y="114"/>
                      <a:pt x="0" y="114"/>
                    </a:cubicBezTo>
                    <a:lnTo>
                      <a:pt x="24" y="135"/>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3" name="Freeform 16">
                <a:extLst>
                  <a:ext uri="{FF2B5EF4-FFF2-40B4-BE49-F238E27FC236}">
                    <a16:creationId xmlns:a16="http://schemas.microsoft.com/office/drawing/2014/main" id="{DF64F4CA-75F4-4701-AEF0-A9B96A77CB13}"/>
                  </a:ext>
                </a:extLst>
              </p:cNvPr>
              <p:cNvSpPr>
                <a:spLocks/>
              </p:cNvSpPr>
              <p:nvPr/>
            </p:nvSpPr>
            <p:spPr bwMode="auto">
              <a:xfrm>
                <a:off x="4277" y="2052"/>
                <a:ext cx="207" cy="499"/>
              </a:xfrm>
              <a:custGeom>
                <a:avLst/>
                <a:gdLst>
                  <a:gd name="T0" fmla="*/ 37 w 97"/>
                  <a:gd name="T1" fmla="*/ 228 h 233"/>
                  <a:gd name="T2" fmla="*/ 37 w 97"/>
                  <a:gd name="T3" fmla="*/ 228 h 233"/>
                  <a:gd name="T4" fmla="*/ 80 w 97"/>
                  <a:gd name="T5" fmla="*/ 0 h 233"/>
                  <a:gd name="T6" fmla="*/ 72 w 97"/>
                  <a:gd name="T7" fmla="*/ 14 h 233"/>
                  <a:gd name="T8" fmla="*/ 64 w 97"/>
                  <a:gd name="T9" fmla="*/ 29 h 233"/>
                  <a:gd name="T10" fmla="*/ 50 w 97"/>
                  <a:gd name="T11" fmla="*/ 20 h 233"/>
                  <a:gd name="T12" fmla="*/ 36 w 97"/>
                  <a:gd name="T13" fmla="*/ 12 h 233"/>
                  <a:gd name="T14" fmla="*/ 0 w 97"/>
                  <a:gd name="T15" fmla="*/ 201 h 233"/>
                  <a:gd name="T16" fmla="*/ 5 w 97"/>
                  <a:gd name="T17" fmla="*/ 233 h 233"/>
                  <a:gd name="T18" fmla="*/ 37 w 97"/>
                  <a:gd name="T19" fmla="*/ 228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233">
                    <a:moveTo>
                      <a:pt x="37" y="228"/>
                    </a:moveTo>
                    <a:cubicBezTo>
                      <a:pt x="37" y="228"/>
                      <a:pt x="37" y="228"/>
                      <a:pt x="37" y="228"/>
                    </a:cubicBezTo>
                    <a:cubicBezTo>
                      <a:pt x="84" y="159"/>
                      <a:pt x="97" y="76"/>
                      <a:pt x="80" y="0"/>
                    </a:cubicBezTo>
                    <a:cubicBezTo>
                      <a:pt x="72" y="14"/>
                      <a:pt x="72" y="14"/>
                      <a:pt x="72" y="14"/>
                    </a:cubicBezTo>
                    <a:cubicBezTo>
                      <a:pt x="64" y="29"/>
                      <a:pt x="64" y="29"/>
                      <a:pt x="64" y="29"/>
                    </a:cubicBezTo>
                    <a:cubicBezTo>
                      <a:pt x="50" y="20"/>
                      <a:pt x="50" y="20"/>
                      <a:pt x="50" y="20"/>
                    </a:cubicBezTo>
                    <a:cubicBezTo>
                      <a:pt x="36" y="12"/>
                      <a:pt x="36" y="12"/>
                      <a:pt x="36" y="12"/>
                    </a:cubicBezTo>
                    <a:cubicBezTo>
                      <a:pt x="50" y="75"/>
                      <a:pt x="39" y="144"/>
                      <a:pt x="0" y="201"/>
                    </a:cubicBezTo>
                    <a:cubicBezTo>
                      <a:pt x="5" y="233"/>
                      <a:pt x="5" y="233"/>
                      <a:pt x="5" y="233"/>
                    </a:cubicBezTo>
                    <a:lnTo>
                      <a:pt x="37" y="22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4" name="Freeform 17">
                <a:extLst>
                  <a:ext uri="{FF2B5EF4-FFF2-40B4-BE49-F238E27FC236}">
                    <a16:creationId xmlns:a16="http://schemas.microsoft.com/office/drawing/2014/main" id="{DBF50380-A722-4189-AB18-EFCBF2886A88}"/>
                  </a:ext>
                </a:extLst>
              </p:cNvPr>
              <p:cNvSpPr>
                <a:spLocks/>
              </p:cNvSpPr>
              <p:nvPr/>
            </p:nvSpPr>
            <p:spPr bwMode="auto">
              <a:xfrm>
                <a:off x="4073" y="1628"/>
                <a:ext cx="362" cy="439"/>
              </a:xfrm>
              <a:custGeom>
                <a:avLst/>
                <a:gdLst>
                  <a:gd name="T0" fmla="*/ 169 w 169"/>
                  <a:gd name="T1" fmla="*/ 176 h 205"/>
                  <a:gd name="T2" fmla="*/ 169 w 169"/>
                  <a:gd name="T3" fmla="*/ 176 h 205"/>
                  <a:gd name="T4" fmla="*/ 18 w 169"/>
                  <a:gd name="T5" fmla="*/ 0 h 205"/>
                  <a:gd name="T6" fmla="*/ 24 w 169"/>
                  <a:gd name="T7" fmla="*/ 15 h 205"/>
                  <a:gd name="T8" fmla="*/ 31 w 169"/>
                  <a:gd name="T9" fmla="*/ 31 h 205"/>
                  <a:gd name="T10" fmla="*/ 15 w 169"/>
                  <a:gd name="T11" fmla="*/ 36 h 205"/>
                  <a:gd name="T12" fmla="*/ 0 w 169"/>
                  <a:gd name="T13" fmla="*/ 42 h 205"/>
                  <a:gd name="T14" fmla="*/ 125 w 169"/>
                  <a:gd name="T15" fmla="*/ 188 h 205"/>
                  <a:gd name="T16" fmla="*/ 153 w 169"/>
                  <a:gd name="T17" fmla="*/ 205 h 205"/>
                  <a:gd name="T18" fmla="*/ 169 w 169"/>
                  <a:gd name="T19" fmla="*/ 17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205">
                    <a:moveTo>
                      <a:pt x="169" y="176"/>
                    </a:moveTo>
                    <a:cubicBezTo>
                      <a:pt x="169" y="176"/>
                      <a:pt x="169" y="176"/>
                      <a:pt x="169" y="176"/>
                    </a:cubicBezTo>
                    <a:cubicBezTo>
                      <a:pt x="144" y="96"/>
                      <a:pt x="88" y="35"/>
                      <a:pt x="18" y="0"/>
                    </a:cubicBezTo>
                    <a:cubicBezTo>
                      <a:pt x="24" y="15"/>
                      <a:pt x="24" y="15"/>
                      <a:pt x="24" y="15"/>
                    </a:cubicBezTo>
                    <a:cubicBezTo>
                      <a:pt x="31" y="31"/>
                      <a:pt x="31" y="31"/>
                      <a:pt x="31" y="31"/>
                    </a:cubicBezTo>
                    <a:cubicBezTo>
                      <a:pt x="15" y="36"/>
                      <a:pt x="15" y="36"/>
                      <a:pt x="15" y="36"/>
                    </a:cubicBezTo>
                    <a:cubicBezTo>
                      <a:pt x="0" y="42"/>
                      <a:pt x="0" y="42"/>
                      <a:pt x="0" y="42"/>
                    </a:cubicBezTo>
                    <a:cubicBezTo>
                      <a:pt x="58" y="70"/>
                      <a:pt x="105" y="122"/>
                      <a:pt x="125" y="188"/>
                    </a:cubicBezTo>
                    <a:cubicBezTo>
                      <a:pt x="153" y="205"/>
                      <a:pt x="153" y="205"/>
                      <a:pt x="153" y="205"/>
                    </a:cubicBezTo>
                    <a:lnTo>
                      <a:pt x="169" y="176"/>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5" name="Freeform 18">
                <a:extLst>
                  <a:ext uri="{FF2B5EF4-FFF2-40B4-BE49-F238E27FC236}">
                    <a16:creationId xmlns:a16="http://schemas.microsoft.com/office/drawing/2014/main" id="{E8CE50F8-1B73-4318-9D56-5459A8738E8E}"/>
                  </a:ext>
                </a:extLst>
              </p:cNvPr>
              <p:cNvSpPr>
                <a:spLocks/>
              </p:cNvSpPr>
              <p:nvPr/>
            </p:nvSpPr>
            <p:spPr bwMode="auto">
              <a:xfrm>
                <a:off x="3572" y="1545"/>
                <a:ext cx="521" cy="167"/>
              </a:xfrm>
              <a:custGeom>
                <a:avLst/>
                <a:gdLst>
                  <a:gd name="T0" fmla="*/ 231 w 243"/>
                  <a:gd name="T1" fmla="*/ 30 h 78"/>
                  <a:gd name="T2" fmla="*/ 231 w 243"/>
                  <a:gd name="T3" fmla="*/ 30 h 78"/>
                  <a:gd name="T4" fmla="*/ 0 w 243"/>
                  <a:gd name="T5" fmla="*/ 39 h 78"/>
                  <a:gd name="T6" fmla="*/ 15 w 243"/>
                  <a:gd name="T7" fmla="*/ 43 h 78"/>
                  <a:gd name="T8" fmla="*/ 31 w 243"/>
                  <a:gd name="T9" fmla="*/ 48 h 78"/>
                  <a:gd name="T10" fmla="*/ 26 w 243"/>
                  <a:gd name="T11" fmla="*/ 63 h 78"/>
                  <a:gd name="T12" fmla="*/ 21 w 243"/>
                  <a:gd name="T13" fmla="*/ 78 h 78"/>
                  <a:gd name="T14" fmla="*/ 213 w 243"/>
                  <a:gd name="T15" fmla="*/ 71 h 78"/>
                  <a:gd name="T16" fmla="*/ 243 w 243"/>
                  <a:gd name="T17" fmla="*/ 60 h 78"/>
                  <a:gd name="T18" fmla="*/ 231 w 243"/>
                  <a:gd name="T19"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 h="78">
                    <a:moveTo>
                      <a:pt x="231" y="30"/>
                    </a:moveTo>
                    <a:cubicBezTo>
                      <a:pt x="231" y="30"/>
                      <a:pt x="231" y="30"/>
                      <a:pt x="231" y="30"/>
                    </a:cubicBezTo>
                    <a:cubicBezTo>
                      <a:pt x="153" y="0"/>
                      <a:pt x="70" y="5"/>
                      <a:pt x="0" y="39"/>
                    </a:cubicBezTo>
                    <a:cubicBezTo>
                      <a:pt x="15" y="43"/>
                      <a:pt x="15" y="43"/>
                      <a:pt x="15" y="43"/>
                    </a:cubicBezTo>
                    <a:cubicBezTo>
                      <a:pt x="31" y="48"/>
                      <a:pt x="31" y="48"/>
                      <a:pt x="31" y="48"/>
                    </a:cubicBezTo>
                    <a:cubicBezTo>
                      <a:pt x="26" y="63"/>
                      <a:pt x="26" y="63"/>
                      <a:pt x="26" y="63"/>
                    </a:cubicBezTo>
                    <a:cubicBezTo>
                      <a:pt x="21" y="78"/>
                      <a:pt x="21" y="78"/>
                      <a:pt x="21" y="78"/>
                    </a:cubicBezTo>
                    <a:cubicBezTo>
                      <a:pt x="79" y="51"/>
                      <a:pt x="148" y="47"/>
                      <a:pt x="213" y="71"/>
                    </a:cubicBezTo>
                    <a:cubicBezTo>
                      <a:pt x="243" y="60"/>
                      <a:pt x="243" y="60"/>
                      <a:pt x="243" y="60"/>
                    </a:cubicBezTo>
                    <a:lnTo>
                      <a:pt x="231" y="3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sp>
          <p:nvSpPr>
            <p:cNvPr id="36" name="Rectangle 35">
              <a:extLst>
                <a:ext uri="{FF2B5EF4-FFF2-40B4-BE49-F238E27FC236}">
                  <a16:creationId xmlns:a16="http://schemas.microsoft.com/office/drawing/2014/main" id="{C48327E4-33B7-4273-B9D4-571F8F6911FF}"/>
                </a:ext>
              </a:extLst>
            </p:cNvPr>
            <p:cNvSpPr/>
            <p:nvPr/>
          </p:nvSpPr>
          <p:spPr>
            <a:xfrm>
              <a:off x="7535029" y="3113706"/>
              <a:ext cx="1405771" cy="701731"/>
            </a:xfrm>
            <a:prstGeom prst="rect">
              <a:avLst/>
            </a:prstGeom>
          </p:spPr>
          <p:txBody>
            <a:bodyPr wrap="square" anchor="ctr">
              <a:spAutoFit/>
            </a:bodyPr>
            <a:lstStyle/>
            <a:p>
              <a:pPr lvl="0" algn="ctr">
                <a:lnSpc>
                  <a:spcPct val="90000"/>
                </a:lnSpc>
              </a:pPr>
              <a:r>
                <a:rPr lang="en-US" sz="2200" b="1" dirty="0">
                  <a:solidFill>
                    <a:schemeClr val="bg2"/>
                  </a:solidFill>
                </a:rPr>
                <a:t>Defense Evasion</a:t>
              </a:r>
            </a:p>
          </p:txBody>
        </p:sp>
        <p:sp>
          <p:nvSpPr>
            <p:cNvPr id="37" name="Rectangle 36">
              <a:extLst>
                <a:ext uri="{FF2B5EF4-FFF2-40B4-BE49-F238E27FC236}">
                  <a16:creationId xmlns:a16="http://schemas.microsoft.com/office/drawing/2014/main" id="{A22D5F02-B582-4723-A75F-1EAC274FA360}"/>
                </a:ext>
              </a:extLst>
            </p:cNvPr>
            <p:cNvSpPr/>
            <p:nvPr/>
          </p:nvSpPr>
          <p:spPr>
            <a:xfrm>
              <a:off x="9111357" y="1705818"/>
              <a:ext cx="1556644" cy="784830"/>
            </a:xfrm>
            <a:prstGeom prst="rect">
              <a:avLst/>
            </a:prstGeom>
          </p:spPr>
          <p:txBody>
            <a:bodyPr wrap="square" anchor="ctr">
              <a:spAutoFit/>
            </a:bodyPr>
            <a:lstStyle/>
            <a:p>
              <a:pPr lvl="0" algn="ctr"/>
              <a:r>
                <a:rPr lang="en-US" sz="1500" dirty="0" err="1">
                  <a:solidFill>
                    <a:schemeClr val="bg1"/>
                  </a:solidFill>
                </a:rPr>
                <a:t>Deobfuscate</a:t>
              </a:r>
              <a:r>
                <a:rPr lang="en-US" sz="1500" dirty="0">
                  <a:solidFill>
                    <a:schemeClr val="bg1"/>
                  </a:solidFill>
                </a:rPr>
                <a:t>/ Decode Files or Information</a:t>
              </a:r>
            </a:p>
          </p:txBody>
        </p:sp>
        <p:sp>
          <p:nvSpPr>
            <p:cNvPr id="38" name="Rectangle 37">
              <a:extLst>
                <a:ext uri="{FF2B5EF4-FFF2-40B4-BE49-F238E27FC236}">
                  <a16:creationId xmlns:a16="http://schemas.microsoft.com/office/drawing/2014/main" id="{22F5F3DD-958D-4C22-9253-00544990E017}"/>
                </a:ext>
              </a:extLst>
            </p:cNvPr>
            <p:cNvSpPr/>
            <p:nvPr/>
          </p:nvSpPr>
          <p:spPr>
            <a:xfrm>
              <a:off x="9474214" y="3476561"/>
              <a:ext cx="1556644" cy="553998"/>
            </a:xfrm>
            <a:prstGeom prst="rect">
              <a:avLst/>
            </a:prstGeom>
          </p:spPr>
          <p:txBody>
            <a:bodyPr wrap="square" anchor="ctr">
              <a:spAutoFit/>
            </a:bodyPr>
            <a:lstStyle/>
            <a:p>
              <a:pPr lvl="0" algn="ctr"/>
              <a:r>
                <a:rPr lang="en-US" sz="1500" dirty="0">
                  <a:solidFill>
                    <a:schemeClr val="bg1"/>
                  </a:solidFill>
                </a:rPr>
                <a:t>Disabling Security Tools</a:t>
              </a:r>
            </a:p>
          </p:txBody>
        </p:sp>
        <p:sp>
          <p:nvSpPr>
            <p:cNvPr id="39" name="Rectangle 38">
              <a:extLst>
                <a:ext uri="{FF2B5EF4-FFF2-40B4-BE49-F238E27FC236}">
                  <a16:creationId xmlns:a16="http://schemas.microsoft.com/office/drawing/2014/main" id="{2300D906-4AC8-422C-B82D-D7E0AF634B7A}"/>
                </a:ext>
              </a:extLst>
            </p:cNvPr>
            <p:cNvSpPr/>
            <p:nvPr/>
          </p:nvSpPr>
          <p:spPr>
            <a:xfrm>
              <a:off x="8530786" y="5036458"/>
              <a:ext cx="1208300" cy="553998"/>
            </a:xfrm>
            <a:prstGeom prst="rect">
              <a:avLst/>
            </a:prstGeom>
          </p:spPr>
          <p:txBody>
            <a:bodyPr wrap="square" anchor="ctr">
              <a:spAutoFit/>
            </a:bodyPr>
            <a:lstStyle/>
            <a:p>
              <a:pPr lvl="0" algn="ctr"/>
              <a:r>
                <a:rPr lang="en-US" sz="1500" dirty="0">
                  <a:solidFill>
                    <a:schemeClr val="bg1"/>
                  </a:solidFill>
                </a:rPr>
                <a:t>Modify Registry</a:t>
              </a:r>
            </a:p>
          </p:txBody>
        </p:sp>
        <p:sp>
          <p:nvSpPr>
            <p:cNvPr id="40" name="Rectangle 39">
              <a:extLst>
                <a:ext uri="{FF2B5EF4-FFF2-40B4-BE49-F238E27FC236}">
                  <a16:creationId xmlns:a16="http://schemas.microsoft.com/office/drawing/2014/main" id="{E6B06673-C63E-4E11-A921-61668A77DCD5}"/>
                </a:ext>
              </a:extLst>
            </p:cNvPr>
            <p:cNvSpPr/>
            <p:nvPr/>
          </p:nvSpPr>
          <p:spPr>
            <a:xfrm>
              <a:off x="6542328" y="4913475"/>
              <a:ext cx="1556644" cy="784830"/>
            </a:xfrm>
            <a:prstGeom prst="rect">
              <a:avLst/>
            </a:prstGeom>
          </p:spPr>
          <p:txBody>
            <a:bodyPr wrap="square" anchor="ctr">
              <a:spAutoFit/>
            </a:bodyPr>
            <a:lstStyle/>
            <a:p>
              <a:pPr lvl="0" algn="ctr"/>
              <a:r>
                <a:rPr lang="en-US" sz="1500" dirty="0">
                  <a:solidFill>
                    <a:schemeClr val="bg1"/>
                  </a:solidFill>
                </a:rPr>
                <a:t>Obfuscated Files or Information</a:t>
              </a:r>
            </a:p>
          </p:txBody>
        </p:sp>
        <p:sp>
          <p:nvSpPr>
            <p:cNvPr id="41" name="Rectangle 40">
              <a:extLst>
                <a:ext uri="{FF2B5EF4-FFF2-40B4-BE49-F238E27FC236}">
                  <a16:creationId xmlns:a16="http://schemas.microsoft.com/office/drawing/2014/main" id="{73EBF32D-448A-4DF0-A36E-E9988DEB2F12}"/>
                </a:ext>
              </a:extLst>
            </p:cNvPr>
            <p:cNvSpPr/>
            <p:nvPr/>
          </p:nvSpPr>
          <p:spPr>
            <a:xfrm>
              <a:off x="5366671" y="3563646"/>
              <a:ext cx="1556644" cy="553998"/>
            </a:xfrm>
            <a:prstGeom prst="rect">
              <a:avLst/>
            </a:prstGeom>
          </p:spPr>
          <p:txBody>
            <a:bodyPr wrap="square" anchor="ctr">
              <a:spAutoFit/>
            </a:bodyPr>
            <a:lstStyle/>
            <a:p>
              <a:pPr lvl="0" algn="ctr"/>
              <a:r>
                <a:rPr lang="en-US" sz="1500" dirty="0">
                  <a:solidFill>
                    <a:schemeClr val="bg1"/>
                  </a:solidFill>
                </a:rPr>
                <a:t>Process Injection</a:t>
              </a:r>
            </a:p>
          </p:txBody>
        </p:sp>
        <p:sp>
          <p:nvSpPr>
            <p:cNvPr id="42" name="Rectangle 41">
              <a:extLst>
                <a:ext uri="{FF2B5EF4-FFF2-40B4-BE49-F238E27FC236}">
                  <a16:creationId xmlns:a16="http://schemas.microsoft.com/office/drawing/2014/main" id="{B6454ACD-9E82-4C5B-9F4E-F0AE11F03FAC}"/>
                </a:ext>
              </a:extLst>
            </p:cNvPr>
            <p:cNvSpPr/>
            <p:nvPr/>
          </p:nvSpPr>
          <p:spPr>
            <a:xfrm>
              <a:off x="5787585" y="1967075"/>
              <a:ext cx="1556644" cy="323165"/>
            </a:xfrm>
            <a:prstGeom prst="rect">
              <a:avLst/>
            </a:prstGeom>
          </p:spPr>
          <p:txBody>
            <a:bodyPr wrap="square" anchor="ctr">
              <a:spAutoFit/>
            </a:bodyPr>
            <a:lstStyle/>
            <a:p>
              <a:pPr lvl="0" algn="ctr"/>
              <a:r>
                <a:rPr lang="en-US" sz="1500" dirty="0">
                  <a:solidFill>
                    <a:schemeClr val="bg1"/>
                  </a:solidFill>
                </a:rPr>
                <a:t>Scripting</a:t>
              </a:r>
            </a:p>
          </p:txBody>
        </p:sp>
        <p:sp>
          <p:nvSpPr>
            <p:cNvPr id="43" name="Rectangle 42">
              <a:extLst>
                <a:ext uri="{FF2B5EF4-FFF2-40B4-BE49-F238E27FC236}">
                  <a16:creationId xmlns:a16="http://schemas.microsoft.com/office/drawing/2014/main" id="{C23051F2-023D-4FF5-BED5-4D7B968B2702}"/>
                </a:ext>
              </a:extLst>
            </p:cNvPr>
            <p:cNvSpPr/>
            <p:nvPr/>
          </p:nvSpPr>
          <p:spPr>
            <a:xfrm>
              <a:off x="7456728" y="1052675"/>
              <a:ext cx="1556644" cy="553998"/>
            </a:xfrm>
            <a:prstGeom prst="rect">
              <a:avLst/>
            </a:prstGeom>
          </p:spPr>
          <p:txBody>
            <a:bodyPr wrap="square" anchor="ctr">
              <a:spAutoFit/>
            </a:bodyPr>
            <a:lstStyle/>
            <a:p>
              <a:pPr lvl="0" algn="ctr"/>
              <a:r>
                <a:rPr lang="en-US" sz="1500" dirty="0">
                  <a:solidFill>
                    <a:schemeClr val="bg1"/>
                  </a:solidFill>
                </a:rPr>
                <a:t>Software Packing</a:t>
              </a:r>
            </a:p>
          </p:txBody>
        </p:sp>
      </p:grpSp>
    </p:spTree>
    <p:extLst>
      <p:ext uri="{BB962C8B-B14F-4D97-AF65-F5344CB8AC3E}">
        <p14:creationId xmlns:p14="http://schemas.microsoft.com/office/powerpoint/2010/main" val="32194326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8E6988-C570-4F0A-8BD8-34335E80A521}"/>
              </a:ext>
            </a:extLst>
          </p:cNvPr>
          <p:cNvSpPr>
            <a:spLocks noGrp="1"/>
          </p:cNvSpPr>
          <p:nvPr>
            <p:ph idx="1"/>
          </p:nvPr>
        </p:nvSpPr>
        <p:spPr>
          <a:xfrm>
            <a:off x="762001" y="1375772"/>
            <a:ext cx="7573108" cy="4882985"/>
          </a:xfrm>
        </p:spPr>
        <p:txBody>
          <a:bodyPr/>
          <a:lstStyle/>
          <a:p>
            <a:r>
              <a:rPr lang="en-US" dirty="0"/>
              <a:t>The </a:t>
            </a:r>
            <a:r>
              <a:rPr lang="en-US" dirty="0" err="1"/>
              <a:t>CCleaner</a:t>
            </a:r>
            <a:r>
              <a:rPr lang="en-US" dirty="0"/>
              <a:t> backdoor enables adversaries to achieve Initial Access through the Supply Chain Compromise technique</a:t>
            </a:r>
          </a:p>
          <a:p>
            <a:r>
              <a:rPr lang="en-US" dirty="0"/>
              <a:t> The Supply Chain Compromise can take place at any stage of the supply chain so no one static or behavioral indicator can detect it</a:t>
            </a:r>
          </a:p>
          <a:p>
            <a:r>
              <a:rPr lang="en-US" dirty="0"/>
              <a:t>Moving Target Defense prevents </a:t>
            </a:r>
            <a:r>
              <a:rPr lang="en-US" dirty="0" err="1"/>
              <a:t>CCleaner</a:t>
            </a:r>
            <a:r>
              <a:rPr lang="en-US" dirty="0"/>
              <a:t> from achieving Initial Access despite the general technique it exhibits</a:t>
            </a:r>
          </a:p>
        </p:txBody>
      </p:sp>
      <p:sp>
        <p:nvSpPr>
          <p:cNvPr id="3" name="Title 2">
            <a:extLst>
              <a:ext uri="{FF2B5EF4-FFF2-40B4-BE49-F238E27FC236}">
                <a16:creationId xmlns:a16="http://schemas.microsoft.com/office/drawing/2014/main" id="{19FC3D76-0B21-405A-9FCC-1D2ACE538ACA}"/>
              </a:ext>
            </a:extLst>
          </p:cNvPr>
          <p:cNvSpPr>
            <a:spLocks noGrp="1"/>
          </p:cNvSpPr>
          <p:nvPr>
            <p:ph type="title"/>
          </p:nvPr>
        </p:nvSpPr>
        <p:spPr/>
        <p:txBody>
          <a:bodyPr/>
          <a:lstStyle/>
          <a:p>
            <a:r>
              <a:rPr lang="en-US" dirty="0" err="1"/>
              <a:t>CCleaner</a:t>
            </a:r>
            <a:r>
              <a:rPr lang="en-US" dirty="0"/>
              <a:t> Backdoor and Moving Target Defense</a:t>
            </a:r>
          </a:p>
        </p:txBody>
      </p:sp>
      <p:pic>
        <p:nvPicPr>
          <p:cNvPr id="1026" name="Picture 2" descr="Image result for ccleaner">
            <a:extLst>
              <a:ext uri="{FF2B5EF4-FFF2-40B4-BE49-F238E27FC236}">
                <a16:creationId xmlns:a16="http://schemas.microsoft.com/office/drawing/2014/main" id="{A2567B91-59E5-4CDD-B455-781E706B6A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2315308"/>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07188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329F08-BE2F-4F99-AC22-6E2116653F38}"/>
              </a:ext>
            </a:extLst>
          </p:cNvPr>
          <p:cNvSpPr/>
          <p:nvPr/>
        </p:nvSpPr>
        <p:spPr>
          <a:xfrm>
            <a:off x="742522" y="-1"/>
            <a:ext cx="2690107" cy="616857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ahoma"/>
              <a:ea typeface="+mn-ea"/>
              <a:cs typeface="Aharoni"/>
            </a:endParaRPr>
          </a:p>
        </p:txBody>
      </p:sp>
      <p:sp>
        <p:nvSpPr>
          <p:cNvPr id="7" name="Content Placeholder 1">
            <a:extLst>
              <a:ext uri="{FF2B5EF4-FFF2-40B4-BE49-F238E27FC236}">
                <a16:creationId xmlns:a16="http://schemas.microsoft.com/office/drawing/2014/main" id="{C4CD84B2-4E9A-4724-84E0-668A056CD713}"/>
              </a:ext>
            </a:extLst>
          </p:cNvPr>
          <p:cNvSpPr txBox="1">
            <a:spLocks/>
          </p:cNvSpPr>
          <p:nvPr/>
        </p:nvSpPr>
        <p:spPr>
          <a:xfrm>
            <a:off x="3585029" y="751658"/>
            <a:ext cx="8051221" cy="5011380"/>
          </a:xfrm>
          <a:prstGeom prst="rect">
            <a:avLst/>
          </a:prstGeom>
        </p:spPr>
        <p:txBody>
          <a:bodyPr/>
          <a:lstStyle>
            <a:lvl1pPr marL="233363" indent="-233363" algn="l" defTabSz="914400" rtl="0" eaLnBrk="1" latinLnBrk="0" hangingPunct="1">
              <a:lnSpc>
                <a:spcPct val="95000"/>
              </a:lnSpc>
              <a:spcBef>
                <a:spcPts val="1400"/>
              </a:spcBef>
              <a:buFont typeface="Wingdings" panose="05000000000000000000" pitchFamily="2" charset="2"/>
              <a:buChar char="§"/>
              <a:defRPr sz="2000" kern="1200">
                <a:solidFill>
                  <a:schemeClr val="bg2"/>
                </a:solidFill>
                <a:latin typeface="+mj-lt"/>
                <a:ea typeface="+mn-ea"/>
                <a:cs typeface="+mn-cs"/>
              </a:defRPr>
            </a:lvl1pPr>
            <a:lvl2pPr marL="688975" indent="-231775" algn="l" defTabSz="914400" rtl="0" eaLnBrk="1" latinLnBrk="0" hangingPunct="1">
              <a:lnSpc>
                <a:spcPct val="95000"/>
              </a:lnSpc>
              <a:spcBef>
                <a:spcPts val="800"/>
              </a:spcBef>
              <a:buFont typeface="Wingdings" panose="05000000000000000000" pitchFamily="2" charset="2"/>
              <a:buChar char="§"/>
              <a:defRPr sz="1800" kern="1200">
                <a:solidFill>
                  <a:schemeClr val="bg2"/>
                </a:solidFill>
                <a:latin typeface="+mn-lt"/>
                <a:ea typeface="+mn-ea"/>
                <a:cs typeface="+mn-cs"/>
              </a:defRPr>
            </a:lvl2pPr>
            <a:lvl3pPr marL="1147763" indent="-233363" algn="l" defTabSz="914400" rtl="0" eaLnBrk="1" latinLnBrk="0" hangingPunct="1">
              <a:lnSpc>
                <a:spcPct val="95000"/>
              </a:lnSpc>
              <a:spcBef>
                <a:spcPts val="600"/>
              </a:spcBef>
              <a:buFont typeface="Wingdings" panose="05000000000000000000" pitchFamily="2" charset="2"/>
              <a:buChar char="§"/>
              <a:defRPr sz="1600" kern="1200">
                <a:solidFill>
                  <a:schemeClr val="bg2"/>
                </a:solidFill>
                <a:latin typeface="+mn-lt"/>
                <a:ea typeface="+mn-ea"/>
                <a:cs typeface="+mn-cs"/>
              </a:defRPr>
            </a:lvl3pPr>
            <a:lvl4pPr marL="1603375" indent="-231775" algn="l" defTabSz="914400" rtl="0" eaLnBrk="1" latinLnBrk="0" hangingPunct="1">
              <a:lnSpc>
                <a:spcPct val="95000"/>
              </a:lnSpc>
              <a:spcBef>
                <a:spcPts val="500"/>
              </a:spcBef>
              <a:buFont typeface="Wingdings" panose="05000000000000000000" pitchFamily="2" charset="2"/>
              <a:buChar char="§"/>
              <a:defRPr sz="1400" kern="1200">
                <a:solidFill>
                  <a:schemeClr val="bg2"/>
                </a:solidFill>
                <a:latin typeface="+mn-lt"/>
                <a:ea typeface="+mn-ea"/>
                <a:cs typeface="+mn-cs"/>
              </a:defRPr>
            </a:lvl4pPr>
            <a:lvl5pPr marL="2054225" indent="-225425" algn="l" defTabSz="914400" rtl="0" eaLnBrk="1" latinLnBrk="0" hangingPunct="1">
              <a:lnSpc>
                <a:spcPct val="95000"/>
              </a:lnSpc>
              <a:spcBef>
                <a:spcPts val="500"/>
              </a:spcBef>
              <a:buFont typeface="Wingdings" panose="05000000000000000000" pitchFamily="2" charset="2"/>
              <a:buChar char="§"/>
              <a:defRPr sz="14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Most people focus on detecting techniques</a:t>
            </a:r>
          </a:p>
          <a:p>
            <a:r>
              <a:rPr lang="en-US" dirty="0"/>
              <a:t>Tactic detection or even better, prevention, is the best way to reduce risk to the business</a:t>
            </a:r>
          </a:p>
          <a:p>
            <a:pPr lvl="1"/>
            <a:r>
              <a:rPr lang="en-US" dirty="0"/>
              <a:t>Techniques are important to understand only after the threat is contained</a:t>
            </a:r>
          </a:p>
          <a:p>
            <a:pPr fontAlgn="base"/>
            <a:r>
              <a:rPr lang="en-US" dirty="0"/>
              <a:t>Requires new 3rd dimension to the framework: Risk Exposure score</a:t>
            </a:r>
          </a:p>
          <a:p>
            <a:pPr lvl="1" fontAlgn="base"/>
            <a:r>
              <a:rPr lang="en-US" dirty="0"/>
              <a:t>Dwell time impact</a:t>
            </a:r>
          </a:p>
          <a:p>
            <a:pPr lvl="1" fontAlgn="base"/>
            <a:r>
              <a:rPr lang="en-US" dirty="0"/>
              <a:t>Alert severity</a:t>
            </a:r>
          </a:p>
          <a:p>
            <a:r>
              <a:rPr lang="en-US" dirty="0"/>
              <a:t>Innovative technologies are focusing on tactic prevention</a:t>
            </a:r>
          </a:p>
          <a:p>
            <a:pPr fontAlgn="base"/>
            <a:r>
              <a:rPr lang="en-US" dirty="0"/>
              <a:t>Data from prevention technologies can drive a feedback loop to detection technologies to make them more efficient and effective</a:t>
            </a:r>
          </a:p>
          <a:p>
            <a:pPr lvl="1" fontAlgn="base"/>
            <a:r>
              <a:rPr lang="en-US" dirty="0"/>
              <a:t>Determine alert priority</a:t>
            </a:r>
          </a:p>
          <a:p>
            <a:pPr lvl="1" fontAlgn="base"/>
            <a:r>
              <a:rPr lang="en-US" dirty="0"/>
              <a:t>Information on new techniques uncovered</a:t>
            </a:r>
          </a:p>
          <a:p>
            <a:pPr marL="0" indent="0">
              <a:buFont typeface="Wingdings" panose="05000000000000000000" pitchFamily="2" charset="2"/>
              <a:buNone/>
            </a:pPr>
            <a:endParaRPr lang="en-US" dirty="0"/>
          </a:p>
        </p:txBody>
      </p:sp>
      <p:sp>
        <p:nvSpPr>
          <p:cNvPr id="8" name="Title 2">
            <a:extLst>
              <a:ext uri="{FF2B5EF4-FFF2-40B4-BE49-F238E27FC236}">
                <a16:creationId xmlns:a16="http://schemas.microsoft.com/office/drawing/2014/main" id="{B2C1A63F-30FC-49F6-B852-C5538267D403}"/>
              </a:ext>
            </a:extLst>
          </p:cNvPr>
          <p:cNvSpPr txBox="1">
            <a:spLocks/>
          </p:cNvSpPr>
          <p:nvPr/>
        </p:nvSpPr>
        <p:spPr>
          <a:xfrm>
            <a:off x="661547" y="2541815"/>
            <a:ext cx="2852057" cy="1143000"/>
          </a:xfrm>
          <a:prstGeom prst="rect">
            <a:avLst/>
          </a:prstGeom>
        </p:spPr>
        <p:txBody>
          <a:bodyPr/>
          <a:lstStyle>
            <a:lvl1pPr algn="l" defTabSz="914400" rtl="0" eaLnBrk="1" latinLnBrk="0" hangingPunct="1">
              <a:lnSpc>
                <a:spcPct val="90000"/>
              </a:lnSpc>
              <a:spcBef>
                <a:spcPct val="0"/>
              </a:spcBef>
              <a:buNone/>
              <a:defRPr sz="3000" kern="1200">
                <a:solidFill>
                  <a:schemeClr val="bg2"/>
                </a:solidFill>
                <a:latin typeface="+mj-lt"/>
                <a:ea typeface="+mj-ea"/>
                <a:cs typeface="+mj-cs"/>
              </a:defRPr>
            </a:lvl1pPr>
          </a:lstStyle>
          <a:p>
            <a:pPr algn="ctr"/>
            <a:r>
              <a:rPr lang="en-US" sz="3200" b="1" dirty="0">
                <a:solidFill>
                  <a:schemeClr val="bg1"/>
                </a:solidFill>
              </a:rPr>
              <a:t>Conclusion</a:t>
            </a:r>
          </a:p>
        </p:txBody>
      </p:sp>
      <p:grpSp>
        <p:nvGrpSpPr>
          <p:cNvPr id="12" name="Group 11">
            <a:extLst>
              <a:ext uri="{FF2B5EF4-FFF2-40B4-BE49-F238E27FC236}">
                <a16:creationId xmlns:a16="http://schemas.microsoft.com/office/drawing/2014/main" id="{7D2EE4B1-79B6-4B89-AB69-E087BC1EDD78}"/>
              </a:ext>
            </a:extLst>
          </p:cNvPr>
          <p:cNvGrpSpPr/>
          <p:nvPr/>
        </p:nvGrpSpPr>
        <p:grpSpPr>
          <a:xfrm>
            <a:off x="1615861" y="1901373"/>
            <a:ext cx="943429" cy="389950"/>
            <a:chOff x="1422400" y="1901373"/>
            <a:chExt cx="1088572" cy="449942"/>
          </a:xfrm>
        </p:grpSpPr>
        <p:sp>
          <p:nvSpPr>
            <p:cNvPr id="10" name="Freeform: Shape 9">
              <a:extLst>
                <a:ext uri="{FF2B5EF4-FFF2-40B4-BE49-F238E27FC236}">
                  <a16:creationId xmlns:a16="http://schemas.microsoft.com/office/drawing/2014/main" id="{FF223BC7-2FB4-4535-AF55-FD19666EE2AA}"/>
                </a:ext>
              </a:extLst>
            </p:cNvPr>
            <p:cNvSpPr/>
            <p:nvPr/>
          </p:nvSpPr>
          <p:spPr>
            <a:xfrm>
              <a:off x="1422400" y="2075544"/>
              <a:ext cx="1088572" cy="275771"/>
            </a:xfrm>
            <a:custGeom>
              <a:avLst/>
              <a:gdLst>
                <a:gd name="connsiteX0" fmla="*/ 0 w 1335315"/>
                <a:gd name="connsiteY0" fmla="*/ 0 h 551543"/>
                <a:gd name="connsiteX1" fmla="*/ 551543 w 1335315"/>
                <a:gd name="connsiteY1" fmla="*/ 551543 h 551543"/>
                <a:gd name="connsiteX2" fmla="*/ 1088572 w 1335315"/>
                <a:gd name="connsiteY2" fmla="*/ 14514 h 551543"/>
                <a:gd name="connsiteX3" fmla="*/ 1335315 w 1335315"/>
                <a:gd name="connsiteY3" fmla="*/ 14514 h 551543"/>
                <a:gd name="connsiteX0" fmla="*/ 0 w 1088572"/>
                <a:gd name="connsiteY0" fmla="*/ 0 h 551543"/>
                <a:gd name="connsiteX1" fmla="*/ 551543 w 1088572"/>
                <a:gd name="connsiteY1" fmla="*/ 551543 h 551543"/>
                <a:gd name="connsiteX2" fmla="*/ 1088572 w 1088572"/>
                <a:gd name="connsiteY2" fmla="*/ 14514 h 551543"/>
              </a:gdLst>
              <a:ahLst/>
              <a:cxnLst>
                <a:cxn ang="0">
                  <a:pos x="connsiteX0" y="connsiteY0"/>
                </a:cxn>
                <a:cxn ang="0">
                  <a:pos x="connsiteX1" y="connsiteY1"/>
                </a:cxn>
                <a:cxn ang="0">
                  <a:pos x="connsiteX2" y="connsiteY2"/>
                </a:cxn>
              </a:cxnLst>
              <a:rect l="l" t="t" r="r" b="b"/>
              <a:pathLst>
                <a:path w="1088572" h="551543">
                  <a:moveTo>
                    <a:pt x="0" y="0"/>
                  </a:moveTo>
                  <a:lnTo>
                    <a:pt x="551543" y="551543"/>
                  </a:lnTo>
                  <a:lnTo>
                    <a:pt x="1088572" y="14514"/>
                  </a:lnTo>
                </a:path>
              </a:pathLst>
            </a:custGeom>
            <a:noFill/>
            <a:ln w="53975"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BE9CCE54-6D40-4621-96C7-995676CAD53D}"/>
                </a:ext>
              </a:extLst>
            </p:cNvPr>
            <p:cNvSpPr/>
            <p:nvPr/>
          </p:nvSpPr>
          <p:spPr>
            <a:xfrm>
              <a:off x="1422400" y="1901373"/>
              <a:ext cx="1088572" cy="275771"/>
            </a:xfrm>
            <a:custGeom>
              <a:avLst/>
              <a:gdLst>
                <a:gd name="connsiteX0" fmla="*/ 0 w 1335315"/>
                <a:gd name="connsiteY0" fmla="*/ 0 h 551543"/>
                <a:gd name="connsiteX1" fmla="*/ 551543 w 1335315"/>
                <a:gd name="connsiteY1" fmla="*/ 551543 h 551543"/>
                <a:gd name="connsiteX2" fmla="*/ 1088572 w 1335315"/>
                <a:gd name="connsiteY2" fmla="*/ 14514 h 551543"/>
                <a:gd name="connsiteX3" fmla="*/ 1335315 w 1335315"/>
                <a:gd name="connsiteY3" fmla="*/ 14514 h 551543"/>
                <a:gd name="connsiteX0" fmla="*/ 0 w 1088572"/>
                <a:gd name="connsiteY0" fmla="*/ 0 h 551543"/>
                <a:gd name="connsiteX1" fmla="*/ 551543 w 1088572"/>
                <a:gd name="connsiteY1" fmla="*/ 551543 h 551543"/>
                <a:gd name="connsiteX2" fmla="*/ 1088572 w 1088572"/>
                <a:gd name="connsiteY2" fmla="*/ 14514 h 551543"/>
              </a:gdLst>
              <a:ahLst/>
              <a:cxnLst>
                <a:cxn ang="0">
                  <a:pos x="connsiteX0" y="connsiteY0"/>
                </a:cxn>
                <a:cxn ang="0">
                  <a:pos x="connsiteX1" y="connsiteY1"/>
                </a:cxn>
                <a:cxn ang="0">
                  <a:pos x="connsiteX2" y="connsiteY2"/>
                </a:cxn>
              </a:cxnLst>
              <a:rect l="l" t="t" r="r" b="b"/>
              <a:pathLst>
                <a:path w="1088572" h="551543">
                  <a:moveTo>
                    <a:pt x="0" y="0"/>
                  </a:moveTo>
                  <a:lnTo>
                    <a:pt x="551543" y="551543"/>
                  </a:lnTo>
                  <a:lnTo>
                    <a:pt x="1088572" y="14514"/>
                  </a:lnTo>
                </a:path>
              </a:pathLst>
            </a:custGeom>
            <a:noFill/>
            <a:ln w="53975"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779934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750"/>
                                        <p:tgtEl>
                                          <p:spTgt spid="7">
                                            <p:txEl>
                                              <p:pRg st="0" end="0"/>
                                            </p:txEl>
                                          </p:spTgt>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750"/>
                                        <p:tgtEl>
                                          <p:spTgt spid="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750"/>
                                        <p:tgtEl>
                                          <p:spTgt spid="7">
                                            <p:txEl>
                                              <p:pRg st="2" end="2"/>
                                            </p:txEl>
                                          </p:spTgt>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750"/>
                                        <p:tgtEl>
                                          <p:spTgt spid="7">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fade">
                                      <p:cBhvr>
                                        <p:cTn id="25" dur="750"/>
                                        <p:tgtEl>
                                          <p:spTgt spid="7">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fade">
                                      <p:cBhvr>
                                        <p:cTn id="28" dur="750"/>
                                        <p:tgtEl>
                                          <p:spTgt spid="7">
                                            <p:txEl>
                                              <p:pRg st="5" end="5"/>
                                            </p:txEl>
                                          </p:spTgt>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750"/>
                                        <p:tgtEl>
                                          <p:spTgt spid="7">
                                            <p:txEl>
                                              <p:pRg st="6" end="6"/>
                                            </p:txEl>
                                          </p:spTgt>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750"/>
                                        <p:tgtEl>
                                          <p:spTgt spid="7">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fade">
                                      <p:cBhvr>
                                        <p:cTn id="39" dur="750"/>
                                        <p:tgtEl>
                                          <p:spTgt spid="7">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xEl>
                                              <p:pRg st="9" end="9"/>
                                            </p:txEl>
                                          </p:spTgt>
                                        </p:tgtEl>
                                        <p:attrNameLst>
                                          <p:attrName>style.visibility</p:attrName>
                                        </p:attrNameLst>
                                      </p:cBhvr>
                                      <p:to>
                                        <p:strVal val="visible"/>
                                      </p:to>
                                    </p:set>
                                    <p:animEffect transition="in" filter="fade">
                                      <p:cBhvr>
                                        <p:cTn id="42" dur="75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CA51D5-7806-439A-8A8E-3524AE99213A}"/>
              </a:ext>
            </a:extLst>
          </p:cNvPr>
          <p:cNvSpPr>
            <a:spLocks noGrp="1"/>
          </p:cNvSpPr>
          <p:nvPr>
            <p:ph type="sldNum" sz="quarter" idx="4294967295"/>
          </p:nvPr>
        </p:nvSpPr>
        <p:spPr>
          <a:xfrm>
            <a:off x="11191874" y="6463506"/>
            <a:ext cx="504826"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E083F9-84ED-46B4-9A6C-E0EB6B8CCED4}" type="slidenum">
              <a:rPr lang="en-US" smtClean="0"/>
              <a:pPr/>
              <a:t>13</a:t>
            </a:fld>
            <a:endParaRPr lang="en-US" dirty="0"/>
          </a:p>
        </p:txBody>
      </p:sp>
    </p:spTree>
    <p:extLst>
      <p:ext uri="{BB962C8B-B14F-4D97-AF65-F5344CB8AC3E}">
        <p14:creationId xmlns:p14="http://schemas.microsoft.com/office/powerpoint/2010/main" val="60509583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2BB6BBC-ED7F-4B2F-8DF0-711210FBB262}"/>
              </a:ext>
            </a:extLst>
          </p:cNvPr>
          <p:cNvSpPr>
            <a:spLocks noGrp="1"/>
          </p:cNvSpPr>
          <p:nvPr>
            <p:ph idx="1"/>
          </p:nvPr>
        </p:nvSpPr>
        <p:spPr/>
        <p:txBody>
          <a:bodyPr/>
          <a:lstStyle/>
          <a:p>
            <a:r>
              <a:rPr lang="en-US" dirty="0"/>
              <a:t>Intro to MITRE ATT&amp;CK Framework</a:t>
            </a:r>
          </a:p>
          <a:p>
            <a:r>
              <a:rPr lang="en-US" dirty="0"/>
              <a:t>Technique Centric Defense</a:t>
            </a:r>
          </a:p>
          <a:p>
            <a:r>
              <a:rPr lang="en-US" dirty="0"/>
              <a:t>Tactic Centric Defense</a:t>
            </a:r>
          </a:p>
          <a:p>
            <a:r>
              <a:rPr lang="en-US" dirty="0"/>
              <a:t>Tactic Defense Technologies</a:t>
            </a:r>
          </a:p>
          <a:p>
            <a:r>
              <a:rPr lang="en-US" dirty="0"/>
              <a:t>Measuring Risk Against ATT&amp;CK</a:t>
            </a:r>
          </a:p>
          <a:p>
            <a:r>
              <a:rPr lang="en-US" dirty="0"/>
              <a:t>Real-World Attack Example</a:t>
            </a:r>
          </a:p>
          <a:p>
            <a:r>
              <a:rPr lang="en-US" dirty="0"/>
              <a:t>Conclusion</a:t>
            </a:r>
          </a:p>
          <a:p>
            <a:endParaRPr lang="en-US" dirty="0"/>
          </a:p>
        </p:txBody>
      </p:sp>
      <p:sp>
        <p:nvSpPr>
          <p:cNvPr id="5" name="Title 3">
            <a:extLst>
              <a:ext uri="{FF2B5EF4-FFF2-40B4-BE49-F238E27FC236}">
                <a16:creationId xmlns:a16="http://schemas.microsoft.com/office/drawing/2014/main" id="{17422A2E-EBF5-48DD-B19D-B1425E0F6951}"/>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019814632"/>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B7BAA1-97E6-4E04-A820-57195A0C4E99}"/>
              </a:ext>
            </a:extLst>
          </p:cNvPr>
          <p:cNvSpPr>
            <a:spLocks noGrp="1"/>
          </p:cNvSpPr>
          <p:nvPr>
            <p:ph idx="1"/>
          </p:nvPr>
        </p:nvSpPr>
        <p:spPr>
          <a:xfrm>
            <a:off x="762002" y="1375772"/>
            <a:ext cx="2181224" cy="4882985"/>
          </a:xfrm>
        </p:spPr>
        <p:txBody>
          <a:bodyPr/>
          <a:lstStyle/>
          <a:p>
            <a:pPr marL="0" indent="0">
              <a:buNone/>
            </a:pPr>
            <a:r>
              <a:rPr lang="en-US" dirty="0"/>
              <a:t>Globally accessible knowledge base of adversary tactics and techniques based on real-world observations of cyberattacks</a:t>
            </a:r>
          </a:p>
          <a:p>
            <a:pPr marL="0" indent="0">
              <a:buNone/>
            </a:pPr>
            <a:endParaRPr lang="en-US" dirty="0"/>
          </a:p>
        </p:txBody>
      </p:sp>
      <p:sp>
        <p:nvSpPr>
          <p:cNvPr id="3" name="Title 2">
            <a:extLst>
              <a:ext uri="{FF2B5EF4-FFF2-40B4-BE49-F238E27FC236}">
                <a16:creationId xmlns:a16="http://schemas.microsoft.com/office/drawing/2014/main" id="{05609988-5C02-4193-97E0-5DC1B23574C4}"/>
              </a:ext>
            </a:extLst>
          </p:cNvPr>
          <p:cNvSpPr>
            <a:spLocks noGrp="1"/>
          </p:cNvSpPr>
          <p:nvPr>
            <p:ph type="title"/>
          </p:nvPr>
        </p:nvSpPr>
        <p:spPr/>
        <p:txBody>
          <a:bodyPr/>
          <a:lstStyle/>
          <a:p>
            <a:r>
              <a:rPr lang="en-US" dirty="0"/>
              <a:t>Intro to Framework</a:t>
            </a:r>
          </a:p>
        </p:txBody>
      </p:sp>
      <p:sp>
        <p:nvSpPr>
          <p:cNvPr id="7" name="TextBox 6">
            <a:extLst>
              <a:ext uri="{FF2B5EF4-FFF2-40B4-BE49-F238E27FC236}">
                <a16:creationId xmlns:a16="http://schemas.microsoft.com/office/drawing/2014/main" id="{A1536351-3F0C-4B8F-A8E5-12165236CAAA}"/>
              </a:ext>
            </a:extLst>
          </p:cNvPr>
          <p:cNvSpPr txBox="1"/>
          <p:nvPr/>
        </p:nvSpPr>
        <p:spPr>
          <a:xfrm>
            <a:off x="3422914" y="6393596"/>
            <a:ext cx="5346169" cy="307777"/>
          </a:xfrm>
          <a:prstGeom prst="rect">
            <a:avLst/>
          </a:prstGeom>
          <a:noFill/>
        </p:spPr>
        <p:txBody>
          <a:bodyPr wrap="square" rtlCol="0">
            <a:spAutoFit/>
          </a:bodyPr>
          <a:lstStyle/>
          <a:p>
            <a:pPr algn="ctr"/>
            <a:r>
              <a:rPr lang="en-US" sz="1400" dirty="0"/>
              <a:t>Partial Enterprise ATT&amp;CK matrix for Windows</a:t>
            </a:r>
          </a:p>
        </p:txBody>
      </p:sp>
      <p:pic>
        <p:nvPicPr>
          <p:cNvPr id="5" name="Picture 4">
            <a:extLst>
              <a:ext uri="{FF2B5EF4-FFF2-40B4-BE49-F238E27FC236}">
                <a16:creationId xmlns:a16="http://schemas.microsoft.com/office/drawing/2014/main" id="{5FC3F06E-857B-4E1A-AA28-69583E456CE6}"/>
              </a:ext>
            </a:extLst>
          </p:cNvPr>
          <p:cNvPicPr>
            <a:picLocks noChangeAspect="1"/>
          </p:cNvPicPr>
          <p:nvPr/>
        </p:nvPicPr>
        <p:blipFill>
          <a:blip r:embed="rId3"/>
          <a:stretch>
            <a:fillRect/>
          </a:stretch>
        </p:blipFill>
        <p:spPr>
          <a:xfrm>
            <a:off x="3030374" y="1423565"/>
            <a:ext cx="8742526" cy="4100935"/>
          </a:xfrm>
          <a:prstGeom prst="rect">
            <a:avLst/>
          </a:prstGeom>
          <a:ln>
            <a:noFill/>
          </a:ln>
          <a:effectLst>
            <a:outerShdw blurRad="292100" dist="139700" dir="2700000" algn="tl" rotWithShape="0">
              <a:srgbClr val="333333">
                <a:alpha val="65000"/>
              </a:srgbClr>
            </a:outerShdw>
          </a:effectLst>
        </p:spPr>
      </p:pic>
      <p:pic>
        <p:nvPicPr>
          <p:cNvPr id="13" name="Picture 2" descr="Image result for mitre att&amp;ck">
            <a:extLst>
              <a:ext uri="{FF2B5EF4-FFF2-40B4-BE49-F238E27FC236}">
                <a16:creationId xmlns:a16="http://schemas.microsoft.com/office/drawing/2014/main" id="{1E33CC07-41BA-4689-820B-10A2306AA0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604" y="365121"/>
            <a:ext cx="1342825" cy="805695"/>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376B83E3-E3A4-40DE-A3BE-B7D79AD930C9}"/>
              </a:ext>
            </a:extLst>
          </p:cNvPr>
          <p:cNvCxnSpPr/>
          <p:nvPr/>
        </p:nvCxnSpPr>
        <p:spPr>
          <a:xfrm>
            <a:off x="1922107" y="495749"/>
            <a:ext cx="0" cy="55983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08059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7D6CA6D4-9083-4280-B696-09883261F66F}"/>
              </a:ext>
            </a:extLst>
          </p:cNvPr>
          <p:cNvSpPr/>
          <p:nvPr/>
        </p:nvSpPr>
        <p:spPr>
          <a:xfrm>
            <a:off x="7339263" y="1852867"/>
            <a:ext cx="4852737" cy="291164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ahoma"/>
              <a:ea typeface="+mn-ea"/>
              <a:cs typeface="Aharoni"/>
            </a:endParaRPr>
          </a:p>
        </p:txBody>
      </p:sp>
      <p:sp>
        <p:nvSpPr>
          <p:cNvPr id="34" name="Content Placeholder 4">
            <a:extLst>
              <a:ext uri="{FF2B5EF4-FFF2-40B4-BE49-F238E27FC236}">
                <a16:creationId xmlns:a16="http://schemas.microsoft.com/office/drawing/2014/main" id="{C15FA791-7B1F-44A1-B054-A127147B055A}"/>
              </a:ext>
            </a:extLst>
          </p:cNvPr>
          <p:cNvSpPr txBox="1">
            <a:spLocks/>
          </p:cNvSpPr>
          <p:nvPr/>
        </p:nvSpPr>
        <p:spPr>
          <a:xfrm>
            <a:off x="8999620" y="2105530"/>
            <a:ext cx="3080085" cy="2430380"/>
          </a:xfrm>
          <a:prstGeom prst="rect">
            <a:avLst/>
          </a:prstGeom>
          <a:ln>
            <a:noFill/>
          </a:ln>
        </p:spPr>
        <p:txBody>
          <a:bodyPr vert="horz" lIns="91440" tIns="45720" rIns="91440" bIns="45720" rtlCol="0">
            <a:noAutofit/>
          </a:bodyPr>
          <a:lstStyle>
            <a:lvl1pPr marL="304792" indent="-304792" algn="l" defTabSz="914400" rtl="0" eaLnBrk="1" latinLnBrk="0" hangingPunct="1">
              <a:lnSpc>
                <a:spcPct val="90000"/>
              </a:lnSpc>
              <a:spcBef>
                <a:spcPts val="1000"/>
              </a:spcBef>
              <a:buSzPct val="130000"/>
              <a:buFontTx/>
              <a:buBlip>
                <a:blip r:embed="rId3"/>
              </a:buBlip>
              <a:defRPr sz="2800" kern="1200">
                <a:solidFill>
                  <a:schemeClr val="tx1"/>
                </a:solidFill>
                <a:latin typeface="+mn-lt"/>
                <a:ea typeface="+mn-ea"/>
                <a:cs typeface="+mn-cs"/>
              </a:defRPr>
            </a:lvl1pPr>
            <a:lvl2pPr marL="461963" indent="-227013" algn="l" defTabSz="914400" rtl="0" eaLnBrk="1" latinLnBrk="0" hangingPunct="1">
              <a:lnSpc>
                <a:spcPct val="90000"/>
              </a:lnSpc>
              <a:spcBef>
                <a:spcPts val="500"/>
              </a:spcBef>
              <a:buSzPct val="130000"/>
              <a:buFontTx/>
              <a:buBlip>
                <a:blip r:embed="rId3"/>
              </a:buBlip>
              <a:defRPr sz="24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ts val="1200"/>
              </a:spcBef>
              <a:buClr>
                <a:srgbClr val="F87E1F"/>
              </a:buClr>
              <a:buSzPct val="120000"/>
              <a:buNone/>
              <a:defRPr/>
            </a:pPr>
            <a:r>
              <a:rPr lang="en-US" sz="2200" b="1" dirty="0">
                <a:solidFill>
                  <a:prstClr val="white"/>
                </a:solidFill>
                <a:ea typeface="Tahoma" panose="020B0604030504040204" pitchFamily="34" charset="0"/>
                <a:cs typeface="Tahoma" panose="020B0604030504040204" pitchFamily="34" charset="0"/>
              </a:rPr>
              <a:t>Security tools offer detection or prevention of techniques and tactics</a:t>
            </a:r>
          </a:p>
          <a:p>
            <a:pPr marL="0" lvl="0" indent="0">
              <a:spcBef>
                <a:spcPts val="1200"/>
              </a:spcBef>
              <a:buClr>
                <a:srgbClr val="F87E1F"/>
              </a:buClr>
              <a:buSzPct val="120000"/>
              <a:buNone/>
              <a:defRPr/>
            </a:pPr>
            <a:r>
              <a:rPr lang="en-US" sz="2200" b="1" dirty="0">
                <a:solidFill>
                  <a:prstClr val="white"/>
                </a:solidFill>
                <a:ea typeface="Tahoma" panose="020B0604030504040204" pitchFamily="34" charset="0"/>
                <a:cs typeface="Tahoma" panose="020B0604030504040204" pitchFamily="34" charset="0"/>
              </a:rPr>
              <a:t>Gaps in coverage help measure risk</a:t>
            </a:r>
          </a:p>
        </p:txBody>
      </p:sp>
      <p:pic>
        <p:nvPicPr>
          <p:cNvPr id="18" name="Picture 17">
            <a:extLst>
              <a:ext uri="{FF2B5EF4-FFF2-40B4-BE49-F238E27FC236}">
                <a16:creationId xmlns:a16="http://schemas.microsoft.com/office/drawing/2014/main" id="{2B328B8C-D130-4F64-9C33-3827FCE13C40}"/>
              </a:ext>
            </a:extLst>
          </p:cNvPr>
          <p:cNvPicPr>
            <a:picLocks noChangeAspect="1"/>
          </p:cNvPicPr>
          <p:nvPr/>
        </p:nvPicPr>
        <p:blipFill rotWithShape="1">
          <a:blip r:embed="rId4"/>
          <a:srcRect l="-1" r="36264"/>
          <a:stretch/>
        </p:blipFill>
        <p:spPr>
          <a:xfrm>
            <a:off x="3030373" y="1423565"/>
            <a:ext cx="5572206" cy="4100935"/>
          </a:xfrm>
          <a:prstGeom prst="rect">
            <a:avLst/>
          </a:prstGeom>
          <a:ln>
            <a:noFill/>
          </a:ln>
          <a:effectLst>
            <a:outerShdw blurRad="292100" dist="139700" dir="2700000" algn="tl" rotWithShape="0">
              <a:srgbClr val="333333">
                <a:alpha val="65000"/>
              </a:srgbClr>
            </a:outerShdw>
          </a:effectLst>
        </p:spPr>
      </p:pic>
      <p:sp>
        <p:nvSpPr>
          <p:cNvPr id="3" name="Title 2">
            <a:extLst>
              <a:ext uri="{FF2B5EF4-FFF2-40B4-BE49-F238E27FC236}">
                <a16:creationId xmlns:a16="http://schemas.microsoft.com/office/drawing/2014/main" id="{05471BCF-DAC6-4D77-87ED-389F28E65DDD}"/>
              </a:ext>
            </a:extLst>
          </p:cNvPr>
          <p:cNvSpPr>
            <a:spLocks noGrp="1"/>
          </p:cNvSpPr>
          <p:nvPr>
            <p:ph type="title"/>
          </p:nvPr>
        </p:nvSpPr>
        <p:spPr/>
        <p:txBody>
          <a:bodyPr/>
          <a:lstStyle/>
          <a:p>
            <a:r>
              <a:rPr lang="en-US" dirty="0"/>
              <a:t>Tactics and Techniques</a:t>
            </a:r>
          </a:p>
        </p:txBody>
      </p:sp>
      <p:grpSp>
        <p:nvGrpSpPr>
          <p:cNvPr id="31" name="Group 30">
            <a:extLst>
              <a:ext uri="{FF2B5EF4-FFF2-40B4-BE49-F238E27FC236}">
                <a16:creationId xmlns:a16="http://schemas.microsoft.com/office/drawing/2014/main" id="{4D830D01-0A7C-4169-B8BB-BA5397C1DAB2}"/>
              </a:ext>
            </a:extLst>
          </p:cNvPr>
          <p:cNvGrpSpPr/>
          <p:nvPr/>
        </p:nvGrpSpPr>
        <p:grpSpPr>
          <a:xfrm>
            <a:off x="161925" y="1386185"/>
            <a:ext cx="3571875" cy="1446550"/>
            <a:chOff x="161925" y="1386185"/>
            <a:chExt cx="3571875" cy="1446550"/>
          </a:xfrm>
        </p:grpSpPr>
        <p:pic>
          <p:nvPicPr>
            <p:cNvPr id="22" name="Picture 21">
              <a:extLst>
                <a:ext uri="{FF2B5EF4-FFF2-40B4-BE49-F238E27FC236}">
                  <a16:creationId xmlns:a16="http://schemas.microsoft.com/office/drawing/2014/main" id="{19E5F8E8-837A-4DF6-AA2E-F9B89DC670AA}"/>
                </a:ext>
              </a:extLst>
            </p:cNvPr>
            <p:cNvPicPr>
              <a:picLocks noChangeAspect="1"/>
            </p:cNvPicPr>
            <p:nvPr/>
          </p:nvPicPr>
          <p:blipFill rotWithShape="1">
            <a:blip r:embed="rId4"/>
            <a:srcRect l="550" t="776" r="92129" b="92906"/>
            <a:stretch/>
          </p:blipFill>
          <p:spPr>
            <a:xfrm>
              <a:off x="3078480" y="1455420"/>
              <a:ext cx="640080" cy="259080"/>
            </a:xfrm>
            <a:prstGeom prst="rect">
              <a:avLst/>
            </a:prstGeom>
            <a:ln>
              <a:noFill/>
            </a:ln>
            <a:effectLst>
              <a:outerShdw blurRad="292100" dist="139700" dir="2700000" algn="tl" rotWithShape="0">
                <a:srgbClr val="333333">
                  <a:alpha val="65000"/>
                </a:srgbClr>
              </a:outerShdw>
            </a:effectLst>
          </p:spPr>
        </p:pic>
        <p:grpSp>
          <p:nvGrpSpPr>
            <p:cNvPr id="30" name="Group 29">
              <a:extLst>
                <a:ext uri="{FF2B5EF4-FFF2-40B4-BE49-F238E27FC236}">
                  <a16:creationId xmlns:a16="http://schemas.microsoft.com/office/drawing/2014/main" id="{92027B51-5FF3-440C-8781-3A75C15F1568}"/>
                </a:ext>
              </a:extLst>
            </p:cNvPr>
            <p:cNvGrpSpPr/>
            <p:nvPr/>
          </p:nvGrpSpPr>
          <p:grpSpPr>
            <a:xfrm>
              <a:off x="161925" y="1386185"/>
              <a:ext cx="3571875" cy="1446550"/>
              <a:chOff x="161925" y="1386185"/>
              <a:chExt cx="3571875" cy="1446550"/>
            </a:xfrm>
          </p:grpSpPr>
          <p:sp>
            <p:nvSpPr>
              <p:cNvPr id="14" name="Rectangle 13">
                <a:extLst>
                  <a:ext uri="{FF2B5EF4-FFF2-40B4-BE49-F238E27FC236}">
                    <a16:creationId xmlns:a16="http://schemas.microsoft.com/office/drawing/2014/main" id="{AA039C14-6C95-43F6-AAAB-9538986FF453}"/>
                  </a:ext>
                </a:extLst>
              </p:cNvPr>
              <p:cNvSpPr/>
              <p:nvPr/>
            </p:nvSpPr>
            <p:spPr>
              <a:xfrm>
                <a:off x="161925" y="1386185"/>
                <a:ext cx="2705100" cy="1446550"/>
              </a:xfrm>
              <a:prstGeom prst="rect">
                <a:avLst/>
              </a:prstGeom>
            </p:spPr>
            <p:txBody>
              <a:bodyPr wrap="square">
                <a:spAutoFit/>
              </a:bodyPr>
              <a:lstStyle/>
              <a:p>
                <a:pPr algn="r"/>
                <a:r>
                  <a:rPr lang="en-US" b="1" dirty="0">
                    <a:solidFill>
                      <a:schemeClr val="accent3"/>
                    </a:solidFill>
                  </a:rPr>
                  <a:t>Tactics</a:t>
                </a:r>
                <a:br>
                  <a:rPr lang="en-US" b="1" dirty="0">
                    <a:solidFill>
                      <a:schemeClr val="bg2"/>
                    </a:solidFill>
                  </a:rPr>
                </a:br>
                <a:r>
                  <a:rPr lang="en-US" dirty="0">
                    <a:solidFill>
                      <a:schemeClr val="bg2"/>
                    </a:solidFill>
                  </a:rPr>
                  <a:t>short-term, adversary goals during an attack (column headings)</a:t>
                </a:r>
              </a:p>
              <a:p>
                <a:pPr lvl="1" algn="r"/>
                <a:r>
                  <a:rPr lang="en-US" sz="1600" i="1" dirty="0" err="1">
                    <a:solidFill>
                      <a:schemeClr val="bg2"/>
                    </a:solidFill>
                  </a:rPr>
                  <a:t>Eg</a:t>
                </a:r>
                <a:r>
                  <a:rPr lang="en-US" sz="1600" i="1" dirty="0">
                    <a:solidFill>
                      <a:schemeClr val="bg2"/>
                    </a:solidFill>
                  </a:rPr>
                  <a:t>: Initial Access</a:t>
                </a:r>
              </a:p>
            </p:txBody>
          </p:sp>
          <p:sp>
            <p:nvSpPr>
              <p:cNvPr id="20" name="Rectangle 19">
                <a:extLst>
                  <a:ext uri="{FF2B5EF4-FFF2-40B4-BE49-F238E27FC236}">
                    <a16:creationId xmlns:a16="http://schemas.microsoft.com/office/drawing/2014/main" id="{B9209D2C-A5B5-4ABD-AF62-E044877E4199}"/>
                  </a:ext>
                </a:extLst>
              </p:cNvPr>
              <p:cNvSpPr/>
              <p:nvPr/>
            </p:nvSpPr>
            <p:spPr>
              <a:xfrm>
                <a:off x="3063240" y="1463040"/>
                <a:ext cx="670560" cy="266700"/>
              </a:xfrm>
              <a:prstGeom prst="rect">
                <a:avLst/>
              </a:prstGeom>
              <a:noFill/>
              <a:ln w="28575">
                <a:solidFill>
                  <a:schemeClr val="accent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a:extLst>
              <a:ext uri="{FF2B5EF4-FFF2-40B4-BE49-F238E27FC236}">
                <a16:creationId xmlns:a16="http://schemas.microsoft.com/office/drawing/2014/main" id="{ACD0AC9F-8EB4-460C-9298-FCE09E8CE6E5}"/>
              </a:ext>
            </a:extLst>
          </p:cNvPr>
          <p:cNvGrpSpPr/>
          <p:nvPr/>
        </p:nvGrpSpPr>
        <p:grpSpPr>
          <a:xfrm>
            <a:off x="174170" y="3996035"/>
            <a:ext cx="3559629" cy="1723549"/>
            <a:chOff x="0" y="3996035"/>
            <a:chExt cx="3733800" cy="1723549"/>
          </a:xfrm>
        </p:grpSpPr>
        <p:pic>
          <p:nvPicPr>
            <p:cNvPr id="23" name="Picture 22">
              <a:extLst>
                <a:ext uri="{FF2B5EF4-FFF2-40B4-BE49-F238E27FC236}">
                  <a16:creationId xmlns:a16="http://schemas.microsoft.com/office/drawing/2014/main" id="{5A39EC58-48C8-468E-8A48-DD2CC28EC685}"/>
                </a:ext>
              </a:extLst>
            </p:cNvPr>
            <p:cNvPicPr>
              <a:picLocks noChangeAspect="1"/>
            </p:cNvPicPr>
            <p:nvPr/>
          </p:nvPicPr>
          <p:blipFill rotWithShape="1">
            <a:blip r:embed="rId4"/>
            <a:srcRect l="550" t="63401" r="92129" b="26750"/>
            <a:stretch/>
          </p:blipFill>
          <p:spPr>
            <a:xfrm>
              <a:off x="3078480" y="4023360"/>
              <a:ext cx="640080" cy="403860"/>
            </a:xfrm>
            <a:prstGeom prst="rect">
              <a:avLst/>
            </a:prstGeom>
            <a:ln>
              <a:noFill/>
            </a:ln>
            <a:effectLst>
              <a:outerShdw blurRad="292100" dist="139700" dir="2700000" algn="tl" rotWithShape="0">
                <a:srgbClr val="333333">
                  <a:alpha val="65000"/>
                </a:srgbClr>
              </a:outerShdw>
            </a:effectLst>
          </p:spPr>
        </p:pic>
        <p:grpSp>
          <p:nvGrpSpPr>
            <p:cNvPr id="29" name="Group 28">
              <a:extLst>
                <a:ext uri="{FF2B5EF4-FFF2-40B4-BE49-F238E27FC236}">
                  <a16:creationId xmlns:a16="http://schemas.microsoft.com/office/drawing/2014/main" id="{66CF4826-74DA-4E23-9F38-DE311E2572F0}"/>
                </a:ext>
              </a:extLst>
            </p:cNvPr>
            <p:cNvGrpSpPr/>
            <p:nvPr/>
          </p:nvGrpSpPr>
          <p:grpSpPr>
            <a:xfrm>
              <a:off x="0" y="3996035"/>
              <a:ext cx="3733800" cy="1723549"/>
              <a:chOff x="0" y="3996035"/>
              <a:chExt cx="3733800" cy="1723549"/>
            </a:xfrm>
          </p:grpSpPr>
          <p:sp>
            <p:nvSpPr>
              <p:cNvPr id="15" name="Rectangle 14">
                <a:extLst>
                  <a:ext uri="{FF2B5EF4-FFF2-40B4-BE49-F238E27FC236}">
                    <a16:creationId xmlns:a16="http://schemas.microsoft.com/office/drawing/2014/main" id="{5CF2F385-932B-41A2-B56F-25BD3A855450}"/>
                  </a:ext>
                </a:extLst>
              </p:cNvPr>
              <p:cNvSpPr/>
              <p:nvPr/>
            </p:nvSpPr>
            <p:spPr>
              <a:xfrm>
                <a:off x="0" y="3996035"/>
                <a:ext cx="2867025" cy="1723549"/>
              </a:xfrm>
              <a:prstGeom prst="rect">
                <a:avLst/>
              </a:prstGeom>
            </p:spPr>
            <p:txBody>
              <a:bodyPr wrap="square">
                <a:spAutoFit/>
              </a:bodyPr>
              <a:lstStyle/>
              <a:p>
                <a:pPr algn="r"/>
                <a:r>
                  <a:rPr lang="en-US" b="1" dirty="0">
                    <a:solidFill>
                      <a:schemeClr val="accent5"/>
                    </a:solidFill>
                  </a:rPr>
                  <a:t>Techniques</a:t>
                </a:r>
                <a:br>
                  <a:rPr lang="en-US" b="1" dirty="0">
                    <a:solidFill>
                      <a:schemeClr val="bg2"/>
                    </a:solidFill>
                  </a:rPr>
                </a:br>
                <a:r>
                  <a:rPr lang="en-US" dirty="0">
                    <a:solidFill>
                      <a:schemeClr val="bg2"/>
                    </a:solidFill>
                  </a:rPr>
                  <a:t>means by which adversaries achieve tactical goals </a:t>
                </a:r>
                <a:br>
                  <a:rPr lang="en-US" dirty="0">
                    <a:solidFill>
                      <a:schemeClr val="bg2"/>
                    </a:solidFill>
                  </a:rPr>
                </a:br>
                <a:r>
                  <a:rPr lang="en-US" dirty="0">
                    <a:solidFill>
                      <a:schemeClr val="bg2"/>
                    </a:solidFill>
                  </a:rPr>
                  <a:t>(individual cells)</a:t>
                </a:r>
              </a:p>
              <a:p>
                <a:pPr lvl="1" algn="r"/>
                <a:r>
                  <a:rPr lang="en-US" sz="1600" i="1" dirty="0" err="1">
                    <a:solidFill>
                      <a:schemeClr val="bg2"/>
                    </a:solidFill>
                  </a:rPr>
                  <a:t>Eg</a:t>
                </a:r>
                <a:r>
                  <a:rPr lang="en-US" sz="1600" i="1" dirty="0">
                    <a:solidFill>
                      <a:schemeClr val="bg2"/>
                    </a:solidFill>
                  </a:rPr>
                  <a:t>: </a:t>
                </a:r>
                <a:r>
                  <a:rPr lang="en-US" sz="1600" i="1" dirty="0" err="1">
                    <a:solidFill>
                      <a:schemeClr val="bg2"/>
                    </a:solidFill>
                  </a:rPr>
                  <a:t>Spearphishing</a:t>
                </a:r>
                <a:r>
                  <a:rPr lang="en-US" sz="1600" i="1" dirty="0">
                    <a:solidFill>
                      <a:schemeClr val="bg2"/>
                    </a:solidFill>
                  </a:rPr>
                  <a:t> Link</a:t>
                </a:r>
              </a:p>
            </p:txBody>
          </p:sp>
          <p:sp>
            <p:nvSpPr>
              <p:cNvPr id="24" name="Rectangle 23">
                <a:extLst>
                  <a:ext uri="{FF2B5EF4-FFF2-40B4-BE49-F238E27FC236}">
                    <a16:creationId xmlns:a16="http://schemas.microsoft.com/office/drawing/2014/main" id="{FB526FFB-FDA4-400C-8336-5BAE9B97B335}"/>
                  </a:ext>
                </a:extLst>
              </p:cNvPr>
              <p:cNvSpPr/>
              <p:nvPr/>
            </p:nvSpPr>
            <p:spPr>
              <a:xfrm>
                <a:off x="3063240" y="4023360"/>
                <a:ext cx="670560" cy="419100"/>
              </a:xfrm>
              <a:prstGeom prst="rect">
                <a:avLst/>
              </a:prstGeom>
              <a:noFill/>
              <a:ln w="2857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12476190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750"/>
                                        <p:tgtEl>
                                          <p:spTgt spid="31"/>
                                        </p:tgtEl>
                                      </p:cBhvr>
                                    </p:animEffect>
                                  </p:childTnLst>
                                </p:cTn>
                              </p:par>
                            </p:childTnLst>
                          </p:cTn>
                        </p:par>
                        <p:par>
                          <p:cTn id="8" fill="hold">
                            <p:stCondLst>
                              <p:cond delay="1000"/>
                            </p:stCondLst>
                            <p:childTnLst>
                              <p:par>
                                <p:cTn id="9" presetID="10" presetClass="entr" presetSubtype="0" fill="hold" nodeType="afterEffect">
                                  <p:stCondLst>
                                    <p:cond delay="25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750"/>
                                        <p:tgtEl>
                                          <p:spTgt spid="32"/>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750"/>
                                        <p:tgtEl>
                                          <p:spTgt spid="33"/>
                                        </p:tgtEl>
                                      </p:cBhvr>
                                    </p:animEffect>
                                  </p:childTnLst>
                                </p:cTn>
                              </p:par>
                            </p:childTnLst>
                          </p:cTn>
                        </p:par>
                        <p:par>
                          <p:cTn id="16" fill="hold">
                            <p:stCondLst>
                              <p:cond delay="2750"/>
                            </p:stCondLst>
                            <p:childTnLst>
                              <p:par>
                                <p:cTn id="17" presetID="10" presetClass="entr" presetSubtype="0" fill="hold" grpId="0" nodeType="afterEffect">
                                  <p:stCondLst>
                                    <p:cond delay="0"/>
                                  </p:stCondLst>
                                  <p:childTnLst>
                                    <p:set>
                                      <p:cBhvr>
                                        <p:cTn id="18" dur="1" fill="hold">
                                          <p:stCondLst>
                                            <p:cond delay="0"/>
                                          </p:stCondLst>
                                        </p:cTn>
                                        <p:tgtEl>
                                          <p:spTgt spid="34">
                                            <p:txEl>
                                              <p:pRg st="0" end="0"/>
                                            </p:txEl>
                                          </p:spTgt>
                                        </p:tgtEl>
                                        <p:attrNameLst>
                                          <p:attrName>style.visibility</p:attrName>
                                        </p:attrNameLst>
                                      </p:cBhvr>
                                      <p:to>
                                        <p:strVal val="visible"/>
                                      </p:to>
                                    </p:set>
                                    <p:animEffect transition="in" filter="fade">
                                      <p:cBhvr>
                                        <p:cTn id="19" dur="500"/>
                                        <p:tgtEl>
                                          <p:spTgt spid="34">
                                            <p:txEl>
                                              <p:pRg st="0" end="0"/>
                                            </p:txEl>
                                          </p:spTgt>
                                        </p:tgtEl>
                                      </p:cBhvr>
                                    </p:animEffect>
                                  </p:childTnLst>
                                </p:cTn>
                              </p:par>
                            </p:childTnLst>
                          </p:cTn>
                        </p:par>
                        <p:par>
                          <p:cTn id="20" fill="hold">
                            <p:stCondLst>
                              <p:cond delay="3250"/>
                            </p:stCondLst>
                            <p:childTnLst>
                              <p:par>
                                <p:cTn id="21" presetID="10" presetClass="entr" presetSubtype="0" fill="hold" grpId="0" nodeType="afterEffect">
                                  <p:stCondLst>
                                    <p:cond delay="0"/>
                                  </p:stCondLst>
                                  <p:childTnLst>
                                    <p:set>
                                      <p:cBhvr>
                                        <p:cTn id="22" dur="1" fill="hold">
                                          <p:stCondLst>
                                            <p:cond delay="0"/>
                                          </p:stCondLst>
                                        </p:cTn>
                                        <p:tgtEl>
                                          <p:spTgt spid="34">
                                            <p:txEl>
                                              <p:pRg st="1" end="1"/>
                                            </p:txEl>
                                          </p:spTgt>
                                        </p:tgtEl>
                                        <p:attrNameLst>
                                          <p:attrName>style.visibility</p:attrName>
                                        </p:attrNameLst>
                                      </p:cBhvr>
                                      <p:to>
                                        <p:strVal val="visible"/>
                                      </p:to>
                                    </p:set>
                                    <p:animEffect transition="in" filter="fade">
                                      <p:cBhvr>
                                        <p:cTn id="23"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2EB1560E-B37B-49AF-AF71-3A84BA7AFD51}"/>
              </a:ext>
            </a:extLst>
          </p:cNvPr>
          <p:cNvGrpSpPr/>
          <p:nvPr/>
        </p:nvGrpSpPr>
        <p:grpSpPr>
          <a:xfrm>
            <a:off x="8072735" y="2235200"/>
            <a:ext cx="3421470" cy="1839913"/>
            <a:chOff x="8230780" y="2235200"/>
            <a:chExt cx="3421470" cy="1839913"/>
          </a:xfrm>
        </p:grpSpPr>
        <p:sp>
          <p:nvSpPr>
            <p:cNvPr id="35" name="Freeform 17">
              <a:extLst>
                <a:ext uri="{FF2B5EF4-FFF2-40B4-BE49-F238E27FC236}">
                  <a16:creationId xmlns:a16="http://schemas.microsoft.com/office/drawing/2014/main" id="{BBCA4D5F-F454-4DA2-9808-D6A97170601F}"/>
                </a:ext>
              </a:extLst>
            </p:cNvPr>
            <p:cNvSpPr>
              <a:spLocks noEditPoints="1"/>
            </p:cNvSpPr>
            <p:nvPr/>
          </p:nvSpPr>
          <p:spPr bwMode="auto">
            <a:xfrm>
              <a:off x="8230780" y="2235200"/>
              <a:ext cx="3421470" cy="1839913"/>
            </a:xfrm>
            <a:custGeom>
              <a:avLst/>
              <a:gdLst>
                <a:gd name="T0" fmla="*/ 339 w 916"/>
                <a:gd name="T1" fmla="*/ 30 h 492"/>
                <a:gd name="T2" fmla="*/ 338 w 916"/>
                <a:gd name="T3" fmla="*/ 30 h 492"/>
                <a:gd name="T4" fmla="*/ 245 w 916"/>
                <a:gd name="T5" fmla="*/ 0 h 492"/>
                <a:gd name="T6" fmla="*/ 0 w 916"/>
                <a:gd name="T7" fmla="*/ 168 h 492"/>
                <a:gd name="T8" fmla="*/ 658 w 916"/>
                <a:gd name="T9" fmla="*/ 214 h 492"/>
                <a:gd name="T10" fmla="*/ 585 w 916"/>
                <a:gd name="T11" fmla="*/ 207 h 492"/>
                <a:gd name="T12" fmla="*/ 71 w 916"/>
                <a:gd name="T13" fmla="*/ 201 h 492"/>
                <a:gd name="T14" fmla="*/ 61 w 916"/>
                <a:gd name="T15" fmla="*/ 492 h 492"/>
                <a:gd name="T16" fmla="*/ 893 w 916"/>
                <a:gd name="T17" fmla="*/ 453 h 492"/>
                <a:gd name="T18" fmla="*/ 241 w 916"/>
                <a:gd name="T19" fmla="*/ 387 h 492"/>
                <a:gd name="T20" fmla="*/ 241 w 916"/>
                <a:gd name="T21" fmla="*/ 278 h 492"/>
                <a:gd name="T22" fmla="*/ 245 w 916"/>
                <a:gd name="T23" fmla="*/ 387 h 492"/>
                <a:gd name="T24" fmla="*/ 307 w 916"/>
                <a:gd name="T25" fmla="*/ 387 h 492"/>
                <a:gd name="T26" fmla="*/ 337 w 916"/>
                <a:gd name="T27" fmla="*/ 151 h 492"/>
                <a:gd name="T28" fmla="*/ 393 w 916"/>
                <a:gd name="T29" fmla="*/ 241 h 492"/>
                <a:gd name="T30" fmla="*/ 455 w 916"/>
                <a:gd name="T31" fmla="*/ 387 h 492"/>
                <a:gd name="T32" fmla="*/ 455 w 916"/>
                <a:gd name="T33" fmla="*/ 278 h 492"/>
                <a:gd name="T34" fmla="*/ 459 w 916"/>
                <a:gd name="T35" fmla="*/ 387 h 492"/>
                <a:gd name="T36" fmla="*/ 520 w 916"/>
                <a:gd name="T37" fmla="*/ 387 h 492"/>
                <a:gd name="T38" fmla="*/ 585 w 916"/>
                <a:gd name="T39" fmla="*/ 392 h 492"/>
                <a:gd name="T40" fmla="*/ 613 w 916"/>
                <a:gd name="T41" fmla="*/ 453 h 492"/>
                <a:gd name="T42" fmla="*/ 613 w 916"/>
                <a:gd name="T43" fmla="*/ 392 h 492"/>
                <a:gd name="T44" fmla="*/ 617 w 916"/>
                <a:gd name="T45" fmla="*/ 453 h 492"/>
                <a:gd name="T46" fmla="*/ 630 w 916"/>
                <a:gd name="T47" fmla="*/ 453 h 492"/>
                <a:gd name="T48" fmla="*/ 634 w 916"/>
                <a:gd name="T49" fmla="*/ 392 h 492"/>
                <a:gd name="T50" fmla="*/ 664 w 916"/>
                <a:gd name="T51" fmla="*/ 453 h 492"/>
                <a:gd name="T52" fmla="*/ 664 w 916"/>
                <a:gd name="T53" fmla="*/ 392 h 492"/>
                <a:gd name="T54" fmla="*/ 668 w 916"/>
                <a:gd name="T55" fmla="*/ 453 h 492"/>
                <a:gd name="T56" fmla="*/ 681 w 916"/>
                <a:gd name="T57" fmla="*/ 453 h 492"/>
                <a:gd name="T58" fmla="*/ 685 w 916"/>
                <a:gd name="T59" fmla="*/ 392 h 492"/>
                <a:gd name="T60" fmla="*/ 700 w 916"/>
                <a:gd name="T61" fmla="*/ 373 h 492"/>
                <a:gd name="T62" fmla="*/ 700 w 916"/>
                <a:gd name="T63" fmla="*/ 276 h 492"/>
                <a:gd name="T64" fmla="*/ 702 w 916"/>
                <a:gd name="T65" fmla="*/ 453 h 492"/>
                <a:gd name="T66" fmla="*/ 715 w 916"/>
                <a:gd name="T67" fmla="*/ 453 h 492"/>
                <a:gd name="T68" fmla="*/ 719 w 916"/>
                <a:gd name="T69" fmla="*/ 392 h 492"/>
                <a:gd name="T70" fmla="*/ 749 w 916"/>
                <a:gd name="T71" fmla="*/ 453 h 492"/>
                <a:gd name="T72" fmla="*/ 749 w 916"/>
                <a:gd name="T73" fmla="*/ 392 h 492"/>
                <a:gd name="T74" fmla="*/ 753 w 916"/>
                <a:gd name="T75" fmla="*/ 453 h 492"/>
                <a:gd name="T76" fmla="*/ 766 w 916"/>
                <a:gd name="T77" fmla="*/ 453 h 492"/>
                <a:gd name="T78" fmla="*/ 770 w 916"/>
                <a:gd name="T79" fmla="*/ 392 h 492"/>
                <a:gd name="T80" fmla="*/ 800 w 916"/>
                <a:gd name="T81" fmla="*/ 453 h 492"/>
                <a:gd name="T82" fmla="*/ 800 w 916"/>
                <a:gd name="T83" fmla="*/ 392 h 492"/>
                <a:gd name="T84" fmla="*/ 804 w 916"/>
                <a:gd name="T85" fmla="*/ 453 h 492"/>
                <a:gd name="T86" fmla="*/ 817 w 916"/>
                <a:gd name="T87" fmla="*/ 453 h 492"/>
                <a:gd name="T88" fmla="*/ 821 w 916"/>
                <a:gd name="T89" fmla="*/ 392 h 492"/>
                <a:gd name="T90" fmla="*/ 850 w 916"/>
                <a:gd name="T91" fmla="*/ 453 h 492"/>
                <a:gd name="T92" fmla="*/ 850 w 916"/>
                <a:gd name="T93" fmla="*/ 392 h 492"/>
                <a:gd name="T94" fmla="*/ 854 w 916"/>
                <a:gd name="T95" fmla="*/ 453 h 492"/>
                <a:gd name="T96" fmla="*/ 868 w 916"/>
                <a:gd name="T97" fmla="*/ 453 h 492"/>
                <a:gd name="T98" fmla="*/ 721 w 916"/>
                <a:gd name="T99" fmla="*/ 28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16" h="492">
                  <a:moveTo>
                    <a:pt x="658" y="214"/>
                  </a:moveTo>
                  <a:cubicBezTo>
                    <a:pt x="677" y="168"/>
                    <a:pt x="677" y="168"/>
                    <a:pt x="677" y="168"/>
                  </a:cubicBezTo>
                  <a:cubicBezTo>
                    <a:pt x="339" y="30"/>
                    <a:pt x="339" y="30"/>
                    <a:pt x="339" y="30"/>
                  </a:cubicBezTo>
                  <a:cubicBezTo>
                    <a:pt x="339" y="30"/>
                    <a:pt x="339" y="30"/>
                    <a:pt x="339" y="30"/>
                  </a:cubicBezTo>
                  <a:cubicBezTo>
                    <a:pt x="339" y="30"/>
                    <a:pt x="339" y="30"/>
                    <a:pt x="339" y="30"/>
                  </a:cubicBezTo>
                  <a:cubicBezTo>
                    <a:pt x="338" y="30"/>
                    <a:pt x="338" y="30"/>
                    <a:pt x="338" y="30"/>
                  </a:cubicBezTo>
                  <a:cubicBezTo>
                    <a:pt x="338" y="30"/>
                    <a:pt x="338" y="30"/>
                    <a:pt x="338" y="30"/>
                  </a:cubicBezTo>
                  <a:cubicBezTo>
                    <a:pt x="245" y="68"/>
                    <a:pt x="245" y="68"/>
                    <a:pt x="245" y="68"/>
                  </a:cubicBezTo>
                  <a:cubicBezTo>
                    <a:pt x="245" y="0"/>
                    <a:pt x="245" y="0"/>
                    <a:pt x="245" y="0"/>
                  </a:cubicBezTo>
                  <a:cubicBezTo>
                    <a:pt x="166" y="0"/>
                    <a:pt x="166" y="0"/>
                    <a:pt x="166" y="0"/>
                  </a:cubicBezTo>
                  <a:cubicBezTo>
                    <a:pt x="166" y="100"/>
                    <a:pt x="166" y="100"/>
                    <a:pt x="166" y="100"/>
                  </a:cubicBezTo>
                  <a:cubicBezTo>
                    <a:pt x="0" y="168"/>
                    <a:pt x="0" y="168"/>
                    <a:pt x="0" y="168"/>
                  </a:cubicBezTo>
                  <a:cubicBezTo>
                    <a:pt x="19" y="214"/>
                    <a:pt x="19" y="214"/>
                    <a:pt x="19" y="214"/>
                  </a:cubicBezTo>
                  <a:cubicBezTo>
                    <a:pt x="339" y="83"/>
                    <a:pt x="339" y="83"/>
                    <a:pt x="339" y="83"/>
                  </a:cubicBezTo>
                  <a:lnTo>
                    <a:pt x="658" y="214"/>
                  </a:lnTo>
                  <a:close/>
                  <a:moveTo>
                    <a:pt x="912" y="335"/>
                  </a:moveTo>
                  <a:cubicBezTo>
                    <a:pt x="916" y="299"/>
                    <a:pt x="916" y="299"/>
                    <a:pt x="916" y="299"/>
                  </a:cubicBezTo>
                  <a:cubicBezTo>
                    <a:pt x="585" y="207"/>
                    <a:pt x="585" y="207"/>
                    <a:pt x="585" y="207"/>
                  </a:cubicBezTo>
                  <a:cubicBezTo>
                    <a:pt x="585" y="193"/>
                    <a:pt x="585" y="193"/>
                    <a:pt x="585" y="193"/>
                  </a:cubicBezTo>
                  <a:cubicBezTo>
                    <a:pt x="492" y="155"/>
                    <a:pt x="341" y="93"/>
                    <a:pt x="339" y="92"/>
                  </a:cubicBezTo>
                  <a:cubicBezTo>
                    <a:pt x="336" y="93"/>
                    <a:pt x="161" y="165"/>
                    <a:pt x="71" y="201"/>
                  </a:cubicBezTo>
                  <a:cubicBezTo>
                    <a:pt x="71" y="453"/>
                    <a:pt x="71" y="453"/>
                    <a:pt x="71" y="453"/>
                  </a:cubicBezTo>
                  <a:cubicBezTo>
                    <a:pt x="61" y="453"/>
                    <a:pt x="61" y="453"/>
                    <a:pt x="61" y="453"/>
                  </a:cubicBezTo>
                  <a:cubicBezTo>
                    <a:pt x="61" y="492"/>
                    <a:pt x="61" y="492"/>
                    <a:pt x="61" y="492"/>
                  </a:cubicBezTo>
                  <a:cubicBezTo>
                    <a:pt x="900" y="492"/>
                    <a:pt x="900" y="492"/>
                    <a:pt x="900" y="492"/>
                  </a:cubicBezTo>
                  <a:cubicBezTo>
                    <a:pt x="900" y="453"/>
                    <a:pt x="900" y="453"/>
                    <a:pt x="900" y="453"/>
                  </a:cubicBezTo>
                  <a:cubicBezTo>
                    <a:pt x="893" y="453"/>
                    <a:pt x="893" y="453"/>
                    <a:pt x="893" y="453"/>
                  </a:cubicBezTo>
                  <a:cubicBezTo>
                    <a:pt x="893" y="330"/>
                    <a:pt x="893" y="330"/>
                    <a:pt x="893" y="330"/>
                  </a:cubicBezTo>
                  <a:lnTo>
                    <a:pt x="912" y="335"/>
                  </a:lnTo>
                  <a:close/>
                  <a:moveTo>
                    <a:pt x="241" y="387"/>
                  </a:moveTo>
                  <a:cubicBezTo>
                    <a:pt x="180" y="387"/>
                    <a:pt x="180" y="387"/>
                    <a:pt x="180" y="387"/>
                  </a:cubicBezTo>
                  <a:cubicBezTo>
                    <a:pt x="180" y="278"/>
                    <a:pt x="180" y="278"/>
                    <a:pt x="180" y="278"/>
                  </a:cubicBezTo>
                  <a:cubicBezTo>
                    <a:pt x="241" y="278"/>
                    <a:pt x="241" y="278"/>
                    <a:pt x="241" y="278"/>
                  </a:cubicBezTo>
                  <a:lnTo>
                    <a:pt x="241" y="387"/>
                  </a:lnTo>
                  <a:close/>
                  <a:moveTo>
                    <a:pt x="307" y="387"/>
                  </a:moveTo>
                  <a:cubicBezTo>
                    <a:pt x="245" y="387"/>
                    <a:pt x="245" y="387"/>
                    <a:pt x="245" y="387"/>
                  </a:cubicBezTo>
                  <a:cubicBezTo>
                    <a:pt x="245" y="278"/>
                    <a:pt x="245" y="278"/>
                    <a:pt x="245" y="278"/>
                  </a:cubicBezTo>
                  <a:cubicBezTo>
                    <a:pt x="307" y="278"/>
                    <a:pt x="307" y="278"/>
                    <a:pt x="307" y="278"/>
                  </a:cubicBezTo>
                  <a:lnTo>
                    <a:pt x="307" y="387"/>
                  </a:lnTo>
                  <a:close/>
                  <a:moveTo>
                    <a:pt x="337" y="241"/>
                  </a:moveTo>
                  <a:cubicBezTo>
                    <a:pt x="284" y="241"/>
                    <a:pt x="284" y="241"/>
                    <a:pt x="284" y="241"/>
                  </a:cubicBezTo>
                  <a:cubicBezTo>
                    <a:pt x="284" y="179"/>
                    <a:pt x="303" y="152"/>
                    <a:pt x="337" y="151"/>
                  </a:cubicBezTo>
                  <a:lnTo>
                    <a:pt x="337" y="241"/>
                  </a:lnTo>
                  <a:close/>
                  <a:moveTo>
                    <a:pt x="341" y="151"/>
                  </a:moveTo>
                  <a:cubicBezTo>
                    <a:pt x="374" y="152"/>
                    <a:pt x="393" y="179"/>
                    <a:pt x="393" y="241"/>
                  </a:cubicBezTo>
                  <a:cubicBezTo>
                    <a:pt x="341" y="241"/>
                    <a:pt x="341" y="241"/>
                    <a:pt x="341" y="241"/>
                  </a:cubicBezTo>
                  <a:lnTo>
                    <a:pt x="341" y="151"/>
                  </a:lnTo>
                  <a:close/>
                  <a:moveTo>
                    <a:pt x="455" y="387"/>
                  </a:moveTo>
                  <a:cubicBezTo>
                    <a:pt x="393" y="387"/>
                    <a:pt x="393" y="387"/>
                    <a:pt x="393" y="387"/>
                  </a:cubicBezTo>
                  <a:cubicBezTo>
                    <a:pt x="393" y="278"/>
                    <a:pt x="393" y="278"/>
                    <a:pt x="393" y="278"/>
                  </a:cubicBezTo>
                  <a:cubicBezTo>
                    <a:pt x="455" y="278"/>
                    <a:pt x="455" y="278"/>
                    <a:pt x="455" y="278"/>
                  </a:cubicBezTo>
                  <a:lnTo>
                    <a:pt x="455" y="387"/>
                  </a:lnTo>
                  <a:close/>
                  <a:moveTo>
                    <a:pt x="520" y="387"/>
                  </a:moveTo>
                  <a:cubicBezTo>
                    <a:pt x="459" y="387"/>
                    <a:pt x="459" y="387"/>
                    <a:pt x="459" y="387"/>
                  </a:cubicBezTo>
                  <a:cubicBezTo>
                    <a:pt x="459" y="278"/>
                    <a:pt x="459" y="278"/>
                    <a:pt x="459" y="278"/>
                  </a:cubicBezTo>
                  <a:cubicBezTo>
                    <a:pt x="520" y="278"/>
                    <a:pt x="520" y="278"/>
                    <a:pt x="520" y="278"/>
                  </a:cubicBezTo>
                  <a:lnTo>
                    <a:pt x="520" y="387"/>
                  </a:lnTo>
                  <a:close/>
                  <a:moveTo>
                    <a:pt x="596" y="453"/>
                  </a:moveTo>
                  <a:cubicBezTo>
                    <a:pt x="585" y="453"/>
                    <a:pt x="585" y="453"/>
                    <a:pt x="585" y="453"/>
                  </a:cubicBezTo>
                  <a:cubicBezTo>
                    <a:pt x="585" y="392"/>
                    <a:pt x="585" y="392"/>
                    <a:pt x="585" y="392"/>
                  </a:cubicBezTo>
                  <a:cubicBezTo>
                    <a:pt x="596" y="392"/>
                    <a:pt x="596" y="392"/>
                    <a:pt x="596" y="392"/>
                  </a:cubicBezTo>
                  <a:lnTo>
                    <a:pt x="596" y="453"/>
                  </a:lnTo>
                  <a:close/>
                  <a:moveTo>
                    <a:pt x="613" y="453"/>
                  </a:moveTo>
                  <a:cubicBezTo>
                    <a:pt x="600" y="453"/>
                    <a:pt x="600" y="453"/>
                    <a:pt x="600" y="453"/>
                  </a:cubicBezTo>
                  <a:cubicBezTo>
                    <a:pt x="600" y="392"/>
                    <a:pt x="600" y="392"/>
                    <a:pt x="600" y="392"/>
                  </a:cubicBezTo>
                  <a:cubicBezTo>
                    <a:pt x="613" y="392"/>
                    <a:pt x="613" y="392"/>
                    <a:pt x="613" y="392"/>
                  </a:cubicBezTo>
                  <a:lnTo>
                    <a:pt x="613" y="453"/>
                  </a:lnTo>
                  <a:close/>
                  <a:moveTo>
                    <a:pt x="630" y="453"/>
                  </a:moveTo>
                  <a:cubicBezTo>
                    <a:pt x="617" y="453"/>
                    <a:pt x="617" y="453"/>
                    <a:pt x="617" y="453"/>
                  </a:cubicBezTo>
                  <a:cubicBezTo>
                    <a:pt x="617" y="392"/>
                    <a:pt x="617" y="392"/>
                    <a:pt x="617" y="392"/>
                  </a:cubicBezTo>
                  <a:cubicBezTo>
                    <a:pt x="630" y="392"/>
                    <a:pt x="630" y="392"/>
                    <a:pt x="630" y="392"/>
                  </a:cubicBezTo>
                  <a:lnTo>
                    <a:pt x="630" y="453"/>
                  </a:lnTo>
                  <a:close/>
                  <a:moveTo>
                    <a:pt x="647" y="453"/>
                  </a:moveTo>
                  <a:cubicBezTo>
                    <a:pt x="634" y="453"/>
                    <a:pt x="634" y="453"/>
                    <a:pt x="634" y="453"/>
                  </a:cubicBezTo>
                  <a:cubicBezTo>
                    <a:pt x="634" y="392"/>
                    <a:pt x="634" y="392"/>
                    <a:pt x="634" y="392"/>
                  </a:cubicBezTo>
                  <a:cubicBezTo>
                    <a:pt x="647" y="392"/>
                    <a:pt x="647" y="392"/>
                    <a:pt x="647" y="392"/>
                  </a:cubicBezTo>
                  <a:lnTo>
                    <a:pt x="647" y="453"/>
                  </a:lnTo>
                  <a:close/>
                  <a:moveTo>
                    <a:pt x="664" y="453"/>
                  </a:moveTo>
                  <a:cubicBezTo>
                    <a:pt x="651" y="453"/>
                    <a:pt x="651" y="453"/>
                    <a:pt x="651" y="453"/>
                  </a:cubicBezTo>
                  <a:cubicBezTo>
                    <a:pt x="651" y="392"/>
                    <a:pt x="651" y="392"/>
                    <a:pt x="651" y="392"/>
                  </a:cubicBezTo>
                  <a:cubicBezTo>
                    <a:pt x="664" y="392"/>
                    <a:pt x="664" y="392"/>
                    <a:pt x="664" y="392"/>
                  </a:cubicBezTo>
                  <a:lnTo>
                    <a:pt x="664" y="453"/>
                  </a:lnTo>
                  <a:close/>
                  <a:moveTo>
                    <a:pt x="681" y="453"/>
                  </a:moveTo>
                  <a:cubicBezTo>
                    <a:pt x="668" y="453"/>
                    <a:pt x="668" y="453"/>
                    <a:pt x="668" y="453"/>
                  </a:cubicBezTo>
                  <a:cubicBezTo>
                    <a:pt x="668" y="392"/>
                    <a:pt x="668" y="392"/>
                    <a:pt x="668" y="392"/>
                  </a:cubicBezTo>
                  <a:cubicBezTo>
                    <a:pt x="681" y="392"/>
                    <a:pt x="681" y="392"/>
                    <a:pt x="681" y="392"/>
                  </a:cubicBezTo>
                  <a:lnTo>
                    <a:pt x="681" y="453"/>
                  </a:lnTo>
                  <a:close/>
                  <a:moveTo>
                    <a:pt x="698" y="453"/>
                  </a:moveTo>
                  <a:cubicBezTo>
                    <a:pt x="685" y="453"/>
                    <a:pt x="685" y="453"/>
                    <a:pt x="685" y="453"/>
                  </a:cubicBezTo>
                  <a:cubicBezTo>
                    <a:pt x="685" y="392"/>
                    <a:pt x="685" y="392"/>
                    <a:pt x="685" y="392"/>
                  </a:cubicBezTo>
                  <a:cubicBezTo>
                    <a:pt x="698" y="392"/>
                    <a:pt x="698" y="392"/>
                    <a:pt x="698" y="392"/>
                  </a:cubicBezTo>
                  <a:lnTo>
                    <a:pt x="698" y="453"/>
                  </a:lnTo>
                  <a:close/>
                  <a:moveTo>
                    <a:pt x="700" y="373"/>
                  </a:moveTo>
                  <a:cubicBezTo>
                    <a:pt x="585" y="373"/>
                    <a:pt x="585" y="373"/>
                    <a:pt x="585" y="373"/>
                  </a:cubicBezTo>
                  <a:cubicBezTo>
                    <a:pt x="585" y="244"/>
                    <a:pt x="585" y="244"/>
                    <a:pt x="585" y="244"/>
                  </a:cubicBezTo>
                  <a:cubicBezTo>
                    <a:pt x="700" y="276"/>
                    <a:pt x="700" y="276"/>
                    <a:pt x="700" y="276"/>
                  </a:cubicBezTo>
                  <a:lnTo>
                    <a:pt x="700" y="373"/>
                  </a:lnTo>
                  <a:close/>
                  <a:moveTo>
                    <a:pt x="715" y="453"/>
                  </a:moveTo>
                  <a:cubicBezTo>
                    <a:pt x="702" y="453"/>
                    <a:pt x="702" y="453"/>
                    <a:pt x="702" y="453"/>
                  </a:cubicBezTo>
                  <a:cubicBezTo>
                    <a:pt x="702" y="392"/>
                    <a:pt x="702" y="392"/>
                    <a:pt x="702" y="392"/>
                  </a:cubicBezTo>
                  <a:cubicBezTo>
                    <a:pt x="715" y="392"/>
                    <a:pt x="715" y="392"/>
                    <a:pt x="715" y="392"/>
                  </a:cubicBezTo>
                  <a:lnTo>
                    <a:pt x="715" y="453"/>
                  </a:lnTo>
                  <a:close/>
                  <a:moveTo>
                    <a:pt x="732" y="453"/>
                  </a:moveTo>
                  <a:cubicBezTo>
                    <a:pt x="719" y="453"/>
                    <a:pt x="719" y="453"/>
                    <a:pt x="719" y="453"/>
                  </a:cubicBezTo>
                  <a:cubicBezTo>
                    <a:pt x="719" y="392"/>
                    <a:pt x="719" y="392"/>
                    <a:pt x="719" y="392"/>
                  </a:cubicBezTo>
                  <a:cubicBezTo>
                    <a:pt x="732" y="392"/>
                    <a:pt x="732" y="392"/>
                    <a:pt x="732" y="392"/>
                  </a:cubicBezTo>
                  <a:lnTo>
                    <a:pt x="732" y="453"/>
                  </a:lnTo>
                  <a:close/>
                  <a:moveTo>
                    <a:pt x="749" y="453"/>
                  </a:moveTo>
                  <a:cubicBezTo>
                    <a:pt x="736" y="453"/>
                    <a:pt x="736" y="453"/>
                    <a:pt x="736" y="453"/>
                  </a:cubicBezTo>
                  <a:cubicBezTo>
                    <a:pt x="736" y="392"/>
                    <a:pt x="736" y="392"/>
                    <a:pt x="736" y="392"/>
                  </a:cubicBezTo>
                  <a:cubicBezTo>
                    <a:pt x="749" y="392"/>
                    <a:pt x="749" y="392"/>
                    <a:pt x="749" y="392"/>
                  </a:cubicBezTo>
                  <a:lnTo>
                    <a:pt x="749" y="453"/>
                  </a:lnTo>
                  <a:close/>
                  <a:moveTo>
                    <a:pt x="766" y="453"/>
                  </a:moveTo>
                  <a:cubicBezTo>
                    <a:pt x="753" y="453"/>
                    <a:pt x="753" y="453"/>
                    <a:pt x="753" y="453"/>
                  </a:cubicBezTo>
                  <a:cubicBezTo>
                    <a:pt x="753" y="392"/>
                    <a:pt x="753" y="392"/>
                    <a:pt x="753" y="392"/>
                  </a:cubicBezTo>
                  <a:cubicBezTo>
                    <a:pt x="766" y="392"/>
                    <a:pt x="766" y="392"/>
                    <a:pt x="766" y="392"/>
                  </a:cubicBezTo>
                  <a:lnTo>
                    <a:pt x="766" y="453"/>
                  </a:lnTo>
                  <a:close/>
                  <a:moveTo>
                    <a:pt x="783" y="453"/>
                  </a:moveTo>
                  <a:cubicBezTo>
                    <a:pt x="770" y="453"/>
                    <a:pt x="770" y="453"/>
                    <a:pt x="770" y="453"/>
                  </a:cubicBezTo>
                  <a:cubicBezTo>
                    <a:pt x="770" y="392"/>
                    <a:pt x="770" y="392"/>
                    <a:pt x="770" y="392"/>
                  </a:cubicBezTo>
                  <a:cubicBezTo>
                    <a:pt x="783" y="392"/>
                    <a:pt x="783" y="392"/>
                    <a:pt x="783" y="392"/>
                  </a:cubicBezTo>
                  <a:lnTo>
                    <a:pt x="783" y="453"/>
                  </a:lnTo>
                  <a:close/>
                  <a:moveTo>
                    <a:pt x="800" y="453"/>
                  </a:moveTo>
                  <a:cubicBezTo>
                    <a:pt x="787" y="453"/>
                    <a:pt x="787" y="453"/>
                    <a:pt x="787" y="453"/>
                  </a:cubicBezTo>
                  <a:cubicBezTo>
                    <a:pt x="787" y="392"/>
                    <a:pt x="787" y="392"/>
                    <a:pt x="787" y="392"/>
                  </a:cubicBezTo>
                  <a:cubicBezTo>
                    <a:pt x="800" y="392"/>
                    <a:pt x="800" y="392"/>
                    <a:pt x="800" y="392"/>
                  </a:cubicBezTo>
                  <a:lnTo>
                    <a:pt x="800" y="453"/>
                  </a:lnTo>
                  <a:close/>
                  <a:moveTo>
                    <a:pt x="817" y="453"/>
                  </a:moveTo>
                  <a:cubicBezTo>
                    <a:pt x="804" y="453"/>
                    <a:pt x="804" y="453"/>
                    <a:pt x="804" y="453"/>
                  </a:cubicBezTo>
                  <a:cubicBezTo>
                    <a:pt x="804" y="392"/>
                    <a:pt x="804" y="392"/>
                    <a:pt x="804" y="392"/>
                  </a:cubicBezTo>
                  <a:cubicBezTo>
                    <a:pt x="817" y="392"/>
                    <a:pt x="817" y="392"/>
                    <a:pt x="817" y="392"/>
                  </a:cubicBezTo>
                  <a:lnTo>
                    <a:pt x="817" y="453"/>
                  </a:lnTo>
                  <a:close/>
                  <a:moveTo>
                    <a:pt x="834" y="453"/>
                  </a:moveTo>
                  <a:cubicBezTo>
                    <a:pt x="821" y="453"/>
                    <a:pt x="821" y="453"/>
                    <a:pt x="821" y="453"/>
                  </a:cubicBezTo>
                  <a:cubicBezTo>
                    <a:pt x="821" y="392"/>
                    <a:pt x="821" y="392"/>
                    <a:pt x="821" y="392"/>
                  </a:cubicBezTo>
                  <a:cubicBezTo>
                    <a:pt x="834" y="392"/>
                    <a:pt x="834" y="392"/>
                    <a:pt x="834" y="392"/>
                  </a:cubicBezTo>
                  <a:lnTo>
                    <a:pt x="834" y="453"/>
                  </a:lnTo>
                  <a:close/>
                  <a:moveTo>
                    <a:pt x="850" y="453"/>
                  </a:moveTo>
                  <a:cubicBezTo>
                    <a:pt x="838" y="453"/>
                    <a:pt x="838" y="453"/>
                    <a:pt x="838" y="453"/>
                  </a:cubicBezTo>
                  <a:cubicBezTo>
                    <a:pt x="838" y="392"/>
                    <a:pt x="838" y="392"/>
                    <a:pt x="838" y="392"/>
                  </a:cubicBezTo>
                  <a:cubicBezTo>
                    <a:pt x="850" y="392"/>
                    <a:pt x="850" y="392"/>
                    <a:pt x="850" y="392"/>
                  </a:cubicBezTo>
                  <a:lnTo>
                    <a:pt x="850" y="453"/>
                  </a:lnTo>
                  <a:close/>
                  <a:moveTo>
                    <a:pt x="868" y="453"/>
                  </a:moveTo>
                  <a:cubicBezTo>
                    <a:pt x="854" y="453"/>
                    <a:pt x="854" y="453"/>
                    <a:pt x="854" y="453"/>
                  </a:cubicBezTo>
                  <a:cubicBezTo>
                    <a:pt x="854" y="392"/>
                    <a:pt x="854" y="392"/>
                    <a:pt x="854" y="392"/>
                  </a:cubicBezTo>
                  <a:cubicBezTo>
                    <a:pt x="868" y="392"/>
                    <a:pt x="868" y="392"/>
                    <a:pt x="868" y="392"/>
                  </a:cubicBezTo>
                  <a:lnTo>
                    <a:pt x="868" y="453"/>
                  </a:lnTo>
                  <a:close/>
                  <a:moveTo>
                    <a:pt x="868" y="373"/>
                  </a:moveTo>
                  <a:cubicBezTo>
                    <a:pt x="721" y="373"/>
                    <a:pt x="721" y="373"/>
                    <a:pt x="721" y="373"/>
                  </a:cubicBezTo>
                  <a:cubicBezTo>
                    <a:pt x="721" y="282"/>
                    <a:pt x="721" y="282"/>
                    <a:pt x="721" y="282"/>
                  </a:cubicBezTo>
                  <a:cubicBezTo>
                    <a:pt x="868" y="323"/>
                    <a:pt x="868" y="323"/>
                    <a:pt x="868" y="323"/>
                  </a:cubicBezTo>
                  <a:lnTo>
                    <a:pt x="868" y="373"/>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41">
              <a:extLst>
                <a:ext uri="{FF2B5EF4-FFF2-40B4-BE49-F238E27FC236}">
                  <a16:creationId xmlns:a16="http://schemas.microsoft.com/office/drawing/2014/main" id="{6EDCC23C-1CC5-4126-A296-5F8213B97858}"/>
                </a:ext>
              </a:extLst>
            </p:cNvPr>
            <p:cNvSpPr/>
            <p:nvPr/>
          </p:nvSpPr>
          <p:spPr>
            <a:xfrm>
              <a:off x="9652000" y="3200400"/>
              <a:ext cx="577850" cy="635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638F2AD-DB70-4BA6-8E65-472BEC8DD3CC}"/>
                </a:ext>
              </a:extLst>
            </p:cNvPr>
            <p:cNvSpPr/>
            <p:nvPr/>
          </p:nvSpPr>
          <p:spPr>
            <a:xfrm>
              <a:off x="9728200" y="3276600"/>
              <a:ext cx="387350" cy="781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Content Placeholder 1">
            <a:extLst>
              <a:ext uri="{FF2B5EF4-FFF2-40B4-BE49-F238E27FC236}">
                <a16:creationId xmlns:a16="http://schemas.microsoft.com/office/drawing/2014/main" id="{C96B6769-6334-4240-B07D-346169EF8B6D}"/>
              </a:ext>
            </a:extLst>
          </p:cNvPr>
          <p:cNvSpPr>
            <a:spLocks noGrp="1"/>
          </p:cNvSpPr>
          <p:nvPr>
            <p:ph idx="1"/>
          </p:nvPr>
        </p:nvSpPr>
        <p:spPr>
          <a:xfrm>
            <a:off x="762001" y="1375772"/>
            <a:ext cx="6705599" cy="4882985"/>
          </a:xfrm>
        </p:spPr>
        <p:txBody>
          <a:bodyPr/>
          <a:lstStyle/>
          <a:p>
            <a:pPr>
              <a:lnSpc>
                <a:spcPct val="90000"/>
              </a:lnSpc>
            </a:pPr>
            <a:r>
              <a:rPr lang="en-US" dirty="0"/>
              <a:t>Most vendors focus on detecting adversarial </a:t>
            </a:r>
            <a:r>
              <a:rPr lang="en-US" i="1" dirty="0"/>
              <a:t>Techniques </a:t>
            </a:r>
            <a:endParaRPr lang="en-US" dirty="0"/>
          </a:p>
          <a:p>
            <a:pPr lvl="1">
              <a:lnSpc>
                <a:spcPct val="90000"/>
              </a:lnSpc>
            </a:pPr>
            <a:r>
              <a:rPr lang="en-US" dirty="0"/>
              <a:t>Technique Detection is the focus of MITRE Evaluations</a:t>
            </a:r>
          </a:p>
          <a:p>
            <a:pPr>
              <a:lnSpc>
                <a:spcPct val="90000"/>
              </a:lnSpc>
            </a:pPr>
            <a:r>
              <a:rPr lang="en-US" dirty="0"/>
              <a:t>Static and/or behavioral detection is required</a:t>
            </a:r>
          </a:p>
          <a:p>
            <a:pPr lvl="1">
              <a:lnSpc>
                <a:spcPct val="90000"/>
              </a:lnSpc>
            </a:pPr>
            <a:r>
              <a:rPr lang="en-US" dirty="0"/>
              <a:t>One rule cannot detect a given technique 100% </a:t>
            </a:r>
            <a:br>
              <a:rPr lang="en-US" dirty="0"/>
            </a:br>
            <a:r>
              <a:rPr lang="en-US" dirty="0"/>
              <a:t>of the time</a:t>
            </a:r>
          </a:p>
          <a:p>
            <a:pPr>
              <a:lnSpc>
                <a:spcPct val="90000"/>
              </a:lnSpc>
            </a:pPr>
            <a:r>
              <a:rPr lang="en-US" dirty="0"/>
              <a:t>New techniques are added on a regular basis</a:t>
            </a:r>
          </a:p>
          <a:p>
            <a:pPr lvl="1">
              <a:lnSpc>
                <a:spcPct val="90000"/>
              </a:lnSpc>
            </a:pPr>
            <a:r>
              <a:rPr lang="en-US" dirty="0"/>
              <a:t>Signatures, behavioral analysis, heuristics must react</a:t>
            </a:r>
          </a:p>
          <a:p>
            <a:pPr>
              <a:lnSpc>
                <a:spcPct val="90000"/>
              </a:lnSpc>
            </a:pPr>
            <a:r>
              <a:rPr lang="en-US" dirty="0"/>
              <a:t>Attackers change techniques to circumvent defenses</a:t>
            </a:r>
          </a:p>
          <a:p>
            <a:pPr lvl="1">
              <a:lnSpc>
                <a:spcPct val="90000"/>
              </a:lnSpc>
            </a:pPr>
            <a:r>
              <a:rPr lang="en-US" dirty="0"/>
              <a:t>Defenses must address each technique individually</a:t>
            </a:r>
          </a:p>
          <a:p>
            <a:pPr>
              <a:lnSpc>
                <a:spcPct val="90000"/>
              </a:lnSpc>
            </a:pPr>
            <a:r>
              <a:rPr lang="en-US" dirty="0"/>
              <a:t>Technique detection coverage is a common way security teams assess risk</a:t>
            </a:r>
          </a:p>
          <a:p>
            <a:pPr lvl="1">
              <a:lnSpc>
                <a:spcPct val="90000"/>
              </a:lnSpc>
            </a:pPr>
            <a:r>
              <a:rPr lang="en-US" dirty="0"/>
              <a:t>Alert severity associated with technique detections</a:t>
            </a:r>
          </a:p>
          <a:p>
            <a:pPr lvl="1">
              <a:lnSpc>
                <a:spcPct val="90000"/>
              </a:lnSpc>
            </a:pPr>
            <a:r>
              <a:rPr lang="en-US" dirty="0"/>
              <a:t>Dwell time greatly increases organizational risk</a:t>
            </a:r>
          </a:p>
          <a:p>
            <a:pPr>
              <a:lnSpc>
                <a:spcPct val="90000"/>
              </a:lnSpc>
            </a:pPr>
            <a:endParaRPr lang="en-US" dirty="0"/>
          </a:p>
        </p:txBody>
      </p:sp>
      <p:sp>
        <p:nvSpPr>
          <p:cNvPr id="3" name="Title 2">
            <a:extLst>
              <a:ext uri="{FF2B5EF4-FFF2-40B4-BE49-F238E27FC236}">
                <a16:creationId xmlns:a16="http://schemas.microsoft.com/office/drawing/2014/main" id="{263EF5AA-72F6-474C-AE27-76B88CF2077D}"/>
              </a:ext>
            </a:extLst>
          </p:cNvPr>
          <p:cNvSpPr>
            <a:spLocks noGrp="1"/>
          </p:cNvSpPr>
          <p:nvPr>
            <p:ph type="title"/>
          </p:nvPr>
        </p:nvSpPr>
        <p:spPr/>
        <p:txBody>
          <a:bodyPr/>
          <a:lstStyle/>
          <a:p>
            <a:r>
              <a:rPr lang="en-US" dirty="0"/>
              <a:t>Status Quo ATT@CK Strategy </a:t>
            </a:r>
            <a:br>
              <a:rPr lang="en-US" dirty="0"/>
            </a:br>
            <a:r>
              <a:rPr lang="en-US" sz="2400" b="1" dirty="0"/>
              <a:t>Technique Centric Defense</a:t>
            </a:r>
            <a:endParaRPr lang="en-US" b="1" dirty="0"/>
          </a:p>
        </p:txBody>
      </p:sp>
      <p:cxnSp>
        <p:nvCxnSpPr>
          <p:cNvPr id="18" name="Straight Connector 17">
            <a:extLst>
              <a:ext uri="{FF2B5EF4-FFF2-40B4-BE49-F238E27FC236}">
                <a16:creationId xmlns:a16="http://schemas.microsoft.com/office/drawing/2014/main" id="{BE16EEDE-48FC-494E-A3C5-35311668D8D4}"/>
              </a:ext>
            </a:extLst>
          </p:cNvPr>
          <p:cNvCxnSpPr>
            <a:cxnSpLocks/>
          </p:cNvCxnSpPr>
          <p:nvPr/>
        </p:nvCxnSpPr>
        <p:spPr>
          <a:xfrm>
            <a:off x="1922107" y="421105"/>
            <a:ext cx="0" cy="69463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91E26078-A906-4111-A350-3A694EE7A2A7}"/>
              </a:ext>
            </a:extLst>
          </p:cNvPr>
          <p:cNvGrpSpPr/>
          <p:nvPr/>
        </p:nvGrpSpPr>
        <p:grpSpPr>
          <a:xfrm>
            <a:off x="830179" y="300790"/>
            <a:ext cx="902368" cy="902368"/>
            <a:chOff x="830179" y="300790"/>
            <a:chExt cx="902368" cy="902368"/>
          </a:xfrm>
        </p:grpSpPr>
        <p:sp>
          <p:nvSpPr>
            <p:cNvPr id="19" name="Oval 18">
              <a:extLst>
                <a:ext uri="{FF2B5EF4-FFF2-40B4-BE49-F238E27FC236}">
                  <a16:creationId xmlns:a16="http://schemas.microsoft.com/office/drawing/2014/main" id="{E917CFCF-979B-4CD8-B8D3-DA443EF5443F}"/>
                </a:ext>
              </a:extLst>
            </p:cNvPr>
            <p:cNvSpPr/>
            <p:nvPr/>
          </p:nvSpPr>
          <p:spPr>
            <a:xfrm>
              <a:off x="830179" y="300790"/>
              <a:ext cx="902368" cy="9023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a:extLst>
                <a:ext uri="{FF2B5EF4-FFF2-40B4-BE49-F238E27FC236}">
                  <a16:creationId xmlns:a16="http://schemas.microsoft.com/office/drawing/2014/main" id="{73BD1DEC-669A-4899-87AA-F4EB7F1A3012}"/>
                </a:ext>
              </a:extLst>
            </p:cNvPr>
            <p:cNvGrpSpPr>
              <a:grpSpLocks noChangeAspect="1"/>
            </p:cNvGrpSpPr>
            <p:nvPr/>
          </p:nvGrpSpPr>
          <p:grpSpPr bwMode="auto">
            <a:xfrm rot="10800000">
              <a:off x="963614" y="469900"/>
              <a:ext cx="594834" cy="546799"/>
              <a:chOff x="2647" y="1068"/>
              <a:chExt cx="2390" cy="2197"/>
            </a:xfrm>
            <a:solidFill>
              <a:schemeClr val="bg1"/>
            </a:solidFill>
          </p:grpSpPr>
          <p:sp>
            <p:nvSpPr>
              <p:cNvPr id="21" name="Freeform 5">
                <a:extLst>
                  <a:ext uri="{FF2B5EF4-FFF2-40B4-BE49-F238E27FC236}">
                    <a16:creationId xmlns:a16="http://schemas.microsoft.com/office/drawing/2014/main" id="{58EE36E9-944A-493D-85BF-C2CD19346217}"/>
                  </a:ext>
                </a:extLst>
              </p:cNvPr>
              <p:cNvSpPr>
                <a:spLocks noEditPoints="1"/>
              </p:cNvSpPr>
              <p:nvPr/>
            </p:nvSpPr>
            <p:spPr bwMode="auto">
              <a:xfrm>
                <a:off x="4394" y="2367"/>
                <a:ext cx="395" cy="391"/>
              </a:xfrm>
              <a:custGeom>
                <a:avLst/>
                <a:gdLst>
                  <a:gd name="T0" fmla="*/ 92 w 185"/>
                  <a:gd name="T1" fmla="*/ 181 h 183"/>
                  <a:gd name="T2" fmla="*/ 0 w 185"/>
                  <a:gd name="T3" fmla="*/ 91 h 183"/>
                  <a:gd name="T4" fmla="*/ 92 w 185"/>
                  <a:gd name="T5" fmla="*/ 1 h 183"/>
                  <a:gd name="T6" fmla="*/ 185 w 185"/>
                  <a:gd name="T7" fmla="*/ 91 h 183"/>
                  <a:gd name="T8" fmla="*/ 92 w 185"/>
                  <a:gd name="T9" fmla="*/ 181 h 183"/>
                  <a:gd name="T10" fmla="*/ 140 w 185"/>
                  <a:gd name="T11" fmla="*/ 91 h 183"/>
                  <a:gd name="T12" fmla="*/ 93 w 185"/>
                  <a:gd name="T13" fmla="*/ 45 h 183"/>
                  <a:gd name="T14" fmla="*/ 45 w 185"/>
                  <a:gd name="T15" fmla="*/ 92 h 183"/>
                  <a:gd name="T16" fmla="*/ 93 w 185"/>
                  <a:gd name="T17" fmla="*/ 137 h 183"/>
                  <a:gd name="T18" fmla="*/ 140 w 185"/>
                  <a:gd name="T19" fmla="*/ 9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3">
                    <a:moveTo>
                      <a:pt x="92" y="181"/>
                    </a:moveTo>
                    <a:cubicBezTo>
                      <a:pt x="47" y="183"/>
                      <a:pt x="0" y="148"/>
                      <a:pt x="0" y="91"/>
                    </a:cubicBezTo>
                    <a:cubicBezTo>
                      <a:pt x="1" y="32"/>
                      <a:pt x="50" y="1"/>
                      <a:pt x="92" y="1"/>
                    </a:cubicBezTo>
                    <a:cubicBezTo>
                      <a:pt x="136" y="0"/>
                      <a:pt x="185" y="34"/>
                      <a:pt x="185" y="91"/>
                    </a:cubicBezTo>
                    <a:cubicBezTo>
                      <a:pt x="184" y="150"/>
                      <a:pt x="136" y="183"/>
                      <a:pt x="92" y="181"/>
                    </a:cubicBezTo>
                    <a:close/>
                    <a:moveTo>
                      <a:pt x="140" y="91"/>
                    </a:moveTo>
                    <a:cubicBezTo>
                      <a:pt x="140" y="65"/>
                      <a:pt x="119" y="45"/>
                      <a:pt x="93" y="45"/>
                    </a:cubicBezTo>
                    <a:cubicBezTo>
                      <a:pt x="66" y="45"/>
                      <a:pt x="45" y="65"/>
                      <a:pt x="45" y="92"/>
                    </a:cubicBezTo>
                    <a:cubicBezTo>
                      <a:pt x="45" y="117"/>
                      <a:pt x="66" y="138"/>
                      <a:pt x="93" y="137"/>
                    </a:cubicBezTo>
                    <a:cubicBezTo>
                      <a:pt x="119" y="137"/>
                      <a:pt x="140" y="117"/>
                      <a:pt x="140"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
                <a:extLst>
                  <a:ext uri="{FF2B5EF4-FFF2-40B4-BE49-F238E27FC236}">
                    <a16:creationId xmlns:a16="http://schemas.microsoft.com/office/drawing/2014/main" id="{CBA883CB-A835-4E05-86C2-E7502CD79F98}"/>
                  </a:ext>
                </a:extLst>
              </p:cNvPr>
              <p:cNvSpPr>
                <a:spLocks/>
              </p:cNvSpPr>
              <p:nvPr/>
            </p:nvSpPr>
            <p:spPr bwMode="auto">
              <a:xfrm>
                <a:off x="2647" y="1641"/>
                <a:ext cx="473" cy="457"/>
              </a:xfrm>
              <a:custGeom>
                <a:avLst/>
                <a:gdLst>
                  <a:gd name="T0" fmla="*/ 63 w 221"/>
                  <a:gd name="T1" fmla="*/ 105 h 214"/>
                  <a:gd name="T2" fmla="*/ 18 w 221"/>
                  <a:gd name="T3" fmla="*/ 58 h 214"/>
                  <a:gd name="T4" fmla="*/ 30 w 221"/>
                  <a:gd name="T5" fmla="*/ 5 h 214"/>
                  <a:gd name="T6" fmla="*/ 63 w 221"/>
                  <a:gd name="T7" fmla="*/ 14 h 214"/>
                  <a:gd name="T8" fmla="*/ 111 w 221"/>
                  <a:gd name="T9" fmla="*/ 60 h 214"/>
                  <a:gd name="T10" fmla="*/ 158 w 221"/>
                  <a:gd name="T11" fmla="*/ 14 h 214"/>
                  <a:gd name="T12" fmla="*/ 192 w 221"/>
                  <a:gd name="T13" fmla="*/ 5 h 214"/>
                  <a:gd name="T14" fmla="*/ 204 w 221"/>
                  <a:gd name="T15" fmla="*/ 57 h 214"/>
                  <a:gd name="T16" fmla="*/ 167 w 221"/>
                  <a:gd name="T17" fmla="*/ 93 h 214"/>
                  <a:gd name="T18" fmla="*/ 154 w 221"/>
                  <a:gd name="T19" fmla="*/ 101 h 214"/>
                  <a:gd name="T20" fmla="*/ 203 w 221"/>
                  <a:gd name="T21" fmla="*/ 151 h 214"/>
                  <a:gd name="T22" fmla="*/ 204 w 221"/>
                  <a:gd name="T23" fmla="*/ 197 h 214"/>
                  <a:gd name="T24" fmla="*/ 158 w 221"/>
                  <a:gd name="T25" fmla="*/ 195 h 214"/>
                  <a:gd name="T26" fmla="*/ 114 w 221"/>
                  <a:gd name="T27" fmla="*/ 146 h 214"/>
                  <a:gd name="T28" fmla="*/ 62 w 221"/>
                  <a:gd name="T29" fmla="*/ 196 h 214"/>
                  <a:gd name="T30" fmla="*/ 8 w 221"/>
                  <a:gd name="T31" fmla="*/ 180 h 214"/>
                  <a:gd name="T32" fmla="*/ 19 w 221"/>
                  <a:gd name="T33" fmla="*/ 149 h 214"/>
                  <a:gd name="T34" fmla="*/ 62 w 221"/>
                  <a:gd name="T35" fmla="*/ 108 h 214"/>
                  <a:gd name="T36" fmla="*/ 63 w 221"/>
                  <a:gd name="T37" fmla="*/ 10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1" h="214">
                    <a:moveTo>
                      <a:pt x="63" y="105"/>
                    </a:moveTo>
                    <a:cubicBezTo>
                      <a:pt x="48" y="89"/>
                      <a:pt x="33" y="74"/>
                      <a:pt x="18" y="58"/>
                    </a:cubicBezTo>
                    <a:cubicBezTo>
                      <a:pt x="0" y="39"/>
                      <a:pt x="6" y="13"/>
                      <a:pt x="30" y="5"/>
                    </a:cubicBezTo>
                    <a:cubicBezTo>
                      <a:pt x="43" y="0"/>
                      <a:pt x="54" y="5"/>
                      <a:pt x="63" y="14"/>
                    </a:cubicBezTo>
                    <a:cubicBezTo>
                      <a:pt x="79" y="29"/>
                      <a:pt x="94" y="44"/>
                      <a:pt x="111" y="60"/>
                    </a:cubicBezTo>
                    <a:cubicBezTo>
                      <a:pt x="127" y="44"/>
                      <a:pt x="142" y="29"/>
                      <a:pt x="158" y="14"/>
                    </a:cubicBezTo>
                    <a:cubicBezTo>
                      <a:pt x="167" y="5"/>
                      <a:pt x="178" y="0"/>
                      <a:pt x="192" y="5"/>
                    </a:cubicBezTo>
                    <a:cubicBezTo>
                      <a:pt x="214" y="12"/>
                      <a:pt x="221" y="39"/>
                      <a:pt x="204" y="57"/>
                    </a:cubicBezTo>
                    <a:cubicBezTo>
                      <a:pt x="192" y="70"/>
                      <a:pt x="180" y="81"/>
                      <a:pt x="167" y="93"/>
                    </a:cubicBezTo>
                    <a:cubicBezTo>
                      <a:pt x="164" y="96"/>
                      <a:pt x="159" y="98"/>
                      <a:pt x="154" y="101"/>
                    </a:cubicBezTo>
                    <a:cubicBezTo>
                      <a:pt x="173" y="120"/>
                      <a:pt x="188" y="135"/>
                      <a:pt x="203" y="151"/>
                    </a:cubicBezTo>
                    <a:cubicBezTo>
                      <a:pt x="217" y="165"/>
                      <a:pt x="217" y="185"/>
                      <a:pt x="204" y="197"/>
                    </a:cubicBezTo>
                    <a:cubicBezTo>
                      <a:pt x="191" y="210"/>
                      <a:pt x="173" y="209"/>
                      <a:pt x="158" y="195"/>
                    </a:cubicBezTo>
                    <a:cubicBezTo>
                      <a:pt x="143" y="180"/>
                      <a:pt x="129" y="163"/>
                      <a:pt x="114" y="146"/>
                    </a:cubicBezTo>
                    <a:cubicBezTo>
                      <a:pt x="94" y="165"/>
                      <a:pt x="78" y="181"/>
                      <a:pt x="62" y="196"/>
                    </a:cubicBezTo>
                    <a:cubicBezTo>
                      <a:pt x="42" y="214"/>
                      <a:pt x="15" y="206"/>
                      <a:pt x="8" y="180"/>
                    </a:cubicBezTo>
                    <a:cubicBezTo>
                      <a:pt x="5" y="167"/>
                      <a:pt x="11" y="158"/>
                      <a:pt x="19" y="149"/>
                    </a:cubicBezTo>
                    <a:cubicBezTo>
                      <a:pt x="33" y="135"/>
                      <a:pt x="48" y="122"/>
                      <a:pt x="62" y="108"/>
                    </a:cubicBezTo>
                    <a:cubicBezTo>
                      <a:pt x="62" y="107"/>
                      <a:pt x="63" y="106"/>
                      <a:pt x="63"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46715F77-87CE-4D62-8709-F7DAF042BA9F}"/>
                  </a:ext>
                </a:extLst>
              </p:cNvPr>
              <p:cNvSpPr>
                <a:spLocks/>
              </p:cNvSpPr>
              <p:nvPr/>
            </p:nvSpPr>
            <p:spPr bwMode="auto">
              <a:xfrm>
                <a:off x="3581" y="1068"/>
                <a:ext cx="473" cy="457"/>
              </a:xfrm>
              <a:custGeom>
                <a:avLst/>
                <a:gdLst>
                  <a:gd name="T0" fmla="*/ 63 w 221"/>
                  <a:gd name="T1" fmla="*/ 105 h 214"/>
                  <a:gd name="T2" fmla="*/ 18 w 221"/>
                  <a:gd name="T3" fmla="*/ 57 h 214"/>
                  <a:gd name="T4" fmla="*/ 30 w 221"/>
                  <a:gd name="T5" fmla="*/ 4 h 214"/>
                  <a:gd name="T6" fmla="*/ 63 w 221"/>
                  <a:gd name="T7" fmla="*/ 14 h 214"/>
                  <a:gd name="T8" fmla="*/ 111 w 221"/>
                  <a:gd name="T9" fmla="*/ 59 h 214"/>
                  <a:gd name="T10" fmla="*/ 158 w 221"/>
                  <a:gd name="T11" fmla="*/ 13 h 214"/>
                  <a:gd name="T12" fmla="*/ 192 w 221"/>
                  <a:gd name="T13" fmla="*/ 4 h 214"/>
                  <a:gd name="T14" fmla="*/ 204 w 221"/>
                  <a:gd name="T15" fmla="*/ 57 h 214"/>
                  <a:gd name="T16" fmla="*/ 167 w 221"/>
                  <a:gd name="T17" fmla="*/ 92 h 214"/>
                  <a:gd name="T18" fmla="*/ 154 w 221"/>
                  <a:gd name="T19" fmla="*/ 100 h 214"/>
                  <a:gd name="T20" fmla="*/ 203 w 221"/>
                  <a:gd name="T21" fmla="*/ 150 h 214"/>
                  <a:gd name="T22" fmla="*/ 204 w 221"/>
                  <a:gd name="T23" fmla="*/ 197 h 214"/>
                  <a:gd name="T24" fmla="*/ 158 w 221"/>
                  <a:gd name="T25" fmla="*/ 194 h 214"/>
                  <a:gd name="T26" fmla="*/ 114 w 221"/>
                  <a:gd name="T27" fmla="*/ 146 h 214"/>
                  <a:gd name="T28" fmla="*/ 62 w 221"/>
                  <a:gd name="T29" fmla="*/ 196 h 214"/>
                  <a:gd name="T30" fmla="*/ 8 w 221"/>
                  <a:gd name="T31" fmla="*/ 179 h 214"/>
                  <a:gd name="T32" fmla="*/ 19 w 221"/>
                  <a:gd name="T33" fmla="*/ 149 h 214"/>
                  <a:gd name="T34" fmla="*/ 62 w 221"/>
                  <a:gd name="T35" fmla="*/ 107 h 214"/>
                  <a:gd name="T36" fmla="*/ 63 w 221"/>
                  <a:gd name="T37" fmla="*/ 10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1" h="214">
                    <a:moveTo>
                      <a:pt x="63" y="105"/>
                    </a:moveTo>
                    <a:cubicBezTo>
                      <a:pt x="48" y="88"/>
                      <a:pt x="33" y="73"/>
                      <a:pt x="18" y="57"/>
                    </a:cubicBezTo>
                    <a:cubicBezTo>
                      <a:pt x="0" y="39"/>
                      <a:pt x="6" y="12"/>
                      <a:pt x="30" y="4"/>
                    </a:cubicBezTo>
                    <a:cubicBezTo>
                      <a:pt x="43" y="0"/>
                      <a:pt x="54" y="4"/>
                      <a:pt x="63" y="14"/>
                    </a:cubicBezTo>
                    <a:cubicBezTo>
                      <a:pt x="79" y="29"/>
                      <a:pt x="94" y="43"/>
                      <a:pt x="111" y="59"/>
                    </a:cubicBezTo>
                    <a:cubicBezTo>
                      <a:pt x="127" y="43"/>
                      <a:pt x="142" y="28"/>
                      <a:pt x="158" y="13"/>
                    </a:cubicBezTo>
                    <a:cubicBezTo>
                      <a:pt x="167" y="4"/>
                      <a:pt x="178" y="0"/>
                      <a:pt x="192" y="4"/>
                    </a:cubicBezTo>
                    <a:cubicBezTo>
                      <a:pt x="214" y="12"/>
                      <a:pt x="221" y="38"/>
                      <a:pt x="204" y="57"/>
                    </a:cubicBezTo>
                    <a:cubicBezTo>
                      <a:pt x="192" y="69"/>
                      <a:pt x="180" y="81"/>
                      <a:pt x="167" y="92"/>
                    </a:cubicBezTo>
                    <a:cubicBezTo>
                      <a:pt x="164" y="96"/>
                      <a:pt x="159" y="97"/>
                      <a:pt x="154" y="100"/>
                    </a:cubicBezTo>
                    <a:cubicBezTo>
                      <a:pt x="173" y="119"/>
                      <a:pt x="188" y="134"/>
                      <a:pt x="203" y="150"/>
                    </a:cubicBezTo>
                    <a:cubicBezTo>
                      <a:pt x="217" y="164"/>
                      <a:pt x="217" y="184"/>
                      <a:pt x="204" y="197"/>
                    </a:cubicBezTo>
                    <a:cubicBezTo>
                      <a:pt x="191" y="209"/>
                      <a:pt x="173" y="209"/>
                      <a:pt x="158" y="194"/>
                    </a:cubicBezTo>
                    <a:cubicBezTo>
                      <a:pt x="143" y="179"/>
                      <a:pt x="129" y="163"/>
                      <a:pt x="114" y="146"/>
                    </a:cubicBezTo>
                    <a:cubicBezTo>
                      <a:pt x="94" y="165"/>
                      <a:pt x="78" y="181"/>
                      <a:pt x="62" y="196"/>
                    </a:cubicBezTo>
                    <a:cubicBezTo>
                      <a:pt x="42" y="214"/>
                      <a:pt x="15" y="205"/>
                      <a:pt x="8" y="179"/>
                    </a:cubicBezTo>
                    <a:cubicBezTo>
                      <a:pt x="5" y="167"/>
                      <a:pt x="11" y="157"/>
                      <a:pt x="19" y="149"/>
                    </a:cubicBezTo>
                    <a:cubicBezTo>
                      <a:pt x="33" y="135"/>
                      <a:pt x="48" y="121"/>
                      <a:pt x="62" y="107"/>
                    </a:cubicBezTo>
                    <a:cubicBezTo>
                      <a:pt x="62" y="107"/>
                      <a:pt x="63" y="106"/>
                      <a:pt x="63"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620776D7-6D13-4C4A-9556-2A15B9D7FC15}"/>
                  </a:ext>
                </a:extLst>
              </p:cNvPr>
              <p:cNvSpPr>
                <a:spLocks/>
              </p:cNvSpPr>
              <p:nvPr/>
            </p:nvSpPr>
            <p:spPr bwMode="auto">
              <a:xfrm>
                <a:off x="3581" y="2807"/>
                <a:ext cx="473" cy="458"/>
              </a:xfrm>
              <a:custGeom>
                <a:avLst/>
                <a:gdLst>
                  <a:gd name="T0" fmla="*/ 63 w 221"/>
                  <a:gd name="T1" fmla="*/ 105 h 214"/>
                  <a:gd name="T2" fmla="*/ 18 w 221"/>
                  <a:gd name="T3" fmla="*/ 58 h 214"/>
                  <a:gd name="T4" fmla="*/ 30 w 221"/>
                  <a:gd name="T5" fmla="*/ 5 h 214"/>
                  <a:gd name="T6" fmla="*/ 63 w 221"/>
                  <a:gd name="T7" fmla="*/ 14 h 214"/>
                  <a:gd name="T8" fmla="*/ 111 w 221"/>
                  <a:gd name="T9" fmla="*/ 60 h 214"/>
                  <a:gd name="T10" fmla="*/ 158 w 221"/>
                  <a:gd name="T11" fmla="*/ 14 h 214"/>
                  <a:gd name="T12" fmla="*/ 192 w 221"/>
                  <a:gd name="T13" fmla="*/ 5 h 214"/>
                  <a:gd name="T14" fmla="*/ 204 w 221"/>
                  <a:gd name="T15" fmla="*/ 57 h 214"/>
                  <a:gd name="T16" fmla="*/ 167 w 221"/>
                  <a:gd name="T17" fmla="*/ 93 h 214"/>
                  <a:gd name="T18" fmla="*/ 154 w 221"/>
                  <a:gd name="T19" fmla="*/ 101 h 214"/>
                  <a:gd name="T20" fmla="*/ 203 w 221"/>
                  <a:gd name="T21" fmla="*/ 151 h 214"/>
                  <a:gd name="T22" fmla="*/ 204 w 221"/>
                  <a:gd name="T23" fmla="*/ 197 h 214"/>
                  <a:gd name="T24" fmla="*/ 158 w 221"/>
                  <a:gd name="T25" fmla="*/ 195 h 214"/>
                  <a:gd name="T26" fmla="*/ 114 w 221"/>
                  <a:gd name="T27" fmla="*/ 146 h 214"/>
                  <a:gd name="T28" fmla="*/ 62 w 221"/>
                  <a:gd name="T29" fmla="*/ 196 h 214"/>
                  <a:gd name="T30" fmla="*/ 8 w 221"/>
                  <a:gd name="T31" fmla="*/ 180 h 214"/>
                  <a:gd name="T32" fmla="*/ 19 w 221"/>
                  <a:gd name="T33" fmla="*/ 149 h 214"/>
                  <a:gd name="T34" fmla="*/ 62 w 221"/>
                  <a:gd name="T35" fmla="*/ 108 h 214"/>
                  <a:gd name="T36" fmla="*/ 63 w 221"/>
                  <a:gd name="T37" fmla="*/ 10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1" h="214">
                    <a:moveTo>
                      <a:pt x="63" y="105"/>
                    </a:moveTo>
                    <a:cubicBezTo>
                      <a:pt x="48" y="89"/>
                      <a:pt x="33" y="74"/>
                      <a:pt x="18" y="58"/>
                    </a:cubicBezTo>
                    <a:cubicBezTo>
                      <a:pt x="0" y="39"/>
                      <a:pt x="6" y="13"/>
                      <a:pt x="30" y="5"/>
                    </a:cubicBezTo>
                    <a:cubicBezTo>
                      <a:pt x="43" y="0"/>
                      <a:pt x="54" y="5"/>
                      <a:pt x="63" y="14"/>
                    </a:cubicBezTo>
                    <a:cubicBezTo>
                      <a:pt x="79" y="29"/>
                      <a:pt x="94" y="44"/>
                      <a:pt x="111" y="60"/>
                    </a:cubicBezTo>
                    <a:cubicBezTo>
                      <a:pt x="127" y="44"/>
                      <a:pt x="142" y="29"/>
                      <a:pt x="158" y="14"/>
                    </a:cubicBezTo>
                    <a:cubicBezTo>
                      <a:pt x="167" y="5"/>
                      <a:pt x="178" y="0"/>
                      <a:pt x="192" y="5"/>
                    </a:cubicBezTo>
                    <a:cubicBezTo>
                      <a:pt x="214" y="13"/>
                      <a:pt x="221" y="39"/>
                      <a:pt x="204" y="57"/>
                    </a:cubicBezTo>
                    <a:cubicBezTo>
                      <a:pt x="192" y="70"/>
                      <a:pt x="180" y="81"/>
                      <a:pt x="167" y="93"/>
                    </a:cubicBezTo>
                    <a:cubicBezTo>
                      <a:pt x="164" y="96"/>
                      <a:pt x="159" y="98"/>
                      <a:pt x="154" y="101"/>
                    </a:cubicBezTo>
                    <a:cubicBezTo>
                      <a:pt x="173" y="120"/>
                      <a:pt x="188" y="135"/>
                      <a:pt x="203" y="151"/>
                    </a:cubicBezTo>
                    <a:cubicBezTo>
                      <a:pt x="217" y="165"/>
                      <a:pt x="217" y="185"/>
                      <a:pt x="204" y="197"/>
                    </a:cubicBezTo>
                    <a:cubicBezTo>
                      <a:pt x="191" y="210"/>
                      <a:pt x="173" y="210"/>
                      <a:pt x="158" y="195"/>
                    </a:cubicBezTo>
                    <a:cubicBezTo>
                      <a:pt x="143" y="180"/>
                      <a:pt x="129" y="163"/>
                      <a:pt x="114" y="146"/>
                    </a:cubicBezTo>
                    <a:cubicBezTo>
                      <a:pt x="94" y="165"/>
                      <a:pt x="78" y="181"/>
                      <a:pt x="62" y="196"/>
                    </a:cubicBezTo>
                    <a:cubicBezTo>
                      <a:pt x="42" y="214"/>
                      <a:pt x="15" y="206"/>
                      <a:pt x="8" y="180"/>
                    </a:cubicBezTo>
                    <a:cubicBezTo>
                      <a:pt x="5" y="168"/>
                      <a:pt x="11" y="158"/>
                      <a:pt x="19" y="149"/>
                    </a:cubicBezTo>
                    <a:cubicBezTo>
                      <a:pt x="33" y="136"/>
                      <a:pt x="48" y="122"/>
                      <a:pt x="62" y="108"/>
                    </a:cubicBezTo>
                    <a:cubicBezTo>
                      <a:pt x="62" y="107"/>
                      <a:pt x="63" y="106"/>
                      <a:pt x="63"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B559230D-143A-4D82-B7BE-711CCAE5294D}"/>
                  </a:ext>
                </a:extLst>
              </p:cNvPr>
              <p:cNvSpPr>
                <a:spLocks noEditPoints="1"/>
              </p:cNvSpPr>
              <p:nvPr/>
            </p:nvSpPr>
            <p:spPr bwMode="auto">
              <a:xfrm>
                <a:off x="4394" y="2367"/>
                <a:ext cx="395" cy="391"/>
              </a:xfrm>
              <a:custGeom>
                <a:avLst/>
                <a:gdLst>
                  <a:gd name="T0" fmla="*/ 92 w 185"/>
                  <a:gd name="T1" fmla="*/ 181 h 183"/>
                  <a:gd name="T2" fmla="*/ 0 w 185"/>
                  <a:gd name="T3" fmla="*/ 91 h 183"/>
                  <a:gd name="T4" fmla="*/ 92 w 185"/>
                  <a:gd name="T5" fmla="*/ 1 h 183"/>
                  <a:gd name="T6" fmla="*/ 185 w 185"/>
                  <a:gd name="T7" fmla="*/ 91 h 183"/>
                  <a:gd name="T8" fmla="*/ 92 w 185"/>
                  <a:gd name="T9" fmla="*/ 181 h 183"/>
                  <a:gd name="T10" fmla="*/ 140 w 185"/>
                  <a:gd name="T11" fmla="*/ 91 h 183"/>
                  <a:gd name="T12" fmla="*/ 93 w 185"/>
                  <a:gd name="T13" fmla="*/ 45 h 183"/>
                  <a:gd name="T14" fmla="*/ 45 w 185"/>
                  <a:gd name="T15" fmla="*/ 92 h 183"/>
                  <a:gd name="T16" fmla="*/ 93 w 185"/>
                  <a:gd name="T17" fmla="*/ 137 h 183"/>
                  <a:gd name="T18" fmla="*/ 140 w 185"/>
                  <a:gd name="T19" fmla="*/ 9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3">
                    <a:moveTo>
                      <a:pt x="92" y="181"/>
                    </a:moveTo>
                    <a:cubicBezTo>
                      <a:pt x="47" y="183"/>
                      <a:pt x="0" y="148"/>
                      <a:pt x="0" y="91"/>
                    </a:cubicBezTo>
                    <a:cubicBezTo>
                      <a:pt x="1" y="32"/>
                      <a:pt x="50" y="1"/>
                      <a:pt x="92" y="1"/>
                    </a:cubicBezTo>
                    <a:cubicBezTo>
                      <a:pt x="136" y="0"/>
                      <a:pt x="185" y="34"/>
                      <a:pt x="185" y="91"/>
                    </a:cubicBezTo>
                    <a:cubicBezTo>
                      <a:pt x="184" y="150"/>
                      <a:pt x="136" y="183"/>
                      <a:pt x="92" y="181"/>
                    </a:cubicBezTo>
                    <a:close/>
                    <a:moveTo>
                      <a:pt x="140" y="91"/>
                    </a:moveTo>
                    <a:cubicBezTo>
                      <a:pt x="140" y="65"/>
                      <a:pt x="119" y="45"/>
                      <a:pt x="93" y="45"/>
                    </a:cubicBezTo>
                    <a:cubicBezTo>
                      <a:pt x="66" y="45"/>
                      <a:pt x="45" y="65"/>
                      <a:pt x="45" y="92"/>
                    </a:cubicBezTo>
                    <a:cubicBezTo>
                      <a:pt x="45" y="117"/>
                      <a:pt x="66" y="138"/>
                      <a:pt x="93" y="137"/>
                    </a:cubicBezTo>
                    <a:cubicBezTo>
                      <a:pt x="119" y="137"/>
                      <a:pt x="140" y="117"/>
                      <a:pt x="140"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83FBEE97-73BC-4897-A165-58A2D34E4D1B}"/>
                  </a:ext>
                </a:extLst>
              </p:cNvPr>
              <p:cNvSpPr>
                <a:spLocks/>
              </p:cNvSpPr>
              <p:nvPr/>
            </p:nvSpPr>
            <p:spPr bwMode="auto">
              <a:xfrm>
                <a:off x="2647" y="1641"/>
                <a:ext cx="473" cy="457"/>
              </a:xfrm>
              <a:custGeom>
                <a:avLst/>
                <a:gdLst>
                  <a:gd name="T0" fmla="*/ 63 w 221"/>
                  <a:gd name="T1" fmla="*/ 105 h 214"/>
                  <a:gd name="T2" fmla="*/ 18 w 221"/>
                  <a:gd name="T3" fmla="*/ 58 h 214"/>
                  <a:gd name="T4" fmla="*/ 30 w 221"/>
                  <a:gd name="T5" fmla="*/ 5 h 214"/>
                  <a:gd name="T6" fmla="*/ 63 w 221"/>
                  <a:gd name="T7" fmla="*/ 14 h 214"/>
                  <a:gd name="T8" fmla="*/ 111 w 221"/>
                  <a:gd name="T9" fmla="*/ 60 h 214"/>
                  <a:gd name="T10" fmla="*/ 158 w 221"/>
                  <a:gd name="T11" fmla="*/ 14 h 214"/>
                  <a:gd name="T12" fmla="*/ 192 w 221"/>
                  <a:gd name="T13" fmla="*/ 5 h 214"/>
                  <a:gd name="T14" fmla="*/ 204 w 221"/>
                  <a:gd name="T15" fmla="*/ 57 h 214"/>
                  <a:gd name="T16" fmla="*/ 167 w 221"/>
                  <a:gd name="T17" fmla="*/ 93 h 214"/>
                  <a:gd name="T18" fmla="*/ 154 w 221"/>
                  <a:gd name="T19" fmla="*/ 101 h 214"/>
                  <a:gd name="T20" fmla="*/ 203 w 221"/>
                  <a:gd name="T21" fmla="*/ 151 h 214"/>
                  <a:gd name="T22" fmla="*/ 204 w 221"/>
                  <a:gd name="T23" fmla="*/ 197 h 214"/>
                  <a:gd name="T24" fmla="*/ 158 w 221"/>
                  <a:gd name="T25" fmla="*/ 195 h 214"/>
                  <a:gd name="T26" fmla="*/ 114 w 221"/>
                  <a:gd name="T27" fmla="*/ 146 h 214"/>
                  <a:gd name="T28" fmla="*/ 62 w 221"/>
                  <a:gd name="T29" fmla="*/ 196 h 214"/>
                  <a:gd name="T30" fmla="*/ 8 w 221"/>
                  <a:gd name="T31" fmla="*/ 180 h 214"/>
                  <a:gd name="T32" fmla="*/ 19 w 221"/>
                  <a:gd name="T33" fmla="*/ 149 h 214"/>
                  <a:gd name="T34" fmla="*/ 62 w 221"/>
                  <a:gd name="T35" fmla="*/ 108 h 214"/>
                  <a:gd name="T36" fmla="*/ 63 w 221"/>
                  <a:gd name="T37" fmla="*/ 10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1" h="214">
                    <a:moveTo>
                      <a:pt x="63" y="105"/>
                    </a:moveTo>
                    <a:cubicBezTo>
                      <a:pt x="48" y="89"/>
                      <a:pt x="33" y="74"/>
                      <a:pt x="18" y="58"/>
                    </a:cubicBezTo>
                    <a:cubicBezTo>
                      <a:pt x="0" y="39"/>
                      <a:pt x="6" y="13"/>
                      <a:pt x="30" y="5"/>
                    </a:cubicBezTo>
                    <a:cubicBezTo>
                      <a:pt x="43" y="0"/>
                      <a:pt x="54" y="5"/>
                      <a:pt x="63" y="14"/>
                    </a:cubicBezTo>
                    <a:cubicBezTo>
                      <a:pt x="79" y="29"/>
                      <a:pt x="94" y="44"/>
                      <a:pt x="111" y="60"/>
                    </a:cubicBezTo>
                    <a:cubicBezTo>
                      <a:pt x="127" y="44"/>
                      <a:pt x="142" y="29"/>
                      <a:pt x="158" y="14"/>
                    </a:cubicBezTo>
                    <a:cubicBezTo>
                      <a:pt x="167" y="5"/>
                      <a:pt x="178" y="0"/>
                      <a:pt x="192" y="5"/>
                    </a:cubicBezTo>
                    <a:cubicBezTo>
                      <a:pt x="214" y="12"/>
                      <a:pt x="221" y="39"/>
                      <a:pt x="204" y="57"/>
                    </a:cubicBezTo>
                    <a:cubicBezTo>
                      <a:pt x="192" y="70"/>
                      <a:pt x="180" y="81"/>
                      <a:pt x="167" y="93"/>
                    </a:cubicBezTo>
                    <a:cubicBezTo>
                      <a:pt x="164" y="96"/>
                      <a:pt x="159" y="98"/>
                      <a:pt x="154" y="101"/>
                    </a:cubicBezTo>
                    <a:cubicBezTo>
                      <a:pt x="173" y="120"/>
                      <a:pt x="188" y="135"/>
                      <a:pt x="203" y="151"/>
                    </a:cubicBezTo>
                    <a:cubicBezTo>
                      <a:pt x="217" y="165"/>
                      <a:pt x="217" y="185"/>
                      <a:pt x="204" y="197"/>
                    </a:cubicBezTo>
                    <a:cubicBezTo>
                      <a:pt x="191" y="210"/>
                      <a:pt x="173" y="209"/>
                      <a:pt x="158" y="195"/>
                    </a:cubicBezTo>
                    <a:cubicBezTo>
                      <a:pt x="143" y="180"/>
                      <a:pt x="129" y="163"/>
                      <a:pt x="114" y="146"/>
                    </a:cubicBezTo>
                    <a:cubicBezTo>
                      <a:pt x="94" y="165"/>
                      <a:pt x="78" y="181"/>
                      <a:pt x="62" y="196"/>
                    </a:cubicBezTo>
                    <a:cubicBezTo>
                      <a:pt x="42" y="214"/>
                      <a:pt x="15" y="206"/>
                      <a:pt x="8" y="180"/>
                    </a:cubicBezTo>
                    <a:cubicBezTo>
                      <a:pt x="5" y="167"/>
                      <a:pt x="11" y="158"/>
                      <a:pt x="19" y="149"/>
                    </a:cubicBezTo>
                    <a:cubicBezTo>
                      <a:pt x="33" y="135"/>
                      <a:pt x="48" y="122"/>
                      <a:pt x="62" y="108"/>
                    </a:cubicBezTo>
                    <a:cubicBezTo>
                      <a:pt x="62" y="107"/>
                      <a:pt x="63" y="106"/>
                      <a:pt x="63"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1EAA9237-1EFF-4DDB-A28A-0854E56C8777}"/>
                  </a:ext>
                </a:extLst>
              </p:cNvPr>
              <p:cNvSpPr>
                <a:spLocks/>
              </p:cNvSpPr>
              <p:nvPr/>
            </p:nvSpPr>
            <p:spPr bwMode="auto">
              <a:xfrm>
                <a:off x="3581" y="1068"/>
                <a:ext cx="473" cy="457"/>
              </a:xfrm>
              <a:custGeom>
                <a:avLst/>
                <a:gdLst>
                  <a:gd name="T0" fmla="*/ 63 w 221"/>
                  <a:gd name="T1" fmla="*/ 105 h 214"/>
                  <a:gd name="T2" fmla="*/ 18 w 221"/>
                  <a:gd name="T3" fmla="*/ 57 h 214"/>
                  <a:gd name="T4" fmla="*/ 30 w 221"/>
                  <a:gd name="T5" fmla="*/ 4 h 214"/>
                  <a:gd name="T6" fmla="*/ 63 w 221"/>
                  <a:gd name="T7" fmla="*/ 14 h 214"/>
                  <a:gd name="T8" fmla="*/ 111 w 221"/>
                  <a:gd name="T9" fmla="*/ 59 h 214"/>
                  <a:gd name="T10" fmla="*/ 158 w 221"/>
                  <a:gd name="T11" fmla="*/ 13 h 214"/>
                  <a:gd name="T12" fmla="*/ 192 w 221"/>
                  <a:gd name="T13" fmla="*/ 4 h 214"/>
                  <a:gd name="T14" fmla="*/ 204 w 221"/>
                  <a:gd name="T15" fmla="*/ 57 h 214"/>
                  <a:gd name="T16" fmla="*/ 167 w 221"/>
                  <a:gd name="T17" fmla="*/ 92 h 214"/>
                  <a:gd name="T18" fmla="*/ 154 w 221"/>
                  <a:gd name="T19" fmla="*/ 100 h 214"/>
                  <a:gd name="T20" fmla="*/ 203 w 221"/>
                  <a:gd name="T21" fmla="*/ 150 h 214"/>
                  <a:gd name="T22" fmla="*/ 204 w 221"/>
                  <a:gd name="T23" fmla="*/ 197 h 214"/>
                  <a:gd name="T24" fmla="*/ 158 w 221"/>
                  <a:gd name="T25" fmla="*/ 194 h 214"/>
                  <a:gd name="T26" fmla="*/ 114 w 221"/>
                  <a:gd name="T27" fmla="*/ 146 h 214"/>
                  <a:gd name="T28" fmla="*/ 62 w 221"/>
                  <a:gd name="T29" fmla="*/ 196 h 214"/>
                  <a:gd name="T30" fmla="*/ 8 w 221"/>
                  <a:gd name="T31" fmla="*/ 179 h 214"/>
                  <a:gd name="T32" fmla="*/ 19 w 221"/>
                  <a:gd name="T33" fmla="*/ 149 h 214"/>
                  <a:gd name="T34" fmla="*/ 62 w 221"/>
                  <a:gd name="T35" fmla="*/ 107 h 214"/>
                  <a:gd name="T36" fmla="*/ 63 w 221"/>
                  <a:gd name="T37" fmla="*/ 10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1" h="214">
                    <a:moveTo>
                      <a:pt x="63" y="105"/>
                    </a:moveTo>
                    <a:cubicBezTo>
                      <a:pt x="48" y="88"/>
                      <a:pt x="33" y="73"/>
                      <a:pt x="18" y="57"/>
                    </a:cubicBezTo>
                    <a:cubicBezTo>
                      <a:pt x="0" y="39"/>
                      <a:pt x="6" y="12"/>
                      <a:pt x="30" y="4"/>
                    </a:cubicBezTo>
                    <a:cubicBezTo>
                      <a:pt x="43" y="0"/>
                      <a:pt x="54" y="4"/>
                      <a:pt x="63" y="14"/>
                    </a:cubicBezTo>
                    <a:cubicBezTo>
                      <a:pt x="79" y="29"/>
                      <a:pt x="94" y="43"/>
                      <a:pt x="111" y="59"/>
                    </a:cubicBezTo>
                    <a:cubicBezTo>
                      <a:pt x="127" y="43"/>
                      <a:pt x="142" y="28"/>
                      <a:pt x="158" y="13"/>
                    </a:cubicBezTo>
                    <a:cubicBezTo>
                      <a:pt x="167" y="4"/>
                      <a:pt x="178" y="0"/>
                      <a:pt x="192" y="4"/>
                    </a:cubicBezTo>
                    <a:cubicBezTo>
                      <a:pt x="214" y="12"/>
                      <a:pt x="221" y="38"/>
                      <a:pt x="204" y="57"/>
                    </a:cubicBezTo>
                    <a:cubicBezTo>
                      <a:pt x="192" y="69"/>
                      <a:pt x="180" y="81"/>
                      <a:pt x="167" y="92"/>
                    </a:cubicBezTo>
                    <a:cubicBezTo>
                      <a:pt x="164" y="96"/>
                      <a:pt x="159" y="97"/>
                      <a:pt x="154" y="100"/>
                    </a:cubicBezTo>
                    <a:cubicBezTo>
                      <a:pt x="173" y="119"/>
                      <a:pt x="188" y="134"/>
                      <a:pt x="203" y="150"/>
                    </a:cubicBezTo>
                    <a:cubicBezTo>
                      <a:pt x="217" y="164"/>
                      <a:pt x="217" y="184"/>
                      <a:pt x="204" y="197"/>
                    </a:cubicBezTo>
                    <a:cubicBezTo>
                      <a:pt x="191" y="209"/>
                      <a:pt x="173" y="209"/>
                      <a:pt x="158" y="194"/>
                    </a:cubicBezTo>
                    <a:cubicBezTo>
                      <a:pt x="143" y="179"/>
                      <a:pt x="129" y="163"/>
                      <a:pt x="114" y="146"/>
                    </a:cubicBezTo>
                    <a:cubicBezTo>
                      <a:pt x="94" y="165"/>
                      <a:pt x="78" y="181"/>
                      <a:pt x="62" y="196"/>
                    </a:cubicBezTo>
                    <a:cubicBezTo>
                      <a:pt x="42" y="214"/>
                      <a:pt x="15" y="205"/>
                      <a:pt x="8" y="179"/>
                    </a:cubicBezTo>
                    <a:cubicBezTo>
                      <a:pt x="5" y="167"/>
                      <a:pt x="11" y="157"/>
                      <a:pt x="19" y="149"/>
                    </a:cubicBezTo>
                    <a:cubicBezTo>
                      <a:pt x="33" y="135"/>
                      <a:pt x="48" y="121"/>
                      <a:pt x="62" y="107"/>
                    </a:cubicBezTo>
                    <a:cubicBezTo>
                      <a:pt x="62" y="107"/>
                      <a:pt x="63" y="106"/>
                      <a:pt x="63"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id="{4D83077F-1E6B-4581-AB98-897ABC4BAC43}"/>
                  </a:ext>
                </a:extLst>
              </p:cNvPr>
              <p:cNvSpPr>
                <a:spLocks/>
              </p:cNvSpPr>
              <p:nvPr/>
            </p:nvSpPr>
            <p:spPr bwMode="auto">
              <a:xfrm>
                <a:off x="3581" y="2807"/>
                <a:ext cx="473" cy="458"/>
              </a:xfrm>
              <a:custGeom>
                <a:avLst/>
                <a:gdLst>
                  <a:gd name="T0" fmla="*/ 63 w 221"/>
                  <a:gd name="T1" fmla="*/ 105 h 214"/>
                  <a:gd name="T2" fmla="*/ 18 w 221"/>
                  <a:gd name="T3" fmla="*/ 58 h 214"/>
                  <a:gd name="T4" fmla="*/ 30 w 221"/>
                  <a:gd name="T5" fmla="*/ 5 h 214"/>
                  <a:gd name="T6" fmla="*/ 63 w 221"/>
                  <a:gd name="T7" fmla="*/ 14 h 214"/>
                  <a:gd name="T8" fmla="*/ 111 w 221"/>
                  <a:gd name="T9" fmla="*/ 60 h 214"/>
                  <a:gd name="T10" fmla="*/ 158 w 221"/>
                  <a:gd name="T11" fmla="*/ 14 h 214"/>
                  <a:gd name="T12" fmla="*/ 192 w 221"/>
                  <a:gd name="T13" fmla="*/ 5 h 214"/>
                  <a:gd name="T14" fmla="*/ 204 w 221"/>
                  <a:gd name="T15" fmla="*/ 57 h 214"/>
                  <a:gd name="T16" fmla="*/ 167 w 221"/>
                  <a:gd name="T17" fmla="*/ 93 h 214"/>
                  <a:gd name="T18" fmla="*/ 154 w 221"/>
                  <a:gd name="T19" fmla="*/ 101 h 214"/>
                  <a:gd name="T20" fmla="*/ 203 w 221"/>
                  <a:gd name="T21" fmla="*/ 151 h 214"/>
                  <a:gd name="T22" fmla="*/ 204 w 221"/>
                  <a:gd name="T23" fmla="*/ 197 h 214"/>
                  <a:gd name="T24" fmla="*/ 158 w 221"/>
                  <a:gd name="T25" fmla="*/ 195 h 214"/>
                  <a:gd name="T26" fmla="*/ 114 w 221"/>
                  <a:gd name="T27" fmla="*/ 146 h 214"/>
                  <a:gd name="T28" fmla="*/ 62 w 221"/>
                  <a:gd name="T29" fmla="*/ 196 h 214"/>
                  <a:gd name="T30" fmla="*/ 8 w 221"/>
                  <a:gd name="T31" fmla="*/ 180 h 214"/>
                  <a:gd name="T32" fmla="*/ 19 w 221"/>
                  <a:gd name="T33" fmla="*/ 149 h 214"/>
                  <a:gd name="T34" fmla="*/ 62 w 221"/>
                  <a:gd name="T35" fmla="*/ 108 h 214"/>
                  <a:gd name="T36" fmla="*/ 63 w 221"/>
                  <a:gd name="T37" fmla="*/ 10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1" h="214">
                    <a:moveTo>
                      <a:pt x="63" y="105"/>
                    </a:moveTo>
                    <a:cubicBezTo>
                      <a:pt x="48" y="89"/>
                      <a:pt x="33" y="74"/>
                      <a:pt x="18" y="58"/>
                    </a:cubicBezTo>
                    <a:cubicBezTo>
                      <a:pt x="0" y="39"/>
                      <a:pt x="6" y="13"/>
                      <a:pt x="30" y="5"/>
                    </a:cubicBezTo>
                    <a:cubicBezTo>
                      <a:pt x="43" y="0"/>
                      <a:pt x="54" y="5"/>
                      <a:pt x="63" y="14"/>
                    </a:cubicBezTo>
                    <a:cubicBezTo>
                      <a:pt x="79" y="29"/>
                      <a:pt x="94" y="44"/>
                      <a:pt x="111" y="60"/>
                    </a:cubicBezTo>
                    <a:cubicBezTo>
                      <a:pt x="127" y="44"/>
                      <a:pt x="142" y="29"/>
                      <a:pt x="158" y="14"/>
                    </a:cubicBezTo>
                    <a:cubicBezTo>
                      <a:pt x="167" y="5"/>
                      <a:pt x="178" y="0"/>
                      <a:pt x="192" y="5"/>
                    </a:cubicBezTo>
                    <a:cubicBezTo>
                      <a:pt x="214" y="13"/>
                      <a:pt x="221" y="39"/>
                      <a:pt x="204" y="57"/>
                    </a:cubicBezTo>
                    <a:cubicBezTo>
                      <a:pt x="192" y="70"/>
                      <a:pt x="180" y="81"/>
                      <a:pt x="167" y="93"/>
                    </a:cubicBezTo>
                    <a:cubicBezTo>
                      <a:pt x="164" y="96"/>
                      <a:pt x="159" y="98"/>
                      <a:pt x="154" y="101"/>
                    </a:cubicBezTo>
                    <a:cubicBezTo>
                      <a:pt x="173" y="120"/>
                      <a:pt x="188" y="135"/>
                      <a:pt x="203" y="151"/>
                    </a:cubicBezTo>
                    <a:cubicBezTo>
                      <a:pt x="217" y="165"/>
                      <a:pt x="217" y="185"/>
                      <a:pt x="204" y="197"/>
                    </a:cubicBezTo>
                    <a:cubicBezTo>
                      <a:pt x="191" y="210"/>
                      <a:pt x="173" y="210"/>
                      <a:pt x="158" y="195"/>
                    </a:cubicBezTo>
                    <a:cubicBezTo>
                      <a:pt x="143" y="180"/>
                      <a:pt x="129" y="163"/>
                      <a:pt x="114" y="146"/>
                    </a:cubicBezTo>
                    <a:cubicBezTo>
                      <a:pt x="94" y="165"/>
                      <a:pt x="78" y="181"/>
                      <a:pt x="62" y="196"/>
                    </a:cubicBezTo>
                    <a:cubicBezTo>
                      <a:pt x="42" y="214"/>
                      <a:pt x="15" y="206"/>
                      <a:pt x="8" y="180"/>
                    </a:cubicBezTo>
                    <a:cubicBezTo>
                      <a:pt x="5" y="168"/>
                      <a:pt x="11" y="158"/>
                      <a:pt x="19" y="149"/>
                    </a:cubicBezTo>
                    <a:cubicBezTo>
                      <a:pt x="33" y="136"/>
                      <a:pt x="48" y="122"/>
                      <a:pt x="62" y="108"/>
                    </a:cubicBezTo>
                    <a:cubicBezTo>
                      <a:pt x="62" y="107"/>
                      <a:pt x="63" y="106"/>
                      <a:pt x="63"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E0A1234D-5762-435F-8417-4E18EE24DDA8}"/>
                  </a:ext>
                </a:extLst>
              </p:cNvPr>
              <p:cNvSpPr>
                <a:spLocks noEditPoints="1"/>
              </p:cNvSpPr>
              <p:nvPr/>
            </p:nvSpPr>
            <p:spPr bwMode="auto">
              <a:xfrm>
                <a:off x="2709" y="1125"/>
                <a:ext cx="2328" cy="1935"/>
              </a:xfrm>
              <a:custGeom>
                <a:avLst/>
                <a:gdLst>
                  <a:gd name="T0" fmla="*/ 1081 w 1089"/>
                  <a:gd name="T1" fmla="*/ 88 h 905"/>
                  <a:gd name="T2" fmla="*/ 982 w 1089"/>
                  <a:gd name="T3" fmla="*/ 0 h 905"/>
                  <a:gd name="T4" fmla="*/ 981 w 1089"/>
                  <a:gd name="T5" fmla="*/ 0 h 905"/>
                  <a:gd name="T6" fmla="*/ 885 w 1089"/>
                  <a:gd name="T7" fmla="*/ 74 h 905"/>
                  <a:gd name="T8" fmla="*/ 932 w 1089"/>
                  <a:gd name="T9" fmla="*/ 188 h 905"/>
                  <a:gd name="T10" fmla="*/ 939 w 1089"/>
                  <a:gd name="T11" fmla="*/ 197 h 905"/>
                  <a:gd name="T12" fmla="*/ 782 w 1089"/>
                  <a:gd name="T13" fmla="*/ 396 h 905"/>
                  <a:gd name="T14" fmla="*/ 622 w 1089"/>
                  <a:gd name="T15" fmla="*/ 422 h 905"/>
                  <a:gd name="T16" fmla="*/ 450 w 1089"/>
                  <a:gd name="T17" fmla="*/ 431 h 905"/>
                  <a:gd name="T18" fmla="*/ 267 w 1089"/>
                  <a:gd name="T19" fmla="*/ 496 h 905"/>
                  <a:gd name="T20" fmla="*/ 101 w 1089"/>
                  <a:gd name="T21" fmla="*/ 718 h 905"/>
                  <a:gd name="T22" fmla="*/ 84 w 1089"/>
                  <a:gd name="T23" fmla="*/ 771 h 905"/>
                  <a:gd name="T24" fmla="*/ 83 w 1089"/>
                  <a:gd name="T25" fmla="*/ 777 h 905"/>
                  <a:gd name="T26" fmla="*/ 77 w 1089"/>
                  <a:gd name="T27" fmla="*/ 765 h 905"/>
                  <a:gd name="T28" fmla="*/ 57 w 1089"/>
                  <a:gd name="T29" fmla="*/ 722 h 905"/>
                  <a:gd name="T30" fmla="*/ 30 w 1089"/>
                  <a:gd name="T31" fmla="*/ 706 h 905"/>
                  <a:gd name="T32" fmla="*/ 5 w 1089"/>
                  <a:gd name="T33" fmla="*/ 725 h 905"/>
                  <a:gd name="T34" fmla="*/ 7 w 1089"/>
                  <a:gd name="T35" fmla="*/ 752 h 905"/>
                  <a:gd name="T36" fmla="*/ 65 w 1089"/>
                  <a:gd name="T37" fmla="*/ 886 h 905"/>
                  <a:gd name="T38" fmla="*/ 93 w 1089"/>
                  <a:gd name="T39" fmla="*/ 905 h 905"/>
                  <a:gd name="T40" fmla="*/ 113 w 1089"/>
                  <a:gd name="T41" fmla="*/ 898 h 905"/>
                  <a:gd name="T42" fmla="*/ 136 w 1089"/>
                  <a:gd name="T43" fmla="*/ 880 h 905"/>
                  <a:gd name="T44" fmla="*/ 147 w 1089"/>
                  <a:gd name="T45" fmla="*/ 871 h 905"/>
                  <a:gd name="T46" fmla="*/ 232 w 1089"/>
                  <a:gd name="T47" fmla="*/ 803 h 905"/>
                  <a:gd name="T48" fmla="*/ 233 w 1089"/>
                  <a:gd name="T49" fmla="*/ 802 h 905"/>
                  <a:gd name="T50" fmla="*/ 238 w 1089"/>
                  <a:gd name="T51" fmla="*/ 798 h 905"/>
                  <a:gd name="T52" fmla="*/ 241 w 1089"/>
                  <a:gd name="T53" fmla="*/ 756 h 905"/>
                  <a:gd name="T54" fmla="*/ 220 w 1089"/>
                  <a:gd name="T55" fmla="*/ 746 h 905"/>
                  <a:gd name="T56" fmla="*/ 200 w 1089"/>
                  <a:gd name="T57" fmla="*/ 754 h 905"/>
                  <a:gd name="T58" fmla="*/ 145 w 1089"/>
                  <a:gd name="T59" fmla="*/ 797 h 905"/>
                  <a:gd name="T60" fmla="*/ 138 w 1089"/>
                  <a:gd name="T61" fmla="*/ 802 h 905"/>
                  <a:gd name="T62" fmla="*/ 140 w 1089"/>
                  <a:gd name="T63" fmla="*/ 795 h 905"/>
                  <a:gd name="T64" fmla="*/ 158 w 1089"/>
                  <a:gd name="T65" fmla="*/ 738 h 905"/>
                  <a:gd name="T66" fmla="*/ 427 w 1089"/>
                  <a:gd name="T67" fmla="*/ 496 h 905"/>
                  <a:gd name="T68" fmla="*/ 588 w 1089"/>
                  <a:gd name="T69" fmla="*/ 481 h 905"/>
                  <a:gd name="T70" fmla="*/ 618 w 1089"/>
                  <a:gd name="T71" fmla="*/ 482 h 905"/>
                  <a:gd name="T72" fmla="*/ 632 w 1089"/>
                  <a:gd name="T73" fmla="*/ 482 h 905"/>
                  <a:gd name="T74" fmla="*/ 776 w 1089"/>
                  <a:gd name="T75" fmla="*/ 462 h 905"/>
                  <a:gd name="T76" fmla="*/ 995 w 1089"/>
                  <a:gd name="T77" fmla="*/ 216 h 905"/>
                  <a:gd name="T78" fmla="*/ 1013 w 1089"/>
                  <a:gd name="T79" fmla="*/ 195 h 905"/>
                  <a:gd name="T80" fmla="*/ 1081 w 1089"/>
                  <a:gd name="T81" fmla="*/ 88 h 905"/>
                  <a:gd name="T82" fmla="*/ 981 w 1089"/>
                  <a:gd name="T83" fmla="*/ 157 h 905"/>
                  <a:gd name="T84" fmla="*/ 926 w 1089"/>
                  <a:gd name="T85" fmla="*/ 102 h 905"/>
                  <a:gd name="T86" fmla="*/ 981 w 1089"/>
                  <a:gd name="T87" fmla="*/ 46 h 905"/>
                  <a:gd name="T88" fmla="*/ 1037 w 1089"/>
                  <a:gd name="T89" fmla="*/ 102 h 905"/>
                  <a:gd name="T90" fmla="*/ 981 w 1089"/>
                  <a:gd name="T91" fmla="*/ 157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9" h="905">
                    <a:moveTo>
                      <a:pt x="1081" y="88"/>
                    </a:moveTo>
                    <a:cubicBezTo>
                      <a:pt x="1073" y="37"/>
                      <a:pt x="1031" y="1"/>
                      <a:pt x="982" y="0"/>
                    </a:cubicBezTo>
                    <a:cubicBezTo>
                      <a:pt x="981" y="0"/>
                      <a:pt x="981" y="0"/>
                      <a:pt x="981" y="0"/>
                    </a:cubicBezTo>
                    <a:cubicBezTo>
                      <a:pt x="938" y="0"/>
                      <a:pt x="896" y="32"/>
                      <a:pt x="885" y="74"/>
                    </a:cubicBezTo>
                    <a:cubicBezTo>
                      <a:pt x="872" y="119"/>
                      <a:pt x="892" y="166"/>
                      <a:pt x="932" y="188"/>
                    </a:cubicBezTo>
                    <a:cubicBezTo>
                      <a:pt x="940" y="192"/>
                      <a:pt x="940" y="193"/>
                      <a:pt x="939" y="197"/>
                    </a:cubicBezTo>
                    <a:cubicBezTo>
                      <a:pt x="922" y="294"/>
                      <a:pt x="869" y="361"/>
                      <a:pt x="782" y="396"/>
                    </a:cubicBezTo>
                    <a:cubicBezTo>
                      <a:pt x="728" y="418"/>
                      <a:pt x="671" y="422"/>
                      <a:pt x="622" y="422"/>
                    </a:cubicBezTo>
                    <a:cubicBezTo>
                      <a:pt x="567" y="423"/>
                      <a:pt x="509" y="424"/>
                      <a:pt x="450" y="431"/>
                    </a:cubicBezTo>
                    <a:cubicBezTo>
                      <a:pt x="384" y="438"/>
                      <a:pt x="322" y="460"/>
                      <a:pt x="267" y="496"/>
                    </a:cubicBezTo>
                    <a:cubicBezTo>
                      <a:pt x="192" y="545"/>
                      <a:pt x="138" y="618"/>
                      <a:pt x="101" y="718"/>
                    </a:cubicBezTo>
                    <a:cubicBezTo>
                      <a:pt x="95" y="736"/>
                      <a:pt x="90" y="753"/>
                      <a:pt x="84" y="771"/>
                    </a:cubicBezTo>
                    <a:cubicBezTo>
                      <a:pt x="84" y="773"/>
                      <a:pt x="83" y="775"/>
                      <a:pt x="83" y="777"/>
                    </a:cubicBezTo>
                    <a:cubicBezTo>
                      <a:pt x="81" y="773"/>
                      <a:pt x="79" y="769"/>
                      <a:pt x="77" y="765"/>
                    </a:cubicBezTo>
                    <a:cubicBezTo>
                      <a:pt x="71" y="751"/>
                      <a:pt x="65" y="736"/>
                      <a:pt x="57" y="722"/>
                    </a:cubicBezTo>
                    <a:cubicBezTo>
                      <a:pt x="52" y="713"/>
                      <a:pt x="39" y="705"/>
                      <a:pt x="30" y="706"/>
                    </a:cubicBezTo>
                    <a:cubicBezTo>
                      <a:pt x="19" y="708"/>
                      <a:pt x="10" y="717"/>
                      <a:pt x="5" y="725"/>
                    </a:cubicBezTo>
                    <a:cubicBezTo>
                      <a:pt x="0" y="734"/>
                      <a:pt x="5" y="747"/>
                      <a:pt x="7" y="752"/>
                    </a:cubicBezTo>
                    <a:cubicBezTo>
                      <a:pt x="26" y="797"/>
                      <a:pt x="46" y="842"/>
                      <a:pt x="65" y="886"/>
                    </a:cubicBezTo>
                    <a:cubicBezTo>
                      <a:pt x="71" y="897"/>
                      <a:pt x="81" y="905"/>
                      <a:pt x="93" y="905"/>
                    </a:cubicBezTo>
                    <a:cubicBezTo>
                      <a:pt x="100" y="905"/>
                      <a:pt x="107" y="902"/>
                      <a:pt x="113" y="898"/>
                    </a:cubicBezTo>
                    <a:cubicBezTo>
                      <a:pt x="121" y="892"/>
                      <a:pt x="129" y="886"/>
                      <a:pt x="136" y="880"/>
                    </a:cubicBezTo>
                    <a:cubicBezTo>
                      <a:pt x="140" y="877"/>
                      <a:pt x="144" y="874"/>
                      <a:pt x="147" y="871"/>
                    </a:cubicBezTo>
                    <a:cubicBezTo>
                      <a:pt x="232" y="803"/>
                      <a:pt x="232" y="803"/>
                      <a:pt x="232" y="803"/>
                    </a:cubicBezTo>
                    <a:cubicBezTo>
                      <a:pt x="233" y="802"/>
                      <a:pt x="233" y="802"/>
                      <a:pt x="233" y="802"/>
                    </a:cubicBezTo>
                    <a:cubicBezTo>
                      <a:pt x="235" y="801"/>
                      <a:pt x="237" y="800"/>
                      <a:pt x="238" y="798"/>
                    </a:cubicBezTo>
                    <a:cubicBezTo>
                      <a:pt x="251" y="786"/>
                      <a:pt x="252" y="769"/>
                      <a:pt x="241" y="756"/>
                    </a:cubicBezTo>
                    <a:cubicBezTo>
                      <a:pt x="236" y="749"/>
                      <a:pt x="228" y="746"/>
                      <a:pt x="220" y="746"/>
                    </a:cubicBezTo>
                    <a:cubicBezTo>
                      <a:pt x="213" y="746"/>
                      <a:pt x="206" y="748"/>
                      <a:pt x="200" y="754"/>
                    </a:cubicBezTo>
                    <a:cubicBezTo>
                      <a:pt x="181" y="768"/>
                      <a:pt x="163" y="783"/>
                      <a:pt x="145" y="797"/>
                    </a:cubicBezTo>
                    <a:cubicBezTo>
                      <a:pt x="138" y="802"/>
                      <a:pt x="138" y="802"/>
                      <a:pt x="138" y="802"/>
                    </a:cubicBezTo>
                    <a:cubicBezTo>
                      <a:pt x="139" y="800"/>
                      <a:pt x="140" y="797"/>
                      <a:pt x="140" y="795"/>
                    </a:cubicBezTo>
                    <a:cubicBezTo>
                      <a:pt x="146" y="776"/>
                      <a:pt x="151" y="757"/>
                      <a:pt x="158" y="738"/>
                    </a:cubicBezTo>
                    <a:cubicBezTo>
                      <a:pt x="204" y="607"/>
                      <a:pt x="294" y="525"/>
                      <a:pt x="427" y="496"/>
                    </a:cubicBezTo>
                    <a:cubicBezTo>
                      <a:pt x="473" y="486"/>
                      <a:pt x="525" y="481"/>
                      <a:pt x="588" y="481"/>
                    </a:cubicBezTo>
                    <a:cubicBezTo>
                      <a:pt x="598" y="481"/>
                      <a:pt x="608" y="481"/>
                      <a:pt x="618" y="482"/>
                    </a:cubicBezTo>
                    <a:cubicBezTo>
                      <a:pt x="623" y="482"/>
                      <a:pt x="627" y="482"/>
                      <a:pt x="632" y="482"/>
                    </a:cubicBezTo>
                    <a:cubicBezTo>
                      <a:pt x="686" y="482"/>
                      <a:pt x="733" y="475"/>
                      <a:pt x="776" y="462"/>
                    </a:cubicBezTo>
                    <a:cubicBezTo>
                      <a:pt x="897" y="424"/>
                      <a:pt x="971" y="341"/>
                      <a:pt x="995" y="216"/>
                    </a:cubicBezTo>
                    <a:cubicBezTo>
                      <a:pt x="998" y="203"/>
                      <a:pt x="1000" y="199"/>
                      <a:pt x="1013" y="195"/>
                    </a:cubicBezTo>
                    <a:cubicBezTo>
                      <a:pt x="1058" y="182"/>
                      <a:pt x="1089" y="134"/>
                      <a:pt x="1081" y="88"/>
                    </a:cubicBezTo>
                    <a:close/>
                    <a:moveTo>
                      <a:pt x="981" y="157"/>
                    </a:moveTo>
                    <a:cubicBezTo>
                      <a:pt x="951" y="157"/>
                      <a:pt x="926" y="132"/>
                      <a:pt x="926" y="102"/>
                    </a:cubicBezTo>
                    <a:cubicBezTo>
                      <a:pt x="926" y="71"/>
                      <a:pt x="951" y="46"/>
                      <a:pt x="981" y="46"/>
                    </a:cubicBezTo>
                    <a:cubicBezTo>
                      <a:pt x="1012" y="46"/>
                      <a:pt x="1037" y="71"/>
                      <a:pt x="1037" y="102"/>
                    </a:cubicBezTo>
                    <a:cubicBezTo>
                      <a:pt x="1037" y="132"/>
                      <a:pt x="1012" y="157"/>
                      <a:pt x="981" y="1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37" name="Straight Connector 36">
            <a:extLst>
              <a:ext uri="{FF2B5EF4-FFF2-40B4-BE49-F238E27FC236}">
                <a16:creationId xmlns:a16="http://schemas.microsoft.com/office/drawing/2014/main" id="{246FE116-CDC7-48ED-806C-E812F3AAF6AD}"/>
              </a:ext>
            </a:extLst>
          </p:cNvPr>
          <p:cNvCxnSpPr>
            <a:cxnSpLocks/>
          </p:cNvCxnSpPr>
          <p:nvPr/>
        </p:nvCxnSpPr>
        <p:spPr>
          <a:xfrm>
            <a:off x="7670800" y="1447800"/>
            <a:ext cx="0" cy="4762500"/>
          </a:xfrm>
          <a:prstGeom prst="line">
            <a:avLst/>
          </a:prstGeom>
          <a:ln w="15875"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EA44554D-E91E-4F3E-B8E3-E3E89431FBF7}"/>
              </a:ext>
            </a:extLst>
          </p:cNvPr>
          <p:cNvGrpSpPr/>
          <p:nvPr/>
        </p:nvGrpSpPr>
        <p:grpSpPr>
          <a:xfrm>
            <a:off x="9570155" y="3276600"/>
            <a:ext cx="387350" cy="1512888"/>
            <a:chOff x="9570155" y="3276600"/>
            <a:chExt cx="387350" cy="1512888"/>
          </a:xfrm>
        </p:grpSpPr>
        <p:sp>
          <p:nvSpPr>
            <p:cNvPr id="47" name="Rectangle 46">
              <a:extLst>
                <a:ext uri="{FF2B5EF4-FFF2-40B4-BE49-F238E27FC236}">
                  <a16:creationId xmlns:a16="http://schemas.microsoft.com/office/drawing/2014/main" id="{9312EFCA-10B6-4191-AD25-EFD7602933C2}"/>
                </a:ext>
              </a:extLst>
            </p:cNvPr>
            <p:cNvSpPr/>
            <p:nvPr/>
          </p:nvSpPr>
          <p:spPr>
            <a:xfrm>
              <a:off x="9570155" y="3276600"/>
              <a:ext cx="387350" cy="781050"/>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oup 52">
              <a:extLst>
                <a:ext uri="{FF2B5EF4-FFF2-40B4-BE49-F238E27FC236}">
                  <a16:creationId xmlns:a16="http://schemas.microsoft.com/office/drawing/2014/main" id="{002554E8-ED4A-4081-AF78-A41632E28C5C}"/>
                </a:ext>
              </a:extLst>
            </p:cNvPr>
            <p:cNvGrpSpPr/>
            <p:nvPr/>
          </p:nvGrpSpPr>
          <p:grpSpPr>
            <a:xfrm>
              <a:off x="9690805" y="4133850"/>
              <a:ext cx="190500" cy="655638"/>
              <a:chOff x="9785350" y="4133850"/>
              <a:chExt cx="190500" cy="655638"/>
            </a:xfrm>
            <a:solidFill>
              <a:schemeClr val="accent5"/>
            </a:solidFill>
          </p:grpSpPr>
          <p:sp>
            <p:nvSpPr>
              <p:cNvPr id="49" name="Isosceles Triangle 48">
                <a:extLst>
                  <a:ext uri="{FF2B5EF4-FFF2-40B4-BE49-F238E27FC236}">
                    <a16:creationId xmlns:a16="http://schemas.microsoft.com/office/drawing/2014/main" id="{A4E08C31-D80E-4319-9040-C98CEE56D0FD}"/>
                  </a:ext>
                </a:extLst>
              </p:cNvPr>
              <p:cNvSpPr/>
              <p:nvPr/>
            </p:nvSpPr>
            <p:spPr>
              <a:xfrm>
                <a:off x="9785350" y="4133850"/>
                <a:ext cx="190500" cy="14763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9DE6B6F7-575C-4FA9-8689-614B79F09F4B}"/>
                  </a:ext>
                </a:extLst>
              </p:cNvPr>
              <p:cNvSpPr/>
              <p:nvPr/>
            </p:nvSpPr>
            <p:spPr>
              <a:xfrm>
                <a:off x="9785350" y="4387850"/>
                <a:ext cx="190500" cy="14763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a:extLst>
                  <a:ext uri="{FF2B5EF4-FFF2-40B4-BE49-F238E27FC236}">
                    <a16:creationId xmlns:a16="http://schemas.microsoft.com/office/drawing/2014/main" id="{C7CCBC3C-791B-4AA5-B286-64F9BB8D8D8E}"/>
                  </a:ext>
                </a:extLst>
              </p:cNvPr>
              <p:cNvSpPr/>
              <p:nvPr/>
            </p:nvSpPr>
            <p:spPr>
              <a:xfrm>
                <a:off x="9785350" y="4641850"/>
                <a:ext cx="190500" cy="14763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2" name="Group 61">
            <a:extLst>
              <a:ext uri="{FF2B5EF4-FFF2-40B4-BE49-F238E27FC236}">
                <a16:creationId xmlns:a16="http://schemas.microsoft.com/office/drawing/2014/main" id="{F2BB956B-EAB6-4574-AAE7-7300CCD09D74}"/>
              </a:ext>
            </a:extLst>
          </p:cNvPr>
          <p:cNvGrpSpPr/>
          <p:nvPr/>
        </p:nvGrpSpPr>
        <p:grpSpPr>
          <a:xfrm rot="16200000">
            <a:off x="11583811" y="3429705"/>
            <a:ext cx="190500" cy="401638"/>
            <a:chOff x="9785350" y="4133850"/>
            <a:chExt cx="190500" cy="401638"/>
          </a:xfrm>
          <a:solidFill>
            <a:schemeClr val="accent5"/>
          </a:solidFill>
        </p:grpSpPr>
        <p:sp>
          <p:nvSpPr>
            <p:cNvPr id="63" name="Isosceles Triangle 62">
              <a:extLst>
                <a:ext uri="{FF2B5EF4-FFF2-40B4-BE49-F238E27FC236}">
                  <a16:creationId xmlns:a16="http://schemas.microsoft.com/office/drawing/2014/main" id="{BF0B7576-EB5B-4034-982E-0B1513311BA5}"/>
                </a:ext>
              </a:extLst>
            </p:cNvPr>
            <p:cNvSpPr/>
            <p:nvPr/>
          </p:nvSpPr>
          <p:spPr>
            <a:xfrm>
              <a:off x="9785350" y="4133850"/>
              <a:ext cx="190500" cy="14763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a:extLst>
                <a:ext uri="{FF2B5EF4-FFF2-40B4-BE49-F238E27FC236}">
                  <a16:creationId xmlns:a16="http://schemas.microsoft.com/office/drawing/2014/main" id="{424A6549-B1F6-4201-A069-719B5F4A65DC}"/>
                </a:ext>
              </a:extLst>
            </p:cNvPr>
            <p:cNvSpPr/>
            <p:nvPr/>
          </p:nvSpPr>
          <p:spPr>
            <a:xfrm>
              <a:off x="9785350" y="4387850"/>
              <a:ext cx="190500" cy="14763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E604E12D-99B6-4040-B0E1-742E81C9A7FB}"/>
              </a:ext>
            </a:extLst>
          </p:cNvPr>
          <p:cNvGrpSpPr/>
          <p:nvPr/>
        </p:nvGrpSpPr>
        <p:grpSpPr>
          <a:xfrm>
            <a:off x="8693944" y="1517650"/>
            <a:ext cx="295275" cy="1092200"/>
            <a:chOff x="8693944" y="1517650"/>
            <a:chExt cx="295275" cy="1092200"/>
          </a:xfrm>
        </p:grpSpPr>
        <p:grpSp>
          <p:nvGrpSpPr>
            <p:cNvPr id="54" name="Group 53">
              <a:extLst>
                <a:ext uri="{FF2B5EF4-FFF2-40B4-BE49-F238E27FC236}">
                  <a16:creationId xmlns:a16="http://schemas.microsoft.com/office/drawing/2014/main" id="{9F9A17AA-A9EE-45E2-81BE-86ED058ECCD0}"/>
                </a:ext>
              </a:extLst>
            </p:cNvPr>
            <p:cNvGrpSpPr/>
            <p:nvPr/>
          </p:nvGrpSpPr>
          <p:grpSpPr>
            <a:xfrm rot="10800000">
              <a:off x="8738305" y="1517650"/>
              <a:ext cx="190500" cy="655638"/>
              <a:chOff x="9785350" y="4133850"/>
              <a:chExt cx="190500" cy="655638"/>
            </a:xfrm>
            <a:solidFill>
              <a:schemeClr val="accent5"/>
            </a:solidFill>
          </p:grpSpPr>
          <p:sp>
            <p:nvSpPr>
              <p:cNvPr id="55" name="Isosceles Triangle 54">
                <a:extLst>
                  <a:ext uri="{FF2B5EF4-FFF2-40B4-BE49-F238E27FC236}">
                    <a16:creationId xmlns:a16="http://schemas.microsoft.com/office/drawing/2014/main" id="{4A282621-E2FC-4B3B-B12E-98C5ED24943F}"/>
                  </a:ext>
                </a:extLst>
              </p:cNvPr>
              <p:cNvSpPr/>
              <p:nvPr/>
            </p:nvSpPr>
            <p:spPr>
              <a:xfrm>
                <a:off x="9785350" y="4133850"/>
                <a:ext cx="190500" cy="14763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C02FF29D-82DC-4ED1-8693-FCF3266D1C11}"/>
                  </a:ext>
                </a:extLst>
              </p:cNvPr>
              <p:cNvSpPr/>
              <p:nvPr/>
            </p:nvSpPr>
            <p:spPr>
              <a:xfrm>
                <a:off x="9785350" y="4387850"/>
                <a:ext cx="190500" cy="14763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a:extLst>
                  <a:ext uri="{FF2B5EF4-FFF2-40B4-BE49-F238E27FC236}">
                    <a16:creationId xmlns:a16="http://schemas.microsoft.com/office/drawing/2014/main" id="{7E929A75-246B-406A-B296-E71BF9BDC457}"/>
                  </a:ext>
                </a:extLst>
              </p:cNvPr>
              <p:cNvSpPr/>
              <p:nvPr/>
            </p:nvSpPr>
            <p:spPr>
              <a:xfrm>
                <a:off x="9785350" y="4641850"/>
                <a:ext cx="190500" cy="14763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Freeform: Shape 65">
              <a:extLst>
                <a:ext uri="{FF2B5EF4-FFF2-40B4-BE49-F238E27FC236}">
                  <a16:creationId xmlns:a16="http://schemas.microsoft.com/office/drawing/2014/main" id="{0996D1E1-95A2-4182-ADD2-239AB0122DA0}"/>
                </a:ext>
              </a:extLst>
            </p:cNvPr>
            <p:cNvSpPr/>
            <p:nvPr/>
          </p:nvSpPr>
          <p:spPr>
            <a:xfrm>
              <a:off x="8693944" y="2238375"/>
              <a:ext cx="295275" cy="371475"/>
            </a:xfrm>
            <a:custGeom>
              <a:avLst/>
              <a:gdLst>
                <a:gd name="connsiteX0" fmla="*/ 0 w 295275"/>
                <a:gd name="connsiteY0" fmla="*/ 371475 h 371475"/>
                <a:gd name="connsiteX1" fmla="*/ 0 w 295275"/>
                <a:gd name="connsiteY1" fmla="*/ 0 h 371475"/>
                <a:gd name="connsiteX2" fmla="*/ 295275 w 295275"/>
                <a:gd name="connsiteY2" fmla="*/ 0 h 371475"/>
                <a:gd name="connsiteX3" fmla="*/ 295275 w 295275"/>
                <a:gd name="connsiteY3" fmla="*/ 252413 h 371475"/>
              </a:gdLst>
              <a:ahLst/>
              <a:cxnLst>
                <a:cxn ang="0">
                  <a:pos x="connsiteX0" y="connsiteY0"/>
                </a:cxn>
                <a:cxn ang="0">
                  <a:pos x="connsiteX1" y="connsiteY1"/>
                </a:cxn>
                <a:cxn ang="0">
                  <a:pos x="connsiteX2" y="connsiteY2"/>
                </a:cxn>
                <a:cxn ang="0">
                  <a:pos x="connsiteX3" y="connsiteY3"/>
                </a:cxn>
              </a:cxnLst>
              <a:rect l="l" t="t" r="r" b="b"/>
              <a:pathLst>
                <a:path w="295275" h="371475">
                  <a:moveTo>
                    <a:pt x="0" y="371475"/>
                  </a:moveTo>
                  <a:lnTo>
                    <a:pt x="0" y="0"/>
                  </a:lnTo>
                  <a:lnTo>
                    <a:pt x="295275" y="0"/>
                  </a:lnTo>
                  <a:lnTo>
                    <a:pt x="295275" y="252413"/>
                  </a:lnTo>
                </a:path>
              </a:pathLst>
            </a:cu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1" name="Group 70">
            <a:extLst>
              <a:ext uri="{FF2B5EF4-FFF2-40B4-BE49-F238E27FC236}">
                <a16:creationId xmlns:a16="http://schemas.microsoft.com/office/drawing/2014/main" id="{65D1A66D-5AC7-4A80-9B6C-3FB9E8A83909}"/>
              </a:ext>
            </a:extLst>
          </p:cNvPr>
          <p:cNvGrpSpPr/>
          <p:nvPr/>
        </p:nvGrpSpPr>
        <p:grpSpPr>
          <a:xfrm>
            <a:off x="7997736" y="3271839"/>
            <a:ext cx="1226344" cy="419100"/>
            <a:chOff x="7997736" y="3271839"/>
            <a:chExt cx="1226344" cy="419100"/>
          </a:xfrm>
        </p:grpSpPr>
        <p:grpSp>
          <p:nvGrpSpPr>
            <p:cNvPr id="58" name="Group 57">
              <a:extLst>
                <a:ext uri="{FF2B5EF4-FFF2-40B4-BE49-F238E27FC236}">
                  <a16:creationId xmlns:a16="http://schemas.microsoft.com/office/drawing/2014/main" id="{B03EF4AD-677C-4A57-A041-4AF7C7DC61D5}"/>
                </a:ext>
              </a:extLst>
            </p:cNvPr>
            <p:cNvGrpSpPr/>
            <p:nvPr/>
          </p:nvGrpSpPr>
          <p:grpSpPr>
            <a:xfrm rot="5400000">
              <a:off x="8230305" y="3149600"/>
              <a:ext cx="190500" cy="655638"/>
              <a:chOff x="9785350" y="4133850"/>
              <a:chExt cx="190500" cy="655638"/>
            </a:xfrm>
            <a:solidFill>
              <a:schemeClr val="accent5"/>
            </a:solidFill>
          </p:grpSpPr>
          <p:sp>
            <p:nvSpPr>
              <p:cNvPr id="59" name="Isosceles Triangle 58">
                <a:extLst>
                  <a:ext uri="{FF2B5EF4-FFF2-40B4-BE49-F238E27FC236}">
                    <a16:creationId xmlns:a16="http://schemas.microsoft.com/office/drawing/2014/main" id="{170D3ADE-797F-460D-80E0-DA26735EF9DC}"/>
                  </a:ext>
                </a:extLst>
              </p:cNvPr>
              <p:cNvSpPr/>
              <p:nvPr/>
            </p:nvSpPr>
            <p:spPr>
              <a:xfrm>
                <a:off x="9785350" y="4133850"/>
                <a:ext cx="190500" cy="14763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C5C5B16E-8898-44EA-B368-918AD17F122F}"/>
                  </a:ext>
                </a:extLst>
              </p:cNvPr>
              <p:cNvSpPr/>
              <p:nvPr/>
            </p:nvSpPr>
            <p:spPr>
              <a:xfrm>
                <a:off x="9785350" y="4387850"/>
                <a:ext cx="190500" cy="14763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a:extLst>
                  <a:ext uri="{FF2B5EF4-FFF2-40B4-BE49-F238E27FC236}">
                    <a16:creationId xmlns:a16="http://schemas.microsoft.com/office/drawing/2014/main" id="{ECB5C2A1-C314-4772-B76F-1098C77FEF8C}"/>
                  </a:ext>
                </a:extLst>
              </p:cNvPr>
              <p:cNvSpPr/>
              <p:nvPr/>
            </p:nvSpPr>
            <p:spPr>
              <a:xfrm>
                <a:off x="9785350" y="4641850"/>
                <a:ext cx="190500" cy="14763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69F04090-C5F3-4EC7-9A3F-D794EF383FE7}"/>
                </a:ext>
              </a:extLst>
            </p:cNvPr>
            <p:cNvGrpSpPr/>
            <p:nvPr/>
          </p:nvGrpSpPr>
          <p:grpSpPr>
            <a:xfrm>
              <a:off x="8738305" y="3271839"/>
              <a:ext cx="485775" cy="419100"/>
              <a:chOff x="8738305" y="3271839"/>
              <a:chExt cx="485775" cy="419100"/>
            </a:xfrm>
          </p:grpSpPr>
          <p:sp>
            <p:nvSpPr>
              <p:cNvPr id="41" name="Rectangle 40">
                <a:extLst>
                  <a:ext uri="{FF2B5EF4-FFF2-40B4-BE49-F238E27FC236}">
                    <a16:creationId xmlns:a16="http://schemas.microsoft.com/office/drawing/2014/main" id="{3CFD9AEB-8369-498F-9543-EC070A778A5F}"/>
                  </a:ext>
                </a:extLst>
              </p:cNvPr>
              <p:cNvSpPr/>
              <p:nvPr/>
            </p:nvSpPr>
            <p:spPr>
              <a:xfrm>
                <a:off x="8738305" y="3271839"/>
                <a:ext cx="485775" cy="419100"/>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68" name="Straight Connector 67">
                <a:extLst>
                  <a:ext uri="{FF2B5EF4-FFF2-40B4-BE49-F238E27FC236}">
                    <a16:creationId xmlns:a16="http://schemas.microsoft.com/office/drawing/2014/main" id="{14E1EF4A-7884-49FD-9BA0-0BDB0EE4B2F6}"/>
                  </a:ext>
                </a:extLst>
              </p:cNvPr>
              <p:cNvCxnSpPr>
                <a:stCxn id="41" idx="0"/>
                <a:endCxn id="41" idx="2"/>
              </p:cNvCxnSpPr>
              <p:nvPr/>
            </p:nvCxnSpPr>
            <p:spPr>
              <a:xfrm>
                <a:off x="8981193" y="3271839"/>
                <a:ext cx="0" cy="419100"/>
              </a:xfrm>
              <a:prstGeom prst="lin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cxnSp>
        </p:grpSp>
      </p:grpSp>
    </p:spTree>
    <p:extLst>
      <p:ext uri="{BB962C8B-B14F-4D97-AF65-F5344CB8AC3E}">
        <p14:creationId xmlns:p14="http://schemas.microsoft.com/office/powerpoint/2010/main" val="56145049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50"/>
                                  </p:stCondLst>
                                  <p:childTnLst>
                                    <p:set>
                                      <p:cBhvr>
                                        <p:cTn id="6" dur="1" fill="hold">
                                          <p:stCondLst>
                                            <p:cond delay="0"/>
                                          </p:stCondLst>
                                        </p:cTn>
                                        <p:tgtEl>
                                          <p:spTgt spid="70"/>
                                        </p:tgtEl>
                                        <p:attrNameLst>
                                          <p:attrName>style.visibility</p:attrName>
                                        </p:attrNameLst>
                                      </p:cBhvr>
                                      <p:to>
                                        <p:strVal val="visible"/>
                                      </p:to>
                                    </p:set>
                                    <p:animEffect transition="in" filter="wipe(up)">
                                      <p:cBhvr>
                                        <p:cTn id="7" dur="750"/>
                                        <p:tgtEl>
                                          <p:spTgt spid="70"/>
                                        </p:tgtEl>
                                      </p:cBhvr>
                                    </p:animEffect>
                                  </p:childTnLst>
                                </p:cTn>
                              </p:par>
                            </p:childTnLst>
                          </p:cTn>
                        </p:par>
                        <p:par>
                          <p:cTn id="8" fill="hold">
                            <p:stCondLst>
                              <p:cond delay="1000"/>
                            </p:stCondLst>
                            <p:childTnLst>
                              <p:par>
                                <p:cTn id="9" presetID="22" presetClass="entr" presetSubtype="8" fill="hold" nodeType="afterEffect">
                                  <p:stCondLst>
                                    <p:cond delay="250"/>
                                  </p:stCondLst>
                                  <p:childTnLst>
                                    <p:set>
                                      <p:cBhvr>
                                        <p:cTn id="10" dur="1" fill="hold">
                                          <p:stCondLst>
                                            <p:cond delay="0"/>
                                          </p:stCondLst>
                                        </p:cTn>
                                        <p:tgtEl>
                                          <p:spTgt spid="71"/>
                                        </p:tgtEl>
                                        <p:attrNameLst>
                                          <p:attrName>style.visibility</p:attrName>
                                        </p:attrNameLst>
                                      </p:cBhvr>
                                      <p:to>
                                        <p:strVal val="visible"/>
                                      </p:to>
                                    </p:set>
                                    <p:animEffect transition="in" filter="wipe(left)">
                                      <p:cBhvr>
                                        <p:cTn id="11" dur="750"/>
                                        <p:tgtEl>
                                          <p:spTgt spid="71"/>
                                        </p:tgtEl>
                                      </p:cBhvr>
                                    </p:animEffect>
                                  </p:childTnLst>
                                </p:cTn>
                              </p:par>
                            </p:childTnLst>
                          </p:cTn>
                        </p:par>
                        <p:par>
                          <p:cTn id="12" fill="hold">
                            <p:stCondLst>
                              <p:cond delay="2000"/>
                            </p:stCondLst>
                            <p:childTnLst>
                              <p:par>
                                <p:cTn id="13" presetID="22" presetClass="entr" presetSubtype="4" fill="hold" nodeType="afterEffect">
                                  <p:stCondLst>
                                    <p:cond delay="250"/>
                                  </p:stCondLst>
                                  <p:childTnLst>
                                    <p:set>
                                      <p:cBhvr>
                                        <p:cTn id="14" dur="1" fill="hold">
                                          <p:stCondLst>
                                            <p:cond delay="0"/>
                                          </p:stCondLst>
                                        </p:cTn>
                                        <p:tgtEl>
                                          <p:spTgt spid="72"/>
                                        </p:tgtEl>
                                        <p:attrNameLst>
                                          <p:attrName>style.visibility</p:attrName>
                                        </p:attrNameLst>
                                      </p:cBhvr>
                                      <p:to>
                                        <p:strVal val="visible"/>
                                      </p:to>
                                    </p:set>
                                    <p:animEffect transition="in" filter="wipe(down)">
                                      <p:cBhvr>
                                        <p:cTn id="15" dur="750"/>
                                        <p:tgtEl>
                                          <p:spTgt spid="72"/>
                                        </p:tgtEl>
                                      </p:cBhvr>
                                    </p:animEffect>
                                  </p:childTnLst>
                                </p:cTn>
                              </p:par>
                            </p:childTnLst>
                          </p:cTn>
                        </p:par>
                        <p:par>
                          <p:cTn id="16" fill="hold">
                            <p:stCondLst>
                              <p:cond delay="3000"/>
                            </p:stCondLst>
                            <p:childTnLst>
                              <p:par>
                                <p:cTn id="17" presetID="22" presetClass="entr" presetSubtype="2" fill="hold" nodeType="afterEffect">
                                  <p:stCondLst>
                                    <p:cond delay="250"/>
                                  </p:stCondLst>
                                  <p:childTnLst>
                                    <p:set>
                                      <p:cBhvr>
                                        <p:cTn id="18" dur="1" fill="hold">
                                          <p:stCondLst>
                                            <p:cond delay="0"/>
                                          </p:stCondLst>
                                        </p:cTn>
                                        <p:tgtEl>
                                          <p:spTgt spid="62"/>
                                        </p:tgtEl>
                                        <p:attrNameLst>
                                          <p:attrName>style.visibility</p:attrName>
                                        </p:attrNameLst>
                                      </p:cBhvr>
                                      <p:to>
                                        <p:strVal val="visible"/>
                                      </p:to>
                                    </p:set>
                                    <p:animEffect transition="in" filter="wipe(right)">
                                      <p:cBhvr>
                                        <p:cTn id="19" dur="7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68186FEF-1450-449D-86DF-F73DF5D4A091}"/>
              </a:ext>
            </a:extLst>
          </p:cNvPr>
          <p:cNvGrpSpPr/>
          <p:nvPr/>
        </p:nvGrpSpPr>
        <p:grpSpPr>
          <a:xfrm>
            <a:off x="8073188" y="2234747"/>
            <a:ext cx="3421470" cy="1839913"/>
            <a:chOff x="8230780" y="2235200"/>
            <a:chExt cx="3421470" cy="1839913"/>
          </a:xfrm>
        </p:grpSpPr>
        <p:sp>
          <p:nvSpPr>
            <p:cNvPr id="34" name="Freeform 17">
              <a:extLst>
                <a:ext uri="{FF2B5EF4-FFF2-40B4-BE49-F238E27FC236}">
                  <a16:creationId xmlns:a16="http://schemas.microsoft.com/office/drawing/2014/main" id="{1C4F4457-7AD4-4967-9533-5A4F6844D64B}"/>
                </a:ext>
              </a:extLst>
            </p:cNvPr>
            <p:cNvSpPr>
              <a:spLocks noEditPoints="1"/>
            </p:cNvSpPr>
            <p:nvPr/>
          </p:nvSpPr>
          <p:spPr bwMode="auto">
            <a:xfrm>
              <a:off x="8230780" y="2235200"/>
              <a:ext cx="3421470" cy="1839913"/>
            </a:xfrm>
            <a:custGeom>
              <a:avLst/>
              <a:gdLst>
                <a:gd name="T0" fmla="*/ 339 w 916"/>
                <a:gd name="T1" fmla="*/ 30 h 492"/>
                <a:gd name="T2" fmla="*/ 338 w 916"/>
                <a:gd name="T3" fmla="*/ 30 h 492"/>
                <a:gd name="T4" fmla="*/ 245 w 916"/>
                <a:gd name="T5" fmla="*/ 0 h 492"/>
                <a:gd name="T6" fmla="*/ 0 w 916"/>
                <a:gd name="T7" fmla="*/ 168 h 492"/>
                <a:gd name="T8" fmla="*/ 658 w 916"/>
                <a:gd name="T9" fmla="*/ 214 h 492"/>
                <a:gd name="T10" fmla="*/ 585 w 916"/>
                <a:gd name="T11" fmla="*/ 207 h 492"/>
                <a:gd name="T12" fmla="*/ 71 w 916"/>
                <a:gd name="T13" fmla="*/ 201 h 492"/>
                <a:gd name="T14" fmla="*/ 61 w 916"/>
                <a:gd name="T15" fmla="*/ 492 h 492"/>
                <a:gd name="T16" fmla="*/ 893 w 916"/>
                <a:gd name="T17" fmla="*/ 453 h 492"/>
                <a:gd name="T18" fmla="*/ 241 w 916"/>
                <a:gd name="T19" fmla="*/ 387 h 492"/>
                <a:gd name="T20" fmla="*/ 241 w 916"/>
                <a:gd name="T21" fmla="*/ 278 h 492"/>
                <a:gd name="T22" fmla="*/ 245 w 916"/>
                <a:gd name="T23" fmla="*/ 387 h 492"/>
                <a:gd name="T24" fmla="*/ 307 w 916"/>
                <a:gd name="T25" fmla="*/ 387 h 492"/>
                <a:gd name="T26" fmla="*/ 337 w 916"/>
                <a:gd name="T27" fmla="*/ 151 h 492"/>
                <a:gd name="T28" fmla="*/ 393 w 916"/>
                <a:gd name="T29" fmla="*/ 241 h 492"/>
                <a:gd name="T30" fmla="*/ 455 w 916"/>
                <a:gd name="T31" fmla="*/ 387 h 492"/>
                <a:gd name="T32" fmla="*/ 455 w 916"/>
                <a:gd name="T33" fmla="*/ 278 h 492"/>
                <a:gd name="T34" fmla="*/ 459 w 916"/>
                <a:gd name="T35" fmla="*/ 387 h 492"/>
                <a:gd name="T36" fmla="*/ 520 w 916"/>
                <a:gd name="T37" fmla="*/ 387 h 492"/>
                <a:gd name="T38" fmla="*/ 585 w 916"/>
                <a:gd name="T39" fmla="*/ 392 h 492"/>
                <a:gd name="T40" fmla="*/ 613 w 916"/>
                <a:gd name="T41" fmla="*/ 453 h 492"/>
                <a:gd name="T42" fmla="*/ 613 w 916"/>
                <a:gd name="T43" fmla="*/ 392 h 492"/>
                <a:gd name="T44" fmla="*/ 617 w 916"/>
                <a:gd name="T45" fmla="*/ 453 h 492"/>
                <a:gd name="T46" fmla="*/ 630 w 916"/>
                <a:gd name="T47" fmla="*/ 453 h 492"/>
                <a:gd name="T48" fmla="*/ 634 w 916"/>
                <a:gd name="T49" fmla="*/ 392 h 492"/>
                <a:gd name="T50" fmla="*/ 664 w 916"/>
                <a:gd name="T51" fmla="*/ 453 h 492"/>
                <a:gd name="T52" fmla="*/ 664 w 916"/>
                <a:gd name="T53" fmla="*/ 392 h 492"/>
                <a:gd name="T54" fmla="*/ 668 w 916"/>
                <a:gd name="T55" fmla="*/ 453 h 492"/>
                <a:gd name="T56" fmla="*/ 681 w 916"/>
                <a:gd name="T57" fmla="*/ 453 h 492"/>
                <a:gd name="T58" fmla="*/ 685 w 916"/>
                <a:gd name="T59" fmla="*/ 392 h 492"/>
                <a:gd name="T60" fmla="*/ 700 w 916"/>
                <a:gd name="T61" fmla="*/ 373 h 492"/>
                <a:gd name="T62" fmla="*/ 700 w 916"/>
                <a:gd name="T63" fmla="*/ 276 h 492"/>
                <a:gd name="T64" fmla="*/ 702 w 916"/>
                <a:gd name="T65" fmla="*/ 453 h 492"/>
                <a:gd name="T66" fmla="*/ 715 w 916"/>
                <a:gd name="T67" fmla="*/ 453 h 492"/>
                <a:gd name="T68" fmla="*/ 719 w 916"/>
                <a:gd name="T69" fmla="*/ 392 h 492"/>
                <a:gd name="T70" fmla="*/ 749 w 916"/>
                <a:gd name="T71" fmla="*/ 453 h 492"/>
                <a:gd name="T72" fmla="*/ 749 w 916"/>
                <a:gd name="T73" fmla="*/ 392 h 492"/>
                <a:gd name="T74" fmla="*/ 753 w 916"/>
                <a:gd name="T75" fmla="*/ 453 h 492"/>
                <a:gd name="T76" fmla="*/ 766 w 916"/>
                <a:gd name="T77" fmla="*/ 453 h 492"/>
                <a:gd name="T78" fmla="*/ 770 w 916"/>
                <a:gd name="T79" fmla="*/ 392 h 492"/>
                <a:gd name="T80" fmla="*/ 800 w 916"/>
                <a:gd name="T81" fmla="*/ 453 h 492"/>
                <a:gd name="T82" fmla="*/ 800 w 916"/>
                <a:gd name="T83" fmla="*/ 392 h 492"/>
                <a:gd name="T84" fmla="*/ 804 w 916"/>
                <a:gd name="T85" fmla="*/ 453 h 492"/>
                <a:gd name="T86" fmla="*/ 817 w 916"/>
                <a:gd name="T87" fmla="*/ 453 h 492"/>
                <a:gd name="T88" fmla="*/ 821 w 916"/>
                <a:gd name="T89" fmla="*/ 392 h 492"/>
                <a:gd name="T90" fmla="*/ 850 w 916"/>
                <a:gd name="T91" fmla="*/ 453 h 492"/>
                <a:gd name="T92" fmla="*/ 850 w 916"/>
                <a:gd name="T93" fmla="*/ 392 h 492"/>
                <a:gd name="T94" fmla="*/ 854 w 916"/>
                <a:gd name="T95" fmla="*/ 453 h 492"/>
                <a:gd name="T96" fmla="*/ 868 w 916"/>
                <a:gd name="T97" fmla="*/ 453 h 492"/>
                <a:gd name="T98" fmla="*/ 721 w 916"/>
                <a:gd name="T99" fmla="*/ 28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16" h="492">
                  <a:moveTo>
                    <a:pt x="658" y="214"/>
                  </a:moveTo>
                  <a:cubicBezTo>
                    <a:pt x="677" y="168"/>
                    <a:pt x="677" y="168"/>
                    <a:pt x="677" y="168"/>
                  </a:cubicBezTo>
                  <a:cubicBezTo>
                    <a:pt x="339" y="30"/>
                    <a:pt x="339" y="30"/>
                    <a:pt x="339" y="30"/>
                  </a:cubicBezTo>
                  <a:cubicBezTo>
                    <a:pt x="339" y="30"/>
                    <a:pt x="339" y="30"/>
                    <a:pt x="339" y="30"/>
                  </a:cubicBezTo>
                  <a:cubicBezTo>
                    <a:pt x="339" y="30"/>
                    <a:pt x="339" y="30"/>
                    <a:pt x="339" y="30"/>
                  </a:cubicBezTo>
                  <a:cubicBezTo>
                    <a:pt x="338" y="30"/>
                    <a:pt x="338" y="30"/>
                    <a:pt x="338" y="30"/>
                  </a:cubicBezTo>
                  <a:cubicBezTo>
                    <a:pt x="338" y="30"/>
                    <a:pt x="338" y="30"/>
                    <a:pt x="338" y="30"/>
                  </a:cubicBezTo>
                  <a:cubicBezTo>
                    <a:pt x="245" y="68"/>
                    <a:pt x="245" y="68"/>
                    <a:pt x="245" y="68"/>
                  </a:cubicBezTo>
                  <a:cubicBezTo>
                    <a:pt x="245" y="0"/>
                    <a:pt x="245" y="0"/>
                    <a:pt x="245" y="0"/>
                  </a:cubicBezTo>
                  <a:cubicBezTo>
                    <a:pt x="166" y="0"/>
                    <a:pt x="166" y="0"/>
                    <a:pt x="166" y="0"/>
                  </a:cubicBezTo>
                  <a:cubicBezTo>
                    <a:pt x="166" y="100"/>
                    <a:pt x="166" y="100"/>
                    <a:pt x="166" y="100"/>
                  </a:cubicBezTo>
                  <a:cubicBezTo>
                    <a:pt x="0" y="168"/>
                    <a:pt x="0" y="168"/>
                    <a:pt x="0" y="168"/>
                  </a:cubicBezTo>
                  <a:cubicBezTo>
                    <a:pt x="19" y="214"/>
                    <a:pt x="19" y="214"/>
                    <a:pt x="19" y="214"/>
                  </a:cubicBezTo>
                  <a:cubicBezTo>
                    <a:pt x="339" y="83"/>
                    <a:pt x="339" y="83"/>
                    <a:pt x="339" y="83"/>
                  </a:cubicBezTo>
                  <a:lnTo>
                    <a:pt x="658" y="214"/>
                  </a:lnTo>
                  <a:close/>
                  <a:moveTo>
                    <a:pt x="912" y="335"/>
                  </a:moveTo>
                  <a:cubicBezTo>
                    <a:pt x="916" y="299"/>
                    <a:pt x="916" y="299"/>
                    <a:pt x="916" y="299"/>
                  </a:cubicBezTo>
                  <a:cubicBezTo>
                    <a:pt x="585" y="207"/>
                    <a:pt x="585" y="207"/>
                    <a:pt x="585" y="207"/>
                  </a:cubicBezTo>
                  <a:cubicBezTo>
                    <a:pt x="585" y="193"/>
                    <a:pt x="585" y="193"/>
                    <a:pt x="585" y="193"/>
                  </a:cubicBezTo>
                  <a:cubicBezTo>
                    <a:pt x="492" y="155"/>
                    <a:pt x="341" y="93"/>
                    <a:pt x="339" y="92"/>
                  </a:cubicBezTo>
                  <a:cubicBezTo>
                    <a:pt x="336" y="93"/>
                    <a:pt x="161" y="165"/>
                    <a:pt x="71" y="201"/>
                  </a:cubicBezTo>
                  <a:cubicBezTo>
                    <a:pt x="71" y="453"/>
                    <a:pt x="71" y="453"/>
                    <a:pt x="71" y="453"/>
                  </a:cubicBezTo>
                  <a:cubicBezTo>
                    <a:pt x="61" y="453"/>
                    <a:pt x="61" y="453"/>
                    <a:pt x="61" y="453"/>
                  </a:cubicBezTo>
                  <a:cubicBezTo>
                    <a:pt x="61" y="492"/>
                    <a:pt x="61" y="492"/>
                    <a:pt x="61" y="492"/>
                  </a:cubicBezTo>
                  <a:cubicBezTo>
                    <a:pt x="900" y="492"/>
                    <a:pt x="900" y="492"/>
                    <a:pt x="900" y="492"/>
                  </a:cubicBezTo>
                  <a:cubicBezTo>
                    <a:pt x="900" y="453"/>
                    <a:pt x="900" y="453"/>
                    <a:pt x="900" y="453"/>
                  </a:cubicBezTo>
                  <a:cubicBezTo>
                    <a:pt x="893" y="453"/>
                    <a:pt x="893" y="453"/>
                    <a:pt x="893" y="453"/>
                  </a:cubicBezTo>
                  <a:cubicBezTo>
                    <a:pt x="893" y="330"/>
                    <a:pt x="893" y="330"/>
                    <a:pt x="893" y="330"/>
                  </a:cubicBezTo>
                  <a:lnTo>
                    <a:pt x="912" y="335"/>
                  </a:lnTo>
                  <a:close/>
                  <a:moveTo>
                    <a:pt x="241" y="387"/>
                  </a:moveTo>
                  <a:cubicBezTo>
                    <a:pt x="180" y="387"/>
                    <a:pt x="180" y="387"/>
                    <a:pt x="180" y="387"/>
                  </a:cubicBezTo>
                  <a:cubicBezTo>
                    <a:pt x="180" y="278"/>
                    <a:pt x="180" y="278"/>
                    <a:pt x="180" y="278"/>
                  </a:cubicBezTo>
                  <a:cubicBezTo>
                    <a:pt x="241" y="278"/>
                    <a:pt x="241" y="278"/>
                    <a:pt x="241" y="278"/>
                  </a:cubicBezTo>
                  <a:lnTo>
                    <a:pt x="241" y="387"/>
                  </a:lnTo>
                  <a:close/>
                  <a:moveTo>
                    <a:pt x="307" y="387"/>
                  </a:moveTo>
                  <a:cubicBezTo>
                    <a:pt x="245" y="387"/>
                    <a:pt x="245" y="387"/>
                    <a:pt x="245" y="387"/>
                  </a:cubicBezTo>
                  <a:cubicBezTo>
                    <a:pt x="245" y="278"/>
                    <a:pt x="245" y="278"/>
                    <a:pt x="245" y="278"/>
                  </a:cubicBezTo>
                  <a:cubicBezTo>
                    <a:pt x="307" y="278"/>
                    <a:pt x="307" y="278"/>
                    <a:pt x="307" y="278"/>
                  </a:cubicBezTo>
                  <a:lnTo>
                    <a:pt x="307" y="387"/>
                  </a:lnTo>
                  <a:close/>
                  <a:moveTo>
                    <a:pt x="337" y="241"/>
                  </a:moveTo>
                  <a:cubicBezTo>
                    <a:pt x="284" y="241"/>
                    <a:pt x="284" y="241"/>
                    <a:pt x="284" y="241"/>
                  </a:cubicBezTo>
                  <a:cubicBezTo>
                    <a:pt x="284" y="179"/>
                    <a:pt x="303" y="152"/>
                    <a:pt x="337" y="151"/>
                  </a:cubicBezTo>
                  <a:lnTo>
                    <a:pt x="337" y="241"/>
                  </a:lnTo>
                  <a:close/>
                  <a:moveTo>
                    <a:pt x="341" y="151"/>
                  </a:moveTo>
                  <a:cubicBezTo>
                    <a:pt x="374" y="152"/>
                    <a:pt x="393" y="179"/>
                    <a:pt x="393" y="241"/>
                  </a:cubicBezTo>
                  <a:cubicBezTo>
                    <a:pt x="341" y="241"/>
                    <a:pt x="341" y="241"/>
                    <a:pt x="341" y="241"/>
                  </a:cubicBezTo>
                  <a:lnTo>
                    <a:pt x="341" y="151"/>
                  </a:lnTo>
                  <a:close/>
                  <a:moveTo>
                    <a:pt x="455" y="387"/>
                  </a:moveTo>
                  <a:cubicBezTo>
                    <a:pt x="393" y="387"/>
                    <a:pt x="393" y="387"/>
                    <a:pt x="393" y="387"/>
                  </a:cubicBezTo>
                  <a:cubicBezTo>
                    <a:pt x="393" y="278"/>
                    <a:pt x="393" y="278"/>
                    <a:pt x="393" y="278"/>
                  </a:cubicBezTo>
                  <a:cubicBezTo>
                    <a:pt x="455" y="278"/>
                    <a:pt x="455" y="278"/>
                    <a:pt x="455" y="278"/>
                  </a:cubicBezTo>
                  <a:lnTo>
                    <a:pt x="455" y="387"/>
                  </a:lnTo>
                  <a:close/>
                  <a:moveTo>
                    <a:pt x="520" y="387"/>
                  </a:moveTo>
                  <a:cubicBezTo>
                    <a:pt x="459" y="387"/>
                    <a:pt x="459" y="387"/>
                    <a:pt x="459" y="387"/>
                  </a:cubicBezTo>
                  <a:cubicBezTo>
                    <a:pt x="459" y="278"/>
                    <a:pt x="459" y="278"/>
                    <a:pt x="459" y="278"/>
                  </a:cubicBezTo>
                  <a:cubicBezTo>
                    <a:pt x="520" y="278"/>
                    <a:pt x="520" y="278"/>
                    <a:pt x="520" y="278"/>
                  </a:cubicBezTo>
                  <a:lnTo>
                    <a:pt x="520" y="387"/>
                  </a:lnTo>
                  <a:close/>
                  <a:moveTo>
                    <a:pt x="596" y="453"/>
                  </a:moveTo>
                  <a:cubicBezTo>
                    <a:pt x="585" y="453"/>
                    <a:pt x="585" y="453"/>
                    <a:pt x="585" y="453"/>
                  </a:cubicBezTo>
                  <a:cubicBezTo>
                    <a:pt x="585" y="392"/>
                    <a:pt x="585" y="392"/>
                    <a:pt x="585" y="392"/>
                  </a:cubicBezTo>
                  <a:cubicBezTo>
                    <a:pt x="596" y="392"/>
                    <a:pt x="596" y="392"/>
                    <a:pt x="596" y="392"/>
                  </a:cubicBezTo>
                  <a:lnTo>
                    <a:pt x="596" y="453"/>
                  </a:lnTo>
                  <a:close/>
                  <a:moveTo>
                    <a:pt x="613" y="453"/>
                  </a:moveTo>
                  <a:cubicBezTo>
                    <a:pt x="600" y="453"/>
                    <a:pt x="600" y="453"/>
                    <a:pt x="600" y="453"/>
                  </a:cubicBezTo>
                  <a:cubicBezTo>
                    <a:pt x="600" y="392"/>
                    <a:pt x="600" y="392"/>
                    <a:pt x="600" y="392"/>
                  </a:cubicBezTo>
                  <a:cubicBezTo>
                    <a:pt x="613" y="392"/>
                    <a:pt x="613" y="392"/>
                    <a:pt x="613" y="392"/>
                  </a:cubicBezTo>
                  <a:lnTo>
                    <a:pt x="613" y="453"/>
                  </a:lnTo>
                  <a:close/>
                  <a:moveTo>
                    <a:pt x="630" y="453"/>
                  </a:moveTo>
                  <a:cubicBezTo>
                    <a:pt x="617" y="453"/>
                    <a:pt x="617" y="453"/>
                    <a:pt x="617" y="453"/>
                  </a:cubicBezTo>
                  <a:cubicBezTo>
                    <a:pt x="617" y="392"/>
                    <a:pt x="617" y="392"/>
                    <a:pt x="617" y="392"/>
                  </a:cubicBezTo>
                  <a:cubicBezTo>
                    <a:pt x="630" y="392"/>
                    <a:pt x="630" y="392"/>
                    <a:pt x="630" y="392"/>
                  </a:cubicBezTo>
                  <a:lnTo>
                    <a:pt x="630" y="453"/>
                  </a:lnTo>
                  <a:close/>
                  <a:moveTo>
                    <a:pt x="647" y="453"/>
                  </a:moveTo>
                  <a:cubicBezTo>
                    <a:pt x="634" y="453"/>
                    <a:pt x="634" y="453"/>
                    <a:pt x="634" y="453"/>
                  </a:cubicBezTo>
                  <a:cubicBezTo>
                    <a:pt x="634" y="392"/>
                    <a:pt x="634" y="392"/>
                    <a:pt x="634" y="392"/>
                  </a:cubicBezTo>
                  <a:cubicBezTo>
                    <a:pt x="647" y="392"/>
                    <a:pt x="647" y="392"/>
                    <a:pt x="647" y="392"/>
                  </a:cubicBezTo>
                  <a:lnTo>
                    <a:pt x="647" y="453"/>
                  </a:lnTo>
                  <a:close/>
                  <a:moveTo>
                    <a:pt x="664" y="453"/>
                  </a:moveTo>
                  <a:cubicBezTo>
                    <a:pt x="651" y="453"/>
                    <a:pt x="651" y="453"/>
                    <a:pt x="651" y="453"/>
                  </a:cubicBezTo>
                  <a:cubicBezTo>
                    <a:pt x="651" y="392"/>
                    <a:pt x="651" y="392"/>
                    <a:pt x="651" y="392"/>
                  </a:cubicBezTo>
                  <a:cubicBezTo>
                    <a:pt x="664" y="392"/>
                    <a:pt x="664" y="392"/>
                    <a:pt x="664" y="392"/>
                  </a:cubicBezTo>
                  <a:lnTo>
                    <a:pt x="664" y="453"/>
                  </a:lnTo>
                  <a:close/>
                  <a:moveTo>
                    <a:pt x="681" y="453"/>
                  </a:moveTo>
                  <a:cubicBezTo>
                    <a:pt x="668" y="453"/>
                    <a:pt x="668" y="453"/>
                    <a:pt x="668" y="453"/>
                  </a:cubicBezTo>
                  <a:cubicBezTo>
                    <a:pt x="668" y="392"/>
                    <a:pt x="668" y="392"/>
                    <a:pt x="668" y="392"/>
                  </a:cubicBezTo>
                  <a:cubicBezTo>
                    <a:pt x="681" y="392"/>
                    <a:pt x="681" y="392"/>
                    <a:pt x="681" y="392"/>
                  </a:cubicBezTo>
                  <a:lnTo>
                    <a:pt x="681" y="453"/>
                  </a:lnTo>
                  <a:close/>
                  <a:moveTo>
                    <a:pt x="698" y="453"/>
                  </a:moveTo>
                  <a:cubicBezTo>
                    <a:pt x="685" y="453"/>
                    <a:pt x="685" y="453"/>
                    <a:pt x="685" y="453"/>
                  </a:cubicBezTo>
                  <a:cubicBezTo>
                    <a:pt x="685" y="392"/>
                    <a:pt x="685" y="392"/>
                    <a:pt x="685" y="392"/>
                  </a:cubicBezTo>
                  <a:cubicBezTo>
                    <a:pt x="698" y="392"/>
                    <a:pt x="698" y="392"/>
                    <a:pt x="698" y="392"/>
                  </a:cubicBezTo>
                  <a:lnTo>
                    <a:pt x="698" y="453"/>
                  </a:lnTo>
                  <a:close/>
                  <a:moveTo>
                    <a:pt x="700" y="373"/>
                  </a:moveTo>
                  <a:cubicBezTo>
                    <a:pt x="585" y="373"/>
                    <a:pt x="585" y="373"/>
                    <a:pt x="585" y="373"/>
                  </a:cubicBezTo>
                  <a:cubicBezTo>
                    <a:pt x="585" y="244"/>
                    <a:pt x="585" y="244"/>
                    <a:pt x="585" y="244"/>
                  </a:cubicBezTo>
                  <a:cubicBezTo>
                    <a:pt x="700" y="276"/>
                    <a:pt x="700" y="276"/>
                    <a:pt x="700" y="276"/>
                  </a:cubicBezTo>
                  <a:lnTo>
                    <a:pt x="700" y="373"/>
                  </a:lnTo>
                  <a:close/>
                  <a:moveTo>
                    <a:pt x="715" y="453"/>
                  </a:moveTo>
                  <a:cubicBezTo>
                    <a:pt x="702" y="453"/>
                    <a:pt x="702" y="453"/>
                    <a:pt x="702" y="453"/>
                  </a:cubicBezTo>
                  <a:cubicBezTo>
                    <a:pt x="702" y="392"/>
                    <a:pt x="702" y="392"/>
                    <a:pt x="702" y="392"/>
                  </a:cubicBezTo>
                  <a:cubicBezTo>
                    <a:pt x="715" y="392"/>
                    <a:pt x="715" y="392"/>
                    <a:pt x="715" y="392"/>
                  </a:cubicBezTo>
                  <a:lnTo>
                    <a:pt x="715" y="453"/>
                  </a:lnTo>
                  <a:close/>
                  <a:moveTo>
                    <a:pt x="732" y="453"/>
                  </a:moveTo>
                  <a:cubicBezTo>
                    <a:pt x="719" y="453"/>
                    <a:pt x="719" y="453"/>
                    <a:pt x="719" y="453"/>
                  </a:cubicBezTo>
                  <a:cubicBezTo>
                    <a:pt x="719" y="392"/>
                    <a:pt x="719" y="392"/>
                    <a:pt x="719" y="392"/>
                  </a:cubicBezTo>
                  <a:cubicBezTo>
                    <a:pt x="732" y="392"/>
                    <a:pt x="732" y="392"/>
                    <a:pt x="732" y="392"/>
                  </a:cubicBezTo>
                  <a:lnTo>
                    <a:pt x="732" y="453"/>
                  </a:lnTo>
                  <a:close/>
                  <a:moveTo>
                    <a:pt x="749" y="453"/>
                  </a:moveTo>
                  <a:cubicBezTo>
                    <a:pt x="736" y="453"/>
                    <a:pt x="736" y="453"/>
                    <a:pt x="736" y="453"/>
                  </a:cubicBezTo>
                  <a:cubicBezTo>
                    <a:pt x="736" y="392"/>
                    <a:pt x="736" y="392"/>
                    <a:pt x="736" y="392"/>
                  </a:cubicBezTo>
                  <a:cubicBezTo>
                    <a:pt x="749" y="392"/>
                    <a:pt x="749" y="392"/>
                    <a:pt x="749" y="392"/>
                  </a:cubicBezTo>
                  <a:lnTo>
                    <a:pt x="749" y="453"/>
                  </a:lnTo>
                  <a:close/>
                  <a:moveTo>
                    <a:pt x="766" y="453"/>
                  </a:moveTo>
                  <a:cubicBezTo>
                    <a:pt x="753" y="453"/>
                    <a:pt x="753" y="453"/>
                    <a:pt x="753" y="453"/>
                  </a:cubicBezTo>
                  <a:cubicBezTo>
                    <a:pt x="753" y="392"/>
                    <a:pt x="753" y="392"/>
                    <a:pt x="753" y="392"/>
                  </a:cubicBezTo>
                  <a:cubicBezTo>
                    <a:pt x="766" y="392"/>
                    <a:pt x="766" y="392"/>
                    <a:pt x="766" y="392"/>
                  </a:cubicBezTo>
                  <a:lnTo>
                    <a:pt x="766" y="453"/>
                  </a:lnTo>
                  <a:close/>
                  <a:moveTo>
                    <a:pt x="783" y="453"/>
                  </a:moveTo>
                  <a:cubicBezTo>
                    <a:pt x="770" y="453"/>
                    <a:pt x="770" y="453"/>
                    <a:pt x="770" y="453"/>
                  </a:cubicBezTo>
                  <a:cubicBezTo>
                    <a:pt x="770" y="392"/>
                    <a:pt x="770" y="392"/>
                    <a:pt x="770" y="392"/>
                  </a:cubicBezTo>
                  <a:cubicBezTo>
                    <a:pt x="783" y="392"/>
                    <a:pt x="783" y="392"/>
                    <a:pt x="783" y="392"/>
                  </a:cubicBezTo>
                  <a:lnTo>
                    <a:pt x="783" y="453"/>
                  </a:lnTo>
                  <a:close/>
                  <a:moveTo>
                    <a:pt x="800" y="453"/>
                  </a:moveTo>
                  <a:cubicBezTo>
                    <a:pt x="787" y="453"/>
                    <a:pt x="787" y="453"/>
                    <a:pt x="787" y="453"/>
                  </a:cubicBezTo>
                  <a:cubicBezTo>
                    <a:pt x="787" y="392"/>
                    <a:pt x="787" y="392"/>
                    <a:pt x="787" y="392"/>
                  </a:cubicBezTo>
                  <a:cubicBezTo>
                    <a:pt x="800" y="392"/>
                    <a:pt x="800" y="392"/>
                    <a:pt x="800" y="392"/>
                  </a:cubicBezTo>
                  <a:lnTo>
                    <a:pt x="800" y="453"/>
                  </a:lnTo>
                  <a:close/>
                  <a:moveTo>
                    <a:pt x="817" y="453"/>
                  </a:moveTo>
                  <a:cubicBezTo>
                    <a:pt x="804" y="453"/>
                    <a:pt x="804" y="453"/>
                    <a:pt x="804" y="453"/>
                  </a:cubicBezTo>
                  <a:cubicBezTo>
                    <a:pt x="804" y="392"/>
                    <a:pt x="804" y="392"/>
                    <a:pt x="804" y="392"/>
                  </a:cubicBezTo>
                  <a:cubicBezTo>
                    <a:pt x="817" y="392"/>
                    <a:pt x="817" y="392"/>
                    <a:pt x="817" y="392"/>
                  </a:cubicBezTo>
                  <a:lnTo>
                    <a:pt x="817" y="453"/>
                  </a:lnTo>
                  <a:close/>
                  <a:moveTo>
                    <a:pt x="834" y="453"/>
                  </a:moveTo>
                  <a:cubicBezTo>
                    <a:pt x="821" y="453"/>
                    <a:pt x="821" y="453"/>
                    <a:pt x="821" y="453"/>
                  </a:cubicBezTo>
                  <a:cubicBezTo>
                    <a:pt x="821" y="392"/>
                    <a:pt x="821" y="392"/>
                    <a:pt x="821" y="392"/>
                  </a:cubicBezTo>
                  <a:cubicBezTo>
                    <a:pt x="834" y="392"/>
                    <a:pt x="834" y="392"/>
                    <a:pt x="834" y="392"/>
                  </a:cubicBezTo>
                  <a:lnTo>
                    <a:pt x="834" y="453"/>
                  </a:lnTo>
                  <a:close/>
                  <a:moveTo>
                    <a:pt x="850" y="453"/>
                  </a:moveTo>
                  <a:cubicBezTo>
                    <a:pt x="838" y="453"/>
                    <a:pt x="838" y="453"/>
                    <a:pt x="838" y="453"/>
                  </a:cubicBezTo>
                  <a:cubicBezTo>
                    <a:pt x="838" y="392"/>
                    <a:pt x="838" y="392"/>
                    <a:pt x="838" y="392"/>
                  </a:cubicBezTo>
                  <a:cubicBezTo>
                    <a:pt x="850" y="392"/>
                    <a:pt x="850" y="392"/>
                    <a:pt x="850" y="392"/>
                  </a:cubicBezTo>
                  <a:lnTo>
                    <a:pt x="850" y="453"/>
                  </a:lnTo>
                  <a:close/>
                  <a:moveTo>
                    <a:pt x="868" y="453"/>
                  </a:moveTo>
                  <a:cubicBezTo>
                    <a:pt x="854" y="453"/>
                    <a:pt x="854" y="453"/>
                    <a:pt x="854" y="453"/>
                  </a:cubicBezTo>
                  <a:cubicBezTo>
                    <a:pt x="854" y="392"/>
                    <a:pt x="854" y="392"/>
                    <a:pt x="854" y="392"/>
                  </a:cubicBezTo>
                  <a:cubicBezTo>
                    <a:pt x="868" y="392"/>
                    <a:pt x="868" y="392"/>
                    <a:pt x="868" y="392"/>
                  </a:cubicBezTo>
                  <a:lnTo>
                    <a:pt x="868" y="453"/>
                  </a:lnTo>
                  <a:close/>
                  <a:moveTo>
                    <a:pt x="868" y="373"/>
                  </a:moveTo>
                  <a:cubicBezTo>
                    <a:pt x="721" y="373"/>
                    <a:pt x="721" y="373"/>
                    <a:pt x="721" y="373"/>
                  </a:cubicBezTo>
                  <a:cubicBezTo>
                    <a:pt x="721" y="282"/>
                    <a:pt x="721" y="282"/>
                    <a:pt x="721" y="282"/>
                  </a:cubicBezTo>
                  <a:cubicBezTo>
                    <a:pt x="868" y="323"/>
                    <a:pt x="868" y="323"/>
                    <a:pt x="868" y="323"/>
                  </a:cubicBezTo>
                  <a:lnTo>
                    <a:pt x="868" y="373"/>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56E95E05-B1F5-4F53-9962-06695BDBDA60}"/>
                </a:ext>
              </a:extLst>
            </p:cNvPr>
            <p:cNvSpPr/>
            <p:nvPr/>
          </p:nvSpPr>
          <p:spPr>
            <a:xfrm>
              <a:off x="9652000" y="3200400"/>
              <a:ext cx="577850" cy="635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BE93652-372A-42C5-9C9B-95664B4494F7}"/>
                </a:ext>
              </a:extLst>
            </p:cNvPr>
            <p:cNvSpPr/>
            <p:nvPr/>
          </p:nvSpPr>
          <p:spPr>
            <a:xfrm>
              <a:off x="9728200" y="3276600"/>
              <a:ext cx="387350" cy="781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F4D55A29-8E8C-499E-9588-CCCD57D8A2F4}"/>
              </a:ext>
            </a:extLst>
          </p:cNvPr>
          <p:cNvGrpSpPr/>
          <p:nvPr/>
        </p:nvGrpSpPr>
        <p:grpSpPr>
          <a:xfrm>
            <a:off x="7038976" y="971550"/>
            <a:ext cx="4171949" cy="4133850"/>
            <a:chOff x="7038976" y="971550"/>
            <a:chExt cx="4171949" cy="4133850"/>
          </a:xfrm>
        </p:grpSpPr>
        <p:sp>
          <p:nvSpPr>
            <p:cNvPr id="5" name="Arc 4">
              <a:extLst>
                <a:ext uri="{FF2B5EF4-FFF2-40B4-BE49-F238E27FC236}">
                  <a16:creationId xmlns:a16="http://schemas.microsoft.com/office/drawing/2014/main" id="{A70CA791-B122-4D16-9AFB-C78B1904B1E8}"/>
                </a:ext>
              </a:extLst>
            </p:cNvPr>
            <p:cNvSpPr/>
            <p:nvPr/>
          </p:nvSpPr>
          <p:spPr>
            <a:xfrm>
              <a:off x="7048501" y="981075"/>
              <a:ext cx="4162424" cy="4124325"/>
            </a:xfrm>
            <a:prstGeom prst="arc">
              <a:avLst>
                <a:gd name="adj1" fmla="val 14244364"/>
                <a:gd name="adj2" fmla="val 19070043"/>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a:extLst>
                <a:ext uri="{FF2B5EF4-FFF2-40B4-BE49-F238E27FC236}">
                  <a16:creationId xmlns:a16="http://schemas.microsoft.com/office/drawing/2014/main" id="{DE0D3263-3F3D-47A0-8FB2-5BE36A9EDBD7}"/>
                </a:ext>
              </a:extLst>
            </p:cNvPr>
            <p:cNvSpPr/>
            <p:nvPr/>
          </p:nvSpPr>
          <p:spPr>
            <a:xfrm>
              <a:off x="7048501" y="971550"/>
              <a:ext cx="4162424" cy="4124325"/>
            </a:xfrm>
            <a:prstGeom prst="arc">
              <a:avLst>
                <a:gd name="adj1" fmla="val 21193039"/>
                <a:gd name="adj2" fmla="val 2100484"/>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EF0CB500-D677-440B-93F8-057D3AB12439}"/>
                </a:ext>
              </a:extLst>
            </p:cNvPr>
            <p:cNvSpPr/>
            <p:nvPr/>
          </p:nvSpPr>
          <p:spPr>
            <a:xfrm>
              <a:off x="7038976" y="981075"/>
              <a:ext cx="4162424" cy="4124325"/>
            </a:xfrm>
            <a:prstGeom prst="arc">
              <a:avLst>
                <a:gd name="adj1" fmla="val 3943800"/>
                <a:gd name="adj2" fmla="val 6801208"/>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Arc 30">
              <a:extLst>
                <a:ext uri="{FF2B5EF4-FFF2-40B4-BE49-F238E27FC236}">
                  <a16:creationId xmlns:a16="http://schemas.microsoft.com/office/drawing/2014/main" id="{A34310D1-B7E7-4B70-A40D-0861292C26BF}"/>
                </a:ext>
              </a:extLst>
            </p:cNvPr>
            <p:cNvSpPr/>
            <p:nvPr/>
          </p:nvSpPr>
          <p:spPr>
            <a:xfrm>
              <a:off x="7048501" y="981075"/>
              <a:ext cx="4162424" cy="4124325"/>
            </a:xfrm>
            <a:prstGeom prst="arc">
              <a:avLst>
                <a:gd name="adj1" fmla="val 8439141"/>
                <a:gd name="adj2" fmla="val 11276002"/>
              </a:avLst>
            </a:prstGeom>
            <a:ln w="19050"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 name="Content Placeholder 1">
            <a:extLst>
              <a:ext uri="{FF2B5EF4-FFF2-40B4-BE49-F238E27FC236}">
                <a16:creationId xmlns:a16="http://schemas.microsoft.com/office/drawing/2014/main" id="{717875A9-0370-4868-B239-FF61A32EA343}"/>
              </a:ext>
            </a:extLst>
          </p:cNvPr>
          <p:cNvSpPr>
            <a:spLocks noGrp="1"/>
          </p:cNvSpPr>
          <p:nvPr>
            <p:ph idx="1"/>
          </p:nvPr>
        </p:nvSpPr>
        <p:spPr>
          <a:xfrm>
            <a:off x="762001" y="1375772"/>
            <a:ext cx="6225821" cy="4882985"/>
          </a:xfrm>
        </p:spPr>
        <p:txBody>
          <a:bodyPr/>
          <a:lstStyle/>
          <a:p>
            <a:r>
              <a:rPr lang="en-US" dirty="0"/>
              <a:t>Prevent objectives (tactics) rather than detect methods (techniques)</a:t>
            </a:r>
          </a:p>
          <a:p>
            <a:pPr lvl="1"/>
            <a:r>
              <a:rPr lang="en-US" dirty="0"/>
              <a:t>The tactics of an APT do not change </a:t>
            </a:r>
          </a:p>
          <a:p>
            <a:r>
              <a:rPr lang="en-US" dirty="0"/>
              <a:t>A shift in prioritization</a:t>
            </a:r>
          </a:p>
          <a:p>
            <a:pPr lvl="1"/>
            <a:r>
              <a:rPr lang="en-US" dirty="0"/>
              <a:t>Prevent the Tactic then Detect Technique</a:t>
            </a:r>
          </a:p>
          <a:p>
            <a:r>
              <a:rPr lang="en-US" dirty="0"/>
              <a:t>Improved risk reduction and assessment</a:t>
            </a:r>
          </a:p>
          <a:p>
            <a:pPr lvl="1"/>
            <a:r>
              <a:rPr lang="en-US" dirty="0"/>
              <a:t>Prevention means zero dwell time</a:t>
            </a:r>
          </a:p>
          <a:p>
            <a:pPr lvl="1"/>
            <a:r>
              <a:rPr lang="en-US" dirty="0"/>
              <a:t>Tactics provide a more accurate measure</a:t>
            </a:r>
          </a:p>
          <a:p>
            <a:pPr lvl="1"/>
            <a:r>
              <a:rPr lang="en-US" dirty="0"/>
              <a:t>Less disruption, lower costs</a:t>
            </a:r>
          </a:p>
          <a:p>
            <a:pPr lvl="1"/>
            <a:endParaRPr lang="en-US" dirty="0"/>
          </a:p>
        </p:txBody>
      </p:sp>
      <p:sp>
        <p:nvSpPr>
          <p:cNvPr id="3" name="Title 2">
            <a:extLst>
              <a:ext uri="{FF2B5EF4-FFF2-40B4-BE49-F238E27FC236}">
                <a16:creationId xmlns:a16="http://schemas.microsoft.com/office/drawing/2014/main" id="{AD7FCD41-BDCA-4BD6-861F-AEDA53663C5F}"/>
              </a:ext>
            </a:extLst>
          </p:cNvPr>
          <p:cNvSpPr>
            <a:spLocks noGrp="1"/>
          </p:cNvSpPr>
          <p:nvPr>
            <p:ph type="title"/>
          </p:nvPr>
        </p:nvSpPr>
        <p:spPr/>
        <p:txBody>
          <a:bodyPr/>
          <a:lstStyle/>
          <a:p>
            <a:r>
              <a:rPr lang="en-US" dirty="0"/>
              <a:t>Proposed ATT@CK Strategy </a:t>
            </a:r>
            <a:br>
              <a:rPr lang="en-US" dirty="0"/>
            </a:br>
            <a:r>
              <a:rPr lang="en-US" sz="2400" b="1" dirty="0"/>
              <a:t>Tactic Centric Defense</a:t>
            </a:r>
          </a:p>
        </p:txBody>
      </p:sp>
      <p:grpSp>
        <p:nvGrpSpPr>
          <p:cNvPr id="21" name="Group 20">
            <a:extLst>
              <a:ext uri="{FF2B5EF4-FFF2-40B4-BE49-F238E27FC236}">
                <a16:creationId xmlns:a16="http://schemas.microsoft.com/office/drawing/2014/main" id="{616188C4-A7ED-4987-96F1-7AD81951958E}"/>
              </a:ext>
            </a:extLst>
          </p:cNvPr>
          <p:cNvGrpSpPr/>
          <p:nvPr/>
        </p:nvGrpSpPr>
        <p:grpSpPr>
          <a:xfrm>
            <a:off x="830179" y="300790"/>
            <a:ext cx="902368" cy="902368"/>
            <a:chOff x="830179" y="300790"/>
            <a:chExt cx="902368" cy="902368"/>
          </a:xfrm>
        </p:grpSpPr>
        <p:sp>
          <p:nvSpPr>
            <p:cNvPr id="11" name="Oval 10">
              <a:extLst>
                <a:ext uri="{FF2B5EF4-FFF2-40B4-BE49-F238E27FC236}">
                  <a16:creationId xmlns:a16="http://schemas.microsoft.com/office/drawing/2014/main" id="{BA25CE98-6E89-4C4B-AA21-01C117E52FD4}"/>
                </a:ext>
              </a:extLst>
            </p:cNvPr>
            <p:cNvSpPr/>
            <p:nvPr/>
          </p:nvSpPr>
          <p:spPr>
            <a:xfrm>
              <a:off x="830179" y="300790"/>
              <a:ext cx="902368" cy="9023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5">
              <a:extLst>
                <a:ext uri="{FF2B5EF4-FFF2-40B4-BE49-F238E27FC236}">
                  <a16:creationId xmlns:a16="http://schemas.microsoft.com/office/drawing/2014/main" id="{6AC3617C-EEBA-4EA5-816F-53E79BA0B4DE}"/>
                </a:ext>
              </a:extLst>
            </p:cNvPr>
            <p:cNvSpPr>
              <a:spLocks noEditPoints="1"/>
            </p:cNvSpPr>
            <p:nvPr/>
          </p:nvSpPr>
          <p:spPr bwMode="auto">
            <a:xfrm>
              <a:off x="1071148" y="430800"/>
              <a:ext cx="429040" cy="637104"/>
            </a:xfrm>
            <a:custGeom>
              <a:avLst/>
              <a:gdLst>
                <a:gd name="T0" fmla="*/ 2 w 265"/>
                <a:gd name="T1" fmla="*/ 328 h 393"/>
                <a:gd name="T2" fmla="*/ 22 w 265"/>
                <a:gd name="T3" fmla="*/ 309 h 393"/>
                <a:gd name="T4" fmla="*/ 78 w 265"/>
                <a:gd name="T5" fmla="*/ 111 h 393"/>
                <a:gd name="T6" fmla="*/ 62 w 265"/>
                <a:gd name="T7" fmla="*/ 93 h 393"/>
                <a:gd name="T8" fmla="*/ 80 w 265"/>
                <a:gd name="T9" fmla="*/ 76 h 393"/>
                <a:gd name="T10" fmla="*/ 132 w 265"/>
                <a:gd name="T11" fmla="*/ 76 h 393"/>
                <a:gd name="T12" fmla="*/ 185 w 265"/>
                <a:gd name="T13" fmla="*/ 76 h 393"/>
                <a:gd name="T14" fmla="*/ 203 w 265"/>
                <a:gd name="T15" fmla="*/ 93 h 393"/>
                <a:gd name="T16" fmla="*/ 187 w 265"/>
                <a:gd name="T17" fmla="*/ 111 h 393"/>
                <a:gd name="T18" fmla="*/ 243 w 265"/>
                <a:gd name="T19" fmla="*/ 309 h 393"/>
                <a:gd name="T20" fmla="*/ 263 w 265"/>
                <a:gd name="T21" fmla="*/ 328 h 393"/>
                <a:gd name="T22" fmla="*/ 243 w 265"/>
                <a:gd name="T23" fmla="*/ 348 h 393"/>
                <a:gd name="T24" fmla="*/ 132 w 265"/>
                <a:gd name="T25" fmla="*/ 348 h 393"/>
                <a:gd name="T26" fmla="*/ 22 w 265"/>
                <a:gd name="T27" fmla="*/ 348 h 393"/>
                <a:gd name="T28" fmla="*/ 2 w 265"/>
                <a:gd name="T29" fmla="*/ 328 h 393"/>
                <a:gd name="T30" fmla="*/ 208 w 265"/>
                <a:gd name="T31" fmla="*/ 0 h 393"/>
                <a:gd name="T32" fmla="*/ 187 w 265"/>
                <a:gd name="T33" fmla="*/ 0 h 393"/>
                <a:gd name="T34" fmla="*/ 179 w 265"/>
                <a:gd name="T35" fmla="*/ 7 h 393"/>
                <a:gd name="T36" fmla="*/ 175 w 265"/>
                <a:gd name="T37" fmla="*/ 24 h 393"/>
                <a:gd name="T38" fmla="*/ 168 w 265"/>
                <a:gd name="T39" fmla="*/ 30 h 393"/>
                <a:gd name="T40" fmla="*/ 160 w 265"/>
                <a:gd name="T41" fmla="*/ 30 h 393"/>
                <a:gd name="T42" fmla="*/ 153 w 265"/>
                <a:gd name="T43" fmla="*/ 24 h 393"/>
                <a:gd name="T44" fmla="*/ 150 w 265"/>
                <a:gd name="T45" fmla="*/ 7 h 393"/>
                <a:gd name="T46" fmla="*/ 143 w 265"/>
                <a:gd name="T47" fmla="*/ 0 h 393"/>
                <a:gd name="T48" fmla="*/ 132 w 265"/>
                <a:gd name="T49" fmla="*/ 0 h 393"/>
                <a:gd name="T50" fmla="*/ 122 w 265"/>
                <a:gd name="T51" fmla="*/ 0 h 393"/>
                <a:gd name="T52" fmla="*/ 115 w 265"/>
                <a:gd name="T53" fmla="*/ 7 h 393"/>
                <a:gd name="T54" fmla="*/ 112 w 265"/>
                <a:gd name="T55" fmla="*/ 24 h 393"/>
                <a:gd name="T56" fmla="*/ 105 w 265"/>
                <a:gd name="T57" fmla="*/ 30 h 393"/>
                <a:gd name="T58" fmla="*/ 97 w 265"/>
                <a:gd name="T59" fmla="*/ 30 h 393"/>
                <a:gd name="T60" fmla="*/ 90 w 265"/>
                <a:gd name="T61" fmla="*/ 24 h 393"/>
                <a:gd name="T62" fmla="*/ 86 w 265"/>
                <a:gd name="T63" fmla="*/ 7 h 393"/>
                <a:gd name="T64" fmla="*/ 78 w 265"/>
                <a:gd name="T65" fmla="*/ 0 h 393"/>
                <a:gd name="T66" fmla="*/ 57 w 265"/>
                <a:gd name="T67" fmla="*/ 0 h 393"/>
                <a:gd name="T68" fmla="*/ 52 w 265"/>
                <a:gd name="T69" fmla="*/ 7 h 393"/>
                <a:gd name="T70" fmla="*/ 68 w 265"/>
                <a:gd name="T71" fmla="*/ 64 h 393"/>
                <a:gd name="T72" fmla="*/ 76 w 265"/>
                <a:gd name="T73" fmla="*/ 70 h 393"/>
                <a:gd name="T74" fmla="*/ 132 w 265"/>
                <a:gd name="T75" fmla="*/ 70 h 393"/>
                <a:gd name="T76" fmla="*/ 189 w 265"/>
                <a:gd name="T77" fmla="*/ 70 h 393"/>
                <a:gd name="T78" fmla="*/ 197 w 265"/>
                <a:gd name="T79" fmla="*/ 64 h 393"/>
                <a:gd name="T80" fmla="*/ 213 w 265"/>
                <a:gd name="T81" fmla="*/ 7 h 393"/>
                <a:gd name="T82" fmla="*/ 208 w 265"/>
                <a:gd name="T83" fmla="*/ 0 h 393"/>
                <a:gd name="T84" fmla="*/ 246 w 265"/>
                <a:gd name="T85" fmla="*/ 354 h 393"/>
                <a:gd name="T86" fmla="*/ 132 w 265"/>
                <a:gd name="T87" fmla="*/ 354 h 393"/>
                <a:gd name="T88" fmla="*/ 19 w 265"/>
                <a:gd name="T89" fmla="*/ 354 h 393"/>
                <a:gd name="T90" fmla="*/ 0 w 265"/>
                <a:gd name="T91" fmla="*/ 373 h 393"/>
                <a:gd name="T92" fmla="*/ 19 w 265"/>
                <a:gd name="T93" fmla="*/ 392 h 393"/>
                <a:gd name="T94" fmla="*/ 132 w 265"/>
                <a:gd name="T95" fmla="*/ 393 h 393"/>
                <a:gd name="T96" fmla="*/ 246 w 265"/>
                <a:gd name="T97" fmla="*/ 392 h 393"/>
                <a:gd name="T98" fmla="*/ 265 w 265"/>
                <a:gd name="T99" fmla="*/ 373 h 393"/>
                <a:gd name="T100" fmla="*/ 246 w 265"/>
                <a:gd name="T101" fmla="*/ 354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5" h="393">
                  <a:moveTo>
                    <a:pt x="2" y="328"/>
                  </a:moveTo>
                  <a:cubicBezTo>
                    <a:pt x="2" y="317"/>
                    <a:pt x="11" y="309"/>
                    <a:pt x="22" y="309"/>
                  </a:cubicBezTo>
                  <a:cubicBezTo>
                    <a:pt x="48" y="260"/>
                    <a:pt x="72" y="155"/>
                    <a:pt x="78" y="111"/>
                  </a:cubicBezTo>
                  <a:cubicBezTo>
                    <a:pt x="66" y="110"/>
                    <a:pt x="62" y="101"/>
                    <a:pt x="62" y="93"/>
                  </a:cubicBezTo>
                  <a:cubicBezTo>
                    <a:pt x="62" y="85"/>
                    <a:pt x="68" y="76"/>
                    <a:pt x="80" y="76"/>
                  </a:cubicBezTo>
                  <a:cubicBezTo>
                    <a:pt x="132" y="76"/>
                    <a:pt x="132" y="76"/>
                    <a:pt x="132" y="76"/>
                  </a:cubicBezTo>
                  <a:cubicBezTo>
                    <a:pt x="185" y="76"/>
                    <a:pt x="185" y="76"/>
                    <a:pt x="185" y="76"/>
                  </a:cubicBezTo>
                  <a:cubicBezTo>
                    <a:pt x="197" y="76"/>
                    <a:pt x="202" y="85"/>
                    <a:pt x="203" y="93"/>
                  </a:cubicBezTo>
                  <a:cubicBezTo>
                    <a:pt x="203" y="101"/>
                    <a:pt x="199" y="110"/>
                    <a:pt x="187" y="111"/>
                  </a:cubicBezTo>
                  <a:cubicBezTo>
                    <a:pt x="193" y="155"/>
                    <a:pt x="217" y="260"/>
                    <a:pt x="243" y="309"/>
                  </a:cubicBezTo>
                  <a:cubicBezTo>
                    <a:pt x="254" y="309"/>
                    <a:pt x="263" y="317"/>
                    <a:pt x="263" y="328"/>
                  </a:cubicBezTo>
                  <a:cubicBezTo>
                    <a:pt x="263" y="341"/>
                    <a:pt x="254" y="348"/>
                    <a:pt x="243" y="348"/>
                  </a:cubicBezTo>
                  <a:cubicBezTo>
                    <a:pt x="212" y="348"/>
                    <a:pt x="132" y="348"/>
                    <a:pt x="132" y="348"/>
                  </a:cubicBezTo>
                  <a:cubicBezTo>
                    <a:pt x="132" y="348"/>
                    <a:pt x="53" y="348"/>
                    <a:pt x="22" y="348"/>
                  </a:cubicBezTo>
                  <a:cubicBezTo>
                    <a:pt x="11" y="348"/>
                    <a:pt x="2" y="341"/>
                    <a:pt x="2" y="328"/>
                  </a:cubicBezTo>
                  <a:close/>
                  <a:moveTo>
                    <a:pt x="208" y="0"/>
                  </a:moveTo>
                  <a:cubicBezTo>
                    <a:pt x="187" y="0"/>
                    <a:pt x="187" y="0"/>
                    <a:pt x="187" y="0"/>
                  </a:cubicBezTo>
                  <a:cubicBezTo>
                    <a:pt x="183" y="0"/>
                    <a:pt x="180" y="3"/>
                    <a:pt x="179" y="7"/>
                  </a:cubicBezTo>
                  <a:cubicBezTo>
                    <a:pt x="175" y="24"/>
                    <a:pt x="175" y="24"/>
                    <a:pt x="175" y="24"/>
                  </a:cubicBezTo>
                  <a:cubicBezTo>
                    <a:pt x="175" y="27"/>
                    <a:pt x="171" y="30"/>
                    <a:pt x="168" y="30"/>
                  </a:cubicBezTo>
                  <a:cubicBezTo>
                    <a:pt x="160" y="30"/>
                    <a:pt x="160" y="30"/>
                    <a:pt x="160" y="30"/>
                  </a:cubicBezTo>
                  <a:cubicBezTo>
                    <a:pt x="157" y="30"/>
                    <a:pt x="153" y="27"/>
                    <a:pt x="153" y="24"/>
                  </a:cubicBezTo>
                  <a:cubicBezTo>
                    <a:pt x="150" y="7"/>
                    <a:pt x="150" y="7"/>
                    <a:pt x="150" y="7"/>
                  </a:cubicBezTo>
                  <a:cubicBezTo>
                    <a:pt x="150" y="3"/>
                    <a:pt x="146" y="0"/>
                    <a:pt x="143" y="0"/>
                  </a:cubicBezTo>
                  <a:cubicBezTo>
                    <a:pt x="132" y="0"/>
                    <a:pt x="132" y="0"/>
                    <a:pt x="132" y="0"/>
                  </a:cubicBezTo>
                  <a:cubicBezTo>
                    <a:pt x="122" y="0"/>
                    <a:pt x="122" y="0"/>
                    <a:pt x="122" y="0"/>
                  </a:cubicBezTo>
                  <a:cubicBezTo>
                    <a:pt x="119" y="0"/>
                    <a:pt x="115" y="3"/>
                    <a:pt x="115" y="7"/>
                  </a:cubicBezTo>
                  <a:cubicBezTo>
                    <a:pt x="112" y="24"/>
                    <a:pt x="112" y="24"/>
                    <a:pt x="112" y="24"/>
                  </a:cubicBezTo>
                  <a:cubicBezTo>
                    <a:pt x="112" y="27"/>
                    <a:pt x="108" y="30"/>
                    <a:pt x="105" y="30"/>
                  </a:cubicBezTo>
                  <a:cubicBezTo>
                    <a:pt x="97" y="30"/>
                    <a:pt x="97" y="30"/>
                    <a:pt x="97" y="30"/>
                  </a:cubicBezTo>
                  <a:cubicBezTo>
                    <a:pt x="94" y="30"/>
                    <a:pt x="90" y="27"/>
                    <a:pt x="90" y="24"/>
                  </a:cubicBezTo>
                  <a:cubicBezTo>
                    <a:pt x="86" y="7"/>
                    <a:pt x="86" y="7"/>
                    <a:pt x="86" y="7"/>
                  </a:cubicBezTo>
                  <a:cubicBezTo>
                    <a:pt x="85" y="3"/>
                    <a:pt x="82" y="0"/>
                    <a:pt x="78" y="0"/>
                  </a:cubicBezTo>
                  <a:cubicBezTo>
                    <a:pt x="57" y="0"/>
                    <a:pt x="57" y="0"/>
                    <a:pt x="57" y="0"/>
                  </a:cubicBezTo>
                  <a:cubicBezTo>
                    <a:pt x="53" y="0"/>
                    <a:pt x="51" y="3"/>
                    <a:pt x="52" y="7"/>
                  </a:cubicBezTo>
                  <a:cubicBezTo>
                    <a:pt x="68" y="64"/>
                    <a:pt x="68" y="64"/>
                    <a:pt x="68" y="64"/>
                  </a:cubicBezTo>
                  <a:cubicBezTo>
                    <a:pt x="69" y="67"/>
                    <a:pt x="72" y="70"/>
                    <a:pt x="76" y="70"/>
                  </a:cubicBezTo>
                  <a:cubicBezTo>
                    <a:pt x="132" y="70"/>
                    <a:pt x="132" y="70"/>
                    <a:pt x="132" y="70"/>
                  </a:cubicBezTo>
                  <a:cubicBezTo>
                    <a:pt x="189" y="70"/>
                    <a:pt x="189" y="70"/>
                    <a:pt x="189" y="70"/>
                  </a:cubicBezTo>
                  <a:cubicBezTo>
                    <a:pt x="193" y="70"/>
                    <a:pt x="196" y="67"/>
                    <a:pt x="197" y="64"/>
                  </a:cubicBezTo>
                  <a:cubicBezTo>
                    <a:pt x="213" y="7"/>
                    <a:pt x="213" y="7"/>
                    <a:pt x="213" y="7"/>
                  </a:cubicBezTo>
                  <a:cubicBezTo>
                    <a:pt x="214" y="3"/>
                    <a:pt x="212" y="0"/>
                    <a:pt x="208" y="0"/>
                  </a:cubicBezTo>
                  <a:close/>
                  <a:moveTo>
                    <a:pt x="246" y="354"/>
                  </a:moveTo>
                  <a:cubicBezTo>
                    <a:pt x="132" y="354"/>
                    <a:pt x="132" y="354"/>
                    <a:pt x="132" y="354"/>
                  </a:cubicBezTo>
                  <a:cubicBezTo>
                    <a:pt x="19" y="354"/>
                    <a:pt x="19" y="354"/>
                    <a:pt x="19" y="354"/>
                  </a:cubicBezTo>
                  <a:cubicBezTo>
                    <a:pt x="8" y="354"/>
                    <a:pt x="0" y="362"/>
                    <a:pt x="0" y="373"/>
                  </a:cubicBezTo>
                  <a:cubicBezTo>
                    <a:pt x="0" y="384"/>
                    <a:pt x="8" y="392"/>
                    <a:pt x="19" y="392"/>
                  </a:cubicBezTo>
                  <a:cubicBezTo>
                    <a:pt x="132" y="393"/>
                    <a:pt x="132" y="393"/>
                    <a:pt x="132" y="393"/>
                  </a:cubicBezTo>
                  <a:cubicBezTo>
                    <a:pt x="246" y="392"/>
                    <a:pt x="246" y="392"/>
                    <a:pt x="246" y="392"/>
                  </a:cubicBezTo>
                  <a:cubicBezTo>
                    <a:pt x="257" y="392"/>
                    <a:pt x="265" y="384"/>
                    <a:pt x="265" y="373"/>
                  </a:cubicBezTo>
                  <a:cubicBezTo>
                    <a:pt x="265" y="362"/>
                    <a:pt x="257" y="354"/>
                    <a:pt x="246" y="35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19" name="Straight Connector 18">
            <a:extLst>
              <a:ext uri="{FF2B5EF4-FFF2-40B4-BE49-F238E27FC236}">
                <a16:creationId xmlns:a16="http://schemas.microsoft.com/office/drawing/2014/main" id="{B2E0B937-3A83-46E0-AE88-74C790A1C718}"/>
              </a:ext>
            </a:extLst>
          </p:cNvPr>
          <p:cNvCxnSpPr>
            <a:cxnSpLocks/>
          </p:cNvCxnSpPr>
          <p:nvPr/>
        </p:nvCxnSpPr>
        <p:spPr>
          <a:xfrm>
            <a:off x="1922107" y="421105"/>
            <a:ext cx="0" cy="69463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2C549F9-2058-4EC6-9C35-6D870017AA0C}"/>
              </a:ext>
            </a:extLst>
          </p:cNvPr>
          <p:cNvGrpSpPr/>
          <p:nvPr/>
        </p:nvGrpSpPr>
        <p:grpSpPr>
          <a:xfrm>
            <a:off x="6576483" y="1309511"/>
            <a:ext cx="5004984" cy="3995747"/>
            <a:chOff x="6576483" y="1309511"/>
            <a:chExt cx="5004984" cy="3995747"/>
          </a:xfrm>
        </p:grpSpPr>
        <p:sp>
          <p:nvSpPr>
            <p:cNvPr id="1028" name="Freeform 9">
              <a:extLst>
                <a:ext uri="{FF2B5EF4-FFF2-40B4-BE49-F238E27FC236}">
                  <a16:creationId xmlns:a16="http://schemas.microsoft.com/office/drawing/2014/main" id="{EA508E5E-4473-49C1-A22B-315BD084A2E4}"/>
                </a:ext>
              </a:extLst>
            </p:cNvPr>
            <p:cNvSpPr>
              <a:spLocks noEditPoints="1"/>
            </p:cNvSpPr>
            <p:nvPr/>
          </p:nvSpPr>
          <p:spPr bwMode="auto">
            <a:xfrm>
              <a:off x="6750933" y="1309511"/>
              <a:ext cx="1752172" cy="1354667"/>
            </a:xfrm>
            <a:custGeom>
              <a:avLst/>
              <a:gdLst>
                <a:gd name="T0" fmla="*/ 97 w 884"/>
                <a:gd name="T1" fmla="*/ 312 h 683"/>
                <a:gd name="T2" fmla="*/ 830 w 884"/>
                <a:gd name="T3" fmla="*/ 395 h 683"/>
                <a:gd name="T4" fmla="*/ 609 w 884"/>
                <a:gd name="T5" fmla="*/ 312 h 683"/>
                <a:gd name="T6" fmla="*/ 506 w 884"/>
                <a:gd name="T7" fmla="*/ 630 h 683"/>
                <a:gd name="T8" fmla="*/ 609 w 884"/>
                <a:gd name="T9" fmla="*/ 403 h 683"/>
                <a:gd name="T10" fmla="*/ 602 w 884"/>
                <a:gd name="T11" fmla="*/ 299 h 683"/>
                <a:gd name="T12" fmla="*/ 283 w 884"/>
                <a:gd name="T13" fmla="*/ 299 h 683"/>
                <a:gd name="T14" fmla="*/ 275 w 884"/>
                <a:gd name="T15" fmla="*/ 403 h 683"/>
                <a:gd name="T16" fmla="*/ 44 w 884"/>
                <a:gd name="T17" fmla="*/ 683 h 683"/>
                <a:gd name="T18" fmla="*/ 830 w 884"/>
                <a:gd name="T19" fmla="*/ 403 h 683"/>
                <a:gd name="T20" fmla="*/ 176 w 884"/>
                <a:gd name="T21" fmla="*/ 469 h 683"/>
                <a:gd name="T22" fmla="*/ 180 w 884"/>
                <a:gd name="T23" fmla="*/ 469 h 683"/>
                <a:gd name="T24" fmla="*/ 478 w 884"/>
                <a:gd name="T25" fmla="*/ 188 h 683"/>
                <a:gd name="T26" fmla="*/ 445 w 884"/>
                <a:gd name="T27" fmla="*/ 210 h 683"/>
                <a:gd name="T28" fmla="*/ 478 w 884"/>
                <a:gd name="T29" fmla="*/ 247 h 683"/>
                <a:gd name="T30" fmla="*/ 476 w 884"/>
                <a:gd name="T31" fmla="*/ 308 h 683"/>
                <a:gd name="T32" fmla="*/ 469 w 884"/>
                <a:gd name="T33" fmla="*/ 251 h 683"/>
                <a:gd name="T34" fmla="*/ 469 w 884"/>
                <a:gd name="T35" fmla="*/ 251 h 683"/>
                <a:gd name="T36" fmla="*/ 445 w 884"/>
                <a:gd name="T37" fmla="*/ 308 h 683"/>
                <a:gd name="T38" fmla="*/ 405 w 884"/>
                <a:gd name="T39" fmla="*/ 569 h 683"/>
                <a:gd name="T40" fmla="*/ 485 w 884"/>
                <a:gd name="T41" fmla="*/ 629 h 683"/>
                <a:gd name="T42" fmla="*/ 469 w 884"/>
                <a:gd name="T43" fmla="*/ 573 h 683"/>
                <a:gd name="T44" fmla="*/ 469 w 884"/>
                <a:gd name="T45" fmla="*/ 573 h 683"/>
                <a:gd name="T46" fmla="*/ 440 w 884"/>
                <a:gd name="T47" fmla="*/ 573 h 683"/>
                <a:gd name="T48" fmla="*/ 423 w 884"/>
                <a:gd name="T49" fmla="*/ 629 h 683"/>
                <a:gd name="T50" fmla="*/ 419 w 884"/>
                <a:gd name="T51" fmla="*/ 629 h 683"/>
                <a:gd name="T52" fmla="*/ 411 w 884"/>
                <a:gd name="T53" fmla="*/ 308 h 683"/>
                <a:gd name="T54" fmla="*/ 411 w 884"/>
                <a:gd name="T55" fmla="*/ 308 h 683"/>
                <a:gd name="T56" fmla="*/ 436 w 884"/>
                <a:gd name="T57" fmla="*/ 308 h 683"/>
                <a:gd name="T58" fmla="*/ 441 w 884"/>
                <a:gd name="T59" fmla="*/ 251 h 683"/>
                <a:gd name="T60" fmla="*/ 409 w 884"/>
                <a:gd name="T61" fmla="*/ 189 h 683"/>
                <a:gd name="T62" fmla="*/ 409 w 884"/>
                <a:gd name="T63" fmla="*/ 210 h 683"/>
                <a:gd name="T64" fmla="*/ 441 w 884"/>
                <a:gd name="T65" fmla="*/ 247 h 683"/>
                <a:gd name="T66" fmla="*/ 407 w 884"/>
                <a:gd name="T67" fmla="*/ 247 h 683"/>
                <a:gd name="T68" fmla="*/ 518 w 884"/>
                <a:gd name="T69" fmla="*/ 634 h 683"/>
                <a:gd name="T70" fmla="*/ 403 w 884"/>
                <a:gd name="T71" fmla="*/ 573 h 683"/>
                <a:gd name="T72" fmla="*/ 403 w 884"/>
                <a:gd name="T73" fmla="*/ 633 h 683"/>
                <a:gd name="T74" fmla="*/ 502 w 884"/>
                <a:gd name="T75" fmla="*/ 573 h 683"/>
                <a:gd name="T76" fmla="*/ 518 w 884"/>
                <a:gd name="T77" fmla="*/ 634 h 683"/>
                <a:gd name="T78" fmla="*/ 485 w 884"/>
                <a:gd name="T79" fmla="*/ 308 h 683"/>
                <a:gd name="T80" fmla="*/ 518 w 884"/>
                <a:gd name="T81" fmla="*/ 247 h 683"/>
                <a:gd name="T82" fmla="*/ 644 w 884"/>
                <a:gd name="T83" fmla="*/ 469 h 683"/>
                <a:gd name="T84" fmla="*/ 709 w 884"/>
                <a:gd name="T85" fmla="*/ 575 h 683"/>
                <a:gd name="T86" fmla="*/ 283 w 884"/>
                <a:gd name="T87" fmla="*/ 157 h 683"/>
                <a:gd name="T88" fmla="*/ 602 w 884"/>
                <a:gd name="T89" fmla="*/ 157 h 683"/>
                <a:gd name="T90" fmla="*/ 580 w 884"/>
                <a:gd name="T91" fmla="*/ 0 h 683"/>
                <a:gd name="T92" fmla="*/ 442 w 884"/>
                <a:gd name="T93" fmla="*/ 6 h 683"/>
                <a:gd name="T94" fmla="*/ 283 w 884"/>
                <a:gd name="T95" fmla="*/ 157 h 683"/>
                <a:gd name="T96" fmla="*/ 379 w 884"/>
                <a:gd name="T97" fmla="*/ 573 h 683"/>
                <a:gd name="T98" fmla="*/ 387 w 884"/>
                <a:gd name="T99" fmla="*/ 251 h 683"/>
                <a:gd name="T100" fmla="*/ 506 w 884"/>
                <a:gd name="T101" fmla="*/ 251 h 683"/>
                <a:gd name="T102" fmla="*/ 502 w 884"/>
                <a:gd name="T103" fmla="*/ 251 h 683"/>
                <a:gd name="T104" fmla="*/ 502 w 884"/>
                <a:gd name="T105" fmla="*/ 251 h 683"/>
                <a:gd name="T106" fmla="*/ 391 w 884"/>
                <a:gd name="T107" fmla="*/ 251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84" h="683">
                  <a:moveTo>
                    <a:pt x="54" y="395"/>
                  </a:moveTo>
                  <a:cubicBezTo>
                    <a:pt x="275" y="395"/>
                    <a:pt x="275" y="395"/>
                    <a:pt x="275" y="395"/>
                  </a:cubicBezTo>
                  <a:cubicBezTo>
                    <a:pt x="275" y="312"/>
                    <a:pt x="275" y="312"/>
                    <a:pt x="275" y="312"/>
                  </a:cubicBezTo>
                  <a:cubicBezTo>
                    <a:pt x="97" y="312"/>
                    <a:pt x="97" y="312"/>
                    <a:pt x="97" y="312"/>
                  </a:cubicBezTo>
                  <a:cubicBezTo>
                    <a:pt x="0" y="395"/>
                    <a:pt x="0" y="395"/>
                    <a:pt x="0" y="395"/>
                  </a:cubicBezTo>
                  <a:cubicBezTo>
                    <a:pt x="54" y="395"/>
                    <a:pt x="54" y="395"/>
                    <a:pt x="54" y="395"/>
                  </a:cubicBezTo>
                  <a:close/>
                  <a:moveTo>
                    <a:pt x="609" y="395"/>
                  </a:moveTo>
                  <a:cubicBezTo>
                    <a:pt x="830" y="395"/>
                    <a:pt x="830" y="395"/>
                    <a:pt x="830" y="395"/>
                  </a:cubicBezTo>
                  <a:cubicBezTo>
                    <a:pt x="830" y="395"/>
                    <a:pt x="830" y="395"/>
                    <a:pt x="830" y="395"/>
                  </a:cubicBezTo>
                  <a:cubicBezTo>
                    <a:pt x="884" y="395"/>
                    <a:pt x="884" y="395"/>
                    <a:pt x="884" y="395"/>
                  </a:cubicBezTo>
                  <a:cubicBezTo>
                    <a:pt x="787" y="312"/>
                    <a:pt x="787" y="312"/>
                    <a:pt x="787" y="312"/>
                  </a:cubicBezTo>
                  <a:cubicBezTo>
                    <a:pt x="609" y="312"/>
                    <a:pt x="609" y="312"/>
                    <a:pt x="609" y="312"/>
                  </a:cubicBezTo>
                  <a:lnTo>
                    <a:pt x="609" y="395"/>
                  </a:lnTo>
                  <a:close/>
                  <a:moveTo>
                    <a:pt x="514" y="573"/>
                  </a:moveTo>
                  <a:cubicBezTo>
                    <a:pt x="506" y="573"/>
                    <a:pt x="506" y="573"/>
                    <a:pt x="506" y="573"/>
                  </a:cubicBezTo>
                  <a:cubicBezTo>
                    <a:pt x="506" y="630"/>
                    <a:pt x="506" y="630"/>
                    <a:pt x="506" y="630"/>
                  </a:cubicBezTo>
                  <a:cubicBezTo>
                    <a:pt x="514" y="630"/>
                    <a:pt x="514" y="630"/>
                    <a:pt x="514" y="630"/>
                  </a:cubicBezTo>
                  <a:lnTo>
                    <a:pt x="514" y="573"/>
                  </a:lnTo>
                  <a:close/>
                  <a:moveTo>
                    <a:pt x="830" y="403"/>
                  </a:moveTo>
                  <a:cubicBezTo>
                    <a:pt x="609" y="403"/>
                    <a:pt x="609" y="403"/>
                    <a:pt x="609" y="403"/>
                  </a:cubicBezTo>
                  <a:cubicBezTo>
                    <a:pt x="609" y="660"/>
                    <a:pt x="609" y="660"/>
                    <a:pt x="609" y="660"/>
                  </a:cubicBezTo>
                  <a:cubicBezTo>
                    <a:pt x="601" y="660"/>
                    <a:pt x="601" y="660"/>
                    <a:pt x="601" y="660"/>
                  </a:cubicBezTo>
                  <a:cubicBezTo>
                    <a:pt x="601" y="299"/>
                    <a:pt x="601" y="299"/>
                    <a:pt x="601" y="299"/>
                  </a:cubicBezTo>
                  <a:cubicBezTo>
                    <a:pt x="602" y="299"/>
                    <a:pt x="602" y="299"/>
                    <a:pt x="602" y="299"/>
                  </a:cubicBezTo>
                  <a:cubicBezTo>
                    <a:pt x="602" y="167"/>
                    <a:pt x="602" y="167"/>
                    <a:pt x="602" y="167"/>
                  </a:cubicBezTo>
                  <a:cubicBezTo>
                    <a:pt x="539" y="122"/>
                    <a:pt x="445" y="55"/>
                    <a:pt x="442" y="53"/>
                  </a:cubicBezTo>
                  <a:cubicBezTo>
                    <a:pt x="439" y="55"/>
                    <a:pt x="346" y="122"/>
                    <a:pt x="283" y="167"/>
                  </a:cubicBezTo>
                  <a:cubicBezTo>
                    <a:pt x="283" y="299"/>
                    <a:pt x="283" y="299"/>
                    <a:pt x="283" y="299"/>
                  </a:cubicBezTo>
                  <a:cubicBezTo>
                    <a:pt x="283" y="299"/>
                    <a:pt x="283" y="299"/>
                    <a:pt x="283" y="299"/>
                  </a:cubicBezTo>
                  <a:cubicBezTo>
                    <a:pt x="283" y="660"/>
                    <a:pt x="283" y="660"/>
                    <a:pt x="283" y="660"/>
                  </a:cubicBezTo>
                  <a:cubicBezTo>
                    <a:pt x="275" y="660"/>
                    <a:pt x="275" y="660"/>
                    <a:pt x="275" y="660"/>
                  </a:cubicBezTo>
                  <a:cubicBezTo>
                    <a:pt x="275" y="403"/>
                    <a:pt x="275" y="403"/>
                    <a:pt x="275" y="403"/>
                  </a:cubicBezTo>
                  <a:cubicBezTo>
                    <a:pt x="54" y="403"/>
                    <a:pt x="54" y="403"/>
                    <a:pt x="54" y="403"/>
                  </a:cubicBezTo>
                  <a:cubicBezTo>
                    <a:pt x="54" y="651"/>
                    <a:pt x="54" y="651"/>
                    <a:pt x="54" y="651"/>
                  </a:cubicBezTo>
                  <a:cubicBezTo>
                    <a:pt x="44" y="651"/>
                    <a:pt x="44" y="651"/>
                    <a:pt x="44" y="651"/>
                  </a:cubicBezTo>
                  <a:cubicBezTo>
                    <a:pt x="44" y="683"/>
                    <a:pt x="44" y="683"/>
                    <a:pt x="44" y="683"/>
                  </a:cubicBezTo>
                  <a:cubicBezTo>
                    <a:pt x="841" y="683"/>
                    <a:pt x="841" y="683"/>
                    <a:pt x="841" y="683"/>
                  </a:cubicBezTo>
                  <a:cubicBezTo>
                    <a:pt x="841" y="651"/>
                    <a:pt x="841" y="651"/>
                    <a:pt x="841" y="651"/>
                  </a:cubicBezTo>
                  <a:cubicBezTo>
                    <a:pt x="830" y="651"/>
                    <a:pt x="830" y="651"/>
                    <a:pt x="830" y="651"/>
                  </a:cubicBezTo>
                  <a:lnTo>
                    <a:pt x="830" y="403"/>
                  </a:lnTo>
                  <a:close/>
                  <a:moveTo>
                    <a:pt x="176" y="575"/>
                  </a:moveTo>
                  <a:cubicBezTo>
                    <a:pt x="115" y="575"/>
                    <a:pt x="115" y="575"/>
                    <a:pt x="115" y="575"/>
                  </a:cubicBezTo>
                  <a:cubicBezTo>
                    <a:pt x="115" y="469"/>
                    <a:pt x="115" y="469"/>
                    <a:pt x="115" y="469"/>
                  </a:cubicBezTo>
                  <a:cubicBezTo>
                    <a:pt x="176" y="469"/>
                    <a:pt x="176" y="469"/>
                    <a:pt x="176" y="469"/>
                  </a:cubicBezTo>
                  <a:lnTo>
                    <a:pt x="176" y="575"/>
                  </a:lnTo>
                  <a:close/>
                  <a:moveTo>
                    <a:pt x="240" y="575"/>
                  </a:moveTo>
                  <a:cubicBezTo>
                    <a:pt x="180" y="575"/>
                    <a:pt x="180" y="575"/>
                    <a:pt x="180" y="575"/>
                  </a:cubicBezTo>
                  <a:cubicBezTo>
                    <a:pt x="180" y="469"/>
                    <a:pt x="180" y="469"/>
                    <a:pt x="180" y="469"/>
                  </a:cubicBezTo>
                  <a:cubicBezTo>
                    <a:pt x="240" y="469"/>
                    <a:pt x="240" y="469"/>
                    <a:pt x="240" y="469"/>
                  </a:cubicBezTo>
                  <a:lnTo>
                    <a:pt x="240" y="575"/>
                  </a:lnTo>
                  <a:close/>
                  <a:moveTo>
                    <a:pt x="445" y="139"/>
                  </a:moveTo>
                  <a:cubicBezTo>
                    <a:pt x="464" y="140"/>
                    <a:pt x="478" y="162"/>
                    <a:pt x="478" y="188"/>
                  </a:cubicBezTo>
                  <a:cubicBezTo>
                    <a:pt x="478" y="189"/>
                    <a:pt x="478" y="189"/>
                    <a:pt x="478" y="189"/>
                  </a:cubicBezTo>
                  <a:cubicBezTo>
                    <a:pt x="478" y="189"/>
                    <a:pt x="478" y="189"/>
                    <a:pt x="478" y="189"/>
                  </a:cubicBezTo>
                  <a:cubicBezTo>
                    <a:pt x="478" y="210"/>
                    <a:pt x="478" y="210"/>
                    <a:pt x="478" y="210"/>
                  </a:cubicBezTo>
                  <a:cubicBezTo>
                    <a:pt x="445" y="210"/>
                    <a:pt x="445" y="210"/>
                    <a:pt x="445" y="210"/>
                  </a:cubicBezTo>
                  <a:lnTo>
                    <a:pt x="445" y="139"/>
                  </a:lnTo>
                  <a:close/>
                  <a:moveTo>
                    <a:pt x="445" y="214"/>
                  </a:moveTo>
                  <a:cubicBezTo>
                    <a:pt x="478" y="214"/>
                    <a:pt x="478" y="214"/>
                    <a:pt x="478" y="214"/>
                  </a:cubicBezTo>
                  <a:cubicBezTo>
                    <a:pt x="478" y="247"/>
                    <a:pt x="478" y="247"/>
                    <a:pt x="478" y="247"/>
                  </a:cubicBezTo>
                  <a:cubicBezTo>
                    <a:pt x="445" y="247"/>
                    <a:pt x="445" y="247"/>
                    <a:pt x="445" y="247"/>
                  </a:cubicBezTo>
                  <a:lnTo>
                    <a:pt x="445" y="214"/>
                  </a:lnTo>
                  <a:close/>
                  <a:moveTo>
                    <a:pt x="476" y="251"/>
                  </a:moveTo>
                  <a:cubicBezTo>
                    <a:pt x="476" y="308"/>
                    <a:pt x="476" y="308"/>
                    <a:pt x="476" y="308"/>
                  </a:cubicBezTo>
                  <a:cubicBezTo>
                    <a:pt x="473" y="308"/>
                    <a:pt x="473" y="308"/>
                    <a:pt x="473" y="308"/>
                  </a:cubicBezTo>
                  <a:cubicBezTo>
                    <a:pt x="473" y="251"/>
                    <a:pt x="473" y="251"/>
                    <a:pt x="473" y="251"/>
                  </a:cubicBezTo>
                  <a:lnTo>
                    <a:pt x="476" y="251"/>
                  </a:lnTo>
                  <a:close/>
                  <a:moveTo>
                    <a:pt x="469" y="251"/>
                  </a:moveTo>
                  <a:cubicBezTo>
                    <a:pt x="469" y="308"/>
                    <a:pt x="469" y="308"/>
                    <a:pt x="469" y="308"/>
                  </a:cubicBezTo>
                  <a:cubicBezTo>
                    <a:pt x="456" y="308"/>
                    <a:pt x="456" y="308"/>
                    <a:pt x="456" y="308"/>
                  </a:cubicBezTo>
                  <a:cubicBezTo>
                    <a:pt x="456" y="251"/>
                    <a:pt x="456" y="251"/>
                    <a:pt x="456" y="251"/>
                  </a:cubicBezTo>
                  <a:lnTo>
                    <a:pt x="469" y="251"/>
                  </a:lnTo>
                  <a:close/>
                  <a:moveTo>
                    <a:pt x="445" y="251"/>
                  </a:moveTo>
                  <a:cubicBezTo>
                    <a:pt x="452" y="251"/>
                    <a:pt x="452" y="251"/>
                    <a:pt x="452" y="251"/>
                  </a:cubicBezTo>
                  <a:cubicBezTo>
                    <a:pt x="452" y="308"/>
                    <a:pt x="452" y="308"/>
                    <a:pt x="452" y="308"/>
                  </a:cubicBezTo>
                  <a:cubicBezTo>
                    <a:pt x="445" y="308"/>
                    <a:pt x="445" y="308"/>
                    <a:pt x="445" y="308"/>
                  </a:cubicBezTo>
                  <a:lnTo>
                    <a:pt x="445" y="251"/>
                  </a:lnTo>
                  <a:close/>
                  <a:moveTo>
                    <a:pt x="488" y="452"/>
                  </a:moveTo>
                  <a:cubicBezTo>
                    <a:pt x="488" y="569"/>
                    <a:pt x="488" y="569"/>
                    <a:pt x="488" y="569"/>
                  </a:cubicBezTo>
                  <a:cubicBezTo>
                    <a:pt x="405" y="569"/>
                    <a:pt x="405" y="569"/>
                    <a:pt x="405" y="569"/>
                  </a:cubicBezTo>
                  <a:cubicBezTo>
                    <a:pt x="405" y="452"/>
                    <a:pt x="405" y="452"/>
                    <a:pt x="405" y="452"/>
                  </a:cubicBezTo>
                  <a:lnTo>
                    <a:pt x="488" y="452"/>
                  </a:lnTo>
                  <a:close/>
                  <a:moveTo>
                    <a:pt x="485" y="573"/>
                  </a:moveTo>
                  <a:cubicBezTo>
                    <a:pt x="485" y="629"/>
                    <a:pt x="485" y="629"/>
                    <a:pt x="485" y="629"/>
                  </a:cubicBezTo>
                  <a:cubicBezTo>
                    <a:pt x="473" y="629"/>
                    <a:pt x="473" y="629"/>
                    <a:pt x="473" y="629"/>
                  </a:cubicBezTo>
                  <a:cubicBezTo>
                    <a:pt x="473" y="573"/>
                    <a:pt x="473" y="573"/>
                    <a:pt x="473" y="573"/>
                  </a:cubicBezTo>
                  <a:lnTo>
                    <a:pt x="485" y="573"/>
                  </a:lnTo>
                  <a:close/>
                  <a:moveTo>
                    <a:pt x="469" y="573"/>
                  </a:moveTo>
                  <a:cubicBezTo>
                    <a:pt x="469" y="629"/>
                    <a:pt x="469" y="629"/>
                    <a:pt x="469" y="629"/>
                  </a:cubicBezTo>
                  <a:cubicBezTo>
                    <a:pt x="456" y="629"/>
                    <a:pt x="456" y="629"/>
                    <a:pt x="456" y="629"/>
                  </a:cubicBezTo>
                  <a:cubicBezTo>
                    <a:pt x="456" y="573"/>
                    <a:pt x="456" y="573"/>
                    <a:pt x="456" y="573"/>
                  </a:cubicBezTo>
                  <a:lnTo>
                    <a:pt x="469" y="573"/>
                  </a:lnTo>
                  <a:close/>
                  <a:moveTo>
                    <a:pt x="452" y="573"/>
                  </a:moveTo>
                  <a:cubicBezTo>
                    <a:pt x="452" y="629"/>
                    <a:pt x="452" y="629"/>
                    <a:pt x="452" y="629"/>
                  </a:cubicBezTo>
                  <a:cubicBezTo>
                    <a:pt x="440" y="629"/>
                    <a:pt x="440" y="629"/>
                    <a:pt x="440" y="629"/>
                  </a:cubicBezTo>
                  <a:cubicBezTo>
                    <a:pt x="440" y="573"/>
                    <a:pt x="440" y="573"/>
                    <a:pt x="440" y="573"/>
                  </a:cubicBezTo>
                  <a:lnTo>
                    <a:pt x="452" y="573"/>
                  </a:lnTo>
                  <a:close/>
                  <a:moveTo>
                    <a:pt x="436" y="573"/>
                  </a:moveTo>
                  <a:cubicBezTo>
                    <a:pt x="436" y="629"/>
                    <a:pt x="436" y="629"/>
                    <a:pt x="436" y="629"/>
                  </a:cubicBezTo>
                  <a:cubicBezTo>
                    <a:pt x="423" y="629"/>
                    <a:pt x="423" y="629"/>
                    <a:pt x="423" y="629"/>
                  </a:cubicBezTo>
                  <a:cubicBezTo>
                    <a:pt x="423" y="573"/>
                    <a:pt x="423" y="573"/>
                    <a:pt x="423" y="573"/>
                  </a:cubicBezTo>
                  <a:lnTo>
                    <a:pt x="436" y="573"/>
                  </a:lnTo>
                  <a:close/>
                  <a:moveTo>
                    <a:pt x="419" y="573"/>
                  </a:moveTo>
                  <a:cubicBezTo>
                    <a:pt x="419" y="629"/>
                    <a:pt x="419" y="629"/>
                    <a:pt x="419" y="629"/>
                  </a:cubicBezTo>
                  <a:cubicBezTo>
                    <a:pt x="407" y="629"/>
                    <a:pt x="407" y="629"/>
                    <a:pt x="407" y="629"/>
                  </a:cubicBezTo>
                  <a:cubicBezTo>
                    <a:pt x="407" y="573"/>
                    <a:pt x="407" y="573"/>
                    <a:pt x="407" y="573"/>
                  </a:cubicBezTo>
                  <a:lnTo>
                    <a:pt x="419" y="573"/>
                  </a:lnTo>
                  <a:close/>
                  <a:moveTo>
                    <a:pt x="411" y="308"/>
                  </a:moveTo>
                  <a:cubicBezTo>
                    <a:pt x="411" y="251"/>
                    <a:pt x="411" y="251"/>
                    <a:pt x="411" y="251"/>
                  </a:cubicBezTo>
                  <a:cubicBezTo>
                    <a:pt x="419" y="251"/>
                    <a:pt x="419" y="251"/>
                    <a:pt x="419" y="251"/>
                  </a:cubicBezTo>
                  <a:cubicBezTo>
                    <a:pt x="419" y="308"/>
                    <a:pt x="419" y="308"/>
                    <a:pt x="419" y="308"/>
                  </a:cubicBezTo>
                  <a:lnTo>
                    <a:pt x="411" y="308"/>
                  </a:lnTo>
                  <a:close/>
                  <a:moveTo>
                    <a:pt x="423" y="308"/>
                  </a:moveTo>
                  <a:cubicBezTo>
                    <a:pt x="423" y="251"/>
                    <a:pt x="423" y="251"/>
                    <a:pt x="423" y="251"/>
                  </a:cubicBezTo>
                  <a:cubicBezTo>
                    <a:pt x="436" y="251"/>
                    <a:pt x="436" y="251"/>
                    <a:pt x="436" y="251"/>
                  </a:cubicBezTo>
                  <a:cubicBezTo>
                    <a:pt x="436" y="308"/>
                    <a:pt x="436" y="308"/>
                    <a:pt x="436" y="308"/>
                  </a:cubicBezTo>
                  <a:lnTo>
                    <a:pt x="423" y="308"/>
                  </a:lnTo>
                  <a:close/>
                  <a:moveTo>
                    <a:pt x="440" y="308"/>
                  </a:moveTo>
                  <a:cubicBezTo>
                    <a:pt x="440" y="251"/>
                    <a:pt x="440" y="251"/>
                    <a:pt x="440" y="251"/>
                  </a:cubicBezTo>
                  <a:cubicBezTo>
                    <a:pt x="441" y="251"/>
                    <a:pt x="441" y="251"/>
                    <a:pt x="441" y="251"/>
                  </a:cubicBezTo>
                  <a:cubicBezTo>
                    <a:pt x="441" y="308"/>
                    <a:pt x="441" y="308"/>
                    <a:pt x="441" y="308"/>
                  </a:cubicBezTo>
                  <a:lnTo>
                    <a:pt x="440" y="308"/>
                  </a:lnTo>
                  <a:close/>
                  <a:moveTo>
                    <a:pt x="409" y="189"/>
                  </a:moveTo>
                  <a:cubicBezTo>
                    <a:pt x="409" y="189"/>
                    <a:pt x="409" y="189"/>
                    <a:pt x="409" y="189"/>
                  </a:cubicBezTo>
                  <a:cubicBezTo>
                    <a:pt x="409" y="189"/>
                    <a:pt x="409" y="189"/>
                    <a:pt x="409" y="188"/>
                  </a:cubicBezTo>
                  <a:cubicBezTo>
                    <a:pt x="409" y="162"/>
                    <a:pt x="423" y="140"/>
                    <a:pt x="441" y="139"/>
                  </a:cubicBezTo>
                  <a:cubicBezTo>
                    <a:pt x="441" y="210"/>
                    <a:pt x="441" y="210"/>
                    <a:pt x="441" y="210"/>
                  </a:cubicBezTo>
                  <a:cubicBezTo>
                    <a:pt x="409" y="210"/>
                    <a:pt x="409" y="210"/>
                    <a:pt x="409" y="210"/>
                  </a:cubicBezTo>
                  <a:lnTo>
                    <a:pt x="409" y="189"/>
                  </a:lnTo>
                  <a:close/>
                  <a:moveTo>
                    <a:pt x="409" y="214"/>
                  </a:moveTo>
                  <a:cubicBezTo>
                    <a:pt x="441" y="214"/>
                    <a:pt x="441" y="214"/>
                    <a:pt x="441" y="214"/>
                  </a:cubicBezTo>
                  <a:cubicBezTo>
                    <a:pt x="441" y="247"/>
                    <a:pt x="441" y="247"/>
                    <a:pt x="441" y="247"/>
                  </a:cubicBezTo>
                  <a:cubicBezTo>
                    <a:pt x="409" y="247"/>
                    <a:pt x="409" y="247"/>
                    <a:pt x="409" y="247"/>
                  </a:cubicBezTo>
                  <a:lnTo>
                    <a:pt x="409" y="214"/>
                  </a:lnTo>
                  <a:close/>
                  <a:moveTo>
                    <a:pt x="375" y="247"/>
                  </a:moveTo>
                  <a:cubicBezTo>
                    <a:pt x="407" y="247"/>
                    <a:pt x="407" y="247"/>
                    <a:pt x="407" y="247"/>
                  </a:cubicBezTo>
                  <a:cubicBezTo>
                    <a:pt x="407" y="312"/>
                    <a:pt x="407" y="312"/>
                    <a:pt x="407" y="312"/>
                  </a:cubicBezTo>
                  <a:cubicBezTo>
                    <a:pt x="375" y="312"/>
                    <a:pt x="375" y="312"/>
                    <a:pt x="375" y="312"/>
                  </a:cubicBezTo>
                  <a:lnTo>
                    <a:pt x="375" y="247"/>
                  </a:lnTo>
                  <a:close/>
                  <a:moveTo>
                    <a:pt x="518" y="634"/>
                  </a:moveTo>
                  <a:cubicBezTo>
                    <a:pt x="375" y="634"/>
                    <a:pt x="375" y="634"/>
                    <a:pt x="375" y="634"/>
                  </a:cubicBezTo>
                  <a:cubicBezTo>
                    <a:pt x="375" y="569"/>
                    <a:pt x="375" y="569"/>
                    <a:pt x="375" y="569"/>
                  </a:cubicBezTo>
                  <a:cubicBezTo>
                    <a:pt x="403" y="569"/>
                    <a:pt x="403" y="569"/>
                    <a:pt x="403" y="569"/>
                  </a:cubicBezTo>
                  <a:cubicBezTo>
                    <a:pt x="403" y="573"/>
                    <a:pt x="403" y="573"/>
                    <a:pt x="403" y="573"/>
                  </a:cubicBezTo>
                  <a:cubicBezTo>
                    <a:pt x="391" y="573"/>
                    <a:pt x="391" y="573"/>
                    <a:pt x="391" y="573"/>
                  </a:cubicBezTo>
                  <a:cubicBezTo>
                    <a:pt x="391" y="630"/>
                    <a:pt x="391" y="630"/>
                    <a:pt x="391" y="630"/>
                  </a:cubicBezTo>
                  <a:cubicBezTo>
                    <a:pt x="403" y="630"/>
                    <a:pt x="403" y="630"/>
                    <a:pt x="403" y="630"/>
                  </a:cubicBezTo>
                  <a:cubicBezTo>
                    <a:pt x="403" y="633"/>
                    <a:pt x="403" y="633"/>
                    <a:pt x="403" y="633"/>
                  </a:cubicBezTo>
                  <a:cubicBezTo>
                    <a:pt x="490" y="633"/>
                    <a:pt x="490" y="633"/>
                    <a:pt x="490" y="633"/>
                  </a:cubicBezTo>
                  <a:cubicBezTo>
                    <a:pt x="490" y="630"/>
                    <a:pt x="490" y="630"/>
                    <a:pt x="490" y="630"/>
                  </a:cubicBezTo>
                  <a:cubicBezTo>
                    <a:pt x="502" y="630"/>
                    <a:pt x="502" y="630"/>
                    <a:pt x="502" y="630"/>
                  </a:cubicBezTo>
                  <a:cubicBezTo>
                    <a:pt x="502" y="573"/>
                    <a:pt x="502" y="573"/>
                    <a:pt x="502" y="573"/>
                  </a:cubicBezTo>
                  <a:cubicBezTo>
                    <a:pt x="490" y="573"/>
                    <a:pt x="490" y="573"/>
                    <a:pt x="490" y="573"/>
                  </a:cubicBezTo>
                  <a:cubicBezTo>
                    <a:pt x="490" y="569"/>
                    <a:pt x="490" y="569"/>
                    <a:pt x="490" y="569"/>
                  </a:cubicBezTo>
                  <a:cubicBezTo>
                    <a:pt x="518" y="569"/>
                    <a:pt x="518" y="569"/>
                    <a:pt x="518" y="569"/>
                  </a:cubicBezTo>
                  <a:lnTo>
                    <a:pt x="518" y="634"/>
                  </a:lnTo>
                  <a:close/>
                  <a:moveTo>
                    <a:pt x="518" y="312"/>
                  </a:moveTo>
                  <a:cubicBezTo>
                    <a:pt x="480" y="312"/>
                    <a:pt x="480" y="312"/>
                    <a:pt x="480" y="312"/>
                  </a:cubicBezTo>
                  <a:cubicBezTo>
                    <a:pt x="480" y="308"/>
                    <a:pt x="480" y="308"/>
                    <a:pt x="480" y="308"/>
                  </a:cubicBezTo>
                  <a:cubicBezTo>
                    <a:pt x="485" y="308"/>
                    <a:pt x="485" y="308"/>
                    <a:pt x="485" y="308"/>
                  </a:cubicBezTo>
                  <a:cubicBezTo>
                    <a:pt x="485" y="251"/>
                    <a:pt x="485" y="251"/>
                    <a:pt x="485" y="251"/>
                  </a:cubicBezTo>
                  <a:cubicBezTo>
                    <a:pt x="480" y="251"/>
                    <a:pt x="480" y="251"/>
                    <a:pt x="480" y="251"/>
                  </a:cubicBezTo>
                  <a:cubicBezTo>
                    <a:pt x="480" y="247"/>
                    <a:pt x="480" y="247"/>
                    <a:pt x="480" y="247"/>
                  </a:cubicBezTo>
                  <a:cubicBezTo>
                    <a:pt x="518" y="247"/>
                    <a:pt x="518" y="247"/>
                    <a:pt x="518" y="247"/>
                  </a:cubicBezTo>
                  <a:lnTo>
                    <a:pt x="518" y="312"/>
                  </a:lnTo>
                  <a:close/>
                  <a:moveTo>
                    <a:pt x="705" y="575"/>
                  </a:moveTo>
                  <a:cubicBezTo>
                    <a:pt x="644" y="575"/>
                    <a:pt x="644" y="575"/>
                    <a:pt x="644" y="575"/>
                  </a:cubicBezTo>
                  <a:cubicBezTo>
                    <a:pt x="644" y="469"/>
                    <a:pt x="644" y="469"/>
                    <a:pt x="644" y="469"/>
                  </a:cubicBezTo>
                  <a:cubicBezTo>
                    <a:pt x="705" y="469"/>
                    <a:pt x="705" y="469"/>
                    <a:pt x="705" y="469"/>
                  </a:cubicBezTo>
                  <a:lnTo>
                    <a:pt x="705" y="575"/>
                  </a:lnTo>
                  <a:close/>
                  <a:moveTo>
                    <a:pt x="769" y="575"/>
                  </a:moveTo>
                  <a:cubicBezTo>
                    <a:pt x="709" y="575"/>
                    <a:pt x="709" y="575"/>
                    <a:pt x="709" y="575"/>
                  </a:cubicBezTo>
                  <a:cubicBezTo>
                    <a:pt x="709" y="469"/>
                    <a:pt x="709" y="469"/>
                    <a:pt x="709" y="469"/>
                  </a:cubicBezTo>
                  <a:cubicBezTo>
                    <a:pt x="769" y="469"/>
                    <a:pt x="769" y="469"/>
                    <a:pt x="769" y="469"/>
                  </a:cubicBezTo>
                  <a:lnTo>
                    <a:pt x="769" y="575"/>
                  </a:lnTo>
                  <a:close/>
                  <a:moveTo>
                    <a:pt x="283" y="157"/>
                  </a:moveTo>
                  <a:cubicBezTo>
                    <a:pt x="283" y="157"/>
                    <a:pt x="283" y="157"/>
                    <a:pt x="283" y="157"/>
                  </a:cubicBezTo>
                  <a:cubicBezTo>
                    <a:pt x="442" y="43"/>
                    <a:pt x="442" y="43"/>
                    <a:pt x="442" y="43"/>
                  </a:cubicBezTo>
                  <a:cubicBezTo>
                    <a:pt x="602" y="157"/>
                    <a:pt x="602" y="157"/>
                    <a:pt x="602" y="157"/>
                  </a:cubicBezTo>
                  <a:cubicBezTo>
                    <a:pt x="602" y="157"/>
                    <a:pt x="602" y="157"/>
                    <a:pt x="602" y="157"/>
                  </a:cubicBezTo>
                  <a:cubicBezTo>
                    <a:pt x="660" y="199"/>
                    <a:pt x="660" y="199"/>
                    <a:pt x="660" y="199"/>
                  </a:cubicBezTo>
                  <a:cubicBezTo>
                    <a:pt x="678" y="174"/>
                    <a:pt x="678" y="174"/>
                    <a:pt x="678" y="174"/>
                  </a:cubicBezTo>
                  <a:cubicBezTo>
                    <a:pt x="580" y="104"/>
                    <a:pt x="580" y="104"/>
                    <a:pt x="580" y="104"/>
                  </a:cubicBezTo>
                  <a:cubicBezTo>
                    <a:pt x="580" y="0"/>
                    <a:pt x="580" y="0"/>
                    <a:pt x="580" y="0"/>
                  </a:cubicBezTo>
                  <a:cubicBezTo>
                    <a:pt x="529" y="0"/>
                    <a:pt x="529" y="0"/>
                    <a:pt x="529" y="0"/>
                  </a:cubicBezTo>
                  <a:cubicBezTo>
                    <a:pt x="529" y="68"/>
                    <a:pt x="529" y="68"/>
                    <a:pt x="529" y="68"/>
                  </a:cubicBezTo>
                  <a:cubicBezTo>
                    <a:pt x="442" y="6"/>
                    <a:pt x="442" y="6"/>
                    <a:pt x="442" y="6"/>
                  </a:cubicBezTo>
                  <a:cubicBezTo>
                    <a:pt x="442" y="6"/>
                    <a:pt x="442" y="6"/>
                    <a:pt x="442" y="6"/>
                  </a:cubicBezTo>
                  <a:cubicBezTo>
                    <a:pt x="442" y="6"/>
                    <a:pt x="442" y="6"/>
                    <a:pt x="442" y="6"/>
                  </a:cubicBezTo>
                  <a:cubicBezTo>
                    <a:pt x="207" y="174"/>
                    <a:pt x="207" y="174"/>
                    <a:pt x="207" y="174"/>
                  </a:cubicBezTo>
                  <a:cubicBezTo>
                    <a:pt x="224" y="199"/>
                    <a:pt x="224" y="199"/>
                    <a:pt x="224" y="199"/>
                  </a:cubicBezTo>
                  <a:lnTo>
                    <a:pt x="283" y="157"/>
                  </a:lnTo>
                  <a:close/>
                  <a:moveTo>
                    <a:pt x="379" y="630"/>
                  </a:moveTo>
                  <a:cubicBezTo>
                    <a:pt x="387" y="630"/>
                    <a:pt x="387" y="630"/>
                    <a:pt x="387" y="630"/>
                  </a:cubicBezTo>
                  <a:cubicBezTo>
                    <a:pt x="387" y="573"/>
                    <a:pt x="387" y="573"/>
                    <a:pt x="387" y="573"/>
                  </a:cubicBezTo>
                  <a:cubicBezTo>
                    <a:pt x="379" y="573"/>
                    <a:pt x="379" y="573"/>
                    <a:pt x="379" y="573"/>
                  </a:cubicBezTo>
                  <a:lnTo>
                    <a:pt x="379" y="630"/>
                  </a:lnTo>
                  <a:close/>
                  <a:moveTo>
                    <a:pt x="379" y="308"/>
                  </a:moveTo>
                  <a:cubicBezTo>
                    <a:pt x="387" y="308"/>
                    <a:pt x="387" y="308"/>
                    <a:pt x="387" y="308"/>
                  </a:cubicBezTo>
                  <a:cubicBezTo>
                    <a:pt x="387" y="251"/>
                    <a:pt x="387" y="251"/>
                    <a:pt x="387" y="251"/>
                  </a:cubicBezTo>
                  <a:cubicBezTo>
                    <a:pt x="379" y="251"/>
                    <a:pt x="379" y="251"/>
                    <a:pt x="379" y="251"/>
                  </a:cubicBezTo>
                  <a:lnTo>
                    <a:pt x="379" y="308"/>
                  </a:lnTo>
                  <a:close/>
                  <a:moveTo>
                    <a:pt x="514" y="251"/>
                  </a:moveTo>
                  <a:cubicBezTo>
                    <a:pt x="506" y="251"/>
                    <a:pt x="506" y="251"/>
                    <a:pt x="506" y="251"/>
                  </a:cubicBezTo>
                  <a:cubicBezTo>
                    <a:pt x="506" y="308"/>
                    <a:pt x="506" y="308"/>
                    <a:pt x="506" y="308"/>
                  </a:cubicBezTo>
                  <a:cubicBezTo>
                    <a:pt x="514" y="308"/>
                    <a:pt x="514" y="308"/>
                    <a:pt x="514" y="308"/>
                  </a:cubicBezTo>
                  <a:lnTo>
                    <a:pt x="514" y="251"/>
                  </a:lnTo>
                  <a:close/>
                  <a:moveTo>
                    <a:pt x="502" y="251"/>
                  </a:moveTo>
                  <a:cubicBezTo>
                    <a:pt x="489" y="251"/>
                    <a:pt x="489" y="251"/>
                    <a:pt x="489" y="251"/>
                  </a:cubicBezTo>
                  <a:cubicBezTo>
                    <a:pt x="489" y="308"/>
                    <a:pt x="489" y="308"/>
                    <a:pt x="489" y="308"/>
                  </a:cubicBezTo>
                  <a:cubicBezTo>
                    <a:pt x="502" y="308"/>
                    <a:pt x="502" y="308"/>
                    <a:pt x="502" y="308"/>
                  </a:cubicBezTo>
                  <a:lnTo>
                    <a:pt x="502" y="251"/>
                  </a:lnTo>
                  <a:close/>
                  <a:moveTo>
                    <a:pt x="391" y="308"/>
                  </a:moveTo>
                  <a:cubicBezTo>
                    <a:pt x="403" y="308"/>
                    <a:pt x="403" y="308"/>
                    <a:pt x="403" y="308"/>
                  </a:cubicBezTo>
                  <a:cubicBezTo>
                    <a:pt x="403" y="251"/>
                    <a:pt x="403" y="251"/>
                    <a:pt x="403" y="251"/>
                  </a:cubicBezTo>
                  <a:cubicBezTo>
                    <a:pt x="391" y="251"/>
                    <a:pt x="391" y="251"/>
                    <a:pt x="391" y="251"/>
                  </a:cubicBezTo>
                  <a:lnTo>
                    <a:pt x="391" y="30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33" name="Freeform 13">
              <a:extLst>
                <a:ext uri="{FF2B5EF4-FFF2-40B4-BE49-F238E27FC236}">
                  <a16:creationId xmlns:a16="http://schemas.microsoft.com/office/drawing/2014/main" id="{73E46D52-C249-4230-B916-5DF3188AB6E9}"/>
                </a:ext>
              </a:extLst>
            </p:cNvPr>
            <p:cNvSpPr>
              <a:spLocks noEditPoints="1"/>
            </p:cNvSpPr>
            <p:nvPr/>
          </p:nvSpPr>
          <p:spPr bwMode="auto">
            <a:xfrm>
              <a:off x="6576483" y="4210756"/>
              <a:ext cx="1806767" cy="1090061"/>
            </a:xfrm>
            <a:custGeom>
              <a:avLst/>
              <a:gdLst>
                <a:gd name="T0" fmla="*/ 839 w 1014"/>
                <a:gd name="T1" fmla="*/ 245 h 611"/>
                <a:gd name="T2" fmla="*/ 984 w 1014"/>
                <a:gd name="T3" fmla="*/ 265 h 611"/>
                <a:gd name="T4" fmla="*/ 733 w 1014"/>
                <a:gd name="T5" fmla="*/ 0 h 611"/>
                <a:gd name="T6" fmla="*/ 732 w 1014"/>
                <a:gd name="T7" fmla="*/ 1 h 611"/>
                <a:gd name="T8" fmla="*/ 347 w 1014"/>
                <a:gd name="T9" fmla="*/ 219 h 611"/>
                <a:gd name="T10" fmla="*/ 268 w 1014"/>
                <a:gd name="T11" fmla="*/ 211 h 611"/>
                <a:gd name="T12" fmla="*/ 85 w 1014"/>
                <a:gd name="T13" fmla="*/ 359 h 611"/>
                <a:gd name="T14" fmla="*/ 588 w 1014"/>
                <a:gd name="T15" fmla="*/ 402 h 611"/>
                <a:gd name="T16" fmla="*/ 149 w 1014"/>
                <a:gd name="T17" fmla="*/ 387 h 611"/>
                <a:gd name="T18" fmla="*/ 71 w 1014"/>
                <a:gd name="T19" fmla="*/ 439 h 611"/>
                <a:gd name="T20" fmla="*/ 14 w 1014"/>
                <a:gd name="T21" fmla="*/ 517 h 611"/>
                <a:gd name="T22" fmla="*/ 12 w 1014"/>
                <a:gd name="T23" fmla="*/ 556 h 611"/>
                <a:gd name="T24" fmla="*/ 973 w 1014"/>
                <a:gd name="T25" fmla="*/ 556 h 611"/>
                <a:gd name="T26" fmla="*/ 733 w 1014"/>
                <a:gd name="T27" fmla="*/ 71 h 611"/>
                <a:gd name="T28" fmla="*/ 733 w 1014"/>
                <a:gd name="T29" fmla="*/ 61 h 611"/>
                <a:gd name="T30" fmla="*/ 24 w 1014"/>
                <a:gd name="T31" fmla="*/ 556 h 611"/>
                <a:gd name="T32" fmla="*/ 36 w 1014"/>
                <a:gd name="T33" fmla="*/ 556 h 611"/>
                <a:gd name="T34" fmla="*/ 47 w 1014"/>
                <a:gd name="T35" fmla="*/ 556 h 611"/>
                <a:gd name="T36" fmla="*/ 53 w 1014"/>
                <a:gd name="T37" fmla="*/ 483 h 611"/>
                <a:gd name="T38" fmla="*/ 57 w 1014"/>
                <a:gd name="T39" fmla="*/ 536 h 611"/>
                <a:gd name="T40" fmla="*/ 69 w 1014"/>
                <a:gd name="T41" fmla="*/ 536 h 611"/>
                <a:gd name="T42" fmla="*/ 73 w 1014"/>
                <a:gd name="T43" fmla="*/ 465 h 611"/>
                <a:gd name="T44" fmla="*/ 85 w 1014"/>
                <a:gd name="T45" fmla="*/ 536 h 611"/>
                <a:gd name="T46" fmla="*/ 93 w 1014"/>
                <a:gd name="T47" fmla="*/ 536 h 611"/>
                <a:gd name="T48" fmla="*/ 102 w 1014"/>
                <a:gd name="T49" fmla="*/ 460 h 611"/>
                <a:gd name="T50" fmla="*/ 106 w 1014"/>
                <a:gd name="T51" fmla="*/ 514 h 611"/>
                <a:gd name="T52" fmla="*/ 118 w 1014"/>
                <a:gd name="T53" fmla="*/ 514 h 611"/>
                <a:gd name="T54" fmla="*/ 122 w 1014"/>
                <a:gd name="T55" fmla="*/ 460 h 611"/>
                <a:gd name="T56" fmla="*/ 149 w 1014"/>
                <a:gd name="T57" fmla="*/ 514 h 611"/>
                <a:gd name="T58" fmla="*/ 149 w 1014"/>
                <a:gd name="T59" fmla="*/ 460 h 611"/>
                <a:gd name="T60" fmla="*/ 245 w 1014"/>
                <a:gd name="T61" fmla="*/ 483 h 611"/>
                <a:gd name="T62" fmla="*/ 291 w 1014"/>
                <a:gd name="T63" fmla="*/ 483 h 611"/>
                <a:gd name="T64" fmla="*/ 295 w 1014"/>
                <a:gd name="T65" fmla="*/ 388 h 611"/>
                <a:gd name="T66" fmla="*/ 422 w 1014"/>
                <a:gd name="T67" fmla="*/ 483 h 611"/>
                <a:gd name="T68" fmla="*/ 422 w 1014"/>
                <a:gd name="T69" fmla="*/ 388 h 611"/>
                <a:gd name="T70" fmla="*/ 426 w 1014"/>
                <a:gd name="T71" fmla="*/ 483 h 611"/>
                <a:gd name="T72" fmla="*/ 472 w 1014"/>
                <a:gd name="T73" fmla="*/ 483 h 611"/>
                <a:gd name="T74" fmla="*/ 673 w 1014"/>
                <a:gd name="T75" fmla="*/ 388 h 611"/>
                <a:gd name="T76" fmla="*/ 803 w 1014"/>
                <a:gd name="T77" fmla="*/ 483 h 611"/>
                <a:gd name="T78" fmla="*/ 803 w 1014"/>
                <a:gd name="T79" fmla="*/ 388 h 611"/>
                <a:gd name="T80" fmla="*/ 807 w 1014"/>
                <a:gd name="T81" fmla="*/ 483 h 611"/>
                <a:gd name="T82" fmla="*/ 862 w 1014"/>
                <a:gd name="T83" fmla="*/ 483 h 611"/>
                <a:gd name="T84" fmla="*/ 716 w 1014"/>
                <a:gd name="T85" fmla="*/ 160 h 611"/>
                <a:gd name="T86" fmla="*/ 843 w 1014"/>
                <a:gd name="T87" fmla="*/ 241 h 611"/>
                <a:gd name="T88" fmla="*/ 670 w 1014"/>
                <a:gd name="T89" fmla="*/ 241 h 611"/>
                <a:gd name="T90" fmla="*/ 702 w 1014"/>
                <a:gd name="T91" fmla="*/ 245 h 611"/>
                <a:gd name="T92" fmla="*/ 674 w 1014"/>
                <a:gd name="T93" fmla="*/ 301 h 611"/>
                <a:gd name="T94" fmla="*/ 674 w 1014"/>
                <a:gd name="T95" fmla="*/ 245 h 611"/>
                <a:gd name="T96" fmla="*/ 716 w 1014"/>
                <a:gd name="T97" fmla="*/ 301 h 611"/>
                <a:gd name="T98" fmla="*/ 706 w 1014"/>
                <a:gd name="T99" fmla="*/ 301 h 611"/>
                <a:gd name="T100" fmla="*/ 807 w 1014"/>
                <a:gd name="T101" fmla="*/ 245 h 611"/>
                <a:gd name="T102" fmla="*/ 811 w 1014"/>
                <a:gd name="T103" fmla="*/ 301 h 611"/>
                <a:gd name="T104" fmla="*/ 811 w 1014"/>
                <a:gd name="T105" fmla="*/ 24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4" h="611">
                  <a:moveTo>
                    <a:pt x="830" y="301"/>
                  </a:moveTo>
                  <a:cubicBezTo>
                    <a:pt x="839" y="301"/>
                    <a:pt x="839" y="301"/>
                    <a:pt x="839" y="301"/>
                  </a:cubicBezTo>
                  <a:cubicBezTo>
                    <a:pt x="839" y="245"/>
                    <a:pt x="839" y="245"/>
                    <a:pt x="839" y="245"/>
                  </a:cubicBezTo>
                  <a:cubicBezTo>
                    <a:pt x="830" y="245"/>
                    <a:pt x="830" y="245"/>
                    <a:pt x="830" y="245"/>
                  </a:cubicBezTo>
                  <a:lnTo>
                    <a:pt x="830" y="301"/>
                  </a:lnTo>
                  <a:close/>
                  <a:moveTo>
                    <a:pt x="984" y="265"/>
                  </a:moveTo>
                  <a:cubicBezTo>
                    <a:pt x="1014" y="229"/>
                    <a:pt x="1014" y="229"/>
                    <a:pt x="1014" y="229"/>
                  </a:cubicBezTo>
                  <a:cubicBezTo>
                    <a:pt x="734" y="1"/>
                    <a:pt x="734" y="1"/>
                    <a:pt x="734" y="1"/>
                  </a:cubicBezTo>
                  <a:cubicBezTo>
                    <a:pt x="733" y="0"/>
                    <a:pt x="733" y="0"/>
                    <a:pt x="733" y="0"/>
                  </a:cubicBezTo>
                  <a:cubicBezTo>
                    <a:pt x="733" y="0"/>
                    <a:pt x="733" y="0"/>
                    <a:pt x="733" y="0"/>
                  </a:cubicBezTo>
                  <a:cubicBezTo>
                    <a:pt x="733" y="0"/>
                    <a:pt x="733" y="0"/>
                    <a:pt x="733" y="0"/>
                  </a:cubicBezTo>
                  <a:cubicBezTo>
                    <a:pt x="732" y="1"/>
                    <a:pt x="732" y="1"/>
                    <a:pt x="732" y="1"/>
                  </a:cubicBezTo>
                  <a:cubicBezTo>
                    <a:pt x="419" y="256"/>
                    <a:pt x="419" y="256"/>
                    <a:pt x="419" y="256"/>
                  </a:cubicBezTo>
                  <a:cubicBezTo>
                    <a:pt x="347" y="218"/>
                    <a:pt x="347" y="218"/>
                    <a:pt x="347" y="218"/>
                  </a:cubicBezTo>
                  <a:cubicBezTo>
                    <a:pt x="347" y="219"/>
                    <a:pt x="347" y="219"/>
                    <a:pt x="347" y="219"/>
                  </a:cubicBezTo>
                  <a:cubicBezTo>
                    <a:pt x="347" y="218"/>
                    <a:pt x="347" y="218"/>
                    <a:pt x="347" y="218"/>
                  </a:cubicBezTo>
                  <a:cubicBezTo>
                    <a:pt x="268" y="260"/>
                    <a:pt x="268" y="260"/>
                    <a:pt x="268" y="260"/>
                  </a:cubicBezTo>
                  <a:cubicBezTo>
                    <a:pt x="268" y="211"/>
                    <a:pt x="268" y="211"/>
                    <a:pt x="268" y="211"/>
                  </a:cubicBezTo>
                  <a:cubicBezTo>
                    <a:pt x="209" y="211"/>
                    <a:pt x="209" y="211"/>
                    <a:pt x="209" y="211"/>
                  </a:cubicBezTo>
                  <a:cubicBezTo>
                    <a:pt x="209" y="292"/>
                    <a:pt x="209" y="292"/>
                    <a:pt x="209" y="292"/>
                  </a:cubicBezTo>
                  <a:cubicBezTo>
                    <a:pt x="85" y="359"/>
                    <a:pt x="85" y="359"/>
                    <a:pt x="85" y="359"/>
                  </a:cubicBezTo>
                  <a:cubicBezTo>
                    <a:pt x="107" y="400"/>
                    <a:pt x="107" y="400"/>
                    <a:pt x="107" y="400"/>
                  </a:cubicBezTo>
                  <a:cubicBezTo>
                    <a:pt x="347" y="271"/>
                    <a:pt x="347" y="271"/>
                    <a:pt x="347" y="271"/>
                  </a:cubicBezTo>
                  <a:cubicBezTo>
                    <a:pt x="588" y="402"/>
                    <a:pt x="588" y="402"/>
                    <a:pt x="588" y="402"/>
                  </a:cubicBezTo>
                  <a:cubicBezTo>
                    <a:pt x="588" y="411"/>
                    <a:pt x="588" y="411"/>
                    <a:pt x="588" y="411"/>
                  </a:cubicBezTo>
                  <a:cubicBezTo>
                    <a:pt x="588" y="411"/>
                    <a:pt x="351" y="282"/>
                    <a:pt x="347" y="280"/>
                  </a:cubicBezTo>
                  <a:cubicBezTo>
                    <a:pt x="344" y="282"/>
                    <a:pt x="216" y="351"/>
                    <a:pt x="149" y="387"/>
                  </a:cubicBezTo>
                  <a:cubicBezTo>
                    <a:pt x="149" y="439"/>
                    <a:pt x="149" y="439"/>
                    <a:pt x="149" y="439"/>
                  </a:cubicBezTo>
                  <a:cubicBezTo>
                    <a:pt x="71" y="439"/>
                    <a:pt x="71" y="439"/>
                    <a:pt x="71" y="439"/>
                  </a:cubicBezTo>
                  <a:cubicBezTo>
                    <a:pt x="71" y="439"/>
                    <a:pt x="71" y="439"/>
                    <a:pt x="71" y="439"/>
                  </a:cubicBezTo>
                  <a:cubicBezTo>
                    <a:pt x="71" y="439"/>
                    <a:pt x="71" y="439"/>
                    <a:pt x="71" y="439"/>
                  </a:cubicBezTo>
                  <a:cubicBezTo>
                    <a:pt x="0" y="501"/>
                    <a:pt x="0" y="501"/>
                    <a:pt x="0" y="501"/>
                  </a:cubicBezTo>
                  <a:cubicBezTo>
                    <a:pt x="14" y="517"/>
                    <a:pt x="14" y="517"/>
                    <a:pt x="14" y="517"/>
                  </a:cubicBezTo>
                  <a:cubicBezTo>
                    <a:pt x="20" y="512"/>
                    <a:pt x="20" y="512"/>
                    <a:pt x="20" y="512"/>
                  </a:cubicBezTo>
                  <a:cubicBezTo>
                    <a:pt x="20" y="556"/>
                    <a:pt x="20" y="556"/>
                    <a:pt x="20" y="556"/>
                  </a:cubicBezTo>
                  <a:cubicBezTo>
                    <a:pt x="12" y="556"/>
                    <a:pt x="12" y="556"/>
                    <a:pt x="12" y="556"/>
                  </a:cubicBezTo>
                  <a:cubicBezTo>
                    <a:pt x="12" y="611"/>
                    <a:pt x="12" y="611"/>
                    <a:pt x="12" y="611"/>
                  </a:cubicBezTo>
                  <a:cubicBezTo>
                    <a:pt x="973" y="611"/>
                    <a:pt x="973" y="611"/>
                    <a:pt x="973" y="611"/>
                  </a:cubicBezTo>
                  <a:cubicBezTo>
                    <a:pt x="973" y="556"/>
                    <a:pt x="973" y="556"/>
                    <a:pt x="973" y="556"/>
                  </a:cubicBezTo>
                  <a:cubicBezTo>
                    <a:pt x="953" y="556"/>
                    <a:pt x="953" y="556"/>
                    <a:pt x="953" y="556"/>
                  </a:cubicBezTo>
                  <a:cubicBezTo>
                    <a:pt x="953" y="251"/>
                    <a:pt x="953" y="251"/>
                    <a:pt x="953" y="251"/>
                  </a:cubicBezTo>
                  <a:cubicBezTo>
                    <a:pt x="889" y="198"/>
                    <a:pt x="737" y="74"/>
                    <a:pt x="733" y="71"/>
                  </a:cubicBezTo>
                  <a:cubicBezTo>
                    <a:pt x="728" y="75"/>
                    <a:pt x="471" y="285"/>
                    <a:pt x="471" y="285"/>
                  </a:cubicBezTo>
                  <a:cubicBezTo>
                    <a:pt x="464" y="280"/>
                    <a:pt x="464" y="280"/>
                    <a:pt x="464" y="280"/>
                  </a:cubicBezTo>
                  <a:cubicBezTo>
                    <a:pt x="733" y="61"/>
                    <a:pt x="733" y="61"/>
                    <a:pt x="733" y="61"/>
                  </a:cubicBezTo>
                  <a:lnTo>
                    <a:pt x="984" y="265"/>
                  </a:lnTo>
                  <a:close/>
                  <a:moveTo>
                    <a:pt x="36" y="556"/>
                  </a:moveTo>
                  <a:cubicBezTo>
                    <a:pt x="24" y="556"/>
                    <a:pt x="24" y="556"/>
                    <a:pt x="24" y="556"/>
                  </a:cubicBezTo>
                  <a:cubicBezTo>
                    <a:pt x="24" y="508"/>
                    <a:pt x="24" y="508"/>
                    <a:pt x="24" y="508"/>
                  </a:cubicBezTo>
                  <a:cubicBezTo>
                    <a:pt x="36" y="497"/>
                    <a:pt x="36" y="497"/>
                    <a:pt x="36" y="497"/>
                  </a:cubicBezTo>
                  <a:lnTo>
                    <a:pt x="36" y="556"/>
                  </a:lnTo>
                  <a:close/>
                  <a:moveTo>
                    <a:pt x="53" y="536"/>
                  </a:moveTo>
                  <a:cubicBezTo>
                    <a:pt x="47" y="536"/>
                    <a:pt x="47" y="536"/>
                    <a:pt x="47" y="536"/>
                  </a:cubicBezTo>
                  <a:cubicBezTo>
                    <a:pt x="47" y="556"/>
                    <a:pt x="47" y="556"/>
                    <a:pt x="47" y="556"/>
                  </a:cubicBezTo>
                  <a:cubicBezTo>
                    <a:pt x="40" y="556"/>
                    <a:pt x="40" y="556"/>
                    <a:pt x="40" y="556"/>
                  </a:cubicBezTo>
                  <a:cubicBezTo>
                    <a:pt x="40" y="494"/>
                    <a:pt x="40" y="494"/>
                    <a:pt x="40" y="494"/>
                  </a:cubicBezTo>
                  <a:cubicBezTo>
                    <a:pt x="53" y="483"/>
                    <a:pt x="53" y="483"/>
                    <a:pt x="53" y="483"/>
                  </a:cubicBezTo>
                  <a:lnTo>
                    <a:pt x="53" y="536"/>
                  </a:lnTo>
                  <a:close/>
                  <a:moveTo>
                    <a:pt x="69" y="536"/>
                  </a:moveTo>
                  <a:cubicBezTo>
                    <a:pt x="57" y="536"/>
                    <a:pt x="57" y="536"/>
                    <a:pt x="57" y="536"/>
                  </a:cubicBezTo>
                  <a:cubicBezTo>
                    <a:pt x="57" y="480"/>
                    <a:pt x="57" y="480"/>
                    <a:pt x="57" y="480"/>
                  </a:cubicBezTo>
                  <a:cubicBezTo>
                    <a:pt x="69" y="469"/>
                    <a:pt x="69" y="469"/>
                    <a:pt x="69" y="469"/>
                  </a:cubicBezTo>
                  <a:lnTo>
                    <a:pt x="69" y="536"/>
                  </a:lnTo>
                  <a:close/>
                  <a:moveTo>
                    <a:pt x="85" y="536"/>
                  </a:moveTo>
                  <a:cubicBezTo>
                    <a:pt x="73" y="536"/>
                    <a:pt x="73" y="536"/>
                    <a:pt x="73" y="536"/>
                  </a:cubicBezTo>
                  <a:cubicBezTo>
                    <a:pt x="73" y="465"/>
                    <a:pt x="73" y="465"/>
                    <a:pt x="73" y="465"/>
                  </a:cubicBezTo>
                  <a:cubicBezTo>
                    <a:pt x="79" y="460"/>
                    <a:pt x="79" y="460"/>
                    <a:pt x="79" y="460"/>
                  </a:cubicBezTo>
                  <a:cubicBezTo>
                    <a:pt x="85" y="460"/>
                    <a:pt x="85" y="460"/>
                    <a:pt x="85" y="460"/>
                  </a:cubicBezTo>
                  <a:lnTo>
                    <a:pt x="85" y="536"/>
                  </a:lnTo>
                  <a:close/>
                  <a:moveTo>
                    <a:pt x="102" y="514"/>
                  </a:moveTo>
                  <a:cubicBezTo>
                    <a:pt x="93" y="514"/>
                    <a:pt x="93" y="514"/>
                    <a:pt x="93" y="514"/>
                  </a:cubicBezTo>
                  <a:cubicBezTo>
                    <a:pt x="93" y="536"/>
                    <a:pt x="93" y="536"/>
                    <a:pt x="93" y="536"/>
                  </a:cubicBezTo>
                  <a:cubicBezTo>
                    <a:pt x="89" y="536"/>
                    <a:pt x="89" y="536"/>
                    <a:pt x="89" y="536"/>
                  </a:cubicBezTo>
                  <a:cubicBezTo>
                    <a:pt x="89" y="460"/>
                    <a:pt x="89" y="460"/>
                    <a:pt x="89" y="460"/>
                  </a:cubicBezTo>
                  <a:cubicBezTo>
                    <a:pt x="102" y="460"/>
                    <a:pt x="102" y="460"/>
                    <a:pt x="102" y="460"/>
                  </a:cubicBezTo>
                  <a:lnTo>
                    <a:pt x="102" y="514"/>
                  </a:lnTo>
                  <a:close/>
                  <a:moveTo>
                    <a:pt x="118" y="514"/>
                  </a:moveTo>
                  <a:cubicBezTo>
                    <a:pt x="106" y="514"/>
                    <a:pt x="106" y="514"/>
                    <a:pt x="106" y="514"/>
                  </a:cubicBezTo>
                  <a:cubicBezTo>
                    <a:pt x="106" y="460"/>
                    <a:pt x="106" y="460"/>
                    <a:pt x="106" y="460"/>
                  </a:cubicBezTo>
                  <a:cubicBezTo>
                    <a:pt x="118" y="460"/>
                    <a:pt x="118" y="460"/>
                    <a:pt x="118" y="460"/>
                  </a:cubicBezTo>
                  <a:lnTo>
                    <a:pt x="118" y="514"/>
                  </a:lnTo>
                  <a:close/>
                  <a:moveTo>
                    <a:pt x="135" y="514"/>
                  </a:moveTo>
                  <a:cubicBezTo>
                    <a:pt x="122" y="514"/>
                    <a:pt x="122" y="514"/>
                    <a:pt x="122" y="514"/>
                  </a:cubicBezTo>
                  <a:cubicBezTo>
                    <a:pt x="122" y="460"/>
                    <a:pt x="122" y="460"/>
                    <a:pt x="122" y="460"/>
                  </a:cubicBezTo>
                  <a:cubicBezTo>
                    <a:pt x="135" y="460"/>
                    <a:pt x="135" y="460"/>
                    <a:pt x="135" y="460"/>
                  </a:cubicBezTo>
                  <a:lnTo>
                    <a:pt x="135" y="514"/>
                  </a:lnTo>
                  <a:close/>
                  <a:moveTo>
                    <a:pt x="149" y="514"/>
                  </a:moveTo>
                  <a:cubicBezTo>
                    <a:pt x="139" y="514"/>
                    <a:pt x="139" y="514"/>
                    <a:pt x="139" y="514"/>
                  </a:cubicBezTo>
                  <a:cubicBezTo>
                    <a:pt x="139" y="460"/>
                    <a:pt x="139" y="460"/>
                    <a:pt x="139" y="460"/>
                  </a:cubicBezTo>
                  <a:cubicBezTo>
                    <a:pt x="149" y="460"/>
                    <a:pt x="149" y="460"/>
                    <a:pt x="149" y="460"/>
                  </a:cubicBezTo>
                  <a:lnTo>
                    <a:pt x="149" y="514"/>
                  </a:lnTo>
                  <a:close/>
                  <a:moveTo>
                    <a:pt x="291" y="483"/>
                  </a:moveTo>
                  <a:cubicBezTo>
                    <a:pt x="245" y="483"/>
                    <a:pt x="245" y="483"/>
                    <a:pt x="245" y="483"/>
                  </a:cubicBezTo>
                  <a:cubicBezTo>
                    <a:pt x="245" y="388"/>
                    <a:pt x="245" y="388"/>
                    <a:pt x="245" y="388"/>
                  </a:cubicBezTo>
                  <a:cubicBezTo>
                    <a:pt x="291" y="388"/>
                    <a:pt x="291" y="388"/>
                    <a:pt x="291" y="388"/>
                  </a:cubicBezTo>
                  <a:lnTo>
                    <a:pt x="291" y="483"/>
                  </a:lnTo>
                  <a:close/>
                  <a:moveTo>
                    <a:pt x="356" y="483"/>
                  </a:moveTo>
                  <a:cubicBezTo>
                    <a:pt x="295" y="483"/>
                    <a:pt x="295" y="483"/>
                    <a:pt x="295" y="483"/>
                  </a:cubicBezTo>
                  <a:cubicBezTo>
                    <a:pt x="295" y="388"/>
                    <a:pt x="295" y="388"/>
                    <a:pt x="295" y="388"/>
                  </a:cubicBezTo>
                  <a:cubicBezTo>
                    <a:pt x="356" y="388"/>
                    <a:pt x="356" y="388"/>
                    <a:pt x="356" y="388"/>
                  </a:cubicBezTo>
                  <a:lnTo>
                    <a:pt x="356" y="483"/>
                  </a:lnTo>
                  <a:close/>
                  <a:moveTo>
                    <a:pt x="422" y="483"/>
                  </a:moveTo>
                  <a:cubicBezTo>
                    <a:pt x="360" y="483"/>
                    <a:pt x="360" y="483"/>
                    <a:pt x="360" y="483"/>
                  </a:cubicBezTo>
                  <a:cubicBezTo>
                    <a:pt x="360" y="388"/>
                    <a:pt x="360" y="388"/>
                    <a:pt x="360" y="388"/>
                  </a:cubicBezTo>
                  <a:cubicBezTo>
                    <a:pt x="422" y="388"/>
                    <a:pt x="422" y="388"/>
                    <a:pt x="422" y="388"/>
                  </a:cubicBezTo>
                  <a:lnTo>
                    <a:pt x="422" y="483"/>
                  </a:lnTo>
                  <a:close/>
                  <a:moveTo>
                    <a:pt x="472" y="483"/>
                  </a:moveTo>
                  <a:cubicBezTo>
                    <a:pt x="426" y="483"/>
                    <a:pt x="426" y="483"/>
                    <a:pt x="426" y="483"/>
                  </a:cubicBezTo>
                  <a:cubicBezTo>
                    <a:pt x="426" y="388"/>
                    <a:pt x="426" y="388"/>
                    <a:pt x="426" y="388"/>
                  </a:cubicBezTo>
                  <a:cubicBezTo>
                    <a:pt x="472" y="388"/>
                    <a:pt x="472" y="388"/>
                    <a:pt x="472" y="388"/>
                  </a:cubicBezTo>
                  <a:lnTo>
                    <a:pt x="472" y="483"/>
                  </a:lnTo>
                  <a:close/>
                  <a:moveTo>
                    <a:pt x="727" y="483"/>
                  </a:moveTo>
                  <a:cubicBezTo>
                    <a:pt x="673" y="483"/>
                    <a:pt x="673" y="483"/>
                    <a:pt x="673" y="483"/>
                  </a:cubicBezTo>
                  <a:cubicBezTo>
                    <a:pt x="673" y="388"/>
                    <a:pt x="673" y="388"/>
                    <a:pt x="673" y="388"/>
                  </a:cubicBezTo>
                  <a:cubicBezTo>
                    <a:pt x="727" y="388"/>
                    <a:pt x="727" y="388"/>
                    <a:pt x="727" y="388"/>
                  </a:cubicBezTo>
                  <a:lnTo>
                    <a:pt x="727" y="483"/>
                  </a:lnTo>
                  <a:close/>
                  <a:moveTo>
                    <a:pt x="803" y="483"/>
                  </a:moveTo>
                  <a:cubicBezTo>
                    <a:pt x="731" y="483"/>
                    <a:pt x="731" y="483"/>
                    <a:pt x="731" y="483"/>
                  </a:cubicBezTo>
                  <a:cubicBezTo>
                    <a:pt x="731" y="388"/>
                    <a:pt x="731" y="388"/>
                    <a:pt x="731" y="388"/>
                  </a:cubicBezTo>
                  <a:cubicBezTo>
                    <a:pt x="803" y="388"/>
                    <a:pt x="803" y="388"/>
                    <a:pt x="803" y="388"/>
                  </a:cubicBezTo>
                  <a:lnTo>
                    <a:pt x="803" y="483"/>
                  </a:lnTo>
                  <a:close/>
                  <a:moveTo>
                    <a:pt x="862" y="483"/>
                  </a:moveTo>
                  <a:cubicBezTo>
                    <a:pt x="807" y="483"/>
                    <a:pt x="807" y="483"/>
                    <a:pt x="807" y="483"/>
                  </a:cubicBezTo>
                  <a:cubicBezTo>
                    <a:pt x="807" y="388"/>
                    <a:pt x="807" y="388"/>
                    <a:pt x="807" y="388"/>
                  </a:cubicBezTo>
                  <a:cubicBezTo>
                    <a:pt x="862" y="388"/>
                    <a:pt x="862" y="388"/>
                    <a:pt x="862" y="388"/>
                  </a:cubicBezTo>
                  <a:lnTo>
                    <a:pt x="862" y="483"/>
                  </a:lnTo>
                  <a:close/>
                  <a:moveTo>
                    <a:pt x="670" y="241"/>
                  </a:moveTo>
                  <a:cubicBezTo>
                    <a:pt x="716" y="241"/>
                    <a:pt x="716" y="241"/>
                    <a:pt x="716" y="241"/>
                  </a:cubicBezTo>
                  <a:cubicBezTo>
                    <a:pt x="716" y="160"/>
                    <a:pt x="716" y="160"/>
                    <a:pt x="716" y="160"/>
                  </a:cubicBezTo>
                  <a:cubicBezTo>
                    <a:pt x="797" y="160"/>
                    <a:pt x="797" y="160"/>
                    <a:pt x="797" y="160"/>
                  </a:cubicBezTo>
                  <a:cubicBezTo>
                    <a:pt x="797" y="241"/>
                    <a:pt x="797" y="241"/>
                    <a:pt x="797" y="241"/>
                  </a:cubicBezTo>
                  <a:cubicBezTo>
                    <a:pt x="843" y="241"/>
                    <a:pt x="843" y="241"/>
                    <a:pt x="843" y="241"/>
                  </a:cubicBezTo>
                  <a:cubicBezTo>
                    <a:pt x="843" y="305"/>
                    <a:pt x="843" y="305"/>
                    <a:pt x="843" y="305"/>
                  </a:cubicBezTo>
                  <a:cubicBezTo>
                    <a:pt x="670" y="305"/>
                    <a:pt x="670" y="305"/>
                    <a:pt x="670" y="305"/>
                  </a:cubicBezTo>
                  <a:lnTo>
                    <a:pt x="670" y="241"/>
                  </a:lnTo>
                  <a:close/>
                  <a:moveTo>
                    <a:pt x="687" y="301"/>
                  </a:moveTo>
                  <a:cubicBezTo>
                    <a:pt x="702" y="301"/>
                    <a:pt x="702" y="301"/>
                    <a:pt x="702" y="301"/>
                  </a:cubicBezTo>
                  <a:cubicBezTo>
                    <a:pt x="702" y="245"/>
                    <a:pt x="702" y="245"/>
                    <a:pt x="702" y="245"/>
                  </a:cubicBezTo>
                  <a:cubicBezTo>
                    <a:pt x="687" y="245"/>
                    <a:pt x="687" y="245"/>
                    <a:pt x="687" y="245"/>
                  </a:cubicBezTo>
                  <a:lnTo>
                    <a:pt x="687" y="301"/>
                  </a:lnTo>
                  <a:close/>
                  <a:moveTo>
                    <a:pt x="674" y="301"/>
                  </a:moveTo>
                  <a:cubicBezTo>
                    <a:pt x="683" y="301"/>
                    <a:pt x="683" y="301"/>
                    <a:pt x="683" y="301"/>
                  </a:cubicBezTo>
                  <a:cubicBezTo>
                    <a:pt x="683" y="245"/>
                    <a:pt x="683" y="245"/>
                    <a:pt x="683" y="245"/>
                  </a:cubicBezTo>
                  <a:cubicBezTo>
                    <a:pt x="674" y="245"/>
                    <a:pt x="674" y="245"/>
                    <a:pt x="674" y="245"/>
                  </a:cubicBezTo>
                  <a:lnTo>
                    <a:pt x="674" y="301"/>
                  </a:lnTo>
                  <a:close/>
                  <a:moveTo>
                    <a:pt x="706" y="301"/>
                  </a:moveTo>
                  <a:cubicBezTo>
                    <a:pt x="716" y="301"/>
                    <a:pt x="716" y="301"/>
                    <a:pt x="716" y="301"/>
                  </a:cubicBezTo>
                  <a:cubicBezTo>
                    <a:pt x="716" y="245"/>
                    <a:pt x="716" y="245"/>
                    <a:pt x="716" y="245"/>
                  </a:cubicBezTo>
                  <a:cubicBezTo>
                    <a:pt x="706" y="245"/>
                    <a:pt x="706" y="245"/>
                    <a:pt x="706" y="245"/>
                  </a:cubicBezTo>
                  <a:lnTo>
                    <a:pt x="706" y="301"/>
                  </a:lnTo>
                  <a:close/>
                  <a:moveTo>
                    <a:pt x="797" y="301"/>
                  </a:moveTo>
                  <a:cubicBezTo>
                    <a:pt x="807" y="301"/>
                    <a:pt x="807" y="301"/>
                    <a:pt x="807" y="301"/>
                  </a:cubicBezTo>
                  <a:cubicBezTo>
                    <a:pt x="807" y="245"/>
                    <a:pt x="807" y="245"/>
                    <a:pt x="807" y="245"/>
                  </a:cubicBezTo>
                  <a:cubicBezTo>
                    <a:pt x="797" y="245"/>
                    <a:pt x="797" y="245"/>
                    <a:pt x="797" y="245"/>
                  </a:cubicBezTo>
                  <a:lnTo>
                    <a:pt x="797" y="301"/>
                  </a:lnTo>
                  <a:close/>
                  <a:moveTo>
                    <a:pt x="811" y="301"/>
                  </a:moveTo>
                  <a:cubicBezTo>
                    <a:pt x="826" y="301"/>
                    <a:pt x="826" y="301"/>
                    <a:pt x="826" y="301"/>
                  </a:cubicBezTo>
                  <a:cubicBezTo>
                    <a:pt x="826" y="245"/>
                    <a:pt x="826" y="245"/>
                    <a:pt x="826" y="245"/>
                  </a:cubicBezTo>
                  <a:cubicBezTo>
                    <a:pt x="811" y="245"/>
                    <a:pt x="811" y="245"/>
                    <a:pt x="811" y="245"/>
                  </a:cubicBezTo>
                  <a:lnTo>
                    <a:pt x="811" y="30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38" name="Freeform 17">
              <a:extLst>
                <a:ext uri="{FF2B5EF4-FFF2-40B4-BE49-F238E27FC236}">
                  <a16:creationId xmlns:a16="http://schemas.microsoft.com/office/drawing/2014/main" id="{2298BFE4-6737-47CE-826F-CE66AD1AC04B}"/>
                </a:ext>
              </a:extLst>
            </p:cNvPr>
            <p:cNvSpPr>
              <a:spLocks noEditPoints="1"/>
            </p:cNvSpPr>
            <p:nvPr/>
          </p:nvSpPr>
          <p:spPr bwMode="auto">
            <a:xfrm>
              <a:off x="10005485" y="1715911"/>
              <a:ext cx="1575982" cy="946149"/>
            </a:xfrm>
            <a:custGeom>
              <a:avLst/>
              <a:gdLst>
                <a:gd name="T0" fmla="*/ 918 w 1053"/>
                <a:gd name="T1" fmla="*/ 167 h 632"/>
                <a:gd name="T2" fmla="*/ 867 w 1053"/>
                <a:gd name="T3" fmla="*/ 157 h 632"/>
                <a:gd name="T4" fmla="*/ 867 w 1053"/>
                <a:gd name="T5" fmla="*/ 157 h 632"/>
                <a:gd name="T6" fmla="*/ 487 w 1053"/>
                <a:gd name="T7" fmla="*/ 0 h 632"/>
                <a:gd name="T8" fmla="*/ 487 w 1053"/>
                <a:gd name="T9" fmla="*/ 0 h 632"/>
                <a:gd name="T10" fmla="*/ 255 w 1053"/>
                <a:gd name="T11" fmla="*/ 270 h 632"/>
                <a:gd name="T12" fmla="*/ 754 w 1053"/>
                <a:gd name="T13" fmla="*/ 298 h 632"/>
                <a:gd name="T14" fmla="*/ 992 w 1053"/>
                <a:gd name="T15" fmla="*/ 304 h 632"/>
                <a:gd name="T16" fmla="*/ 975 w 1053"/>
                <a:gd name="T17" fmla="*/ 223 h 632"/>
                <a:gd name="T18" fmla="*/ 757 w 1053"/>
                <a:gd name="T19" fmla="*/ 304 h 632"/>
                <a:gd name="T20" fmla="*/ 750 w 1053"/>
                <a:gd name="T21" fmla="*/ 305 h 632"/>
                <a:gd name="T22" fmla="*/ 269 w 1053"/>
                <a:gd name="T23" fmla="*/ 268 h 632"/>
                <a:gd name="T24" fmla="*/ 55 w 1053"/>
                <a:gd name="T25" fmla="*/ 386 h 632"/>
                <a:gd name="T26" fmla="*/ 0 w 1053"/>
                <a:gd name="T27" fmla="*/ 360 h 632"/>
                <a:gd name="T28" fmla="*/ 26 w 1053"/>
                <a:gd name="T29" fmla="*/ 578 h 632"/>
                <a:gd name="T30" fmla="*/ 1011 w 1053"/>
                <a:gd name="T31" fmla="*/ 632 h 632"/>
                <a:gd name="T32" fmla="*/ 992 w 1053"/>
                <a:gd name="T33" fmla="*/ 313 h 632"/>
                <a:gd name="T34" fmla="*/ 55 w 1053"/>
                <a:gd name="T35" fmla="*/ 489 h 632"/>
                <a:gd name="T36" fmla="*/ 98 w 1053"/>
                <a:gd name="T37" fmla="*/ 578 h 632"/>
                <a:gd name="T38" fmla="*/ 98 w 1053"/>
                <a:gd name="T39" fmla="*/ 489 h 632"/>
                <a:gd name="T40" fmla="*/ 102 w 1053"/>
                <a:gd name="T41" fmla="*/ 578 h 632"/>
                <a:gd name="T42" fmla="*/ 122 w 1053"/>
                <a:gd name="T43" fmla="*/ 578 h 632"/>
                <a:gd name="T44" fmla="*/ 126 w 1053"/>
                <a:gd name="T45" fmla="*/ 489 h 632"/>
                <a:gd name="T46" fmla="*/ 171 w 1053"/>
                <a:gd name="T47" fmla="*/ 578 h 632"/>
                <a:gd name="T48" fmla="*/ 171 w 1053"/>
                <a:gd name="T49" fmla="*/ 489 h 632"/>
                <a:gd name="T50" fmla="*/ 175 w 1053"/>
                <a:gd name="T51" fmla="*/ 578 h 632"/>
                <a:gd name="T52" fmla="*/ 196 w 1053"/>
                <a:gd name="T53" fmla="*/ 578 h 632"/>
                <a:gd name="T54" fmla="*/ 200 w 1053"/>
                <a:gd name="T55" fmla="*/ 489 h 632"/>
                <a:gd name="T56" fmla="*/ 245 w 1053"/>
                <a:gd name="T57" fmla="*/ 578 h 632"/>
                <a:gd name="T58" fmla="*/ 245 w 1053"/>
                <a:gd name="T59" fmla="*/ 489 h 632"/>
                <a:gd name="T60" fmla="*/ 249 w 1053"/>
                <a:gd name="T61" fmla="*/ 578 h 632"/>
                <a:gd name="T62" fmla="*/ 269 w 1053"/>
                <a:gd name="T63" fmla="*/ 578 h 632"/>
                <a:gd name="T64" fmla="*/ 354 w 1053"/>
                <a:gd name="T65" fmla="*/ 378 h 632"/>
                <a:gd name="T66" fmla="*/ 433 w 1053"/>
                <a:gd name="T67" fmla="*/ 483 h 632"/>
                <a:gd name="T68" fmla="*/ 433 w 1053"/>
                <a:gd name="T69" fmla="*/ 310 h 632"/>
                <a:gd name="T70" fmla="*/ 437 w 1053"/>
                <a:gd name="T71" fmla="*/ 483 h 632"/>
                <a:gd name="T72" fmla="*/ 563 w 1053"/>
                <a:gd name="T73" fmla="*/ 483 h 632"/>
                <a:gd name="T74" fmla="*/ 437 w 1053"/>
                <a:gd name="T75" fmla="*/ 308 h 632"/>
                <a:gd name="T76" fmla="*/ 563 w 1053"/>
                <a:gd name="T77" fmla="*/ 371 h 632"/>
                <a:gd name="T78" fmla="*/ 567 w 1053"/>
                <a:gd name="T79" fmla="*/ 375 h 632"/>
                <a:gd name="T80" fmla="*/ 637 w 1053"/>
                <a:gd name="T81" fmla="*/ 371 h 632"/>
                <a:gd name="T82" fmla="*/ 636 w 1053"/>
                <a:gd name="T83" fmla="*/ 371 h 632"/>
                <a:gd name="T84" fmla="*/ 818 w 1053"/>
                <a:gd name="T85" fmla="*/ 478 h 632"/>
                <a:gd name="T86" fmla="*/ 866 w 1053"/>
                <a:gd name="T87" fmla="*/ 478 h 632"/>
                <a:gd name="T88" fmla="*/ 818 w 1053"/>
                <a:gd name="T89" fmla="*/ 377 h 632"/>
                <a:gd name="T90" fmla="*/ 919 w 1053"/>
                <a:gd name="T91" fmla="*/ 478 h 632"/>
                <a:gd name="T92" fmla="*/ 919 w 1053"/>
                <a:gd name="T93" fmla="*/ 430 h 632"/>
                <a:gd name="T94" fmla="*/ 870 w 1053"/>
                <a:gd name="T95" fmla="*/ 426 h 632"/>
                <a:gd name="T96" fmla="*/ 919 w 1053"/>
                <a:gd name="T97" fmla="*/ 426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3" h="632">
                  <a:moveTo>
                    <a:pt x="975" y="223"/>
                  </a:moveTo>
                  <a:cubicBezTo>
                    <a:pt x="975" y="167"/>
                    <a:pt x="975" y="167"/>
                    <a:pt x="975" y="167"/>
                  </a:cubicBezTo>
                  <a:cubicBezTo>
                    <a:pt x="918" y="167"/>
                    <a:pt x="918" y="167"/>
                    <a:pt x="918" y="167"/>
                  </a:cubicBezTo>
                  <a:cubicBezTo>
                    <a:pt x="918" y="188"/>
                    <a:pt x="918" y="188"/>
                    <a:pt x="918" y="188"/>
                  </a:cubicBezTo>
                  <a:cubicBezTo>
                    <a:pt x="868" y="157"/>
                    <a:pt x="868" y="157"/>
                    <a:pt x="868" y="157"/>
                  </a:cubicBezTo>
                  <a:cubicBezTo>
                    <a:pt x="867" y="157"/>
                    <a:pt x="867" y="157"/>
                    <a:pt x="867" y="157"/>
                  </a:cubicBezTo>
                  <a:cubicBezTo>
                    <a:pt x="867" y="157"/>
                    <a:pt x="867" y="157"/>
                    <a:pt x="867" y="157"/>
                  </a:cubicBezTo>
                  <a:cubicBezTo>
                    <a:pt x="867" y="157"/>
                    <a:pt x="867" y="157"/>
                    <a:pt x="867" y="157"/>
                  </a:cubicBezTo>
                  <a:cubicBezTo>
                    <a:pt x="867" y="157"/>
                    <a:pt x="867" y="157"/>
                    <a:pt x="867" y="157"/>
                  </a:cubicBezTo>
                  <a:cubicBezTo>
                    <a:pt x="758" y="224"/>
                    <a:pt x="758" y="224"/>
                    <a:pt x="758" y="224"/>
                  </a:cubicBezTo>
                  <a:cubicBezTo>
                    <a:pt x="487" y="0"/>
                    <a:pt x="487" y="0"/>
                    <a:pt x="487" y="0"/>
                  </a:cubicBezTo>
                  <a:cubicBezTo>
                    <a:pt x="487" y="0"/>
                    <a:pt x="487" y="0"/>
                    <a:pt x="487" y="0"/>
                  </a:cubicBezTo>
                  <a:cubicBezTo>
                    <a:pt x="487" y="0"/>
                    <a:pt x="487" y="0"/>
                    <a:pt x="487" y="0"/>
                  </a:cubicBezTo>
                  <a:cubicBezTo>
                    <a:pt x="487" y="0"/>
                    <a:pt x="487" y="0"/>
                    <a:pt x="487" y="0"/>
                  </a:cubicBezTo>
                  <a:cubicBezTo>
                    <a:pt x="487" y="0"/>
                    <a:pt x="487" y="0"/>
                    <a:pt x="487" y="0"/>
                  </a:cubicBezTo>
                  <a:cubicBezTo>
                    <a:pt x="210" y="230"/>
                    <a:pt x="210" y="230"/>
                    <a:pt x="210" y="230"/>
                  </a:cubicBezTo>
                  <a:cubicBezTo>
                    <a:pt x="248" y="276"/>
                    <a:pt x="248" y="276"/>
                    <a:pt x="248" y="276"/>
                  </a:cubicBezTo>
                  <a:cubicBezTo>
                    <a:pt x="255" y="270"/>
                    <a:pt x="255" y="270"/>
                    <a:pt x="255" y="270"/>
                  </a:cubicBezTo>
                  <a:cubicBezTo>
                    <a:pt x="255" y="270"/>
                    <a:pt x="255" y="270"/>
                    <a:pt x="255" y="270"/>
                  </a:cubicBezTo>
                  <a:cubicBezTo>
                    <a:pt x="487" y="78"/>
                    <a:pt x="487" y="78"/>
                    <a:pt x="487" y="78"/>
                  </a:cubicBezTo>
                  <a:cubicBezTo>
                    <a:pt x="487" y="78"/>
                    <a:pt x="752" y="296"/>
                    <a:pt x="754" y="298"/>
                  </a:cubicBezTo>
                  <a:cubicBezTo>
                    <a:pt x="759" y="294"/>
                    <a:pt x="867" y="228"/>
                    <a:pt x="867" y="228"/>
                  </a:cubicBezTo>
                  <a:cubicBezTo>
                    <a:pt x="992" y="304"/>
                    <a:pt x="992" y="304"/>
                    <a:pt x="992" y="304"/>
                  </a:cubicBezTo>
                  <a:cubicBezTo>
                    <a:pt x="992" y="304"/>
                    <a:pt x="992" y="304"/>
                    <a:pt x="992" y="304"/>
                  </a:cubicBezTo>
                  <a:cubicBezTo>
                    <a:pt x="1021" y="322"/>
                    <a:pt x="1021" y="322"/>
                    <a:pt x="1021" y="322"/>
                  </a:cubicBezTo>
                  <a:cubicBezTo>
                    <a:pt x="1053" y="271"/>
                    <a:pt x="1053" y="271"/>
                    <a:pt x="1053" y="271"/>
                  </a:cubicBezTo>
                  <a:lnTo>
                    <a:pt x="975" y="223"/>
                  </a:lnTo>
                  <a:close/>
                  <a:moveTo>
                    <a:pt x="992" y="313"/>
                  </a:moveTo>
                  <a:cubicBezTo>
                    <a:pt x="949" y="286"/>
                    <a:pt x="870" y="238"/>
                    <a:pt x="867" y="236"/>
                  </a:cubicBezTo>
                  <a:cubicBezTo>
                    <a:pt x="864" y="238"/>
                    <a:pt x="780" y="290"/>
                    <a:pt x="757" y="304"/>
                  </a:cubicBezTo>
                  <a:cubicBezTo>
                    <a:pt x="757" y="577"/>
                    <a:pt x="757" y="577"/>
                    <a:pt x="757" y="577"/>
                  </a:cubicBezTo>
                  <a:cubicBezTo>
                    <a:pt x="750" y="577"/>
                    <a:pt x="750" y="577"/>
                    <a:pt x="750" y="577"/>
                  </a:cubicBezTo>
                  <a:cubicBezTo>
                    <a:pt x="750" y="305"/>
                    <a:pt x="750" y="305"/>
                    <a:pt x="750" y="305"/>
                  </a:cubicBezTo>
                  <a:cubicBezTo>
                    <a:pt x="750" y="304"/>
                    <a:pt x="750" y="304"/>
                    <a:pt x="749" y="304"/>
                  </a:cubicBezTo>
                  <a:cubicBezTo>
                    <a:pt x="749" y="303"/>
                    <a:pt x="492" y="91"/>
                    <a:pt x="487" y="87"/>
                  </a:cubicBezTo>
                  <a:cubicBezTo>
                    <a:pt x="483" y="91"/>
                    <a:pt x="311" y="233"/>
                    <a:pt x="269" y="268"/>
                  </a:cubicBezTo>
                  <a:cubicBezTo>
                    <a:pt x="269" y="464"/>
                    <a:pt x="269" y="464"/>
                    <a:pt x="269" y="464"/>
                  </a:cubicBezTo>
                  <a:cubicBezTo>
                    <a:pt x="55" y="464"/>
                    <a:pt x="55" y="464"/>
                    <a:pt x="55" y="464"/>
                  </a:cubicBezTo>
                  <a:cubicBezTo>
                    <a:pt x="55" y="386"/>
                    <a:pt x="55" y="386"/>
                    <a:pt x="55" y="386"/>
                  </a:cubicBezTo>
                  <a:cubicBezTo>
                    <a:pt x="262" y="320"/>
                    <a:pt x="262" y="320"/>
                    <a:pt x="262" y="320"/>
                  </a:cubicBezTo>
                  <a:cubicBezTo>
                    <a:pt x="262" y="277"/>
                    <a:pt x="262" y="277"/>
                    <a:pt x="262" y="277"/>
                  </a:cubicBezTo>
                  <a:cubicBezTo>
                    <a:pt x="0" y="360"/>
                    <a:pt x="0" y="360"/>
                    <a:pt x="0" y="360"/>
                  </a:cubicBezTo>
                  <a:cubicBezTo>
                    <a:pt x="0" y="404"/>
                    <a:pt x="0" y="404"/>
                    <a:pt x="0" y="404"/>
                  </a:cubicBezTo>
                  <a:cubicBezTo>
                    <a:pt x="26" y="396"/>
                    <a:pt x="26" y="396"/>
                    <a:pt x="26" y="396"/>
                  </a:cubicBezTo>
                  <a:cubicBezTo>
                    <a:pt x="26" y="578"/>
                    <a:pt x="26" y="578"/>
                    <a:pt x="26" y="578"/>
                  </a:cubicBezTo>
                  <a:cubicBezTo>
                    <a:pt x="4" y="578"/>
                    <a:pt x="4" y="578"/>
                    <a:pt x="4" y="578"/>
                  </a:cubicBezTo>
                  <a:cubicBezTo>
                    <a:pt x="4" y="632"/>
                    <a:pt x="4" y="632"/>
                    <a:pt x="4" y="632"/>
                  </a:cubicBezTo>
                  <a:cubicBezTo>
                    <a:pt x="1011" y="632"/>
                    <a:pt x="1011" y="632"/>
                    <a:pt x="1011" y="632"/>
                  </a:cubicBezTo>
                  <a:cubicBezTo>
                    <a:pt x="1011" y="578"/>
                    <a:pt x="1011" y="578"/>
                    <a:pt x="1011" y="578"/>
                  </a:cubicBezTo>
                  <a:cubicBezTo>
                    <a:pt x="992" y="578"/>
                    <a:pt x="992" y="578"/>
                    <a:pt x="992" y="578"/>
                  </a:cubicBezTo>
                  <a:lnTo>
                    <a:pt x="992" y="313"/>
                  </a:lnTo>
                  <a:close/>
                  <a:moveTo>
                    <a:pt x="73" y="578"/>
                  </a:moveTo>
                  <a:cubicBezTo>
                    <a:pt x="55" y="578"/>
                    <a:pt x="55" y="578"/>
                    <a:pt x="55" y="578"/>
                  </a:cubicBezTo>
                  <a:cubicBezTo>
                    <a:pt x="55" y="489"/>
                    <a:pt x="55" y="489"/>
                    <a:pt x="55" y="489"/>
                  </a:cubicBezTo>
                  <a:cubicBezTo>
                    <a:pt x="73" y="489"/>
                    <a:pt x="73" y="489"/>
                    <a:pt x="73" y="489"/>
                  </a:cubicBezTo>
                  <a:lnTo>
                    <a:pt x="73" y="578"/>
                  </a:lnTo>
                  <a:close/>
                  <a:moveTo>
                    <a:pt x="98" y="578"/>
                  </a:moveTo>
                  <a:cubicBezTo>
                    <a:pt x="77" y="578"/>
                    <a:pt x="77" y="578"/>
                    <a:pt x="77" y="578"/>
                  </a:cubicBezTo>
                  <a:cubicBezTo>
                    <a:pt x="77" y="489"/>
                    <a:pt x="77" y="489"/>
                    <a:pt x="77" y="489"/>
                  </a:cubicBezTo>
                  <a:cubicBezTo>
                    <a:pt x="98" y="489"/>
                    <a:pt x="98" y="489"/>
                    <a:pt x="98" y="489"/>
                  </a:cubicBezTo>
                  <a:lnTo>
                    <a:pt x="98" y="578"/>
                  </a:lnTo>
                  <a:close/>
                  <a:moveTo>
                    <a:pt x="122" y="578"/>
                  </a:moveTo>
                  <a:cubicBezTo>
                    <a:pt x="102" y="578"/>
                    <a:pt x="102" y="578"/>
                    <a:pt x="102" y="578"/>
                  </a:cubicBezTo>
                  <a:cubicBezTo>
                    <a:pt x="102" y="489"/>
                    <a:pt x="102" y="489"/>
                    <a:pt x="102" y="489"/>
                  </a:cubicBezTo>
                  <a:cubicBezTo>
                    <a:pt x="122" y="489"/>
                    <a:pt x="122" y="489"/>
                    <a:pt x="122" y="489"/>
                  </a:cubicBezTo>
                  <a:lnTo>
                    <a:pt x="122" y="578"/>
                  </a:lnTo>
                  <a:close/>
                  <a:moveTo>
                    <a:pt x="147" y="578"/>
                  </a:moveTo>
                  <a:cubicBezTo>
                    <a:pt x="126" y="578"/>
                    <a:pt x="126" y="578"/>
                    <a:pt x="126" y="578"/>
                  </a:cubicBezTo>
                  <a:cubicBezTo>
                    <a:pt x="126" y="489"/>
                    <a:pt x="126" y="489"/>
                    <a:pt x="126" y="489"/>
                  </a:cubicBezTo>
                  <a:cubicBezTo>
                    <a:pt x="147" y="489"/>
                    <a:pt x="147" y="489"/>
                    <a:pt x="147" y="489"/>
                  </a:cubicBezTo>
                  <a:lnTo>
                    <a:pt x="147" y="578"/>
                  </a:lnTo>
                  <a:close/>
                  <a:moveTo>
                    <a:pt x="171" y="578"/>
                  </a:moveTo>
                  <a:cubicBezTo>
                    <a:pt x="151" y="578"/>
                    <a:pt x="151" y="578"/>
                    <a:pt x="151" y="578"/>
                  </a:cubicBezTo>
                  <a:cubicBezTo>
                    <a:pt x="151" y="489"/>
                    <a:pt x="151" y="489"/>
                    <a:pt x="151" y="489"/>
                  </a:cubicBezTo>
                  <a:cubicBezTo>
                    <a:pt x="171" y="489"/>
                    <a:pt x="171" y="489"/>
                    <a:pt x="171" y="489"/>
                  </a:cubicBezTo>
                  <a:lnTo>
                    <a:pt x="171" y="578"/>
                  </a:lnTo>
                  <a:close/>
                  <a:moveTo>
                    <a:pt x="196" y="578"/>
                  </a:moveTo>
                  <a:cubicBezTo>
                    <a:pt x="175" y="578"/>
                    <a:pt x="175" y="578"/>
                    <a:pt x="175" y="578"/>
                  </a:cubicBezTo>
                  <a:cubicBezTo>
                    <a:pt x="175" y="489"/>
                    <a:pt x="175" y="489"/>
                    <a:pt x="175" y="489"/>
                  </a:cubicBezTo>
                  <a:cubicBezTo>
                    <a:pt x="196" y="489"/>
                    <a:pt x="196" y="489"/>
                    <a:pt x="196" y="489"/>
                  </a:cubicBezTo>
                  <a:lnTo>
                    <a:pt x="196" y="578"/>
                  </a:lnTo>
                  <a:close/>
                  <a:moveTo>
                    <a:pt x="220" y="578"/>
                  </a:moveTo>
                  <a:cubicBezTo>
                    <a:pt x="200" y="578"/>
                    <a:pt x="200" y="578"/>
                    <a:pt x="200" y="578"/>
                  </a:cubicBezTo>
                  <a:cubicBezTo>
                    <a:pt x="200" y="489"/>
                    <a:pt x="200" y="489"/>
                    <a:pt x="200" y="489"/>
                  </a:cubicBezTo>
                  <a:cubicBezTo>
                    <a:pt x="220" y="489"/>
                    <a:pt x="220" y="489"/>
                    <a:pt x="220" y="489"/>
                  </a:cubicBezTo>
                  <a:lnTo>
                    <a:pt x="220" y="578"/>
                  </a:lnTo>
                  <a:close/>
                  <a:moveTo>
                    <a:pt x="245" y="578"/>
                  </a:moveTo>
                  <a:cubicBezTo>
                    <a:pt x="224" y="578"/>
                    <a:pt x="224" y="578"/>
                    <a:pt x="224" y="578"/>
                  </a:cubicBezTo>
                  <a:cubicBezTo>
                    <a:pt x="224" y="489"/>
                    <a:pt x="224" y="489"/>
                    <a:pt x="224" y="489"/>
                  </a:cubicBezTo>
                  <a:cubicBezTo>
                    <a:pt x="245" y="489"/>
                    <a:pt x="245" y="489"/>
                    <a:pt x="245" y="489"/>
                  </a:cubicBezTo>
                  <a:lnTo>
                    <a:pt x="245" y="578"/>
                  </a:lnTo>
                  <a:close/>
                  <a:moveTo>
                    <a:pt x="269" y="578"/>
                  </a:moveTo>
                  <a:cubicBezTo>
                    <a:pt x="249" y="578"/>
                    <a:pt x="249" y="578"/>
                    <a:pt x="249" y="578"/>
                  </a:cubicBezTo>
                  <a:cubicBezTo>
                    <a:pt x="249" y="489"/>
                    <a:pt x="249" y="489"/>
                    <a:pt x="249" y="489"/>
                  </a:cubicBezTo>
                  <a:cubicBezTo>
                    <a:pt x="269" y="489"/>
                    <a:pt x="269" y="489"/>
                    <a:pt x="269" y="489"/>
                  </a:cubicBezTo>
                  <a:lnTo>
                    <a:pt x="269" y="578"/>
                  </a:lnTo>
                  <a:close/>
                  <a:moveTo>
                    <a:pt x="433" y="483"/>
                  </a:moveTo>
                  <a:cubicBezTo>
                    <a:pt x="354" y="483"/>
                    <a:pt x="354" y="483"/>
                    <a:pt x="354" y="483"/>
                  </a:cubicBezTo>
                  <a:cubicBezTo>
                    <a:pt x="354" y="378"/>
                    <a:pt x="354" y="378"/>
                    <a:pt x="354" y="378"/>
                  </a:cubicBezTo>
                  <a:cubicBezTo>
                    <a:pt x="354" y="377"/>
                    <a:pt x="353" y="376"/>
                    <a:pt x="353" y="375"/>
                  </a:cubicBezTo>
                  <a:cubicBezTo>
                    <a:pt x="433" y="375"/>
                    <a:pt x="433" y="375"/>
                    <a:pt x="433" y="375"/>
                  </a:cubicBezTo>
                  <a:lnTo>
                    <a:pt x="433" y="483"/>
                  </a:lnTo>
                  <a:close/>
                  <a:moveTo>
                    <a:pt x="433" y="371"/>
                  </a:moveTo>
                  <a:cubicBezTo>
                    <a:pt x="353" y="371"/>
                    <a:pt x="353" y="371"/>
                    <a:pt x="353" y="371"/>
                  </a:cubicBezTo>
                  <a:cubicBezTo>
                    <a:pt x="354" y="370"/>
                    <a:pt x="375" y="329"/>
                    <a:pt x="433" y="310"/>
                  </a:cubicBezTo>
                  <a:lnTo>
                    <a:pt x="433" y="371"/>
                  </a:lnTo>
                  <a:close/>
                  <a:moveTo>
                    <a:pt x="563" y="483"/>
                  </a:moveTo>
                  <a:cubicBezTo>
                    <a:pt x="437" y="483"/>
                    <a:pt x="437" y="483"/>
                    <a:pt x="437" y="483"/>
                  </a:cubicBezTo>
                  <a:cubicBezTo>
                    <a:pt x="437" y="375"/>
                    <a:pt x="437" y="375"/>
                    <a:pt x="437" y="375"/>
                  </a:cubicBezTo>
                  <a:cubicBezTo>
                    <a:pt x="563" y="375"/>
                    <a:pt x="563" y="375"/>
                    <a:pt x="563" y="375"/>
                  </a:cubicBezTo>
                  <a:lnTo>
                    <a:pt x="563" y="483"/>
                  </a:lnTo>
                  <a:close/>
                  <a:moveTo>
                    <a:pt x="563" y="371"/>
                  </a:moveTo>
                  <a:cubicBezTo>
                    <a:pt x="437" y="371"/>
                    <a:pt x="437" y="371"/>
                    <a:pt x="437" y="371"/>
                  </a:cubicBezTo>
                  <a:cubicBezTo>
                    <a:pt x="437" y="308"/>
                    <a:pt x="437" y="308"/>
                    <a:pt x="437" y="308"/>
                  </a:cubicBezTo>
                  <a:cubicBezTo>
                    <a:pt x="453" y="304"/>
                    <a:pt x="472" y="300"/>
                    <a:pt x="495" y="300"/>
                  </a:cubicBezTo>
                  <a:cubicBezTo>
                    <a:pt x="522" y="300"/>
                    <a:pt x="545" y="305"/>
                    <a:pt x="563" y="312"/>
                  </a:cubicBezTo>
                  <a:lnTo>
                    <a:pt x="563" y="371"/>
                  </a:lnTo>
                  <a:close/>
                  <a:moveTo>
                    <a:pt x="637" y="483"/>
                  </a:moveTo>
                  <a:cubicBezTo>
                    <a:pt x="567" y="483"/>
                    <a:pt x="567" y="483"/>
                    <a:pt x="567" y="483"/>
                  </a:cubicBezTo>
                  <a:cubicBezTo>
                    <a:pt x="567" y="375"/>
                    <a:pt x="567" y="375"/>
                    <a:pt x="567" y="375"/>
                  </a:cubicBezTo>
                  <a:cubicBezTo>
                    <a:pt x="637" y="375"/>
                    <a:pt x="637" y="375"/>
                    <a:pt x="637" y="375"/>
                  </a:cubicBezTo>
                  <a:lnTo>
                    <a:pt x="637" y="483"/>
                  </a:lnTo>
                  <a:close/>
                  <a:moveTo>
                    <a:pt x="637" y="371"/>
                  </a:moveTo>
                  <a:cubicBezTo>
                    <a:pt x="567" y="371"/>
                    <a:pt x="567" y="371"/>
                    <a:pt x="567" y="371"/>
                  </a:cubicBezTo>
                  <a:cubicBezTo>
                    <a:pt x="567" y="313"/>
                    <a:pt x="567" y="313"/>
                    <a:pt x="567" y="313"/>
                  </a:cubicBezTo>
                  <a:cubicBezTo>
                    <a:pt x="616" y="333"/>
                    <a:pt x="635" y="367"/>
                    <a:pt x="636" y="371"/>
                  </a:cubicBezTo>
                  <a:cubicBezTo>
                    <a:pt x="637" y="371"/>
                    <a:pt x="637" y="371"/>
                    <a:pt x="637" y="371"/>
                  </a:cubicBezTo>
                  <a:close/>
                  <a:moveTo>
                    <a:pt x="866" y="478"/>
                  </a:moveTo>
                  <a:cubicBezTo>
                    <a:pt x="818" y="478"/>
                    <a:pt x="818" y="478"/>
                    <a:pt x="818" y="478"/>
                  </a:cubicBezTo>
                  <a:cubicBezTo>
                    <a:pt x="818" y="430"/>
                    <a:pt x="818" y="430"/>
                    <a:pt x="818" y="430"/>
                  </a:cubicBezTo>
                  <a:cubicBezTo>
                    <a:pt x="866" y="430"/>
                    <a:pt x="866" y="430"/>
                    <a:pt x="866" y="430"/>
                  </a:cubicBezTo>
                  <a:lnTo>
                    <a:pt x="866" y="478"/>
                  </a:lnTo>
                  <a:close/>
                  <a:moveTo>
                    <a:pt x="866" y="426"/>
                  </a:moveTo>
                  <a:cubicBezTo>
                    <a:pt x="818" y="426"/>
                    <a:pt x="818" y="426"/>
                    <a:pt x="818" y="426"/>
                  </a:cubicBezTo>
                  <a:cubicBezTo>
                    <a:pt x="818" y="377"/>
                    <a:pt x="818" y="377"/>
                    <a:pt x="818" y="377"/>
                  </a:cubicBezTo>
                  <a:cubicBezTo>
                    <a:pt x="866" y="377"/>
                    <a:pt x="866" y="377"/>
                    <a:pt x="866" y="377"/>
                  </a:cubicBezTo>
                  <a:lnTo>
                    <a:pt x="866" y="426"/>
                  </a:lnTo>
                  <a:close/>
                  <a:moveTo>
                    <a:pt x="919" y="478"/>
                  </a:moveTo>
                  <a:cubicBezTo>
                    <a:pt x="870" y="478"/>
                    <a:pt x="870" y="478"/>
                    <a:pt x="870" y="478"/>
                  </a:cubicBezTo>
                  <a:cubicBezTo>
                    <a:pt x="870" y="430"/>
                    <a:pt x="870" y="430"/>
                    <a:pt x="870" y="430"/>
                  </a:cubicBezTo>
                  <a:cubicBezTo>
                    <a:pt x="919" y="430"/>
                    <a:pt x="919" y="430"/>
                    <a:pt x="919" y="430"/>
                  </a:cubicBezTo>
                  <a:lnTo>
                    <a:pt x="919" y="478"/>
                  </a:lnTo>
                  <a:close/>
                  <a:moveTo>
                    <a:pt x="919" y="426"/>
                  </a:moveTo>
                  <a:cubicBezTo>
                    <a:pt x="870" y="426"/>
                    <a:pt x="870" y="426"/>
                    <a:pt x="870" y="426"/>
                  </a:cubicBezTo>
                  <a:cubicBezTo>
                    <a:pt x="870" y="377"/>
                    <a:pt x="870" y="377"/>
                    <a:pt x="870" y="377"/>
                  </a:cubicBezTo>
                  <a:cubicBezTo>
                    <a:pt x="919" y="377"/>
                    <a:pt x="919" y="377"/>
                    <a:pt x="919" y="377"/>
                  </a:cubicBezTo>
                  <a:lnTo>
                    <a:pt x="919" y="42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43" name="Freeform 21">
              <a:extLst>
                <a:ext uri="{FF2B5EF4-FFF2-40B4-BE49-F238E27FC236}">
                  <a16:creationId xmlns:a16="http://schemas.microsoft.com/office/drawing/2014/main" id="{6E2B305E-1B69-45F0-8FAD-BE52251C9C9B}"/>
                </a:ext>
              </a:extLst>
            </p:cNvPr>
            <p:cNvSpPr>
              <a:spLocks noEditPoints="1"/>
            </p:cNvSpPr>
            <p:nvPr/>
          </p:nvSpPr>
          <p:spPr bwMode="auto">
            <a:xfrm>
              <a:off x="9994019" y="4279627"/>
              <a:ext cx="1486781" cy="1025631"/>
            </a:xfrm>
            <a:custGeom>
              <a:avLst/>
              <a:gdLst>
                <a:gd name="T0" fmla="*/ 787 w 813"/>
                <a:gd name="T1" fmla="*/ 232 h 561"/>
                <a:gd name="T2" fmla="*/ 288 w 813"/>
                <a:gd name="T3" fmla="*/ 164 h 561"/>
                <a:gd name="T4" fmla="*/ 279 w 813"/>
                <a:gd name="T5" fmla="*/ 25 h 561"/>
                <a:gd name="T6" fmla="*/ 187 w 813"/>
                <a:gd name="T7" fmla="*/ 25 h 561"/>
                <a:gd name="T8" fmla="*/ 281 w 813"/>
                <a:gd name="T9" fmla="*/ 159 h 561"/>
                <a:gd name="T10" fmla="*/ 62 w 813"/>
                <a:gd name="T11" fmla="*/ 373 h 561"/>
                <a:gd name="T12" fmla="*/ 280 w 813"/>
                <a:gd name="T13" fmla="*/ 166 h 561"/>
                <a:gd name="T14" fmla="*/ 105 w 813"/>
                <a:gd name="T15" fmla="*/ 340 h 561"/>
                <a:gd name="T16" fmla="*/ 155 w 813"/>
                <a:gd name="T17" fmla="*/ 340 h 561"/>
                <a:gd name="T18" fmla="*/ 159 w 813"/>
                <a:gd name="T19" fmla="*/ 246 h 561"/>
                <a:gd name="T20" fmla="*/ 287 w 813"/>
                <a:gd name="T21" fmla="*/ 340 h 561"/>
                <a:gd name="T22" fmla="*/ 287 w 813"/>
                <a:gd name="T23" fmla="*/ 246 h 561"/>
                <a:gd name="T24" fmla="*/ 647 w 813"/>
                <a:gd name="T25" fmla="*/ 389 h 561"/>
                <a:gd name="T26" fmla="*/ 647 w 813"/>
                <a:gd name="T27" fmla="*/ 490 h 561"/>
                <a:gd name="T28" fmla="*/ 603 w 813"/>
                <a:gd name="T29" fmla="*/ 389 h 561"/>
                <a:gd name="T30" fmla="*/ 671 w 813"/>
                <a:gd name="T31" fmla="*/ 490 h 561"/>
                <a:gd name="T32" fmla="*/ 651 w 813"/>
                <a:gd name="T33" fmla="*/ 490 h 561"/>
                <a:gd name="T34" fmla="*/ 599 w 813"/>
                <a:gd name="T35" fmla="*/ 389 h 561"/>
                <a:gd name="T36" fmla="*/ 599 w 813"/>
                <a:gd name="T37" fmla="*/ 490 h 561"/>
                <a:gd name="T38" fmla="*/ 559 w 813"/>
                <a:gd name="T39" fmla="*/ 389 h 561"/>
                <a:gd name="T40" fmla="*/ 696 w 813"/>
                <a:gd name="T41" fmla="*/ 490 h 561"/>
                <a:gd name="T42" fmla="*/ 675 w 813"/>
                <a:gd name="T43" fmla="*/ 490 h 561"/>
                <a:gd name="T44" fmla="*/ 555 w 813"/>
                <a:gd name="T45" fmla="*/ 494 h 561"/>
                <a:gd name="T46" fmla="*/ 738 w 813"/>
                <a:gd name="T47" fmla="*/ 219 h 561"/>
                <a:gd name="T48" fmla="*/ 324 w 813"/>
                <a:gd name="T49" fmla="*/ 491 h 561"/>
                <a:gd name="T50" fmla="*/ 316 w 813"/>
                <a:gd name="T51" fmla="*/ 490 h 561"/>
                <a:gd name="T52" fmla="*/ 301 w 813"/>
                <a:gd name="T53" fmla="*/ 490 h 561"/>
                <a:gd name="T54" fmla="*/ 273 w 813"/>
                <a:gd name="T55" fmla="*/ 377 h 561"/>
                <a:gd name="T56" fmla="*/ 269 w 813"/>
                <a:gd name="T57" fmla="*/ 377 h 561"/>
                <a:gd name="T58" fmla="*/ 242 w 813"/>
                <a:gd name="T59" fmla="*/ 490 h 561"/>
                <a:gd name="T60" fmla="*/ 218 w 813"/>
                <a:gd name="T61" fmla="*/ 490 h 561"/>
                <a:gd name="T62" fmla="*/ 190 w 813"/>
                <a:gd name="T63" fmla="*/ 377 h 561"/>
                <a:gd name="T64" fmla="*/ 186 w 813"/>
                <a:gd name="T65" fmla="*/ 377 h 561"/>
                <a:gd name="T66" fmla="*/ 158 w 813"/>
                <a:gd name="T67" fmla="*/ 490 h 561"/>
                <a:gd name="T68" fmla="*/ 134 w 813"/>
                <a:gd name="T69" fmla="*/ 490 h 561"/>
                <a:gd name="T70" fmla="*/ 106 w 813"/>
                <a:gd name="T71" fmla="*/ 377 h 561"/>
                <a:gd name="T72" fmla="*/ 102 w 813"/>
                <a:gd name="T73" fmla="*/ 377 h 561"/>
                <a:gd name="T74" fmla="*/ 74 w 813"/>
                <a:gd name="T75" fmla="*/ 490 h 561"/>
                <a:gd name="T76" fmla="*/ 62 w 813"/>
                <a:gd name="T77" fmla="*/ 490 h 561"/>
                <a:gd name="T78" fmla="*/ 14 w 813"/>
                <a:gd name="T79" fmla="*/ 494 h 561"/>
                <a:gd name="T80" fmla="*/ 798 w 813"/>
                <a:gd name="T81" fmla="*/ 494 h 561"/>
                <a:gd name="T82" fmla="*/ 682 w 813"/>
                <a:gd name="T83" fmla="*/ 246 h 561"/>
                <a:gd name="T84" fmla="*/ 640 w 813"/>
                <a:gd name="T85" fmla="*/ 246 h 561"/>
                <a:gd name="T86" fmla="*/ 636 w 813"/>
                <a:gd name="T87" fmla="*/ 340 h 561"/>
                <a:gd name="T88" fmla="*/ 530 w 813"/>
                <a:gd name="T89" fmla="*/ 492 h 561"/>
                <a:gd name="T90" fmla="*/ 530 w 813"/>
                <a:gd name="T91" fmla="*/ 249 h 561"/>
                <a:gd name="T92" fmla="*/ 738 w 813"/>
                <a:gd name="T93" fmla="*/ 389 h 561"/>
                <a:gd name="T94" fmla="*/ 738 w 813"/>
                <a:gd name="T95" fmla="*/ 490 h 561"/>
                <a:gd name="T96" fmla="*/ 700 w 813"/>
                <a:gd name="T97" fmla="*/ 38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13" h="561">
                  <a:moveTo>
                    <a:pt x="321" y="211"/>
                  </a:moveTo>
                  <a:cubicBezTo>
                    <a:pt x="328" y="206"/>
                    <a:pt x="484" y="96"/>
                    <a:pt x="484" y="96"/>
                  </a:cubicBezTo>
                  <a:cubicBezTo>
                    <a:pt x="484" y="96"/>
                    <a:pt x="780" y="229"/>
                    <a:pt x="787" y="232"/>
                  </a:cubicBezTo>
                  <a:cubicBezTo>
                    <a:pt x="790" y="226"/>
                    <a:pt x="810" y="181"/>
                    <a:pt x="813" y="175"/>
                  </a:cubicBezTo>
                  <a:cubicBezTo>
                    <a:pt x="806" y="172"/>
                    <a:pt x="486" y="28"/>
                    <a:pt x="482" y="26"/>
                  </a:cubicBezTo>
                  <a:cubicBezTo>
                    <a:pt x="479" y="29"/>
                    <a:pt x="294" y="159"/>
                    <a:pt x="288" y="164"/>
                  </a:cubicBezTo>
                  <a:cubicBezTo>
                    <a:pt x="292" y="169"/>
                    <a:pt x="318" y="205"/>
                    <a:pt x="321" y="211"/>
                  </a:cubicBezTo>
                  <a:close/>
                  <a:moveTo>
                    <a:pt x="471" y="25"/>
                  </a:moveTo>
                  <a:cubicBezTo>
                    <a:pt x="279" y="25"/>
                    <a:pt x="279" y="25"/>
                    <a:pt x="279" y="25"/>
                  </a:cubicBezTo>
                  <a:cubicBezTo>
                    <a:pt x="279" y="0"/>
                    <a:pt x="279" y="0"/>
                    <a:pt x="279" y="0"/>
                  </a:cubicBezTo>
                  <a:cubicBezTo>
                    <a:pt x="187" y="0"/>
                    <a:pt x="187" y="0"/>
                    <a:pt x="187" y="0"/>
                  </a:cubicBezTo>
                  <a:cubicBezTo>
                    <a:pt x="187" y="25"/>
                    <a:pt x="187" y="25"/>
                    <a:pt x="187" y="25"/>
                  </a:cubicBezTo>
                  <a:cubicBezTo>
                    <a:pt x="0" y="25"/>
                    <a:pt x="0" y="25"/>
                    <a:pt x="0" y="25"/>
                  </a:cubicBezTo>
                  <a:cubicBezTo>
                    <a:pt x="0" y="160"/>
                    <a:pt x="0" y="160"/>
                    <a:pt x="0" y="160"/>
                  </a:cubicBezTo>
                  <a:cubicBezTo>
                    <a:pt x="281" y="159"/>
                    <a:pt x="281" y="159"/>
                    <a:pt x="281" y="159"/>
                  </a:cubicBezTo>
                  <a:lnTo>
                    <a:pt x="471" y="25"/>
                  </a:lnTo>
                  <a:close/>
                  <a:moveTo>
                    <a:pt x="62" y="166"/>
                  </a:moveTo>
                  <a:cubicBezTo>
                    <a:pt x="62" y="373"/>
                    <a:pt x="62" y="373"/>
                    <a:pt x="62" y="373"/>
                  </a:cubicBezTo>
                  <a:cubicBezTo>
                    <a:pt x="316" y="373"/>
                    <a:pt x="316" y="373"/>
                    <a:pt x="316" y="373"/>
                  </a:cubicBezTo>
                  <a:cubicBezTo>
                    <a:pt x="316" y="218"/>
                    <a:pt x="316" y="218"/>
                    <a:pt x="316" y="218"/>
                  </a:cubicBezTo>
                  <a:cubicBezTo>
                    <a:pt x="280" y="166"/>
                    <a:pt x="280" y="166"/>
                    <a:pt x="280" y="166"/>
                  </a:cubicBezTo>
                  <a:lnTo>
                    <a:pt x="62" y="166"/>
                  </a:lnTo>
                  <a:close/>
                  <a:moveTo>
                    <a:pt x="155" y="340"/>
                  </a:moveTo>
                  <a:cubicBezTo>
                    <a:pt x="105" y="340"/>
                    <a:pt x="105" y="340"/>
                    <a:pt x="105" y="340"/>
                  </a:cubicBezTo>
                  <a:cubicBezTo>
                    <a:pt x="105" y="246"/>
                    <a:pt x="105" y="246"/>
                    <a:pt x="105" y="246"/>
                  </a:cubicBezTo>
                  <a:cubicBezTo>
                    <a:pt x="155" y="246"/>
                    <a:pt x="155" y="246"/>
                    <a:pt x="155" y="246"/>
                  </a:cubicBezTo>
                  <a:lnTo>
                    <a:pt x="155" y="340"/>
                  </a:lnTo>
                  <a:close/>
                  <a:moveTo>
                    <a:pt x="233" y="340"/>
                  </a:moveTo>
                  <a:cubicBezTo>
                    <a:pt x="159" y="340"/>
                    <a:pt x="159" y="340"/>
                    <a:pt x="159" y="340"/>
                  </a:cubicBezTo>
                  <a:cubicBezTo>
                    <a:pt x="159" y="246"/>
                    <a:pt x="159" y="246"/>
                    <a:pt x="159" y="246"/>
                  </a:cubicBezTo>
                  <a:cubicBezTo>
                    <a:pt x="233" y="246"/>
                    <a:pt x="233" y="246"/>
                    <a:pt x="233" y="246"/>
                  </a:cubicBezTo>
                  <a:lnTo>
                    <a:pt x="233" y="340"/>
                  </a:lnTo>
                  <a:close/>
                  <a:moveTo>
                    <a:pt x="287" y="340"/>
                  </a:moveTo>
                  <a:cubicBezTo>
                    <a:pt x="237" y="340"/>
                    <a:pt x="237" y="340"/>
                    <a:pt x="237" y="340"/>
                  </a:cubicBezTo>
                  <a:cubicBezTo>
                    <a:pt x="237" y="246"/>
                    <a:pt x="237" y="246"/>
                    <a:pt x="237" y="246"/>
                  </a:cubicBezTo>
                  <a:cubicBezTo>
                    <a:pt x="287" y="246"/>
                    <a:pt x="287" y="246"/>
                    <a:pt x="287" y="246"/>
                  </a:cubicBezTo>
                  <a:lnTo>
                    <a:pt x="287" y="340"/>
                  </a:lnTo>
                  <a:close/>
                  <a:moveTo>
                    <a:pt x="647" y="490"/>
                  </a:moveTo>
                  <a:cubicBezTo>
                    <a:pt x="647" y="389"/>
                    <a:pt x="647" y="389"/>
                    <a:pt x="647" y="389"/>
                  </a:cubicBezTo>
                  <a:cubicBezTo>
                    <a:pt x="627" y="389"/>
                    <a:pt x="627" y="389"/>
                    <a:pt x="627" y="389"/>
                  </a:cubicBezTo>
                  <a:cubicBezTo>
                    <a:pt x="627" y="490"/>
                    <a:pt x="627" y="490"/>
                    <a:pt x="627" y="490"/>
                  </a:cubicBezTo>
                  <a:lnTo>
                    <a:pt x="647" y="490"/>
                  </a:lnTo>
                  <a:close/>
                  <a:moveTo>
                    <a:pt x="623" y="490"/>
                  </a:moveTo>
                  <a:cubicBezTo>
                    <a:pt x="623" y="389"/>
                    <a:pt x="623" y="389"/>
                    <a:pt x="623" y="389"/>
                  </a:cubicBezTo>
                  <a:cubicBezTo>
                    <a:pt x="603" y="389"/>
                    <a:pt x="603" y="389"/>
                    <a:pt x="603" y="389"/>
                  </a:cubicBezTo>
                  <a:cubicBezTo>
                    <a:pt x="603" y="490"/>
                    <a:pt x="603" y="490"/>
                    <a:pt x="603" y="490"/>
                  </a:cubicBezTo>
                  <a:lnTo>
                    <a:pt x="623" y="490"/>
                  </a:lnTo>
                  <a:close/>
                  <a:moveTo>
                    <a:pt x="671" y="490"/>
                  </a:moveTo>
                  <a:cubicBezTo>
                    <a:pt x="671" y="389"/>
                    <a:pt x="671" y="389"/>
                    <a:pt x="671" y="389"/>
                  </a:cubicBezTo>
                  <a:cubicBezTo>
                    <a:pt x="651" y="389"/>
                    <a:pt x="651" y="389"/>
                    <a:pt x="651" y="389"/>
                  </a:cubicBezTo>
                  <a:cubicBezTo>
                    <a:pt x="651" y="490"/>
                    <a:pt x="651" y="490"/>
                    <a:pt x="651" y="490"/>
                  </a:cubicBezTo>
                  <a:lnTo>
                    <a:pt x="671" y="490"/>
                  </a:lnTo>
                  <a:close/>
                  <a:moveTo>
                    <a:pt x="599" y="490"/>
                  </a:moveTo>
                  <a:cubicBezTo>
                    <a:pt x="599" y="389"/>
                    <a:pt x="599" y="389"/>
                    <a:pt x="599" y="389"/>
                  </a:cubicBezTo>
                  <a:cubicBezTo>
                    <a:pt x="579" y="389"/>
                    <a:pt x="579" y="389"/>
                    <a:pt x="579" y="389"/>
                  </a:cubicBezTo>
                  <a:cubicBezTo>
                    <a:pt x="579" y="490"/>
                    <a:pt x="579" y="490"/>
                    <a:pt x="579" y="490"/>
                  </a:cubicBezTo>
                  <a:lnTo>
                    <a:pt x="599" y="490"/>
                  </a:lnTo>
                  <a:close/>
                  <a:moveTo>
                    <a:pt x="575" y="490"/>
                  </a:moveTo>
                  <a:cubicBezTo>
                    <a:pt x="575" y="389"/>
                    <a:pt x="575" y="389"/>
                    <a:pt x="575" y="389"/>
                  </a:cubicBezTo>
                  <a:cubicBezTo>
                    <a:pt x="559" y="389"/>
                    <a:pt x="559" y="389"/>
                    <a:pt x="559" y="389"/>
                  </a:cubicBezTo>
                  <a:cubicBezTo>
                    <a:pt x="559" y="490"/>
                    <a:pt x="559" y="490"/>
                    <a:pt x="559" y="490"/>
                  </a:cubicBezTo>
                  <a:lnTo>
                    <a:pt x="575" y="490"/>
                  </a:lnTo>
                  <a:close/>
                  <a:moveTo>
                    <a:pt x="696" y="490"/>
                  </a:moveTo>
                  <a:cubicBezTo>
                    <a:pt x="696" y="389"/>
                    <a:pt x="696" y="389"/>
                    <a:pt x="696" y="389"/>
                  </a:cubicBezTo>
                  <a:cubicBezTo>
                    <a:pt x="675" y="389"/>
                    <a:pt x="675" y="389"/>
                    <a:pt x="675" y="389"/>
                  </a:cubicBezTo>
                  <a:cubicBezTo>
                    <a:pt x="675" y="490"/>
                    <a:pt x="675" y="490"/>
                    <a:pt x="675" y="490"/>
                  </a:cubicBezTo>
                  <a:lnTo>
                    <a:pt x="696" y="490"/>
                  </a:lnTo>
                  <a:close/>
                  <a:moveTo>
                    <a:pt x="742" y="494"/>
                  </a:moveTo>
                  <a:cubicBezTo>
                    <a:pt x="555" y="494"/>
                    <a:pt x="555" y="494"/>
                    <a:pt x="555" y="494"/>
                  </a:cubicBezTo>
                  <a:cubicBezTo>
                    <a:pt x="555" y="385"/>
                    <a:pt x="555" y="385"/>
                    <a:pt x="555" y="385"/>
                  </a:cubicBezTo>
                  <a:cubicBezTo>
                    <a:pt x="738" y="385"/>
                    <a:pt x="738" y="385"/>
                    <a:pt x="738" y="385"/>
                  </a:cubicBezTo>
                  <a:cubicBezTo>
                    <a:pt x="738" y="219"/>
                    <a:pt x="738" y="219"/>
                    <a:pt x="738" y="219"/>
                  </a:cubicBezTo>
                  <a:cubicBezTo>
                    <a:pt x="652" y="180"/>
                    <a:pt x="488" y="106"/>
                    <a:pt x="485" y="105"/>
                  </a:cubicBezTo>
                  <a:cubicBezTo>
                    <a:pt x="482" y="107"/>
                    <a:pt x="352" y="199"/>
                    <a:pt x="324" y="218"/>
                  </a:cubicBezTo>
                  <a:cubicBezTo>
                    <a:pt x="324" y="491"/>
                    <a:pt x="324" y="491"/>
                    <a:pt x="324" y="491"/>
                  </a:cubicBezTo>
                  <a:cubicBezTo>
                    <a:pt x="324" y="491"/>
                    <a:pt x="324" y="491"/>
                    <a:pt x="324" y="491"/>
                  </a:cubicBezTo>
                  <a:cubicBezTo>
                    <a:pt x="324" y="490"/>
                    <a:pt x="324" y="490"/>
                    <a:pt x="324" y="490"/>
                  </a:cubicBezTo>
                  <a:cubicBezTo>
                    <a:pt x="316" y="490"/>
                    <a:pt x="316" y="490"/>
                    <a:pt x="316" y="490"/>
                  </a:cubicBezTo>
                  <a:cubicBezTo>
                    <a:pt x="316" y="377"/>
                    <a:pt x="316" y="377"/>
                    <a:pt x="316" y="377"/>
                  </a:cubicBezTo>
                  <a:cubicBezTo>
                    <a:pt x="301" y="377"/>
                    <a:pt x="301" y="377"/>
                    <a:pt x="301" y="377"/>
                  </a:cubicBezTo>
                  <a:cubicBezTo>
                    <a:pt x="301" y="490"/>
                    <a:pt x="301" y="490"/>
                    <a:pt x="301" y="490"/>
                  </a:cubicBezTo>
                  <a:cubicBezTo>
                    <a:pt x="297" y="490"/>
                    <a:pt x="297" y="490"/>
                    <a:pt x="297" y="490"/>
                  </a:cubicBezTo>
                  <a:cubicBezTo>
                    <a:pt x="297" y="377"/>
                    <a:pt x="297" y="377"/>
                    <a:pt x="297" y="377"/>
                  </a:cubicBezTo>
                  <a:cubicBezTo>
                    <a:pt x="273" y="377"/>
                    <a:pt x="273" y="377"/>
                    <a:pt x="273" y="377"/>
                  </a:cubicBezTo>
                  <a:cubicBezTo>
                    <a:pt x="273" y="490"/>
                    <a:pt x="273" y="490"/>
                    <a:pt x="273" y="490"/>
                  </a:cubicBezTo>
                  <a:cubicBezTo>
                    <a:pt x="269" y="490"/>
                    <a:pt x="269" y="490"/>
                    <a:pt x="269" y="490"/>
                  </a:cubicBezTo>
                  <a:cubicBezTo>
                    <a:pt x="269" y="377"/>
                    <a:pt x="269" y="377"/>
                    <a:pt x="269" y="377"/>
                  </a:cubicBezTo>
                  <a:cubicBezTo>
                    <a:pt x="246" y="377"/>
                    <a:pt x="246" y="377"/>
                    <a:pt x="246" y="377"/>
                  </a:cubicBezTo>
                  <a:cubicBezTo>
                    <a:pt x="246" y="490"/>
                    <a:pt x="246" y="490"/>
                    <a:pt x="246" y="490"/>
                  </a:cubicBezTo>
                  <a:cubicBezTo>
                    <a:pt x="242" y="490"/>
                    <a:pt x="242" y="490"/>
                    <a:pt x="242" y="490"/>
                  </a:cubicBezTo>
                  <a:cubicBezTo>
                    <a:pt x="242" y="377"/>
                    <a:pt x="242" y="377"/>
                    <a:pt x="242" y="377"/>
                  </a:cubicBezTo>
                  <a:cubicBezTo>
                    <a:pt x="218" y="377"/>
                    <a:pt x="218" y="377"/>
                    <a:pt x="218" y="377"/>
                  </a:cubicBezTo>
                  <a:cubicBezTo>
                    <a:pt x="218" y="490"/>
                    <a:pt x="218" y="490"/>
                    <a:pt x="218" y="490"/>
                  </a:cubicBezTo>
                  <a:cubicBezTo>
                    <a:pt x="214" y="490"/>
                    <a:pt x="214" y="490"/>
                    <a:pt x="214" y="490"/>
                  </a:cubicBezTo>
                  <a:cubicBezTo>
                    <a:pt x="214" y="377"/>
                    <a:pt x="214" y="377"/>
                    <a:pt x="214" y="377"/>
                  </a:cubicBezTo>
                  <a:cubicBezTo>
                    <a:pt x="190" y="377"/>
                    <a:pt x="190" y="377"/>
                    <a:pt x="190" y="377"/>
                  </a:cubicBezTo>
                  <a:cubicBezTo>
                    <a:pt x="190" y="490"/>
                    <a:pt x="190" y="490"/>
                    <a:pt x="190" y="490"/>
                  </a:cubicBezTo>
                  <a:cubicBezTo>
                    <a:pt x="186" y="490"/>
                    <a:pt x="186" y="490"/>
                    <a:pt x="186" y="490"/>
                  </a:cubicBezTo>
                  <a:cubicBezTo>
                    <a:pt x="186" y="377"/>
                    <a:pt x="186" y="377"/>
                    <a:pt x="186" y="377"/>
                  </a:cubicBezTo>
                  <a:cubicBezTo>
                    <a:pt x="162" y="377"/>
                    <a:pt x="162" y="377"/>
                    <a:pt x="162" y="377"/>
                  </a:cubicBezTo>
                  <a:cubicBezTo>
                    <a:pt x="162" y="490"/>
                    <a:pt x="162" y="490"/>
                    <a:pt x="162" y="490"/>
                  </a:cubicBezTo>
                  <a:cubicBezTo>
                    <a:pt x="158" y="490"/>
                    <a:pt x="158" y="490"/>
                    <a:pt x="158" y="490"/>
                  </a:cubicBezTo>
                  <a:cubicBezTo>
                    <a:pt x="158" y="377"/>
                    <a:pt x="158" y="377"/>
                    <a:pt x="158" y="377"/>
                  </a:cubicBezTo>
                  <a:cubicBezTo>
                    <a:pt x="134" y="377"/>
                    <a:pt x="134" y="377"/>
                    <a:pt x="134" y="377"/>
                  </a:cubicBezTo>
                  <a:cubicBezTo>
                    <a:pt x="134" y="490"/>
                    <a:pt x="134" y="490"/>
                    <a:pt x="134" y="490"/>
                  </a:cubicBezTo>
                  <a:cubicBezTo>
                    <a:pt x="130" y="490"/>
                    <a:pt x="130" y="490"/>
                    <a:pt x="130" y="490"/>
                  </a:cubicBezTo>
                  <a:cubicBezTo>
                    <a:pt x="130" y="377"/>
                    <a:pt x="130" y="377"/>
                    <a:pt x="130" y="377"/>
                  </a:cubicBezTo>
                  <a:cubicBezTo>
                    <a:pt x="106" y="377"/>
                    <a:pt x="106" y="377"/>
                    <a:pt x="106" y="377"/>
                  </a:cubicBezTo>
                  <a:cubicBezTo>
                    <a:pt x="106" y="490"/>
                    <a:pt x="106" y="490"/>
                    <a:pt x="106" y="490"/>
                  </a:cubicBezTo>
                  <a:cubicBezTo>
                    <a:pt x="102" y="490"/>
                    <a:pt x="102" y="490"/>
                    <a:pt x="102" y="490"/>
                  </a:cubicBezTo>
                  <a:cubicBezTo>
                    <a:pt x="102" y="377"/>
                    <a:pt x="102" y="377"/>
                    <a:pt x="102" y="377"/>
                  </a:cubicBezTo>
                  <a:cubicBezTo>
                    <a:pt x="78" y="377"/>
                    <a:pt x="78" y="377"/>
                    <a:pt x="78" y="377"/>
                  </a:cubicBezTo>
                  <a:cubicBezTo>
                    <a:pt x="78" y="490"/>
                    <a:pt x="78" y="490"/>
                    <a:pt x="78" y="490"/>
                  </a:cubicBezTo>
                  <a:cubicBezTo>
                    <a:pt x="74" y="490"/>
                    <a:pt x="74" y="490"/>
                    <a:pt x="74" y="490"/>
                  </a:cubicBezTo>
                  <a:cubicBezTo>
                    <a:pt x="74" y="377"/>
                    <a:pt x="74" y="377"/>
                    <a:pt x="74" y="377"/>
                  </a:cubicBezTo>
                  <a:cubicBezTo>
                    <a:pt x="62" y="377"/>
                    <a:pt x="62" y="377"/>
                    <a:pt x="62" y="377"/>
                  </a:cubicBezTo>
                  <a:cubicBezTo>
                    <a:pt x="62" y="490"/>
                    <a:pt x="62" y="490"/>
                    <a:pt x="62" y="490"/>
                  </a:cubicBezTo>
                  <a:cubicBezTo>
                    <a:pt x="57" y="490"/>
                    <a:pt x="57" y="490"/>
                    <a:pt x="57" y="490"/>
                  </a:cubicBezTo>
                  <a:cubicBezTo>
                    <a:pt x="57" y="494"/>
                    <a:pt x="57" y="494"/>
                    <a:pt x="57" y="494"/>
                  </a:cubicBezTo>
                  <a:cubicBezTo>
                    <a:pt x="14" y="494"/>
                    <a:pt x="14" y="494"/>
                    <a:pt x="14" y="494"/>
                  </a:cubicBezTo>
                  <a:cubicBezTo>
                    <a:pt x="14" y="561"/>
                    <a:pt x="14" y="561"/>
                    <a:pt x="14" y="561"/>
                  </a:cubicBezTo>
                  <a:cubicBezTo>
                    <a:pt x="798" y="561"/>
                    <a:pt x="798" y="561"/>
                    <a:pt x="798" y="561"/>
                  </a:cubicBezTo>
                  <a:cubicBezTo>
                    <a:pt x="798" y="494"/>
                    <a:pt x="798" y="494"/>
                    <a:pt x="798" y="494"/>
                  </a:cubicBezTo>
                  <a:cubicBezTo>
                    <a:pt x="742" y="494"/>
                    <a:pt x="742" y="494"/>
                    <a:pt x="742" y="494"/>
                  </a:cubicBezTo>
                  <a:close/>
                  <a:moveTo>
                    <a:pt x="640" y="246"/>
                  </a:moveTo>
                  <a:cubicBezTo>
                    <a:pt x="682" y="246"/>
                    <a:pt x="682" y="246"/>
                    <a:pt x="682" y="246"/>
                  </a:cubicBezTo>
                  <a:cubicBezTo>
                    <a:pt x="682" y="340"/>
                    <a:pt x="682" y="340"/>
                    <a:pt x="682" y="340"/>
                  </a:cubicBezTo>
                  <a:cubicBezTo>
                    <a:pt x="640" y="340"/>
                    <a:pt x="640" y="340"/>
                    <a:pt x="640" y="340"/>
                  </a:cubicBezTo>
                  <a:lnTo>
                    <a:pt x="640" y="246"/>
                  </a:lnTo>
                  <a:close/>
                  <a:moveTo>
                    <a:pt x="593" y="246"/>
                  </a:moveTo>
                  <a:cubicBezTo>
                    <a:pt x="636" y="246"/>
                    <a:pt x="636" y="246"/>
                    <a:pt x="636" y="246"/>
                  </a:cubicBezTo>
                  <a:cubicBezTo>
                    <a:pt x="636" y="340"/>
                    <a:pt x="636" y="340"/>
                    <a:pt x="636" y="340"/>
                  </a:cubicBezTo>
                  <a:cubicBezTo>
                    <a:pt x="593" y="340"/>
                    <a:pt x="593" y="340"/>
                    <a:pt x="593" y="340"/>
                  </a:cubicBezTo>
                  <a:lnTo>
                    <a:pt x="593" y="246"/>
                  </a:lnTo>
                  <a:close/>
                  <a:moveTo>
                    <a:pt x="530" y="492"/>
                  </a:moveTo>
                  <a:cubicBezTo>
                    <a:pt x="398" y="492"/>
                    <a:pt x="398" y="492"/>
                    <a:pt x="398" y="492"/>
                  </a:cubicBezTo>
                  <a:cubicBezTo>
                    <a:pt x="398" y="249"/>
                    <a:pt x="398" y="249"/>
                    <a:pt x="398" y="249"/>
                  </a:cubicBezTo>
                  <a:cubicBezTo>
                    <a:pt x="530" y="249"/>
                    <a:pt x="530" y="249"/>
                    <a:pt x="530" y="249"/>
                  </a:cubicBezTo>
                  <a:lnTo>
                    <a:pt x="530" y="492"/>
                  </a:lnTo>
                  <a:close/>
                  <a:moveTo>
                    <a:pt x="738" y="490"/>
                  </a:moveTo>
                  <a:cubicBezTo>
                    <a:pt x="738" y="389"/>
                    <a:pt x="738" y="389"/>
                    <a:pt x="738" y="389"/>
                  </a:cubicBezTo>
                  <a:cubicBezTo>
                    <a:pt x="724" y="389"/>
                    <a:pt x="724" y="389"/>
                    <a:pt x="724" y="389"/>
                  </a:cubicBezTo>
                  <a:cubicBezTo>
                    <a:pt x="724" y="490"/>
                    <a:pt x="724" y="490"/>
                    <a:pt x="724" y="490"/>
                  </a:cubicBezTo>
                  <a:lnTo>
                    <a:pt x="738" y="490"/>
                  </a:lnTo>
                  <a:close/>
                  <a:moveTo>
                    <a:pt x="720" y="490"/>
                  </a:moveTo>
                  <a:cubicBezTo>
                    <a:pt x="720" y="389"/>
                    <a:pt x="720" y="389"/>
                    <a:pt x="720" y="389"/>
                  </a:cubicBezTo>
                  <a:cubicBezTo>
                    <a:pt x="700" y="389"/>
                    <a:pt x="700" y="389"/>
                    <a:pt x="700" y="389"/>
                  </a:cubicBezTo>
                  <a:cubicBezTo>
                    <a:pt x="700" y="490"/>
                    <a:pt x="700" y="490"/>
                    <a:pt x="700" y="490"/>
                  </a:cubicBezTo>
                  <a:lnTo>
                    <a:pt x="720" y="49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2" name="Group 51">
              <a:extLst>
                <a:ext uri="{FF2B5EF4-FFF2-40B4-BE49-F238E27FC236}">
                  <a16:creationId xmlns:a16="http://schemas.microsoft.com/office/drawing/2014/main" id="{C17E68D0-EEA6-41E3-8B4D-4780CC2E62A4}"/>
                </a:ext>
              </a:extLst>
            </p:cNvPr>
            <p:cNvGrpSpPr/>
            <p:nvPr/>
          </p:nvGrpSpPr>
          <p:grpSpPr>
            <a:xfrm>
              <a:off x="8478946" y="2909645"/>
              <a:ext cx="1793752" cy="964598"/>
              <a:chOff x="8230780" y="2235200"/>
              <a:chExt cx="3421470" cy="1839913"/>
            </a:xfrm>
            <a:solidFill>
              <a:schemeClr val="accent3"/>
            </a:solidFill>
          </p:grpSpPr>
          <p:sp>
            <p:nvSpPr>
              <p:cNvPr id="53" name="Freeform 17">
                <a:extLst>
                  <a:ext uri="{FF2B5EF4-FFF2-40B4-BE49-F238E27FC236}">
                    <a16:creationId xmlns:a16="http://schemas.microsoft.com/office/drawing/2014/main" id="{B86355EE-B25B-45FE-BFFA-C3E89BBBAA17}"/>
                  </a:ext>
                </a:extLst>
              </p:cNvPr>
              <p:cNvSpPr>
                <a:spLocks noEditPoints="1"/>
              </p:cNvSpPr>
              <p:nvPr/>
            </p:nvSpPr>
            <p:spPr bwMode="auto">
              <a:xfrm>
                <a:off x="8230780" y="2235200"/>
                <a:ext cx="3421470" cy="1839913"/>
              </a:xfrm>
              <a:custGeom>
                <a:avLst/>
                <a:gdLst>
                  <a:gd name="T0" fmla="*/ 339 w 916"/>
                  <a:gd name="T1" fmla="*/ 30 h 492"/>
                  <a:gd name="T2" fmla="*/ 338 w 916"/>
                  <a:gd name="T3" fmla="*/ 30 h 492"/>
                  <a:gd name="T4" fmla="*/ 245 w 916"/>
                  <a:gd name="T5" fmla="*/ 0 h 492"/>
                  <a:gd name="T6" fmla="*/ 0 w 916"/>
                  <a:gd name="T7" fmla="*/ 168 h 492"/>
                  <a:gd name="T8" fmla="*/ 658 w 916"/>
                  <a:gd name="T9" fmla="*/ 214 h 492"/>
                  <a:gd name="T10" fmla="*/ 585 w 916"/>
                  <a:gd name="T11" fmla="*/ 207 h 492"/>
                  <a:gd name="T12" fmla="*/ 71 w 916"/>
                  <a:gd name="T13" fmla="*/ 201 h 492"/>
                  <a:gd name="T14" fmla="*/ 61 w 916"/>
                  <a:gd name="T15" fmla="*/ 492 h 492"/>
                  <a:gd name="T16" fmla="*/ 893 w 916"/>
                  <a:gd name="T17" fmla="*/ 453 h 492"/>
                  <a:gd name="T18" fmla="*/ 241 w 916"/>
                  <a:gd name="T19" fmla="*/ 387 h 492"/>
                  <a:gd name="T20" fmla="*/ 241 w 916"/>
                  <a:gd name="T21" fmla="*/ 278 h 492"/>
                  <a:gd name="T22" fmla="*/ 245 w 916"/>
                  <a:gd name="T23" fmla="*/ 387 h 492"/>
                  <a:gd name="T24" fmla="*/ 307 w 916"/>
                  <a:gd name="T25" fmla="*/ 387 h 492"/>
                  <a:gd name="T26" fmla="*/ 337 w 916"/>
                  <a:gd name="T27" fmla="*/ 151 h 492"/>
                  <a:gd name="T28" fmla="*/ 393 w 916"/>
                  <a:gd name="T29" fmla="*/ 241 h 492"/>
                  <a:gd name="T30" fmla="*/ 455 w 916"/>
                  <a:gd name="T31" fmla="*/ 387 h 492"/>
                  <a:gd name="T32" fmla="*/ 455 w 916"/>
                  <a:gd name="T33" fmla="*/ 278 h 492"/>
                  <a:gd name="T34" fmla="*/ 459 w 916"/>
                  <a:gd name="T35" fmla="*/ 387 h 492"/>
                  <a:gd name="T36" fmla="*/ 520 w 916"/>
                  <a:gd name="T37" fmla="*/ 387 h 492"/>
                  <a:gd name="T38" fmla="*/ 585 w 916"/>
                  <a:gd name="T39" fmla="*/ 392 h 492"/>
                  <a:gd name="T40" fmla="*/ 613 w 916"/>
                  <a:gd name="T41" fmla="*/ 453 h 492"/>
                  <a:gd name="T42" fmla="*/ 613 w 916"/>
                  <a:gd name="T43" fmla="*/ 392 h 492"/>
                  <a:gd name="T44" fmla="*/ 617 w 916"/>
                  <a:gd name="T45" fmla="*/ 453 h 492"/>
                  <a:gd name="T46" fmla="*/ 630 w 916"/>
                  <a:gd name="T47" fmla="*/ 453 h 492"/>
                  <a:gd name="T48" fmla="*/ 634 w 916"/>
                  <a:gd name="T49" fmla="*/ 392 h 492"/>
                  <a:gd name="T50" fmla="*/ 664 w 916"/>
                  <a:gd name="T51" fmla="*/ 453 h 492"/>
                  <a:gd name="T52" fmla="*/ 664 w 916"/>
                  <a:gd name="T53" fmla="*/ 392 h 492"/>
                  <a:gd name="T54" fmla="*/ 668 w 916"/>
                  <a:gd name="T55" fmla="*/ 453 h 492"/>
                  <a:gd name="T56" fmla="*/ 681 w 916"/>
                  <a:gd name="T57" fmla="*/ 453 h 492"/>
                  <a:gd name="T58" fmla="*/ 685 w 916"/>
                  <a:gd name="T59" fmla="*/ 392 h 492"/>
                  <a:gd name="T60" fmla="*/ 700 w 916"/>
                  <a:gd name="T61" fmla="*/ 373 h 492"/>
                  <a:gd name="T62" fmla="*/ 700 w 916"/>
                  <a:gd name="T63" fmla="*/ 276 h 492"/>
                  <a:gd name="T64" fmla="*/ 702 w 916"/>
                  <a:gd name="T65" fmla="*/ 453 h 492"/>
                  <a:gd name="T66" fmla="*/ 715 w 916"/>
                  <a:gd name="T67" fmla="*/ 453 h 492"/>
                  <a:gd name="T68" fmla="*/ 719 w 916"/>
                  <a:gd name="T69" fmla="*/ 392 h 492"/>
                  <a:gd name="T70" fmla="*/ 749 w 916"/>
                  <a:gd name="T71" fmla="*/ 453 h 492"/>
                  <a:gd name="T72" fmla="*/ 749 w 916"/>
                  <a:gd name="T73" fmla="*/ 392 h 492"/>
                  <a:gd name="T74" fmla="*/ 753 w 916"/>
                  <a:gd name="T75" fmla="*/ 453 h 492"/>
                  <a:gd name="T76" fmla="*/ 766 w 916"/>
                  <a:gd name="T77" fmla="*/ 453 h 492"/>
                  <a:gd name="T78" fmla="*/ 770 w 916"/>
                  <a:gd name="T79" fmla="*/ 392 h 492"/>
                  <a:gd name="T80" fmla="*/ 800 w 916"/>
                  <a:gd name="T81" fmla="*/ 453 h 492"/>
                  <a:gd name="T82" fmla="*/ 800 w 916"/>
                  <a:gd name="T83" fmla="*/ 392 h 492"/>
                  <a:gd name="T84" fmla="*/ 804 w 916"/>
                  <a:gd name="T85" fmla="*/ 453 h 492"/>
                  <a:gd name="T86" fmla="*/ 817 w 916"/>
                  <a:gd name="T87" fmla="*/ 453 h 492"/>
                  <a:gd name="T88" fmla="*/ 821 w 916"/>
                  <a:gd name="T89" fmla="*/ 392 h 492"/>
                  <a:gd name="T90" fmla="*/ 850 w 916"/>
                  <a:gd name="T91" fmla="*/ 453 h 492"/>
                  <a:gd name="T92" fmla="*/ 850 w 916"/>
                  <a:gd name="T93" fmla="*/ 392 h 492"/>
                  <a:gd name="T94" fmla="*/ 854 w 916"/>
                  <a:gd name="T95" fmla="*/ 453 h 492"/>
                  <a:gd name="T96" fmla="*/ 868 w 916"/>
                  <a:gd name="T97" fmla="*/ 453 h 492"/>
                  <a:gd name="T98" fmla="*/ 721 w 916"/>
                  <a:gd name="T99" fmla="*/ 28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16" h="492">
                    <a:moveTo>
                      <a:pt x="658" y="214"/>
                    </a:moveTo>
                    <a:cubicBezTo>
                      <a:pt x="677" y="168"/>
                      <a:pt x="677" y="168"/>
                      <a:pt x="677" y="168"/>
                    </a:cubicBezTo>
                    <a:cubicBezTo>
                      <a:pt x="339" y="30"/>
                      <a:pt x="339" y="30"/>
                      <a:pt x="339" y="30"/>
                    </a:cubicBezTo>
                    <a:cubicBezTo>
                      <a:pt x="339" y="30"/>
                      <a:pt x="339" y="30"/>
                      <a:pt x="339" y="30"/>
                    </a:cubicBezTo>
                    <a:cubicBezTo>
                      <a:pt x="339" y="30"/>
                      <a:pt x="339" y="30"/>
                      <a:pt x="339" y="30"/>
                    </a:cubicBezTo>
                    <a:cubicBezTo>
                      <a:pt x="338" y="30"/>
                      <a:pt x="338" y="30"/>
                      <a:pt x="338" y="30"/>
                    </a:cubicBezTo>
                    <a:cubicBezTo>
                      <a:pt x="338" y="30"/>
                      <a:pt x="338" y="30"/>
                      <a:pt x="338" y="30"/>
                    </a:cubicBezTo>
                    <a:cubicBezTo>
                      <a:pt x="245" y="68"/>
                      <a:pt x="245" y="68"/>
                      <a:pt x="245" y="68"/>
                    </a:cubicBezTo>
                    <a:cubicBezTo>
                      <a:pt x="245" y="0"/>
                      <a:pt x="245" y="0"/>
                      <a:pt x="245" y="0"/>
                    </a:cubicBezTo>
                    <a:cubicBezTo>
                      <a:pt x="166" y="0"/>
                      <a:pt x="166" y="0"/>
                      <a:pt x="166" y="0"/>
                    </a:cubicBezTo>
                    <a:cubicBezTo>
                      <a:pt x="166" y="100"/>
                      <a:pt x="166" y="100"/>
                      <a:pt x="166" y="100"/>
                    </a:cubicBezTo>
                    <a:cubicBezTo>
                      <a:pt x="0" y="168"/>
                      <a:pt x="0" y="168"/>
                      <a:pt x="0" y="168"/>
                    </a:cubicBezTo>
                    <a:cubicBezTo>
                      <a:pt x="19" y="214"/>
                      <a:pt x="19" y="214"/>
                      <a:pt x="19" y="214"/>
                    </a:cubicBezTo>
                    <a:cubicBezTo>
                      <a:pt x="339" y="83"/>
                      <a:pt x="339" y="83"/>
                      <a:pt x="339" y="83"/>
                    </a:cubicBezTo>
                    <a:lnTo>
                      <a:pt x="658" y="214"/>
                    </a:lnTo>
                    <a:close/>
                    <a:moveTo>
                      <a:pt x="912" y="335"/>
                    </a:moveTo>
                    <a:cubicBezTo>
                      <a:pt x="916" y="299"/>
                      <a:pt x="916" y="299"/>
                      <a:pt x="916" y="299"/>
                    </a:cubicBezTo>
                    <a:cubicBezTo>
                      <a:pt x="585" y="207"/>
                      <a:pt x="585" y="207"/>
                      <a:pt x="585" y="207"/>
                    </a:cubicBezTo>
                    <a:cubicBezTo>
                      <a:pt x="585" y="193"/>
                      <a:pt x="585" y="193"/>
                      <a:pt x="585" y="193"/>
                    </a:cubicBezTo>
                    <a:cubicBezTo>
                      <a:pt x="492" y="155"/>
                      <a:pt x="341" y="93"/>
                      <a:pt x="339" y="92"/>
                    </a:cubicBezTo>
                    <a:cubicBezTo>
                      <a:pt x="336" y="93"/>
                      <a:pt x="161" y="165"/>
                      <a:pt x="71" y="201"/>
                    </a:cubicBezTo>
                    <a:cubicBezTo>
                      <a:pt x="71" y="453"/>
                      <a:pt x="71" y="453"/>
                      <a:pt x="71" y="453"/>
                    </a:cubicBezTo>
                    <a:cubicBezTo>
                      <a:pt x="61" y="453"/>
                      <a:pt x="61" y="453"/>
                      <a:pt x="61" y="453"/>
                    </a:cubicBezTo>
                    <a:cubicBezTo>
                      <a:pt x="61" y="492"/>
                      <a:pt x="61" y="492"/>
                      <a:pt x="61" y="492"/>
                    </a:cubicBezTo>
                    <a:cubicBezTo>
                      <a:pt x="900" y="492"/>
                      <a:pt x="900" y="492"/>
                      <a:pt x="900" y="492"/>
                    </a:cubicBezTo>
                    <a:cubicBezTo>
                      <a:pt x="900" y="453"/>
                      <a:pt x="900" y="453"/>
                      <a:pt x="900" y="453"/>
                    </a:cubicBezTo>
                    <a:cubicBezTo>
                      <a:pt x="893" y="453"/>
                      <a:pt x="893" y="453"/>
                      <a:pt x="893" y="453"/>
                    </a:cubicBezTo>
                    <a:cubicBezTo>
                      <a:pt x="893" y="330"/>
                      <a:pt x="893" y="330"/>
                      <a:pt x="893" y="330"/>
                    </a:cubicBezTo>
                    <a:lnTo>
                      <a:pt x="912" y="335"/>
                    </a:lnTo>
                    <a:close/>
                    <a:moveTo>
                      <a:pt x="241" y="387"/>
                    </a:moveTo>
                    <a:cubicBezTo>
                      <a:pt x="180" y="387"/>
                      <a:pt x="180" y="387"/>
                      <a:pt x="180" y="387"/>
                    </a:cubicBezTo>
                    <a:cubicBezTo>
                      <a:pt x="180" y="278"/>
                      <a:pt x="180" y="278"/>
                      <a:pt x="180" y="278"/>
                    </a:cubicBezTo>
                    <a:cubicBezTo>
                      <a:pt x="241" y="278"/>
                      <a:pt x="241" y="278"/>
                      <a:pt x="241" y="278"/>
                    </a:cubicBezTo>
                    <a:lnTo>
                      <a:pt x="241" y="387"/>
                    </a:lnTo>
                    <a:close/>
                    <a:moveTo>
                      <a:pt x="307" y="387"/>
                    </a:moveTo>
                    <a:cubicBezTo>
                      <a:pt x="245" y="387"/>
                      <a:pt x="245" y="387"/>
                      <a:pt x="245" y="387"/>
                    </a:cubicBezTo>
                    <a:cubicBezTo>
                      <a:pt x="245" y="278"/>
                      <a:pt x="245" y="278"/>
                      <a:pt x="245" y="278"/>
                    </a:cubicBezTo>
                    <a:cubicBezTo>
                      <a:pt x="307" y="278"/>
                      <a:pt x="307" y="278"/>
                      <a:pt x="307" y="278"/>
                    </a:cubicBezTo>
                    <a:lnTo>
                      <a:pt x="307" y="387"/>
                    </a:lnTo>
                    <a:close/>
                    <a:moveTo>
                      <a:pt x="337" y="241"/>
                    </a:moveTo>
                    <a:cubicBezTo>
                      <a:pt x="284" y="241"/>
                      <a:pt x="284" y="241"/>
                      <a:pt x="284" y="241"/>
                    </a:cubicBezTo>
                    <a:cubicBezTo>
                      <a:pt x="284" y="179"/>
                      <a:pt x="303" y="152"/>
                      <a:pt x="337" y="151"/>
                    </a:cubicBezTo>
                    <a:lnTo>
                      <a:pt x="337" y="241"/>
                    </a:lnTo>
                    <a:close/>
                    <a:moveTo>
                      <a:pt x="341" y="151"/>
                    </a:moveTo>
                    <a:cubicBezTo>
                      <a:pt x="374" y="152"/>
                      <a:pt x="393" y="179"/>
                      <a:pt x="393" y="241"/>
                    </a:cubicBezTo>
                    <a:cubicBezTo>
                      <a:pt x="341" y="241"/>
                      <a:pt x="341" y="241"/>
                      <a:pt x="341" y="241"/>
                    </a:cubicBezTo>
                    <a:lnTo>
                      <a:pt x="341" y="151"/>
                    </a:lnTo>
                    <a:close/>
                    <a:moveTo>
                      <a:pt x="455" y="387"/>
                    </a:moveTo>
                    <a:cubicBezTo>
                      <a:pt x="393" y="387"/>
                      <a:pt x="393" y="387"/>
                      <a:pt x="393" y="387"/>
                    </a:cubicBezTo>
                    <a:cubicBezTo>
                      <a:pt x="393" y="278"/>
                      <a:pt x="393" y="278"/>
                      <a:pt x="393" y="278"/>
                    </a:cubicBezTo>
                    <a:cubicBezTo>
                      <a:pt x="455" y="278"/>
                      <a:pt x="455" y="278"/>
                      <a:pt x="455" y="278"/>
                    </a:cubicBezTo>
                    <a:lnTo>
                      <a:pt x="455" y="387"/>
                    </a:lnTo>
                    <a:close/>
                    <a:moveTo>
                      <a:pt x="520" y="387"/>
                    </a:moveTo>
                    <a:cubicBezTo>
                      <a:pt x="459" y="387"/>
                      <a:pt x="459" y="387"/>
                      <a:pt x="459" y="387"/>
                    </a:cubicBezTo>
                    <a:cubicBezTo>
                      <a:pt x="459" y="278"/>
                      <a:pt x="459" y="278"/>
                      <a:pt x="459" y="278"/>
                    </a:cubicBezTo>
                    <a:cubicBezTo>
                      <a:pt x="520" y="278"/>
                      <a:pt x="520" y="278"/>
                      <a:pt x="520" y="278"/>
                    </a:cubicBezTo>
                    <a:lnTo>
                      <a:pt x="520" y="387"/>
                    </a:lnTo>
                    <a:close/>
                    <a:moveTo>
                      <a:pt x="596" y="453"/>
                    </a:moveTo>
                    <a:cubicBezTo>
                      <a:pt x="585" y="453"/>
                      <a:pt x="585" y="453"/>
                      <a:pt x="585" y="453"/>
                    </a:cubicBezTo>
                    <a:cubicBezTo>
                      <a:pt x="585" y="392"/>
                      <a:pt x="585" y="392"/>
                      <a:pt x="585" y="392"/>
                    </a:cubicBezTo>
                    <a:cubicBezTo>
                      <a:pt x="596" y="392"/>
                      <a:pt x="596" y="392"/>
                      <a:pt x="596" y="392"/>
                    </a:cubicBezTo>
                    <a:lnTo>
                      <a:pt x="596" y="453"/>
                    </a:lnTo>
                    <a:close/>
                    <a:moveTo>
                      <a:pt x="613" y="453"/>
                    </a:moveTo>
                    <a:cubicBezTo>
                      <a:pt x="600" y="453"/>
                      <a:pt x="600" y="453"/>
                      <a:pt x="600" y="453"/>
                    </a:cubicBezTo>
                    <a:cubicBezTo>
                      <a:pt x="600" y="392"/>
                      <a:pt x="600" y="392"/>
                      <a:pt x="600" y="392"/>
                    </a:cubicBezTo>
                    <a:cubicBezTo>
                      <a:pt x="613" y="392"/>
                      <a:pt x="613" y="392"/>
                      <a:pt x="613" y="392"/>
                    </a:cubicBezTo>
                    <a:lnTo>
                      <a:pt x="613" y="453"/>
                    </a:lnTo>
                    <a:close/>
                    <a:moveTo>
                      <a:pt x="630" y="453"/>
                    </a:moveTo>
                    <a:cubicBezTo>
                      <a:pt x="617" y="453"/>
                      <a:pt x="617" y="453"/>
                      <a:pt x="617" y="453"/>
                    </a:cubicBezTo>
                    <a:cubicBezTo>
                      <a:pt x="617" y="392"/>
                      <a:pt x="617" y="392"/>
                      <a:pt x="617" y="392"/>
                    </a:cubicBezTo>
                    <a:cubicBezTo>
                      <a:pt x="630" y="392"/>
                      <a:pt x="630" y="392"/>
                      <a:pt x="630" y="392"/>
                    </a:cubicBezTo>
                    <a:lnTo>
                      <a:pt x="630" y="453"/>
                    </a:lnTo>
                    <a:close/>
                    <a:moveTo>
                      <a:pt x="647" y="453"/>
                    </a:moveTo>
                    <a:cubicBezTo>
                      <a:pt x="634" y="453"/>
                      <a:pt x="634" y="453"/>
                      <a:pt x="634" y="453"/>
                    </a:cubicBezTo>
                    <a:cubicBezTo>
                      <a:pt x="634" y="392"/>
                      <a:pt x="634" y="392"/>
                      <a:pt x="634" y="392"/>
                    </a:cubicBezTo>
                    <a:cubicBezTo>
                      <a:pt x="647" y="392"/>
                      <a:pt x="647" y="392"/>
                      <a:pt x="647" y="392"/>
                    </a:cubicBezTo>
                    <a:lnTo>
                      <a:pt x="647" y="453"/>
                    </a:lnTo>
                    <a:close/>
                    <a:moveTo>
                      <a:pt x="664" y="453"/>
                    </a:moveTo>
                    <a:cubicBezTo>
                      <a:pt x="651" y="453"/>
                      <a:pt x="651" y="453"/>
                      <a:pt x="651" y="453"/>
                    </a:cubicBezTo>
                    <a:cubicBezTo>
                      <a:pt x="651" y="392"/>
                      <a:pt x="651" y="392"/>
                      <a:pt x="651" y="392"/>
                    </a:cubicBezTo>
                    <a:cubicBezTo>
                      <a:pt x="664" y="392"/>
                      <a:pt x="664" y="392"/>
                      <a:pt x="664" y="392"/>
                    </a:cubicBezTo>
                    <a:lnTo>
                      <a:pt x="664" y="453"/>
                    </a:lnTo>
                    <a:close/>
                    <a:moveTo>
                      <a:pt x="681" y="453"/>
                    </a:moveTo>
                    <a:cubicBezTo>
                      <a:pt x="668" y="453"/>
                      <a:pt x="668" y="453"/>
                      <a:pt x="668" y="453"/>
                    </a:cubicBezTo>
                    <a:cubicBezTo>
                      <a:pt x="668" y="392"/>
                      <a:pt x="668" y="392"/>
                      <a:pt x="668" y="392"/>
                    </a:cubicBezTo>
                    <a:cubicBezTo>
                      <a:pt x="681" y="392"/>
                      <a:pt x="681" y="392"/>
                      <a:pt x="681" y="392"/>
                    </a:cubicBezTo>
                    <a:lnTo>
                      <a:pt x="681" y="453"/>
                    </a:lnTo>
                    <a:close/>
                    <a:moveTo>
                      <a:pt x="698" y="453"/>
                    </a:moveTo>
                    <a:cubicBezTo>
                      <a:pt x="685" y="453"/>
                      <a:pt x="685" y="453"/>
                      <a:pt x="685" y="453"/>
                    </a:cubicBezTo>
                    <a:cubicBezTo>
                      <a:pt x="685" y="392"/>
                      <a:pt x="685" y="392"/>
                      <a:pt x="685" y="392"/>
                    </a:cubicBezTo>
                    <a:cubicBezTo>
                      <a:pt x="698" y="392"/>
                      <a:pt x="698" y="392"/>
                      <a:pt x="698" y="392"/>
                    </a:cubicBezTo>
                    <a:lnTo>
                      <a:pt x="698" y="453"/>
                    </a:lnTo>
                    <a:close/>
                    <a:moveTo>
                      <a:pt x="700" y="373"/>
                    </a:moveTo>
                    <a:cubicBezTo>
                      <a:pt x="585" y="373"/>
                      <a:pt x="585" y="373"/>
                      <a:pt x="585" y="373"/>
                    </a:cubicBezTo>
                    <a:cubicBezTo>
                      <a:pt x="585" y="244"/>
                      <a:pt x="585" y="244"/>
                      <a:pt x="585" y="244"/>
                    </a:cubicBezTo>
                    <a:cubicBezTo>
                      <a:pt x="700" y="276"/>
                      <a:pt x="700" y="276"/>
                      <a:pt x="700" y="276"/>
                    </a:cubicBezTo>
                    <a:lnTo>
                      <a:pt x="700" y="373"/>
                    </a:lnTo>
                    <a:close/>
                    <a:moveTo>
                      <a:pt x="715" y="453"/>
                    </a:moveTo>
                    <a:cubicBezTo>
                      <a:pt x="702" y="453"/>
                      <a:pt x="702" y="453"/>
                      <a:pt x="702" y="453"/>
                    </a:cubicBezTo>
                    <a:cubicBezTo>
                      <a:pt x="702" y="392"/>
                      <a:pt x="702" y="392"/>
                      <a:pt x="702" y="392"/>
                    </a:cubicBezTo>
                    <a:cubicBezTo>
                      <a:pt x="715" y="392"/>
                      <a:pt x="715" y="392"/>
                      <a:pt x="715" y="392"/>
                    </a:cubicBezTo>
                    <a:lnTo>
                      <a:pt x="715" y="453"/>
                    </a:lnTo>
                    <a:close/>
                    <a:moveTo>
                      <a:pt x="732" y="453"/>
                    </a:moveTo>
                    <a:cubicBezTo>
                      <a:pt x="719" y="453"/>
                      <a:pt x="719" y="453"/>
                      <a:pt x="719" y="453"/>
                    </a:cubicBezTo>
                    <a:cubicBezTo>
                      <a:pt x="719" y="392"/>
                      <a:pt x="719" y="392"/>
                      <a:pt x="719" y="392"/>
                    </a:cubicBezTo>
                    <a:cubicBezTo>
                      <a:pt x="732" y="392"/>
                      <a:pt x="732" y="392"/>
                      <a:pt x="732" y="392"/>
                    </a:cubicBezTo>
                    <a:lnTo>
                      <a:pt x="732" y="453"/>
                    </a:lnTo>
                    <a:close/>
                    <a:moveTo>
                      <a:pt x="749" y="453"/>
                    </a:moveTo>
                    <a:cubicBezTo>
                      <a:pt x="736" y="453"/>
                      <a:pt x="736" y="453"/>
                      <a:pt x="736" y="453"/>
                    </a:cubicBezTo>
                    <a:cubicBezTo>
                      <a:pt x="736" y="392"/>
                      <a:pt x="736" y="392"/>
                      <a:pt x="736" y="392"/>
                    </a:cubicBezTo>
                    <a:cubicBezTo>
                      <a:pt x="749" y="392"/>
                      <a:pt x="749" y="392"/>
                      <a:pt x="749" y="392"/>
                    </a:cubicBezTo>
                    <a:lnTo>
                      <a:pt x="749" y="453"/>
                    </a:lnTo>
                    <a:close/>
                    <a:moveTo>
                      <a:pt x="766" y="453"/>
                    </a:moveTo>
                    <a:cubicBezTo>
                      <a:pt x="753" y="453"/>
                      <a:pt x="753" y="453"/>
                      <a:pt x="753" y="453"/>
                    </a:cubicBezTo>
                    <a:cubicBezTo>
                      <a:pt x="753" y="392"/>
                      <a:pt x="753" y="392"/>
                      <a:pt x="753" y="392"/>
                    </a:cubicBezTo>
                    <a:cubicBezTo>
                      <a:pt x="766" y="392"/>
                      <a:pt x="766" y="392"/>
                      <a:pt x="766" y="392"/>
                    </a:cubicBezTo>
                    <a:lnTo>
                      <a:pt x="766" y="453"/>
                    </a:lnTo>
                    <a:close/>
                    <a:moveTo>
                      <a:pt x="783" y="453"/>
                    </a:moveTo>
                    <a:cubicBezTo>
                      <a:pt x="770" y="453"/>
                      <a:pt x="770" y="453"/>
                      <a:pt x="770" y="453"/>
                    </a:cubicBezTo>
                    <a:cubicBezTo>
                      <a:pt x="770" y="392"/>
                      <a:pt x="770" y="392"/>
                      <a:pt x="770" y="392"/>
                    </a:cubicBezTo>
                    <a:cubicBezTo>
                      <a:pt x="783" y="392"/>
                      <a:pt x="783" y="392"/>
                      <a:pt x="783" y="392"/>
                    </a:cubicBezTo>
                    <a:lnTo>
                      <a:pt x="783" y="453"/>
                    </a:lnTo>
                    <a:close/>
                    <a:moveTo>
                      <a:pt x="800" y="453"/>
                    </a:moveTo>
                    <a:cubicBezTo>
                      <a:pt x="787" y="453"/>
                      <a:pt x="787" y="453"/>
                      <a:pt x="787" y="453"/>
                    </a:cubicBezTo>
                    <a:cubicBezTo>
                      <a:pt x="787" y="392"/>
                      <a:pt x="787" y="392"/>
                      <a:pt x="787" y="392"/>
                    </a:cubicBezTo>
                    <a:cubicBezTo>
                      <a:pt x="800" y="392"/>
                      <a:pt x="800" y="392"/>
                      <a:pt x="800" y="392"/>
                    </a:cubicBezTo>
                    <a:lnTo>
                      <a:pt x="800" y="453"/>
                    </a:lnTo>
                    <a:close/>
                    <a:moveTo>
                      <a:pt x="817" y="453"/>
                    </a:moveTo>
                    <a:cubicBezTo>
                      <a:pt x="804" y="453"/>
                      <a:pt x="804" y="453"/>
                      <a:pt x="804" y="453"/>
                    </a:cubicBezTo>
                    <a:cubicBezTo>
                      <a:pt x="804" y="392"/>
                      <a:pt x="804" y="392"/>
                      <a:pt x="804" y="392"/>
                    </a:cubicBezTo>
                    <a:cubicBezTo>
                      <a:pt x="817" y="392"/>
                      <a:pt x="817" y="392"/>
                      <a:pt x="817" y="392"/>
                    </a:cubicBezTo>
                    <a:lnTo>
                      <a:pt x="817" y="453"/>
                    </a:lnTo>
                    <a:close/>
                    <a:moveTo>
                      <a:pt x="834" y="453"/>
                    </a:moveTo>
                    <a:cubicBezTo>
                      <a:pt x="821" y="453"/>
                      <a:pt x="821" y="453"/>
                      <a:pt x="821" y="453"/>
                    </a:cubicBezTo>
                    <a:cubicBezTo>
                      <a:pt x="821" y="392"/>
                      <a:pt x="821" y="392"/>
                      <a:pt x="821" y="392"/>
                    </a:cubicBezTo>
                    <a:cubicBezTo>
                      <a:pt x="834" y="392"/>
                      <a:pt x="834" y="392"/>
                      <a:pt x="834" y="392"/>
                    </a:cubicBezTo>
                    <a:lnTo>
                      <a:pt x="834" y="453"/>
                    </a:lnTo>
                    <a:close/>
                    <a:moveTo>
                      <a:pt x="850" y="453"/>
                    </a:moveTo>
                    <a:cubicBezTo>
                      <a:pt x="838" y="453"/>
                      <a:pt x="838" y="453"/>
                      <a:pt x="838" y="453"/>
                    </a:cubicBezTo>
                    <a:cubicBezTo>
                      <a:pt x="838" y="392"/>
                      <a:pt x="838" y="392"/>
                      <a:pt x="838" y="392"/>
                    </a:cubicBezTo>
                    <a:cubicBezTo>
                      <a:pt x="850" y="392"/>
                      <a:pt x="850" y="392"/>
                      <a:pt x="850" y="392"/>
                    </a:cubicBezTo>
                    <a:lnTo>
                      <a:pt x="850" y="453"/>
                    </a:lnTo>
                    <a:close/>
                    <a:moveTo>
                      <a:pt x="868" y="453"/>
                    </a:moveTo>
                    <a:cubicBezTo>
                      <a:pt x="854" y="453"/>
                      <a:pt x="854" y="453"/>
                      <a:pt x="854" y="453"/>
                    </a:cubicBezTo>
                    <a:cubicBezTo>
                      <a:pt x="854" y="392"/>
                      <a:pt x="854" y="392"/>
                      <a:pt x="854" y="392"/>
                    </a:cubicBezTo>
                    <a:cubicBezTo>
                      <a:pt x="868" y="392"/>
                      <a:pt x="868" y="392"/>
                      <a:pt x="868" y="392"/>
                    </a:cubicBezTo>
                    <a:lnTo>
                      <a:pt x="868" y="453"/>
                    </a:lnTo>
                    <a:close/>
                    <a:moveTo>
                      <a:pt x="868" y="373"/>
                    </a:moveTo>
                    <a:cubicBezTo>
                      <a:pt x="721" y="373"/>
                      <a:pt x="721" y="373"/>
                      <a:pt x="721" y="373"/>
                    </a:cubicBezTo>
                    <a:cubicBezTo>
                      <a:pt x="721" y="282"/>
                      <a:pt x="721" y="282"/>
                      <a:pt x="721" y="282"/>
                    </a:cubicBezTo>
                    <a:cubicBezTo>
                      <a:pt x="868" y="323"/>
                      <a:pt x="868" y="323"/>
                      <a:pt x="868" y="323"/>
                    </a:cubicBezTo>
                    <a:lnTo>
                      <a:pt x="868" y="37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Rectangle 53">
                <a:extLst>
                  <a:ext uri="{FF2B5EF4-FFF2-40B4-BE49-F238E27FC236}">
                    <a16:creationId xmlns:a16="http://schemas.microsoft.com/office/drawing/2014/main" id="{A15DE4F2-0111-4AF2-A5D7-6A069FCAAA31}"/>
                  </a:ext>
                </a:extLst>
              </p:cNvPr>
              <p:cNvSpPr/>
              <p:nvPr/>
            </p:nvSpPr>
            <p:spPr>
              <a:xfrm>
                <a:off x="9652000" y="3200400"/>
                <a:ext cx="577850" cy="635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822E8F7-AD82-48E2-99BC-9281A58DC020}"/>
                  </a:ext>
                </a:extLst>
              </p:cNvPr>
              <p:cNvSpPr/>
              <p:nvPr/>
            </p:nvSpPr>
            <p:spPr>
              <a:xfrm>
                <a:off x="9728200" y="3276600"/>
                <a:ext cx="387350" cy="781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96842523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xit" presetSubtype="10" fill="hold" nodeType="afterEffect">
                                  <p:stCondLst>
                                    <p:cond delay="0"/>
                                  </p:stCondLst>
                                  <p:childTnLst>
                                    <p:anim calcmode="lin" valueType="num">
                                      <p:cBhvr>
                                        <p:cTn id="6" dur="750"/>
                                        <p:tgtEl>
                                          <p:spTgt spid="33"/>
                                        </p:tgtEl>
                                        <p:attrNameLst>
                                          <p:attrName>ppt_w</p:attrName>
                                        </p:attrNameLst>
                                      </p:cBhvr>
                                      <p:tavLst>
                                        <p:tav tm="0">
                                          <p:val>
                                            <p:strVal val="ppt_w"/>
                                          </p:val>
                                        </p:tav>
                                        <p:tav tm="100000">
                                          <p:val>
                                            <p:fltVal val="0"/>
                                          </p:val>
                                        </p:tav>
                                      </p:tavLst>
                                    </p:anim>
                                    <p:anim calcmode="lin" valueType="num">
                                      <p:cBhvr>
                                        <p:cTn id="7" dur="750"/>
                                        <p:tgtEl>
                                          <p:spTgt spid="33"/>
                                        </p:tgtEl>
                                        <p:attrNameLst>
                                          <p:attrName>ppt_h</p:attrName>
                                        </p:attrNameLst>
                                      </p:cBhvr>
                                      <p:tavLst>
                                        <p:tav tm="0">
                                          <p:val>
                                            <p:strVal val="ppt_h"/>
                                          </p:val>
                                        </p:tav>
                                        <p:tav tm="100000">
                                          <p:val>
                                            <p:strVal val="ppt_h"/>
                                          </p:val>
                                        </p:tav>
                                      </p:tavLst>
                                    </p:anim>
                                    <p:set>
                                      <p:cBhvr>
                                        <p:cTn id="8" dur="1" fill="hold">
                                          <p:stCondLst>
                                            <p:cond delay="749"/>
                                          </p:stCondLst>
                                        </p:cTn>
                                        <p:tgtEl>
                                          <p:spTgt spid="33"/>
                                        </p:tgtEl>
                                        <p:attrNameLst>
                                          <p:attrName>style.visibility</p:attrName>
                                        </p:attrNameLst>
                                      </p:cBhvr>
                                      <p:to>
                                        <p:strVal val="hidden"/>
                                      </p:to>
                                    </p:set>
                                  </p:childTnLst>
                                </p:cTn>
                              </p:par>
                              <p:par>
                                <p:cTn id="9" presetID="55" presetClass="entr" presetSubtype="0" fill="hold" nodeType="withEffect">
                                  <p:stCondLst>
                                    <p:cond delay="750"/>
                                  </p:stCondLst>
                                  <p:childTnLst>
                                    <p:set>
                                      <p:cBhvr>
                                        <p:cTn id="10" dur="1" fill="hold">
                                          <p:stCondLst>
                                            <p:cond delay="0"/>
                                          </p:stCondLst>
                                        </p:cTn>
                                        <p:tgtEl>
                                          <p:spTgt spid="4"/>
                                        </p:tgtEl>
                                        <p:attrNameLst>
                                          <p:attrName>style.visibility</p:attrName>
                                        </p:attrNameLst>
                                      </p:cBhvr>
                                      <p:to>
                                        <p:strVal val="visible"/>
                                      </p:to>
                                    </p:set>
                                    <p:anim calcmode="lin" valueType="num">
                                      <p:cBhvr>
                                        <p:cTn id="11" dur="750" fill="hold"/>
                                        <p:tgtEl>
                                          <p:spTgt spid="4"/>
                                        </p:tgtEl>
                                        <p:attrNameLst>
                                          <p:attrName>ppt_w</p:attrName>
                                        </p:attrNameLst>
                                      </p:cBhvr>
                                      <p:tavLst>
                                        <p:tav tm="0">
                                          <p:val>
                                            <p:strVal val="#ppt_w*0.70"/>
                                          </p:val>
                                        </p:tav>
                                        <p:tav tm="100000">
                                          <p:val>
                                            <p:strVal val="#ppt_w"/>
                                          </p:val>
                                        </p:tav>
                                      </p:tavLst>
                                    </p:anim>
                                    <p:anim calcmode="lin" valueType="num">
                                      <p:cBhvr>
                                        <p:cTn id="12" dur="750" fill="hold"/>
                                        <p:tgtEl>
                                          <p:spTgt spid="4"/>
                                        </p:tgtEl>
                                        <p:attrNameLst>
                                          <p:attrName>ppt_h</p:attrName>
                                        </p:attrNameLst>
                                      </p:cBhvr>
                                      <p:tavLst>
                                        <p:tav tm="0">
                                          <p:val>
                                            <p:strVal val="#ppt_h"/>
                                          </p:val>
                                        </p:tav>
                                        <p:tav tm="100000">
                                          <p:val>
                                            <p:strVal val="#ppt_h"/>
                                          </p:val>
                                        </p:tav>
                                      </p:tavLst>
                                    </p:anim>
                                    <p:animEffect transition="in" filter="fade">
                                      <p:cBhvr>
                                        <p:cTn id="13" dur="750"/>
                                        <p:tgtEl>
                                          <p:spTgt spid="4"/>
                                        </p:tgtEl>
                                      </p:cBhvr>
                                    </p:animEffect>
                                  </p:childTnLst>
                                </p:cTn>
                              </p:par>
                              <p:par>
                                <p:cTn id="14" presetID="10" presetClass="entr" presetSubtype="0" fill="hold" nodeType="withEffect">
                                  <p:stCondLst>
                                    <p:cond delay="10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3" name="Group 542">
            <a:extLst>
              <a:ext uri="{FF2B5EF4-FFF2-40B4-BE49-F238E27FC236}">
                <a16:creationId xmlns:a16="http://schemas.microsoft.com/office/drawing/2014/main" id="{7FB775E5-CF08-440C-817F-8E9DBADAAD9D}"/>
              </a:ext>
            </a:extLst>
          </p:cNvPr>
          <p:cNvGrpSpPr/>
          <p:nvPr/>
        </p:nvGrpSpPr>
        <p:grpSpPr>
          <a:xfrm>
            <a:off x="6096245" y="1595811"/>
            <a:ext cx="3396367" cy="2890845"/>
            <a:chOff x="6096245" y="1595811"/>
            <a:chExt cx="3396367" cy="2890845"/>
          </a:xfrm>
        </p:grpSpPr>
        <p:grpSp>
          <p:nvGrpSpPr>
            <p:cNvPr id="544" name="Group 543">
              <a:extLst>
                <a:ext uri="{FF2B5EF4-FFF2-40B4-BE49-F238E27FC236}">
                  <a16:creationId xmlns:a16="http://schemas.microsoft.com/office/drawing/2014/main" id="{A95575E5-5C06-452A-B993-F29D61D8E225}"/>
                </a:ext>
              </a:extLst>
            </p:cNvPr>
            <p:cNvGrpSpPr/>
            <p:nvPr/>
          </p:nvGrpSpPr>
          <p:grpSpPr>
            <a:xfrm>
              <a:off x="6096245" y="1595811"/>
              <a:ext cx="3396367" cy="2890845"/>
              <a:chOff x="2733368" y="-849426"/>
              <a:chExt cx="7628591" cy="6493142"/>
            </a:xfrm>
          </p:grpSpPr>
          <p:grpSp>
            <p:nvGrpSpPr>
              <p:cNvPr id="634" name="Group 4">
                <a:extLst>
                  <a:ext uri="{FF2B5EF4-FFF2-40B4-BE49-F238E27FC236}">
                    <a16:creationId xmlns:a16="http://schemas.microsoft.com/office/drawing/2014/main" id="{C1C35A82-C1D4-478A-8EA1-A98693B26473}"/>
                  </a:ext>
                </a:extLst>
              </p:cNvPr>
              <p:cNvGrpSpPr>
                <a:grpSpLocks noChangeAspect="1"/>
              </p:cNvGrpSpPr>
              <p:nvPr/>
            </p:nvGrpSpPr>
            <p:grpSpPr bwMode="auto">
              <a:xfrm>
                <a:off x="2733368" y="-849426"/>
                <a:ext cx="7628591" cy="6489831"/>
                <a:chOff x="5270" y="2404"/>
                <a:chExt cx="1380" cy="1174"/>
              </a:xfrm>
            </p:grpSpPr>
            <p:sp>
              <p:nvSpPr>
                <p:cNvPr id="636" name="AutoShape 3">
                  <a:extLst>
                    <a:ext uri="{FF2B5EF4-FFF2-40B4-BE49-F238E27FC236}">
                      <a16:creationId xmlns:a16="http://schemas.microsoft.com/office/drawing/2014/main" id="{3E431398-0012-4EB9-88F9-4A2F465852F4}"/>
                    </a:ext>
                  </a:extLst>
                </p:cNvPr>
                <p:cNvSpPr>
                  <a:spLocks noChangeAspect="1" noChangeArrowheads="1" noTextEdit="1"/>
                </p:cNvSpPr>
                <p:nvPr/>
              </p:nvSpPr>
              <p:spPr bwMode="auto">
                <a:xfrm>
                  <a:off x="5270" y="2404"/>
                  <a:ext cx="1380" cy="1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 name="Freeform 5">
                  <a:extLst>
                    <a:ext uri="{FF2B5EF4-FFF2-40B4-BE49-F238E27FC236}">
                      <a16:creationId xmlns:a16="http://schemas.microsoft.com/office/drawing/2014/main" id="{3E0F410B-8FF7-4E2A-9EF9-DE4D571D7047}"/>
                    </a:ext>
                  </a:extLst>
                </p:cNvPr>
                <p:cNvSpPr>
                  <a:spLocks/>
                </p:cNvSpPr>
                <p:nvPr/>
              </p:nvSpPr>
              <p:spPr bwMode="auto">
                <a:xfrm>
                  <a:off x="5770" y="3364"/>
                  <a:ext cx="384" cy="184"/>
                </a:xfrm>
                <a:custGeom>
                  <a:avLst/>
                  <a:gdLst>
                    <a:gd name="T0" fmla="*/ 0 w 384"/>
                    <a:gd name="T1" fmla="*/ 148 h 148"/>
                    <a:gd name="T2" fmla="*/ 0 w 384"/>
                    <a:gd name="T3" fmla="*/ 148 h 148"/>
                    <a:gd name="T4" fmla="*/ 88 w 384"/>
                    <a:gd name="T5" fmla="*/ 146 h 148"/>
                    <a:gd name="T6" fmla="*/ 190 w 384"/>
                    <a:gd name="T7" fmla="*/ 144 h 148"/>
                    <a:gd name="T8" fmla="*/ 190 w 384"/>
                    <a:gd name="T9" fmla="*/ 144 h 148"/>
                    <a:gd name="T10" fmla="*/ 294 w 384"/>
                    <a:gd name="T11" fmla="*/ 146 h 148"/>
                    <a:gd name="T12" fmla="*/ 384 w 384"/>
                    <a:gd name="T13" fmla="*/ 148 h 148"/>
                    <a:gd name="T14" fmla="*/ 384 w 384"/>
                    <a:gd name="T15" fmla="*/ 148 h 148"/>
                    <a:gd name="T16" fmla="*/ 366 w 384"/>
                    <a:gd name="T17" fmla="*/ 126 h 148"/>
                    <a:gd name="T18" fmla="*/ 352 w 384"/>
                    <a:gd name="T19" fmla="*/ 104 h 148"/>
                    <a:gd name="T20" fmla="*/ 344 w 384"/>
                    <a:gd name="T21" fmla="*/ 84 h 148"/>
                    <a:gd name="T22" fmla="*/ 338 w 384"/>
                    <a:gd name="T23" fmla="*/ 62 h 148"/>
                    <a:gd name="T24" fmla="*/ 338 w 384"/>
                    <a:gd name="T25" fmla="*/ 44 h 148"/>
                    <a:gd name="T26" fmla="*/ 338 w 384"/>
                    <a:gd name="T27" fmla="*/ 26 h 148"/>
                    <a:gd name="T28" fmla="*/ 340 w 384"/>
                    <a:gd name="T29" fmla="*/ 12 h 148"/>
                    <a:gd name="T30" fmla="*/ 344 w 384"/>
                    <a:gd name="T31" fmla="*/ 0 h 148"/>
                    <a:gd name="T32" fmla="*/ 40 w 384"/>
                    <a:gd name="T33" fmla="*/ 0 h 148"/>
                    <a:gd name="T34" fmla="*/ 40 w 384"/>
                    <a:gd name="T35" fmla="*/ 0 h 148"/>
                    <a:gd name="T36" fmla="*/ 42 w 384"/>
                    <a:gd name="T37" fmla="*/ 28 h 148"/>
                    <a:gd name="T38" fmla="*/ 40 w 384"/>
                    <a:gd name="T39" fmla="*/ 54 h 148"/>
                    <a:gd name="T40" fmla="*/ 36 w 384"/>
                    <a:gd name="T41" fmla="*/ 76 h 148"/>
                    <a:gd name="T42" fmla="*/ 30 w 384"/>
                    <a:gd name="T43" fmla="*/ 94 h 148"/>
                    <a:gd name="T44" fmla="*/ 24 w 384"/>
                    <a:gd name="T45" fmla="*/ 112 h 148"/>
                    <a:gd name="T46" fmla="*/ 16 w 384"/>
                    <a:gd name="T47" fmla="*/ 126 h 148"/>
                    <a:gd name="T48" fmla="*/ 8 w 384"/>
                    <a:gd name="T49" fmla="*/ 138 h 148"/>
                    <a:gd name="T50" fmla="*/ 0 w 384"/>
                    <a:gd name="T51" fmla="*/ 148 h 148"/>
                    <a:gd name="T52" fmla="*/ 0 w 384"/>
                    <a:gd name="T53" fmla="*/ 14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4" h="148">
                      <a:moveTo>
                        <a:pt x="0" y="148"/>
                      </a:moveTo>
                      <a:lnTo>
                        <a:pt x="0" y="148"/>
                      </a:lnTo>
                      <a:lnTo>
                        <a:pt x="88" y="146"/>
                      </a:lnTo>
                      <a:lnTo>
                        <a:pt x="190" y="144"/>
                      </a:lnTo>
                      <a:lnTo>
                        <a:pt x="190" y="144"/>
                      </a:lnTo>
                      <a:lnTo>
                        <a:pt x="294" y="146"/>
                      </a:lnTo>
                      <a:lnTo>
                        <a:pt x="384" y="148"/>
                      </a:lnTo>
                      <a:lnTo>
                        <a:pt x="384" y="148"/>
                      </a:lnTo>
                      <a:lnTo>
                        <a:pt x="366" y="126"/>
                      </a:lnTo>
                      <a:lnTo>
                        <a:pt x="352" y="104"/>
                      </a:lnTo>
                      <a:lnTo>
                        <a:pt x="344" y="84"/>
                      </a:lnTo>
                      <a:lnTo>
                        <a:pt x="338" y="62"/>
                      </a:lnTo>
                      <a:lnTo>
                        <a:pt x="338" y="44"/>
                      </a:lnTo>
                      <a:lnTo>
                        <a:pt x="338" y="26"/>
                      </a:lnTo>
                      <a:lnTo>
                        <a:pt x="340" y="12"/>
                      </a:lnTo>
                      <a:lnTo>
                        <a:pt x="344" y="0"/>
                      </a:lnTo>
                      <a:lnTo>
                        <a:pt x="40" y="0"/>
                      </a:lnTo>
                      <a:lnTo>
                        <a:pt x="40" y="0"/>
                      </a:lnTo>
                      <a:lnTo>
                        <a:pt x="42" y="28"/>
                      </a:lnTo>
                      <a:lnTo>
                        <a:pt x="40" y="54"/>
                      </a:lnTo>
                      <a:lnTo>
                        <a:pt x="36" y="76"/>
                      </a:lnTo>
                      <a:lnTo>
                        <a:pt x="30" y="94"/>
                      </a:lnTo>
                      <a:lnTo>
                        <a:pt x="24" y="112"/>
                      </a:lnTo>
                      <a:lnTo>
                        <a:pt x="16" y="126"/>
                      </a:lnTo>
                      <a:lnTo>
                        <a:pt x="8" y="138"/>
                      </a:lnTo>
                      <a:lnTo>
                        <a:pt x="0" y="148"/>
                      </a:lnTo>
                      <a:lnTo>
                        <a:pt x="0" y="1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 name="Freeform 6">
                  <a:extLst>
                    <a:ext uri="{FF2B5EF4-FFF2-40B4-BE49-F238E27FC236}">
                      <a16:creationId xmlns:a16="http://schemas.microsoft.com/office/drawing/2014/main" id="{0DF1AF4E-55A0-41C7-8B21-DF1B2A61610C}"/>
                    </a:ext>
                  </a:extLst>
                </p:cNvPr>
                <p:cNvSpPr>
                  <a:spLocks/>
                </p:cNvSpPr>
                <p:nvPr/>
              </p:nvSpPr>
              <p:spPr bwMode="auto">
                <a:xfrm>
                  <a:off x="5270" y="2404"/>
                  <a:ext cx="1380" cy="960"/>
                </a:xfrm>
                <a:custGeom>
                  <a:avLst/>
                  <a:gdLst>
                    <a:gd name="T0" fmla="*/ 1358 w 1380"/>
                    <a:gd name="T1" fmla="*/ 0 h 960"/>
                    <a:gd name="T2" fmla="*/ 22 w 1380"/>
                    <a:gd name="T3" fmla="*/ 0 h 960"/>
                    <a:gd name="T4" fmla="*/ 22 w 1380"/>
                    <a:gd name="T5" fmla="*/ 0 h 960"/>
                    <a:gd name="T6" fmla="*/ 14 w 1380"/>
                    <a:gd name="T7" fmla="*/ 2 h 960"/>
                    <a:gd name="T8" fmla="*/ 6 w 1380"/>
                    <a:gd name="T9" fmla="*/ 6 h 960"/>
                    <a:gd name="T10" fmla="*/ 2 w 1380"/>
                    <a:gd name="T11" fmla="*/ 12 h 960"/>
                    <a:gd name="T12" fmla="*/ 0 w 1380"/>
                    <a:gd name="T13" fmla="*/ 22 h 960"/>
                    <a:gd name="T14" fmla="*/ 0 w 1380"/>
                    <a:gd name="T15" fmla="*/ 938 h 960"/>
                    <a:gd name="T16" fmla="*/ 0 w 1380"/>
                    <a:gd name="T17" fmla="*/ 938 h 960"/>
                    <a:gd name="T18" fmla="*/ 2 w 1380"/>
                    <a:gd name="T19" fmla="*/ 946 h 960"/>
                    <a:gd name="T20" fmla="*/ 6 w 1380"/>
                    <a:gd name="T21" fmla="*/ 954 h 960"/>
                    <a:gd name="T22" fmla="*/ 14 w 1380"/>
                    <a:gd name="T23" fmla="*/ 958 h 960"/>
                    <a:gd name="T24" fmla="*/ 22 w 1380"/>
                    <a:gd name="T25" fmla="*/ 960 h 960"/>
                    <a:gd name="T26" fmla="*/ 540 w 1380"/>
                    <a:gd name="T27" fmla="*/ 960 h 960"/>
                    <a:gd name="T28" fmla="*/ 540 w 1380"/>
                    <a:gd name="T29" fmla="*/ 960 h 960"/>
                    <a:gd name="T30" fmla="*/ 538 w 1380"/>
                    <a:gd name="T31" fmla="*/ 928 h 960"/>
                    <a:gd name="T32" fmla="*/ 532 w 1380"/>
                    <a:gd name="T33" fmla="*/ 892 h 960"/>
                    <a:gd name="T34" fmla="*/ 532 w 1380"/>
                    <a:gd name="T35" fmla="*/ 892 h 960"/>
                    <a:gd name="T36" fmla="*/ 530 w 1380"/>
                    <a:gd name="T37" fmla="*/ 888 h 960"/>
                    <a:gd name="T38" fmla="*/ 84 w 1380"/>
                    <a:gd name="T39" fmla="*/ 888 h 960"/>
                    <a:gd name="T40" fmla="*/ 84 w 1380"/>
                    <a:gd name="T41" fmla="*/ 70 h 960"/>
                    <a:gd name="T42" fmla="*/ 1296 w 1380"/>
                    <a:gd name="T43" fmla="*/ 70 h 960"/>
                    <a:gd name="T44" fmla="*/ 1296 w 1380"/>
                    <a:gd name="T45" fmla="*/ 888 h 960"/>
                    <a:gd name="T46" fmla="*/ 848 w 1380"/>
                    <a:gd name="T47" fmla="*/ 888 h 960"/>
                    <a:gd name="T48" fmla="*/ 848 w 1380"/>
                    <a:gd name="T49" fmla="*/ 944 h 960"/>
                    <a:gd name="T50" fmla="*/ 848 w 1380"/>
                    <a:gd name="T51" fmla="*/ 944 h 960"/>
                    <a:gd name="T52" fmla="*/ 844 w 1380"/>
                    <a:gd name="T53" fmla="*/ 960 h 960"/>
                    <a:gd name="T54" fmla="*/ 1358 w 1380"/>
                    <a:gd name="T55" fmla="*/ 960 h 960"/>
                    <a:gd name="T56" fmla="*/ 1358 w 1380"/>
                    <a:gd name="T57" fmla="*/ 960 h 960"/>
                    <a:gd name="T58" fmla="*/ 1366 w 1380"/>
                    <a:gd name="T59" fmla="*/ 958 h 960"/>
                    <a:gd name="T60" fmla="*/ 1374 w 1380"/>
                    <a:gd name="T61" fmla="*/ 954 h 960"/>
                    <a:gd name="T62" fmla="*/ 1378 w 1380"/>
                    <a:gd name="T63" fmla="*/ 946 h 960"/>
                    <a:gd name="T64" fmla="*/ 1380 w 1380"/>
                    <a:gd name="T65" fmla="*/ 938 h 960"/>
                    <a:gd name="T66" fmla="*/ 1380 w 1380"/>
                    <a:gd name="T67" fmla="*/ 22 h 960"/>
                    <a:gd name="T68" fmla="*/ 1380 w 1380"/>
                    <a:gd name="T69" fmla="*/ 22 h 960"/>
                    <a:gd name="T70" fmla="*/ 1378 w 1380"/>
                    <a:gd name="T71" fmla="*/ 12 h 960"/>
                    <a:gd name="T72" fmla="*/ 1374 w 1380"/>
                    <a:gd name="T73" fmla="*/ 6 h 960"/>
                    <a:gd name="T74" fmla="*/ 1366 w 1380"/>
                    <a:gd name="T75" fmla="*/ 2 h 960"/>
                    <a:gd name="T76" fmla="*/ 1358 w 1380"/>
                    <a:gd name="T77" fmla="*/ 0 h 960"/>
                    <a:gd name="T78" fmla="*/ 1358 w 1380"/>
                    <a:gd name="T79" fmla="*/ 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80" h="960">
                      <a:moveTo>
                        <a:pt x="1358" y="0"/>
                      </a:moveTo>
                      <a:lnTo>
                        <a:pt x="22" y="0"/>
                      </a:lnTo>
                      <a:lnTo>
                        <a:pt x="22" y="0"/>
                      </a:lnTo>
                      <a:lnTo>
                        <a:pt x="14" y="2"/>
                      </a:lnTo>
                      <a:lnTo>
                        <a:pt x="6" y="6"/>
                      </a:lnTo>
                      <a:lnTo>
                        <a:pt x="2" y="12"/>
                      </a:lnTo>
                      <a:lnTo>
                        <a:pt x="0" y="22"/>
                      </a:lnTo>
                      <a:lnTo>
                        <a:pt x="0" y="938"/>
                      </a:lnTo>
                      <a:lnTo>
                        <a:pt x="0" y="938"/>
                      </a:lnTo>
                      <a:lnTo>
                        <a:pt x="2" y="946"/>
                      </a:lnTo>
                      <a:lnTo>
                        <a:pt x="6" y="954"/>
                      </a:lnTo>
                      <a:lnTo>
                        <a:pt x="14" y="958"/>
                      </a:lnTo>
                      <a:lnTo>
                        <a:pt x="22" y="960"/>
                      </a:lnTo>
                      <a:lnTo>
                        <a:pt x="540" y="960"/>
                      </a:lnTo>
                      <a:lnTo>
                        <a:pt x="540" y="960"/>
                      </a:lnTo>
                      <a:lnTo>
                        <a:pt x="538" y="928"/>
                      </a:lnTo>
                      <a:lnTo>
                        <a:pt x="532" y="892"/>
                      </a:lnTo>
                      <a:lnTo>
                        <a:pt x="532" y="892"/>
                      </a:lnTo>
                      <a:lnTo>
                        <a:pt x="530" y="888"/>
                      </a:lnTo>
                      <a:lnTo>
                        <a:pt x="84" y="888"/>
                      </a:lnTo>
                      <a:lnTo>
                        <a:pt x="84" y="70"/>
                      </a:lnTo>
                      <a:lnTo>
                        <a:pt x="1296" y="70"/>
                      </a:lnTo>
                      <a:lnTo>
                        <a:pt x="1296" y="888"/>
                      </a:lnTo>
                      <a:lnTo>
                        <a:pt x="848" y="888"/>
                      </a:lnTo>
                      <a:lnTo>
                        <a:pt x="848" y="944"/>
                      </a:lnTo>
                      <a:lnTo>
                        <a:pt x="848" y="944"/>
                      </a:lnTo>
                      <a:lnTo>
                        <a:pt x="844" y="960"/>
                      </a:lnTo>
                      <a:lnTo>
                        <a:pt x="1358" y="960"/>
                      </a:lnTo>
                      <a:lnTo>
                        <a:pt x="1358" y="960"/>
                      </a:lnTo>
                      <a:lnTo>
                        <a:pt x="1366" y="958"/>
                      </a:lnTo>
                      <a:lnTo>
                        <a:pt x="1374" y="954"/>
                      </a:lnTo>
                      <a:lnTo>
                        <a:pt x="1378" y="946"/>
                      </a:lnTo>
                      <a:lnTo>
                        <a:pt x="1380" y="938"/>
                      </a:lnTo>
                      <a:lnTo>
                        <a:pt x="1380" y="22"/>
                      </a:lnTo>
                      <a:lnTo>
                        <a:pt x="1380" y="22"/>
                      </a:lnTo>
                      <a:lnTo>
                        <a:pt x="1378" y="12"/>
                      </a:lnTo>
                      <a:lnTo>
                        <a:pt x="1374" y="6"/>
                      </a:lnTo>
                      <a:lnTo>
                        <a:pt x="1366" y="2"/>
                      </a:lnTo>
                      <a:lnTo>
                        <a:pt x="1358" y="0"/>
                      </a:lnTo>
                      <a:lnTo>
                        <a:pt x="13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 name="Freeform 7">
                  <a:extLst>
                    <a:ext uri="{FF2B5EF4-FFF2-40B4-BE49-F238E27FC236}">
                      <a16:creationId xmlns:a16="http://schemas.microsoft.com/office/drawing/2014/main" id="{D20D3270-665A-4EBE-B988-B5DD349189CB}"/>
                    </a:ext>
                  </a:extLst>
                </p:cNvPr>
                <p:cNvSpPr>
                  <a:spLocks/>
                </p:cNvSpPr>
                <p:nvPr/>
              </p:nvSpPr>
              <p:spPr bwMode="auto">
                <a:xfrm>
                  <a:off x="5785" y="3292"/>
                  <a:ext cx="347" cy="72"/>
                </a:xfrm>
                <a:custGeom>
                  <a:avLst/>
                  <a:gdLst>
                    <a:gd name="T0" fmla="*/ 318 w 318"/>
                    <a:gd name="T1" fmla="*/ 0 h 72"/>
                    <a:gd name="T2" fmla="*/ 0 w 318"/>
                    <a:gd name="T3" fmla="*/ 0 h 72"/>
                    <a:gd name="T4" fmla="*/ 0 w 318"/>
                    <a:gd name="T5" fmla="*/ 0 h 72"/>
                    <a:gd name="T6" fmla="*/ 2 w 318"/>
                    <a:gd name="T7" fmla="*/ 4 h 72"/>
                    <a:gd name="T8" fmla="*/ 2 w 318"/>
                    <a:gd name="T9" fmla="*/ 4 h 72"/>
                    <a:gd name="T10" fmla="*/ 8 w 318"/>
                    <a:gd name="T11" fmla="*/ 40 h 72"/>
                    <a:gd name="T12" fmla="*/ 10 w 318"/>
                    <a:gd name="T13" fmla="*/ 72 h 72"/>
                    <a:gd name="T14" fmla="*/ 314 w 318"/>
                    <a:gd name="T15" fmla="*/ 72 h 72"/>
                    <a:gd name="T16" fmla="*/ 314 w 318"/>
                    <a:gd name="T17" fmla="*/ 72 h 72"/>
                    <a:gd name="T18" fmla="*/ 318 w 318"/>
                    <a:gd name="T19" fmla="*/ 56 h 72"/>
                    <a:gd name="T20" fmla="*/ 318 w 318"/>
                    <a:gd name="T2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72">
                      <a:moveTo>
                        <a:pt x="318" y="0"/>
                      </a:moveTo>
                      <a:lnTo>
                        <a:pt x="0" y="0"/>
                      </a:lnTo>
                      <a:lnTo>
                        <a:pt x="0" y="0"/>
                      </a:lnTo>
                      <a:lnTo>
                        <a:pt x="2" y="4"/>
                      </a:lnTo>
                      <a:lnTo>
                        <a:pt x="2" y="4"/>
                      </a:lnTo>
                      <a:lnTo>
                        <a:pt x="8" y="40"/>
                      </a:lnTo>
                      <a:lnTo>
                        <a:pt x="10" y="72"/>
                      </a:lnTo>
                      <a:lnTo>
                        <a:pt x="314" y="72"/>
                      </a:lnTo>
                      <a:lnTo>
                        <a:pt x="314" y="72"/>
                      </a:lnTo>
                      <a:lnTo>
                        <a:pt x="318" y="56"/>
                      </a:lnTo>
                      <a:lnTo>
                        <a:pt x="3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35" name="Round Same Side Corner Rectangle 176">
                <a:extLst>
                  <a:ext uri="{FF2B5EF4-FFF2-40B4-BE49-F238E27FC236}">
                    <a16:creationId xmlns:a16="http://schemas.microsoft.com/office/drawing/2014/main" id="{78B4DB46-A418-4B6D-9E20-8C302A73571C}"/>
                  </a:ext>
                </a:extLst>
              </p:cNvPr>
              <p:cNvSpPr/>
              <p:nvPr/>
            </p:nvSpPr>
            <p:spPr>
              <a:xfrm>
                <a:off x="4202670" y="5388078"/>
                <a:ext cx="4689986" cy="255638"/>
              </a:xfrm>
              <a:prstGeom prst="round2SameRect">
                <a:avLst>
                  <a:gd name="adj1" fmla="val 50000"/>
                  <a:gd name="adj2"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5" name="Group 544">
              <a:extLst>
                <a:ext uri="{FF2B5EF4-FFF2-40B4-BE49-F238E27FC236}">
                  <a16:creationId xmlns:a16="http://schemas.microsoft.com/office/drawing/2014/main" id="{69D86E2F-BCAC-4B0A-A285-C544D80C921A}"/>
                </a:ext>
              </a:extLst>
            </p:cNvPr>
            <p:cNvGrpSpPr/>
            <p:nvPr/>
          </p:nvGrpSpPr>
          <p:grpSpPr>
            <a:xfrm>
              <a:off x="6384866" y="1801817"/>
              <a:ext cx="2850891" cy="1929192"/>
              <a:chOff x="1747459" y="1812437"/>
              <a:chExt cx="1193923" cy="892260"/>
            </a:xfrm>
            <a:solidFill>
              <a:schemeClr val="bg1"/>
            </a:solidFill>
          </p:grpSpPr>
          <p:sp>
            <p:nvSpPr>
              <p:cNvPr id="546" name="Shape 266">
                <a:extLst>
                  <a:ext uri="{FF2B5EF4-FFF2-40B4-BE49-F238E27FC236}">
                    <a16:creationId xmlns:a16="http://schemas.microsoft.com/office/drawing/2014/main" id="{134BDEA2-8224-4A9E-B4BE-C06B86C75747}"/>
                  </a:ext>
                </a:extLst>
              </p:cNvPr>
              <p:cNvSpPr/>
              <p:nvPr/>
            </p:nvSpPr>
            <p:spPr>
              <a:xfrm>
                <a:off x="2632779" y="2040799"/>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47" name="Shape 268">
                <a:extLst>
                  <a:ext uri="{FF2B5EF4-FFF2-40B4-BE49-F238E27FC236}">
                    <a16:creationId xmlns:a16="http://schemas.microsoft.com/office/drawing/2014/main" id="{38B92237-642F-48B0-823D-D39AF7C2B366}"/>
                  </a:ext>
                </a:extLst>
              </p:cNvPr>
              <p:cNvSpPr/>
              <p:nvPr/>
            </p:nvSpPr>
            <p:spPr>
              <a:xfrm>
                <a:off x="2632779" y="2155378"/>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48" name="Shape 289">
                <a:extLst>
                  <a:ext uri="{FF2B5EF4-FFF2-40B4-BE49-F238E27FC236}">
                    <a16:creationId xmlns:a16="http://schemas.microsoft.com/office/drawing/2014/main" id="{5D38C0AA-E239-4203-8A50-570A9AEE276E}"/>
                  </a:ext>
                </a:extLst>
              </p:cNvPr>
              <p:cNvSpPr/>
              <p:nvPr/>
            </p:nvSpPr>
            <p:spPr>
              <a:xfrm>
                <a:off x="2632779" y="2271902"/>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49" name="Shape 291">
                <a:extLst>
                  <a:ext uri="{FF2B5EF4-FFF2-40B4-BE49-F238E27FC236}">
                    <a16:creationId xmlns:a16="http://schemas.microsoft.com/office/drawing/2014/main" id="{049ED91C-E29F-41C6-84CC-7769005C0B76}"/>
                  </a:ext>
                </a:extLst>
              </p:cNvPr>
              <p:cNvSpPr/>
              <p:nvPr/>
            </p:nvSpPr>
            <p:spPr>
              <a:xfrm>
                <a:off x="2632779" y="2386482"/>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50" name="Shape 297">
                <a:extLst>
                  <a:ext uri="{FF2B5EF4-FFF2-40B4-BE49-F238E27FC236}">
                    <a16:creationId xmlns:a16="http://schemas.microsoft.com/office/drawing/2014/main" id="{3F1A2473-6303-4213-B1CB-04A7D5B77D26}"/>
                  </a:ext>
                </a:extLst>
              </p:cNvPr>
              <p:cNvSpPr/>
              <p:nvPr/>
            </p:nvSpPr>
            <p:spPr>
              <a:xfrm>
                <a:off x="2632546" y="2501060"/>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51" name="Shape 299">
                <a:extLst>
                  <a:ext uri="{FF2B5EF4-FFF2-40B4-BE49-F238E27FC236}">
                    <a16:creationId xmlns:a16="http://schemas.microsoft.com/office/drawing/2014/main" id="{AF35DE78-5E44-47CE-842B-0CF20A321CEB}"/>
                  </a:ext>
                </a:extLst>
              </p:cNvPr>
              <p:cNvSpPr/>
              <p:nvPr/>
            </p:nvSpPr>
            <p:spPr>
              <a:xfrm>
                <a:off x="2632546" y="2615639"/>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52" name="Shape 286">
                <a:extLst>
                  <a:ext uri="{FF2B5EF4-FFF2-40B4-BE49-F238E27FC236}">
                    <a16:creationId xmlns:a16="http://schemas.microsoft.com/office/drawing/2014/main" id="{BE2152FC-20F2-40E5-B83F-9FA4F77ED83F}"/>
                  </a:ext>
                </a:extLst>
              </p:cNvPr>
              <p:cNvSpPr/>
              <p:nvPr/>
            </p:nvSpPr>
            <p:spPr>
              <a:xfrm>
                <a:off x="2522260" y="2042259"/>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53" name="Shape 288">
                <a:extLst>
                  <a:ext uri="{FF2B5EF4-FFF2-40B4-BE49-F238E27FC236}">
                    <a16:creationId xmlns:a16="http://schemas.microsoft.com/office/drawing/2014/main" id="{E0352555-21EB-40BF-9CD2-8F9DD45F61D5}"/>
                  </a:ext>
                </a:extLst>
              </p:cNvPr>
              <p:cNvSpPr/>
              <p:nvPr/>
            </p:nvSpPr>
            <p:spPr>
              <a:xfrm>
                <a:off x="2522260" y="2156837"/>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54" name="Shape 310">
                <a:extLst>
                  <a:ext uri="{FF2B5EF4-FFF2-40B4-BE49-F238E27FC236}">
                    <a16:creationId xmlns:a16="http://schemas.microsoft.com/office/drawing/2014/main" id="{22992141-98BD-4879-92F2-CA3058F28496}"/>
                  </a:ext>
                </a:extLst>
              </p:cNvPr>
              <p:cNvSpPr/>
              <p:nvPr/>
            </p:nvSpPr>
            <p:spPr>
              <a:xfrm>
                <a:off x="2522027" y="2273362"/>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55" name="Shape 312">
                <a:extLst>
                  <a:ext uri="{FF2B5EF4-FFF2-40B4-BE49-F238E27FC236}">
                    <a16:creationId xmlns:a16="http://schemas.microsoft.com/office/drawing/2014/main" id="{1810FF47-3885-4200-A223-7C610974A487}"/>
                  </a:ext>
                </a:extLst>
              </p:cNvPr>
              <p:cNvSpPr/>
              <p:nvPr/>
            </p:nvSpPr>
            <p:spPr>
              <a:xfrm>
                <a:off x="2522026" y="2387941"/>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56" name="Shape 318">
                <a:extLst>
                  <a:ext uri="{FF2B5EF4-FFF2-40B4-BE49-F238E27FC236}">
                    <a16:creationId xmlns:a16="http://schemas.microsoft.com/office/drawing/2014/main" id="{BD0802B2-E5A5-468D-B89A-B53895A5F072}"/>
                  </a:ext>
                </a:extLst>
              </p:cNvPr>
              <p:cNvSpPr/>
              <p:nvPr/>
            </p:nvSpPr>
            <p:spPr>
              <a:xfrm>
                <a:off x="2522026" y="2502519"/>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57" name="Shape 320">
                <a:extLst>
                  <a:ext uri="{FF2B5EF4-FFF2-40B4-BE49-F238E27FC236}">
                    <a16:creationId xmlns:a16="http://schemas.microsoft.com/office/drawing/2014/main" id="{491C3C2B-75FE-42D4-B92A-B3924D135DB2}"/>
                  </a:ext>
                </a:extLst>
              </p:cNvPr>
              <p:cNvSpPr/>
              <p:nvPr/>
            </p:nvSpPr>
            <p:spPr>
              <a:xfrm>
                <a:off x="2522026" y="2617098"/>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58" name="Shape 285">
                <a:extLst>
                  <a:ext uri="{FF2B5EF4-FFF2-40B4-BE49-F238E27FC236}">
                    <a16:creationId xmlns:a16="http://schemas.microsoft.com/office/drawing/2014/main" id="{063FCE26-032C-4B9C-AC28-11A057983AED}"/>
                  </a:ext>
                </a:extLst>
              </p:cNvPr>
              <p:cNvSpPr/>
              <p:nvPr/>
            </p:nvSpPr>
            <p:spPr>
              <a:xfrm>
                <a:off x="2411741" y="2042259"/>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59" name="Shape 287">
                <a:extLst>
                  <a:ext uri="{FF2B5EF4-FFF2-40B4-BE49-F238E27FC236}">
                    <a16:creationId xmlns:a16="http://schemas.microsoft.com/office/drawing/2014/main" id="{5F32DEB2-19F7-4DF5-95DC-353F6C3C09BA}"/>
                  </a:ext>
                </a:extLst>
              </p:cNvPr>
              <p:cNvSpPr/>
              <p:nvPr/>
            </p:nvSpPr>
            <p:spPr>
              <a:xfrm>
                <a:off x="2411741" y="2156837"/>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60" name="Shape 309">
                <a:extLst>
                  <a:ext uri="{FF2B5EF4-FFF2-40B4-BE49-F238E27FC236}">
                    <a16:creationId xmlns:a16="http://schemas.microsoft.com/office/drawing/2014/main" id="{9B11E7D6-3427-44A9-BF70-358B15F65B18}"/>
                  </a:ext>
                </a:extLst>
              </p:cNvPr>
              <p:cNvSpPr/>
              <p:nvPr/>
            </p:nvSpPr>
            <p:spPr>
              <a:xfrm>
                <a:off x="2411507" y="2273362"/>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61" name="Shape 311">
                <a:extLst>
                  <a:ext uri="{FF2B5EF4-FFF2-40B4-BE49-F238E27FC236}">
                    <a16:creationId xmlns:a16="http://schemas.microsoft.com/office/drawing/2014/main" id="{3332CC88-520B-42B6-8DF5-B38F00A22EC2}"/>
                  </a:ext>
                </a:extLst>
              </p:cNvPr>
              <p:cNvSpPr/>
              <p:nvPr/>
            </p:nvSpPr>
            <p:spPr>
              <a:xfrm>
                <a:off x="2411507" y="2387941"/>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62" name="Shape 317">
                <a:extLst>
                  <a:ext uri="{FF2B5EF4-FFF2-40B4-BE49-F238E27FC236}">
                    <a16:creationId xmlns:a16="http://schemas.microsoft.com/office/drawing/2014/main" id="{9F1D3FAB-B95A-4680-94CD-E45990630089}"/>
                  </a:ext>
                </a:extLst>
              </p:cNvPr>
              <p:cNvSpPr/>
              <p:nvPr/>
            </p:nvSpPr>
            <p:spPr>
              <a:xfrm>
                <a:off x="2411507" y="2502519"/>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63" name="Shape 319">
                <a:extLst>
                  <a:ext uri="{FF2B5EF4-FFF2-40B4-BE49-F238E27FC236}">
                    <a16:creationId xmlns:a16="http://schemas.microsoft.com/office/drawing/2014/main" id="{485B8EAC-F065-4DD2-A4B9-47F0C0D9BC55}"/>
                  </a:ext>
                </a:extLst>
              </p:cNvPr>
              <p:cNvSpPr/>
              <p:nvPr/>
            </p:nvSpPr>
            <p:spPr>
              <a:xfrm>
                <a:off x="2411507" y="2617098"/>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64" name="Shape 283">
                <a:extLst>
                  <a:ext uri="{FF2B5EF4-FFF2-40B4-BE49-F238E27FC236}">
                    <a16:creationId xmlns:a16="http://schemas.microsoft.com/office/drawing/2014/main" id="{267DF2B2-7C68-4464-BBAD-C60AC426F5DC}"/>
                  </a:ext>
                </a:extLst>
              </p:cNvPr>
              <p:cNvSpPr/>
              <p:nvPr/>
            </p:nvSpPr>
            <p:spPr>
              <a:xfrm>
                <a:off x="2300988" y="2042502"/>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65" name="Shape 284">
                <a:extLst>
                  <a:ext uri="{FF2B5EF4-FFF2-40B4-BE49-F238E27FC236}">
                    <a16:creationId xmlns:a16="http://schemas.microsoft.com/office/drawing/2014/main" id="{A594B370-A238-4C58-880C-AE625992FFF7}"/>
                  </a:ext>
                </a:extLst>
              </p:cNvPr>
              <p:cNvSpPr/>
              <p:nvPr/>
            </p:nvSpPr>
            <p:spPr>
              <a:xfrm>
                <a:off x="2300988" y="2157080"/>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66" name="Shape 306">
                <a:extLst>
                  <a:ext uri="{FF2B5EF4-FFF2-40B4-BE49-F238E27FC236}">
                    <a16:creationId xmlns:a16="http://schemas.microsoft.com/office/drawing/2014/main" id="{E990AD0F-9B19-4881-82FF-271A3E424A51}"/>
                  </a:ext>
                </a:extLst>
              </p:cNvPr>
              <p:cNvSpPr/>
              <p:nvPr/>
            </p:nvSpPr>
            <p:spPr>
              <a:xfrm>
                <a:off x="2300988" y="2273605"/>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67" name="Shape 308">
                <a:extLst>
                  <a:ext uri="{FF2B5EF4-FFF2-40B4-BE49-F238E27FC236}">
                    <a16:creationId xmlns:a16="http://schemas.microsoft.com/office/drawing/2014/main" id="{07A6BA90-15DA-4013-B18C-08B3F0891C44}"/>
                  </a:ext>
                </a:extLst>
              </p:cNvPr>
              <p:cNvSpPr/>
              <p:nvPr/>
            </p:nvSpPr>
            <p:spPr>
              <a:xfrm>
                <a:off x="2300988" y="2388184"/>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68" name="Shape 314">
                <a:extLst>
                  <a:ext uri="{FF2B5EF4-FFF2-40B4-BE49-F238E27FC236}">
                    <a16:creationId xmlns:a16="http://schemas.microsoft.com/office/drawing/2014/main" id="{2F8AC730-CB66-40DF-9C88-6B18D5F9D36B}"/>
                  </a:ext>
                </a:extLst>
              </p:cNvPr>
              <p:cNvSpPr/>
              <p:nvPr/>
            </p:nvSpPr>
            <p:spPr>
              <a:xfrm>
                <a:off x="2300755" y="2502762"/>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69" name="Shape 316">
                <a:extLst>
                  <a:ext uri="{FF2B5EF4-FFF2-40B4-BE49-F238E27FC236}">
                    <a16:creationId xmlns:a16="http://schemas.microsoft.com/office/drawing/2014/main" id="{647B4C4B-1454-4049-815B-3958F5076C40}"/>
                  </a:ext>
                </a:extLst>
              </p:cNvPr>
              <p:cNvSpPr/>
              <p:nvPr/>
            </p:nvSpPr>
            <p:spPr>
              <a:xfrm>
                <a:off x="2300755" y="2617342"/>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70" name="Shape 283">
                <a:extLst>
                  <a:ext uri="{FF2B5EF4-FFF2-40B4-BE49-F238E27FC236}">
                    <a16:creationId xmlns:a16="http://schemas.microsoft.com/office/drawing/2014/main" id="{CBDD5DF8-B333-43F0-8B09-15E583175EAD}"/>
                  </a:ext>
                </a:extLst>
              </p:cNvPr>
              <p:cNvSpPr/>
              <p:nvPr/>
            </p:nvSpPr>
            <p:spPr>
              <a:xfrm>
                <a:off x="2190236" y="2042502"/>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71" name="Shape 284">
                <a:extLst>
                  <a:ext uri="{FF2B5EF4-FFF2-40B4-BE49-F238E27FC236}">
                    <a16:creationId xmlns:a16="http://schemas.microsoft.com/office/drawing/2014/main" id="{C33E302F-720B-4094-9AA9-8C7DAC85F4EE}"/>
                  </a:ext>
                </a:extLst>
              </p:cNvPr>
              <p:cNvSpPr/>
              <p:nvPr/>
            </p:nvSpPr>
            <p:spPr>
              <a:xfrm>
                <a:off x="2190236" y="2157080"/>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72" name="Shape 306">
                <a:extLst>
                  <a:ext uri="{FF2B5EF4-FFF2-40B4-BE49-F238E27FC236}">
                    <a16:creationId xmlns:a16="http://schemas.microsoft.com/office/drawing/2014/main" id="{1E5FD938-2AFD-4F15-87FF-2DF45599A400}"/>
                  </a:ext>
                </a:extLst>
              </p:cNvPr>
              <p:cNvSpPr/>
              <p:nvPr/>
            </p:nvSpPr>
            <p:spPr>
              <a:xfrm>
                <a:off x="2190236" y="2273605"/>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73" name="Shape 308">
                <a:extLst>
                  <a:ext uri="{FF2B5EF4-FFF2-40B4-BE49-F238E27FC236}">
                    <a16:creationId xmlns:a16="http://schemas.microsoft.com/office/drawing/2014/main" id="{639E11D8-D154-463C-A7CA-3A48281DDA55}"/>
                  </a:ext>
                </a:extLst>
              </p:cNvPr>
              <p:cNvSpPr/>
              <p:nvPr/>
            </p:nvSpPr>
            <p:spPr>
              <a:xfrm>
                <a:off x="2190236" y="2388184"/>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74" name="Shape 314">
                <a:extLst>
                  <a:ext uri="{FF2B5EF4-FFF2-40B4-BE49-F238E27FC236}">
                    <a16:creationId xmlns:a16="http://schemas.microsoft.com/office/drawing/2014/main" id="{DFDF7E8C-DBC5-4B3E-A445-06C739D20D94}"/>
                  </a:ext>
                </a:extLst>
              </p:cNvPr>
              <p:cNvSpPr/>
              <p:nvPr/>
            </p:nvSpPr>
            <p:spPr>
              <a:xfrm>
                <a:off x="2190002" y="2502762"/>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75" name="Shape 316">
                <a:extLst>
                  <a:ext uri="{FF2B5EF4-FFF2-40B4-BE49-F238E27FC236}">
                    <a16:creationId xmlns:a16="http://schemas.microsoft.com/office/drawing/2014/main" id="{66D5B975-BD47-43E9-A445-13F01CAB5102}"/>
                  </a:ext>
                </a:extLst>
              </p:cNvPr>
              <p:cNvSpPr/>
              <p:nvPr/>
            </p:nvSpPr>
            <p:spPr>
              <a:xfrm>
                <a:off x="2190002" y="2617342"/>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76" name="Shape 271">
                <a:extLst>
                  <a:ext uri="{FF2B5EF4-FFF2-40B4-BE49-F238E27FC236}">
                    <a16:creationId xmlns:a16="http://schemas.microsoft.com/office/drawing/2014/main" id="{5AF677B0-8BAE-483D-95D4-FF85DAC65CD7}"/>
                  </a:ext>
                </a:extLst>
              </p:cNvPr>
              <p:cNvSpPr/>
              <p:nvPr/>
            </p:nvSpPr>
            <p:spPr>
              <a:xfrm>
                <a:off x="2079716" y="2040556"/>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77" name="Shape 273">
                <a:extLst>
                  <a:ext uri="{FF2B5EF4-FFF2-40B4-BE49-F238E27FC236}">
                    <a16:creationId xmlns:a16="http://schemas.microsoft.com/office/drawing/2014/main" id="{95470DAB-4AFD-4C67-BAB7-70CF8A46A410}"/>
                  </a:ext>
                </a:extLst>
              </p:cNvPr>
              <p:cNvSpPr/>
              <p:nvPr/>
            </p:nvSpPr>
            <p:spPr>
              <a:xfrm>
                <a:off x="2079716" y="2155135"/>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78" name="Shape 294">
                <a:extLst>
                  <a:ext uri="{FF2B5EF4-FFF2-40B4-BE49-F238E27FC236}">
                    <a16:creationId xmlns:a16="http://schemas.microsoft.com/office/drawing/2014/main" id="{FCBAF820-FB68-4DB8-9CAC-E4C79BC810AA}"/>
                  </a:ext>
                </a:extLst>
              </p:cNvPr>
              <p:cNvSpPr/>
              <p:nvPr/>
            </p:nvSpPr>
            <p:spPr>
              <a:xfrm>
                <a:off x="2079483" y="2271659"/>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79" name="Shape 296">
                <a:extLst>
                  <a:ext uri="{FF2B5EF4-FFF2-40B4-BE49-F238E27FC236}">
                    <a16:creationId xmlns:a16="http://schemas.microsoft.com/office/drawing/2014/main" id="{EF45034D-3503-4246-89A0-1102329DDDF6}"/>
                  </a:ext>
                </a:extLst>
              </p:cNvPr>
              <p:cNvSpPr/>
              <p:nvPr/>
            </p:nvSpPr>
            <p:spPr>
              <a:xfrm>
                <a:off x="2079483" y="2386238"/>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80" name="Shape 302">
                <a:extLst>
                  <a:ext uri="{FF2B5EF4-FFF2-40B4-BE49-F238E27FC236}">
                    <a16:creationId xmlns:a16="http://schemas.microsoft.com/office/drawing/2014/main" id="{3C9A2E14-1A50-4616-AA02-2F3779DB418E}"/>
                  </a:ext>
                </a:extLst>
              </p:cNvPr>
              <p:cNvSpPr/>
              <p:nvPr/>
            </p:nvSpPr>
            <p:spPr>
              <a:xfrm>
                <a:off x="2079483" y="2500816"/>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81" name="Shape 304">
                <a:extLst>
                  <a:ext uri="{FF2B5EF4-FFF2-40B4-BE49-F238E27FC236}">
                    <a16:creationId xmlns:a16="http://schemas.microsoft.com/office/drawing/2014/main" id="{19E5996A-81DE-4A5E-9E9E-4382DC7B35CA}"/>
                  </a:ext>
                </a:extLst>
              </p:cNvPr>
              <p:cNvSpPr/>
              <p:nvPr/>
            </p:nvSpPr>
            <p:spPr>
              <a:xfrm>
                <a:off x="2079483" y="2615395"/>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82" name="Shape 270">
                <a:extLst>
                  <a:ext uri="{FF2B5EF4-FFF2-40B4-BE49-F238E27FC236}">
                    <a16:creationId xmlns:a16="http://schemas.microsoft.com/office/drawing/2014/main" id="{E18A87CE-1FE2-4742-975E-A2E272ABE090}"/>
                  </a:ext>
                </a:extLst>
              </p:cNvPr>
              <p:cNvSpPr/>
              <p:nvPr/>
            </p:nvSpPr>
            <p:spPr>
              <a:xfrm>
                <a:off x="1969198" y="2040556"/>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83" name="Shape 272">
                <a:extLst>
                  <a:ext uri="{FF2B5EF4-FFF2-40B4-BE49-F238E27FC236}">
                    <a16:creationId xmlns:a16="http://schemas.microsoft.com/office/drawing/2014/main" id="{4EE8AC79-5108-4B29-9287-F7EBD8573290}"/>
                  </a:ext>
                </a:extLst>
              </p:cNvPr>
              <p:cNvSpPr/>
              <p:nvPr/>
            </p:nvSpPr>
            <p:spPr>
              <a:xfrm>
                <a:off x="1969198" y="2155135"/>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84" name="Shape 293">
                <a:extLst>
                  <a:ext uri="{FF2B5EF4-FFF2-40B4-BE49-F238E27FC236}">
                    <a16:creationId xmlns:a16="http://schemas.microsoft.com/office/drawing/2014/main" id="{57E17DC5-8BCA-4C7E-B598-A68BF5373AF2}"/>
                  </a:ext>
                </a:extLst>
              </p:cNvPr>
              <p:cNvSpPr/>
              <p:nvPr/>
            </p:nvSpPr>
            <p:spPr>
              <a:xfrm>
                <a:off x="1968964" y="2271659"/>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85" name="Shape 295">
                <a:extLst>
                  <a:ext uri="{FF2B5EF4-FFF2-40B4-BE49-F238E27FC236}">
                    <a16:creationId xmlns:a16="http://schemas.microsoft.com/office/drawing/2014/main" id="{A0D8E2ED-2287-4723-AA71-445490CE7EBC}"/>
                  </a:ext>
                </a:extLst>
              </p:cNvPr>
              <p:cNvSpPr/>
              <p:nvPr/>
            </p:nvSpPr>
            <p:spPr>
              <a:xfrm>
                <a:off x="1968964" y="2386238"/>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86" name="Shape 301">
                <a:extLst>
                  <a:ext uri="{FF2B5EF4-FFF2-40B4-BE49-F238E27FC236}">
                    <a16:creationId xmlns:a16="http://schemas.microsoft.com/office/drawing/2014/main" id="{CC02E3E2-DA00-4C93-A82A-9A75CA4A8631}"/>
                  </a:ext>
                </a:extLst>
              </p:cNvPr>
              <p:cNvSpPr/>
              <p:nvPr/>
            </p:nvSpPr>
            <p:spPr>
              <a:xfrm>
                <a:off x="1968964" y="2500816"/>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87" name="Shape 303">
                <a:extLst>
                  <a:ext uri="{FF2B5EF4-FFF2-40B4-BE49-F238E27FC236}">
                    <a16:creationId xmlns:a16="http://schemas.microsoft.com/office/drawing/2014/main" id="{CEEA64E5-334C-488A-B6AA-7F2616675813}"/>
                  </a:ext>
                </a:extLst>
              </p:cNvPr>
              <p:cNvSpPr/>
              <p:nvPr/>
            </p:nvSpPr>
            <p:spPr>
              <a:xfrm>
                <a:off x="1968964" y="2615395"/>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88" name="Shape 267">
                <a:extLst>
                  <a:ext uri="{FF2B5EF4-FFF2-40B4-BE49-F238E27FC236}">
                    <a16:creationId xmlns:a16="http://schemas.microsoft.com/office/drawing/2014/main" id="{345E1A2F-7B83-4F36-8329-A4632C6E1CF3}"/>
                  </a:ext>
                </a:extLst>
              </p:cNvPr>
              <p:cNvSpPr/>
              <p:nvPr/>
            </p:nvSpPr>
            <p:spPr>
              <a:xfrm>
                <a:off x="1858445" y="2040799"/>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89" name="Shape 269">
                <a:extLst>
                  <a:ext uri="{FF2B5EF4-FFF2-40B4-BE49-F238E27FC236}">
                    <a16:creationId xmlns:a16="http://schemas.microsoft.com/office/drawing/2014/main" id="{324962FC-68D3-4462-8A92-B8E4C6D4CF5F}"/>
                  </a:ext>
                </a:extLst>
              </p:cNvPr>
              <p:cNvSpPr/>
              <p:nvPr/>
            </p:nvSpPr>
            <p:spPr>
              <a:xfrm>
                <a:off x="1858445" y="2155378"/>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90" name="Shape 290">
                <a:extLst>
                  <a:ext uri="{FF2B5EF4-FFF2-40B4-BE49-F238E27FC236}">
                    <a16:creationId xmlns:a16="http://schemas.microsoft.com/office/drawing/2014/main" id="{B565CD09-DB80-4C05-A8EB-638BE0C37D80}"/>
                  </a:ext>
                </a:extLst>
              </p:cNvPr>
              <p:cNvSpPr/>
              <p:nvPr/>
            </p:nvSpPr>
            <p:spPr>
              <a:xfrm>
                <a:off x="1858445" y="2271902"/>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91" name="Shape 292">
                <a:extLst>
                  <a:ext uri="{FF2B5EF4-FFF2-40B4-BE49-F238E27FC236}">
                    <a16:creationId xmlns:a16="http://schemas.microsoft.com/office/drawing/2014/main" id="{6D7404C3-4D79-4367-A104-17DC40449425}"/>
                  </a:ext>
                </a:extLst>
              </p:cNvPr>
              <p:cNvSpPr/>
              <p:nvPr/>
            </p:nvSpPr>
            <p:spPr>
              <a:xfrm>
                <a:off x="1858445" y="2386482"/>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92" name="Shape 298">
                <a:extLst>
                  <a:ext uri="{FF2B5EF4-FFF2-40B4-BE49-F238E27FC236}">
                    <a16:creationId xmlns:a16="http://schemas.microsoft.com/office/drawing/2014/main" id="{7145FF8F-2508-49F1-AFB2-A7C6E2373D1E}"/>
                  </a:ext>
                </a:extLst>
              </p:cNvPr>
              <p:cNvSpPr/>
              <p:nvPr/>
            </p:nvSpPr>
            <p:spPr>
              <a:xfrm>
                <a:off x="1858211" y="2501060"/>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93" name="Shape 300">
                <a:extLst>
                  <a:ext uri="{FF2B5EF4-FFF2-40B4-BE49-F238E27FC236}">
                    <a16:creationId xmlns:a16="http://schemas.microsoft.com/office/drawing/2014/main" id="{F73AF671-9BF6-414D-9857-E6E47047031C}"/>
                  </a:ext>
                </a:extLst>
              </p:cNvPr>
              <p:cNvSpPr/>
              <p:nvPr/>
            </p:nvSpPr>
            <p:spPr>
              <a:xfrm>
                <a:off x="1858211" y="2615639"/>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94" name="Shape 266">
                <a:extLst>
                  <a:ext uri="{FF2B5EF4-FFF2-40B4-BE49-F238E27FC236}">
                    <a16:creationId xmlns:a16="http://schemas.microsoft.com/office/drawing/2014/main" id="{1404E8F2-190F-4DE5-ABD6-F9554BA3E3E4}"/>
                  </a:ext>
                </a:extLst>
              </p:cNvPr>
              <p:cNvSpPr/>
              <p:nvPr/>
            </p:nvSpPr>
            <p:spPr>
              <a:xfrm>
                <a:off x="1747692" y="2040799"/>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95" name="Shape 268">
                <a:extLst>
                  <a:ext uri="{FF2B5EF4-FFF2-40B4-BE49-F238E27FC236}">
                    <a16:creationId xmlns:a16="http://schemas.microsoft.com/office/drawing/2014/main" id="{B369221E-8C75-4B8A-B594-28E0F1AE9D90}"/>
                  </a:ext>
                </a:extLst>
              </p:cNvPr>
              <p:cNvSpPr/>
              <p:nvPr/>
            </p:nvSpPr>
            <p:spPr>
              <a:xfrm>
                <a:off x="1747692" y="2155378"/>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96" name="Shape 289">
                <a:extLst>
                  <a:ext uri="{FF2B5EF4-FFF2-40B4-BE49-F238E27FC236}">
                    <a16:creationId xmlns:a16="http://schemas.microsoft.com/office/drawing/2014/main" id="{7B32EE1A-64E9-49F9-95FA-D61CB5D9A757}"/>
                  </a:ext>
                </a:extLst>
              </p:cNvPr>
              <p:cNvSpPr/>
              <p:nvPr/>
            </p:nvSpPr>
            <p:spPr>
              <a:xfrm>
                <a:off x="1747692" y="2271902"/>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97" name="Shape 291">
                <a:extLst>
                  <a:ext uri="{FF2B5EF4-FFF2-40B4-BE49-F238E27FC236}">
                    <a16:creationId xmlns:a16="http://schemas.microsoft.com/office/drawing/2014/main" id="{D88D6C94-930C-4B23-BAB9-05DD63CCA680}"/>
                  </a:ext>
                </a:extLst>
              </p:cNvPr>
              <p:cNvSpPr/>
              <p:nvPr/>
            </p:nvSpPr>
            <p:spPr>
              <a:xfrm>
                <a:off x="1747692" y="2386482"/>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98" name="Shape 297">
                <a:extLst>
                  <a:ext uri="{FF2B5EF4-FFF2-40B4-BE49-F238E27FC236}">
                    <a16:creationId xmlns:a16="http://schemas.microsoft.com/office/drawing/2014/main" id="{A0E80FF1-09FF-41E8-B9F3-5E7B2DD55289}"/>
                  </a:ext>
                </a:extLst>
              </p:cNvPr>
              <p:cNvSpPr/>
              <p:nvPr/>
            </p:nvSpPr>
            <p:spPr>
              <a:xfrm>
                <a:off x="1747459" y="2501060"/>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99" name="Shape 299">
                <a:extLst>
                  <a:ext uri="{FF2B5EF4-FFF2-40B4-BE49-F238E27FC236}">
                    <a16:creationId xmlns:a16="http://schemas.microsoft.com/office/drawing/2014/main" id="{DCF3D79C-81FF-484F-AD10-3CC89B19B7F6}"/>
                  </a:ext>
                </a:extLst>
              </p:cNvPr>
              <p:cNvSpPr/>
              <p:nvPr/>
            </p:nvSpPr>
            <p:spPr>
              <a:xfrm>
                <a:off x="1747459" y="2615639"/>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00" name="Shape 266">
                <a:extLst>
                  <a:ext uri="{FF2B5EF4-FFF2-40B4-BE49-F238E27FC236}">
                    <a16:creationId xmlns:a16="http://schemas.microsoft.com/office/drawing/2014/main" id="{CA0786F8-97E5-447C-97A7-70A3235D4BD9}"/>
                  </a:ext>
                </a:extLst>
              </p:cNvPr>
              <p:cNvSpPr/>
              <p:nvPr/>
            </p:nvSpPr>
            <p:spPr>
              <a:xfrm>
                <a:off x="2632779" y="1925037"/>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01" name="Shape 286">
                <a:extLst>
                  <a:ext uri="{FF2B5EF4-FFF2-40B4-BE49-F238E27FC236}">
                    <a16:creationId xmlns:a16="http://schemas.microsoft.com/office/drawing/2014/main" id="{81D9153E-33D9-4C19-A602-CB421C4AAD37}"/>
                  </a:ext>
                </a:extLst>
              </p:cNvPr>
              <p:cNvSpPr/>
              <p:nvPr/>
            </p:nvSpPr>
            <p:spPr>
              <a:xfrm>
                <a:off x="2522260" y="1926497"/>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02" name="Shape 285">
                <a:extLst>
                  <a:ext uri="{FF2B5EF4-FFF2-40B4-BE49-F238E27FC236}">
                    <a16:creationId xmlns:a16="http://schemas.microsoft.com/office/drawing/2014/main" id="{3CD1DE2B-4901-4929-8C01-3757A1FE382A}"/>
                  </a:ext>
                </a:extLst>
              </p:cNvPr>
              <p:cNvSpPr/>
              <p:nvPr/>
            </p:nvSpPr>
            <p:spPr>
              <a:xfrm>
                <a:off x="2411741" y="1926497"/>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03" name="Shape 283">
                <a:extLst>
                  <a:ext uri="{FF2B5EF4-FFF2-40B4-BE49-F238E27FC236}">
                    <a16:creationId xmlns:a16="http://schemas.microsoft.com/office/drawing/2014/main" id="{88CD36BD-BEE3-4ECC-BE31-59E01A3E688A}"/>
                  </a:ext>
                </a:extLst>
              </p:cNvPr>
              <p:cNvSpPr/>
              <p:nvPr/>
            </p:nvSpPr>
            <p:spPr>
              <a:xfrm>
                <a:off x="2300988" y="1926740"/>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04" name="Shape 283">
                <a:extLst>
                  <a:ext uri="{FF2B5EF4-FFF2-40B4-BE49-F238E27FC236}">
                    <a16:creationId xmlns:a16="http://schemas.microsoft.com/office/drawing/2014/main" id="{200C704E-F71E-4D9C-AE5C-71FF76A145DD}"/>
                  </a:ext>
                </a:extLst>
              </p:cNvPr>
              <p:cNvSpPr/>
              <p:nvPr/>
            </p:nvSpPr>
            <p:spPr>
              <a:xfrm>
                <a:off x="2190236" y="1926740"/>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05" name="Shape 271">
                <a:extLst>
                  <a:ext uri="{FF2B5EF4-FFF2-40B4-BE49-F238E27FC236}">
                    <a16:creationId xmlns:a16="http://schemas.microsoft.com/office/drawing/2014/main" id="{7EC90E87-8673-49C7-AF5A-E835F8129EB2}"/>
                  </a:ext>
                </a:extLst>
              </p:cNvPr>
              <p:cNvSpPr/>
              <p:nvPr/>
            </p:nvSpPr>
            <p:spPr>
              <a:xfrm>
                <a:off x="2079716" y="1924794"/>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06" name="Shape 270">
                <a:extLst>
                  <a:ext uri="{FF2B5EF4-FFF2-40B4-BE49-F238E27FC236}">
                    <a16:creationId xmlns:a16="http://schemas.microsoft.com/office/drawing/2014/main" id="{3BB3E474-BC39-4D71-B4F2-2757C30D1163}"/>
                  </a:ext>
                </a:extLst>
              </p:cNvPr>
              <p:cNvSpPr/>
              <p:nvPr/>
            </p:nvSpPr>
            <p:spPr>
              <a:xfrm>
                <a:off x="1969198" y="1924794"/>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07" name="Shape 267">
                <a:extLst>
                  <a:ext uri="{FF2B5EF4-FFF2-40B4-BE49-F238E27FC236}">
                    <a16:creationId xmlns:a16="http://schemas.microsoft.com/office/drawing/2014/main" id="{AAFC23A5-39D8-46A5-91CD-A8975CC3C587}"/>
                  </a:ext>
                </a:extLst>
              </p:cNvPr>
              <p:cNvSpPr/>
              <p:nvPr/>
            </p:nvSpPr>
            <p:spPr>
              <a:xfrm>
                <a:off x="1858445" y="1925037"/>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08" name="Shape 266">
                <a:extLst>
                  <a:ext uri="{FF2B5EF4-FFF2-40B4-BE49-F238E27FC236}">
                    <a16:creationId xmlns:a16="http://schemas.microsoft.com/office/drawing/2014/main" id="{93BBF06E-EA07-4F27-AB17-E60786209E4B}"/>
                  </a:ext>
                </a:extLst>
              </p:cNvPr>
              <p:cNvSpPr/>
              <p:nvPr/>
            </p:nvSpPr>
            <p:spPr>
              <a:xfrm>
                <a:off x="1747692" y="1925037"/>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09" name="Shape 266">
                <a:extLst>
                  <a:ext uri="{FF2B5EF4-FFF2-40B4-BE49-F238E27FC236}">
                    <a16:creationId xmlns:a16="http://schemas.microsoft.com/office/drawing/2014/main" id="{042C4852-72D2-4885-9C3B-070F53FCD99D}"/>
                  </a:ext>
                </a:extLst>
              </p:cNvPr>
              <p:cNvSpPr/>
              <p:nvPr/>
            </p:nvSpPr>
            <p:spPr>
              <a:xfrm>
                <a:off x="2742523" y="2040799"/>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10" name="Shape 268">
                <a:extLst>
                  <a:ext uri="{FF2B5EF4-FFF2-40B4-BE49-F238E27FC236}">
                    <a16:creationId xmlns:a16="http://schemas.microsoft.com/office/drawing/2014/main" id="{8B88696C-774F-401C-B9DB-04C5CA8EB618}"/>
                  </a:ext>
                </a:extLst>
              </p:cNvPr>
              <p:cNvSpPr/>
              <p:nvPr/>
            </p:nvSpPr>
            <p:spPr>
              <a:xfrm>
                <a:off x="2742523" y="2155378"/>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11" name="Shape 289">
                <a:extLst>
                  <a:ext uri="{FF2B5EF4-FFF2-40B4-BE49-F238E27FC236}">
                    <a16:creationId xmlns:a16="http://schemas.microsoft.com/office/drawing/2014/main" id="{F07C9712-0970-4A10-BAD5-C50D93C9EFD8}"/>
                  </a:ext>
                </a:extLst>
              </p:cNvPr>
              <p:cNvSpPr/>
              <p:nvPr/>
            </p:nvSpPr>
            <p:spPr>
              <a:xfrm>
                <a:off x="2742523" y="2271902"/>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12" name="Shape 291">
                <a:extLst>
                  <a:ext uri="{FF2B5EF4-FFF2-40B4-BE49-F238E27FC236}">
                    <a16:creationId xmlns:a16="http://schemas.microsoft.com/office/drawing/2014/main" id="{5BEAEAA8-0446-4835-A6D5-B6965A04D45A}"/>
                  </a:ext>
                </a:extLst>
              </p:cNvPr>
              <p:cNvSpPr/>
              <p:nvPr/>
            </p:nvSpPr>
            <p:spPr>
              <a:xfrm>
                <a:off x="2742523" y="2386482"/>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13" name="Shape 297">
                <a:extLst>
                  <a:ext uri="{FF2B5EF4-FFF2-40B4-BE49-F238E27FC236}">
                    <a16:creationId xmlns:a16="http://schemas.microsoft.com/office/drawing/2014/main" id="{8519A714-3827-4421-B98C-21A835F77CB3}"/>
                  </a:ext>
                </a:extLst>
              </p:cNvPr>
              <p:cNvSpPr/>
              <p:nvPr/>
            </p:nvSpPr>
            <p:spPr>
              <a:xfrm>
                <a:off x="2742290" y="2501060"/>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14" name="Shape 299">
                <a:extLst>
                  <a:ext uri="{FF2B5EF4-FFF2-40B4-BE49-F238E27FC236}">
                    <a16:creationId xmlns:a16="http://schemas.microsoft.com/office/drawing/2014/main" id="{A6038CA9-3E32-43D3-97D0-FC9F4DE4C2D4}"/>
                  </a:ext>
                </a:extLst>
              </p:cNvPr>
              <p:cNvSpPr/>
              <p:nvPr/>
            </p:nvSpPr>
            <p:spPr>
              <a:xfrm>
                <a:off x="2742290" y="2615639"/>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15" name="Shape 266">
                <a:extLst>
                  <a:ext uri="{FF2B5EF4-FFF2-40B4-BE49-F238E27FC236}">
                    <a16:creationId xmlns:a16="http://schemas.microsoft.com/office/drawing/2014/main" id="{4B621F12-EB1F-42A2-B534-36711B911F3F}"/>
                  </a:ext>
                </a:extLst>
              </p:cNvPr>
              <p:cNvSpPr/>
              <p:nvPr/>
            </p:nvSpPr>
            <p:spPr>
              <a:xfrm>
                <a:off x="2742523" y="1925037"/>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16" name="Shape 266">
                <a:extLst>
                  <a:ext uri="{FF2B5EF4-FFF2-40B4-BE49-F238E27FC236}">
                    <a16:creationId xmlns:a16="http://schemas.microsoft.com/office/drawing/2014/main" id="{C6E6D8EA-BACD-4BB1-B6CB-BF9F1600D2D3}"/>
                  </a:ext>
                </a:extLst>
              </p:cNvPr>
              <p:cNvSpPr/>
              <p:nvPr/>
            </p:nvSpPr>
            <p:spPr>
              <a:xfrm>
                <a:off x="2632779" y="1812680"/>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17" name="Shape 286">
                <a:extLst>
                  <a:ext uri="{FF2B5EF4-FFF2-40B4-BE49-F238E27FC236}">
                    <a16:creationId xmlns:a16="http://schemas.microsoft.com/office/drawing/2014/main" id="{CA618BC1-F0A8-4C65-A769-7B6E5DF3E888}"/>
                  </a:ext>
                </a:extLst>
              </p:cNvPr>
              <p:cNvSpPr/>
              <p:nvPr/>
            </p:nvSpPr>
            <p:spPr>
              <a:xfrm>
                <a:off x="2522260" y="1814140"/>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18" name="Shape 285">
                <a:extLst>
                  <a:ext uri="{FF2B5EF4-FFF2-40B4-BE49-F238E27FC236}">
                    <a16:creationId xmlns:a16="http://schemas.microsoft.com/office/drawing/2014/main" id="{5AFBB526-5AE2-4D7C-8280-AC3DEBE9DBFF}"/>
                  </a:ext>
                </a:extLst>
              </p:cNvPr>
              <p:cNvSpPr/>
              <p:nvPr/>
            </p:nvSpPr>
            <p:spPr>
              <a:xfrm>
                <a:off x="2411741" y="1814140"/>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19" name="Shape 283">
                <a:extLst>
                  <a:ext uri="{FF2B5EF4-FFF2-40B4-BE49-F238E27FC236}">
                    <a16:creationId xmlns:a16="http://schemas.microsoft.com/office/drawing/2014/main" id="{DF1E1061-77F7-4A17-A8EB-5D1067D1582F}"/>
                  </a:ext>
                </a:extLst>
              </p:cNvPr>
              <p:cNvSpPr/>
              <p:nvPr/>
            </p:nvSpPr>
            <p:spPr>
              <a:xfrm>
                <a:off x="2300988" y="1814383"/>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20" name="Shape 283">
                <a:extLst>
                  <a:ext uri="{FF2B5EF4-FFF2-40B4-BE49-F238E27FC236}">
                    <a16:creationId xmlns:a16="http://schemas.microsoft.com/office/drawing/2014/main" id="{2206DCD9-62F2-433D-A68A-67327607EEFC}"/>
                  </a:ext>
                </a:extLst>
              </p:cNvPr>
              <p:cNvSpPr/>
              <p:nvPr/>
            </p:nvSpPr>
            <p:spPr>
              <a:xfrm>
                <a:off x="2190236" y="1814383"/>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21" name="Shape 271">
                <a:extLst>
                  <a:ext uri="{FF2B5EF4-FFF2-40B4-BE49-F238E27FC236}">
                    <a16:creationId xmlns:a16="http://schemas.microsoft.com/office/drawing/2014/main" id="{BE7C7010-B082-4F17-BB99-1F90D5833A81}"/>
                  </a:ext>
                </a:extLst>
              </p:cNvPr>
              <p:cNvSpPr/>
              <p:nvPr/>
            </p:nvSpPr>
            <p:spPr>
              <a:xfrm>
                <a:off x="2079716" y="1812437"/>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22" name="Shape 270">
                <a:extLst>
                  <a:ext uri="{FF2B5EF4-FFF2-40B4-BE49-F238E27FC236}">
                    <a16:creationId xmlns:a16="http://schemas.microsoft.com/office/drawing/2014/main" id="{70CE5A30-9E56-420D-B748-D6738CD2967F}"/>
                  </a:ext>
                </a:extLst>
              </p:cNvPr>
              <p:cNvSpPr/>
              <p:nvPr/>
            </p:nvSpPr>
            <p:spPr>
              <a:xfrm>
                <a:off x="1969198" y="1812437"/>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23" name="Shape 267">
                <a:extLst>
                  <a:ext uri="{FF2B5EF4-FFF2-40B4-BE49-F238E27FC236}">
                    <a16:creationId xmlns:a16="http://schemas.microsoft.com/office/drawing/2014/main" id="{BF47D5D3-10C3-4F9D-8418-734CFE36846C}"/>
                  </a:ext>
                </a:extLst>
              </p:cNvPr>
              <p:cNvSpPr/>
              <p:nvPr/>
            </p:nvSpPr>
            <p:spPr>
              <a:xfrm>
                <a:off x="1858445" y="1812680"/>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24" name="Shape 266">
                <a:extLst>
                  <a:ext uri="{FF2B5EF4-FFF2-40B4-BE49-F238E27FC236}">
                    <a16:creationId xmlns:a16="http://schemas.microsoft.com/office/drawing/2014/main" id="{0150FE24-5402-4F58-AA81-669D2D85EC21}"/>
                  </a:ext>
                </a:extLst>
              </p:cNvPr>
              <p:cNvSpPr/>
              <p:nvPr/>
            </p:nvSpPr>
            <p:spPr>
              <a:xfrm>
                <a:off x="1747692" y="1812680"/>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25" name="Shape 266">
                <a:extLst>
                  <a:ext uri="{FF2B5EF4-FFF2-40B4-BE49-F238E27FC236}">
                    <a16:creationId xmlns:a16="http://schemas.microsoft.com/office/drawing/2014/main" id="{5E9CC9E8-77A6-4E6C-8F33-05ED31ADE54D}"/>
                  </a:ext>
                </a:extLst>
              </p:cNvPr>
              <p:cNvSpPr/>
              <p:nvPr/>
            </p:nvSpPr>
            <p:spPr>
              <a:xfrm>
                <a:off x="2742523" y="1812680"/>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26" name="Shape 266">
                <a:extLst>
                  <a:ext uri="{FF2B5EF4-FFF2-40B4-BE49-F238E27FC236}">
                    <a16:creationId xmlns:a16="http://schemas.microsoft.com/office/drawing/2014/main" id="{56355D0C-D76A-4379-9B6E-BAA4419F2704}"/>
                  </a:ext>
                </a:extLst>
              </p:cNvPr>
              <p:cNvSpPr/>
              <p:nvPr/>
            </p:nvSpPr>
            <p:spPr>
              <a:xfrm>
                <a:off x="2857489" y="2040799"/>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27" name="Shape 268">
                <a:extLst>
                  <a:ext uri="{FF2B5EF4-FFF2-40B4-BE49-F238E27FC236}">
                    <a16:creationId xmlns:a16="http://schemas.microsoft.com/office/drawing/2014/main" id="{2E4D3B6C-9731-445C-A6F1-7CD4197B395A}"/>
                  </a:ext>
                </a:extLst>
              </p:cNvPr>
              <p:cNvSpPr/>
              <p:nvPr/>
            </p:nvSpPr>
            <p:spPr>
              <a:xfrm>
                <a:off x="2857489" y="2155378"/>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28" name="Shape 289">
                <a:extLst>
                  <a:ext uri="{FF2B5EF4-FFF2-40B4-BE49-F238E27FC236}">
                    <a16:creationId xmlns:a16="http://schemas.microsoft.com/office/drawing/2014/main" id="{46669E38-65D6-4736-8E00-67CE1085D831}"/>
                  </a:ext>
                </a:extLst>
              </p:cNvPr>
              <p:cNvSpPr/>
              <p:nvPr/>
            </p:nvSpPr>
            <p:spPr>
              <a:xfrm>
                <a:off x="2857489" y="2271902"/>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29" name="Shape 291">
                <a:extLst>
                  <a:ext uri="{FF2B5EF4-FFF2-40B4-BE49-F238E27FC236}">
                    <a16:creationId xmlns:a16="http://schemas.microsoft.com/office/drawing/2014/main" id="{32D2A92B-D5D9-40AD-81A0-F0B82903CB6F}"/>
                  </a:ext>
                </a:extLst>
              </p:cNvPr>
              <p:cNvSpPr/>
              <p:nvPr/>
            </p:nvSpPr>
            <p:spPr>
              <a:xfrm>
                <a:off x="2857489" y="2386482"/>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30" name="Shape 297">
                <a:extLst>
                  <a:ext uri="{FF2B5EF4-FFF2-40B4-BE49-F238E27FC236}">
                    <a16:creationId xmlns:a16="http://schemas.microsoft.com/office/drawing/2014/main" id="{BE7FB529-C2F3-4597-A71D-18E7341C47D4}"/>
                  </a:ext>
                </a:extLst>
              </p:cNvPr>
              <p:cNvSpPr/>
              <p:nvPr/>
            </p:nvSpPr>
            <p:spPr>
              <a:xfrm>
                <a:off x="2857255" y="2501060"/>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31" name="Shape 299">
                <a:extLst>
                  <a:ext uri="{FF2B5EF4-FFF2-40B4-BE49-F238E27FC236}">
                    <a16:creationId xmlns:a16="http://schemas.microsoft.com/office/drawing/2014/main" id="{B0235774-492D-410F-ABEC-D819A2774C4C}"/>
                  </a:ext>
                </a:extLst>
              </p:cNvPr>
              <p:cNvSpPr/>
              <p:nvPr/>
            </p:nvSpPr>
            <p:spPr>
              <a:xfrm>
                <a:off x="2857255" y="2615639"/>
                <a:ext cx="83893" cy="87355"/>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32" name="Shape 266">
                <a:extLst>
                  <a:ext uri="{FF2B5EF4-FFF2-40B4-BE49-F238E27FC236}">
                    <a16:creationId xmlns:a16="http://schemas.microsoft.com/office/drawing/2014/main" id="{3FE5D546-BF96-4AC5-87C4-05504E571F19}"/>
                  </a:ext>
                </a:extLst>
              </p:cNvPr>
              <p:cNvSpPr/>
              <p:nvPr/>
            </p:nvSpPr>
            <p:spPr>
              <a:xfrm>
                <a:off x="2857489" y="1925037"/>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33" name="Shape 266">
                <a:extLst>
                  <a:ext uri="{FF2B5EF4-FFF2-40B4-BE49-F238E27FC236}">
                    <a16:creationId xmlns:a16="http://schemas.microsoft.com/office/drawing/2014/main" id="{876684AB-1D6E-4216-91BA-01A633262D07}"/>
                  </a:ext>
                </a:extLst>
              </p:cNvPr>
              <p:cNvSpPr/>
              <p:nvPr/>
            </p:nvSpPr>
            <p:spPr>
              <a:xfrm>
                <a:off x="2857489" y="1812680"/>
                <a:ext cx="83893" cy="8735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grpSp>
      </p:grpSp>
      <p:grpSp>
        <p:nvGrpSpPr>
          <p:cNvPr id="11" name="Group 10">
            <a:extLst>
              <a:ext uri="{FF2B5EF4-FFF2-40B4-BE49-F238E27FC236}">
                <a16:creationId xmlns:a16="http://schemas.microsoft.com/office/drawing/2014/main" id="{C284FBB3-839C-401E-91F4-FF3B907BA2F5}"/>
              </a:ext>
            </a:extLst>
          </p:cNvPr>
          <p:cNvGrpSpPr/>
          <p:nvPr/>
        </p:nvGrpSpPr>
        <p:grpSpPr>
          <a:xfrm>
            <a:off x="6384866" y="1802342"/>
            <a:ext cx="2850891" cy="1928667"/>
            <a:chOff x="6384866" y="1802342"/>
            <a:chExt cx="2850891" cy="1928667"/>
          </a:xfrm>
        </p:grpSpPr>
        <p:grpSp>
          <p:nvGrpSpPr>
            <p:cNvPr id="7" name="Group 6">
              <a:extLst>
                <a:ext uri="{FF2B5EF4-FFF2-40B4-BE49-F238E27FC236}">
                  <a16:creationId xmlns:a16="http://schemas.microsoft.com/office/drawing/2014/main" id="{BDA3CA1F-3BA9-463B-8CEC-C14108F2A8FA}"/>
                </a:ext>
              </a:extLst>
            </p:cNvPr>
            <p:cNvGrpSpPr/>
            <p:nvPr/>
          </p:nvGrpSpPr>
          <p:grpSpPr>
            <a:xfrm>
              <a:off x="6384866" y="1802342"/>
              <a:ext cx="2576372" cy="1928667"/>
              <a:chOff x="6384866" y="1802342"/>
              <a:chExt cx="2576372" cy="1928667"/>
            </a:xfrm>
          </p:grpSpPr>
          <p:sp>
            <p:nvSpPr>
              <p:cNvPr id="332" name="Shape 316">
                <a:extLst>
                  <a:ext uri="{FF2B5EF4-FFF2-40B4-BE49-F238E27FC236}">
                    <a16:creationId xmlns:a16="http://schemas.microsoft.com/office/drawing/2014/main" id="{729F854B-8DCD-4254-84F9-6DD9F29BFA05}"/>
                  </a:ext>
                </a:extLst>
              </p:cNvPr>
              <p:cNvSpPr/>
              <p:nvPr/>
            </p:nvSpPr>
            <p:spPr>
              <a:xfrm>
                <a:off x="7706045" y="3542135"/>
                <a:ext cx="200323" cy="188874"/>
              </a:xfrm>
              <a:prstGeom prst="rect">
                <a:avLst/>
              </a:prstGeom>
              <a:solidFill>
                <a:schemeClr val="accent5"/>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341" name="Shape 294">
                <a:extLst>
                  <a:ext uri="{FF2B5EF4-FFF2-40B4-BE49-F238E27FC236}">
                    <a16:creationId xmlns:a16="http://schemas.microsoft.com/office/drawing/2014/main" id="{2AF282F8-6E08-4DEF-A858-5B8D44E65A05}"/>
                  </a:ext>
                </a:extLst>
              </p:cNvPr>
              <p:cNvSpPr/>
              <p:nvPr/>
            </p:nvSpPr>
            <p:spPr>
              <a:xfrm>
                <a:off x="7177684" y="2794720"/>
                <a:ext cx="200323" cy="188876"/>
              </a:xfrm>
              <a:prstGeom prst="rect">
                <a:avLst/>
              </a:prstGeom>
              <a:solidFill>
                <a:schemeClr val="accent5"/>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361" name="Shape 297">
                <a:extLst>
                  <a:ext uri="{FF2B5EF4-FFF2-40B4-BE49-F238E27FC236}">
                    <a16:creationId xmlns:a16="http://schemas.microsoft.com/office/drawing/2014/main" id="{7A19547D-63D0-4A11-8844-8D2DF47F8955}"/>
                  </a:ext>
                </a:extLst>
              </p:cNvPr>
              <p:cNvSpPr/>
              <p:nvPr/>
            </p:nvSpPr>
            <p:spPr>
              <a:xfrm>
                <a:off x="6384866" y="3290717"/>
                <a:ext cx="200323" cy="188874"/>
              </a:xfrm>
              <a:prstGeom prst="rect">
                <a:avLst/>
              </a:prstGeom>
              <a:solidFill>
                <a:schemeClr val="accent5"/>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grpSp>
            <p:nvGrpSpPr>
              <p:cNvPr id="6" name="Group 5">
                <a:extLst>
                  <a:ext uri="{FF2B5EF4-FFF2-40B4-BE49-F238E27FC236}">
                    <a16:creationId xmlns:a16="http://schemas.microsoft.com/office/drawing/2014/main" id="{43B7AE45-6B49-4D5B-8695-F966D89A7A91}"/>
                  </a:ext>
                </a:extLst>
              </p:cNvPr>
              <p:cNvGrpSpPr/>
              <p:nvPr/>
            </p:nvGrpSpPr>
            <p:grpSpPr>
              <a:xfrm>
                <a:off x="6385422" y="1802342"/>
                <a:ext cx="2575816" cy="1432670"/>
                <a:chOff x="6385422" y="1802342"/>
                <a:chExt cx="2575816" cy="1432670"/>
              </a:xfrm>
              <a:solidFill>
                <a:schemeClr val="accent3"/>
              </a:solidFill>
            </p:grpSpPr>
            <p:sp>
              <p:nvSpPr>
                <p:cNvPr id="324" name="Shape 311">
                  <a:extLst>
                    <a:ext uri="{FF2B5EF4-FFF2-40B4-BE49-F238E27FC236}">
                      <a16:creationId xmlns:a16="http://schemas.microsoft.com/office/drawing/2014/main" id="{7823C1F5-72B5-499C-9128-BB1BF58380D3}"/>
                    </a:ext>
                  </a:extLst>
                </p:cNvPr>
                <p:cNvSpPr/>
                <p:nvPr/>
              </p:nvSpPr>
              <p:spPr>
                <a:xfrm>
                  <a:off x="7970503" y="3046138"/>
                  <a:ext cx="200323" cy="188874"/>
                </a:xfrm>
                <a:prstGeom prst="rect">
                  <a:avLst/>
                </a:prstGeom>
                <a:solidFill>
                  <a:schemeClr val="accent5"/>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339" name="Shape 271">
                  <a:extLst>
                    <a:ext uri="{FF2B5EF4-FFF2-40B4-BE49-F238E27FC236}">
                      <a16:creationId xmlns:a16="http://schemas.microsoft.com/office/drawing/2014/main" id="{89FF9990-E9FE-4026-9851-D5867B81EBF0}"/>
                    </a:ext>
                  </a:extLst>
                </p:cNvPr>
                <p:cNvSpPr/>
                <p:nvPr/>
              </p:nvSpPr>
              <p:spPr>
                <a:xfrm>
                  <a:off x="7178241" y="2295042"/>
                  <a:ext cx="200323" cy="188876"/>
                </a:xfrm>
                <a:prstGeom prst="rect">
                  <a:avLst/>
                </a:prstGeom>
                <a:solidFill>
                  <a:schemeClr val="accent5"/>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374" name="Shape 289">
                  <a:extLst>
                    <a:ext uri="{FF2B5EF4-FFF2-40B4-BE49-F238E27FC236}">
                      <a16:creationId xmlns:a16="http://schemas.microsoft.com/office/drawing/2014/main" id="{6624258C-9AB0-4AE9-9E95-F71A0A2D34A3}"/>
                    </a:ext>
                  </a:extLst>
                </p:cNvPr>
                <p:cNvSpPr/>
                <p:nvPr/>
              </p:nvSpPr>
              <p:spPr>
                <a:xfrm>
                  <a:off x="8760915" y="2795245"/>
                  <a:ext cx="200323" cy="188874"/>
                </a:xfrm>
                <a:prstGeom prst="rect">
                  <a:avLst/>
                </a:prstGeom>
                <a:solidFill>
                  <a:schemeClr val="accent5"/>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381" name="Shape 285">
                  <a:extLst>
                    <a:ext uri="{FF2B5EF4-FFF2-40B4-BE49-F238E27FC236}">
                      <a16:creationId xmlns:a16="http://schemas.microsoft.com/office/drawing/2014/main" id="{12878765-14BF-4588-AD18-E1342D4C9A70}"/>
                    </a:ext>
                  </a:extLst>
                </p:cNvPr>
                <p:cNvSpPr/>
                <p:nvPr/>
              </p:nvSpPr>
              <p:spPr>
                <a:xfrm>
                  <a:off x="7971062" y="1805499"/>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387" name="Shape 266">
                  <a:extLst>
                    <a:ext uri="{FF2B5EF4-FFF2-40B4-BE49-F238E27FC236}">
                      <a16:creationId xmlns:a16="http://schemas.microsoft.com/office/drawing/2014/main" id="{B0215DA8-6FF4-4024-8E4A-0A07D8EE19E9}"/>
                    </a:ext>
                  </a:extLst>
                </p:cNvPr>
                <p:cNvSpPr/>
                <p:nvPr/>
              </p:nvSpPr>
              <p:spPr>
                <a:xfrm>
                  <a:off x="6385422" y="1802342"/>
                  <a:ext cx="200323" cy="18887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grpSp>
        </p:grpSp>
        <p:grpSp>
          <p:nvGrpSpPr>
            <p:cNvPr id="9" name="Group 8">
              <a:extLst>
                <a:ext uri="{FF2B5EF4-FFF2-40B4-BE49-F238E27FC236}">
                  <a16:creationId xmlns:a16="http://schemas.microsoft.com/office/drawing/2014/main" id="{720EC296-2894-4364-B8C1-C35924CF13F4}"/>
                </a:ext>
              </a:extLst>
            </p:cNvPr>
            <p:cNvGrpSpPr/>
            <p:nvPr/>
          </p:nvGrpSpPr>
          <p:grpSpPr>
            <a:xfrm>
              <a:off x="6385422" y="1802342"/>
              <a:ext cx="2850335" cy="1924985"/>
              <a:chOff x="6385422" y="1802342"/>
              <a:chExt cx="2850335" cy="1924985"/>
            </a:xfrm>
          </p:grpSpPr>
          <p:sp>
            <p:nvSpPr>
              <p:cNvPr id="270" name="Shape 289">
                <a:extLst>
                  <a:ext uri="{FF2B5EF4-FFF2-40B4-BE49-F238E27FC236}">
                    <a16:creationId xmlns:a16="http://schemas.microsoft.com/office/drawing/2014/main" id="{A6CA8274-4A16-4D04-80B8-78F4203A585E}"/>
                  </a:ext>
                </a:extLst>
              </p:cNvPr>
              <p:cNvSpPr/>
              <p:nvPr/>
            </p:nvSpPr>
            <p:spPr>
              <a:xfrm>
                <a:off x="8498864" y="2795245"/>
                <a:ext cx="200323" cy="188874"/>
              </a:xfrm>
              <a:prstGeom prst="rect">
                <a:avLst/>
              </a:prstGeom>
              <a:solidFill>
                <a:schemeClr val="accent5"/>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319" name="Shape 318">
                <a:extLst>
                  <a:ext uri="{FF2B5EF4-FFF2-40B4-BE49-F238E27FC236}">
                    <a16:creationId xmlns:a16="http://schemas.microsoft.com/office/drawing/2014/main" id="{3A32A4B6-8F65-4071-BFAF-DEAE900B741C}"/>
                  </a:ext>
                </a:extLst>
              </p:cNvPr>
              <p:cNvSpPr/>
              <p:nvPr/>
            </p:nvSpPr>
            <p:spPr>
              <a:xfrm>
                <a:off x="8234404" y="3293872"/>
                <a:ext cx="200323" cy="188874"/>
              </a:xfrm>
              <a:prstGeom prst="rect">
                <a:avLst/>
              </a:prstGeom>
              <a:solidFill>
                <a:schemeClr val="accent5"/>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321" name="Shape 285">
                <a:extLst>
                  <a:ext uri="{FF2B5EF4-FFF2-40B4-BE49-F238E27FC236}">
                    <a16:creationId xmlns:a16="http://schemas.microsoft.com/office/drawing/2014/main" id="{160E0B41-0073-46A9-B2A5-0C7B7BEB6987}"/>
                  </a:ext>
                </a:extLst>
              </p:cNvPr>
              <p:cNvSpPr/>
              <p:nvPr/>
            </p:nvSpPr>
            <p:spPr>
              <a:xfrm>
                <a:off x="7971062" y="2298725"/>
                <a:ext cx="200323" cy="188874"/>
              </a:xfrm>
              <a:prstGeom prst="rect">
                <a:avLst/>
              </a:prstGeom>
              <a:solidFill>
                <a:schemeClr val="accent5"/>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337" name="Shape 314">
                <a:extLst>
                  <a:ext uri="{FF2B5EF4-FFF2-40B4-BE49-F238E27FC236}">
                    <a16:creationId xmlns:a16="http://schemas.microsoft.com/office/drawing/2014/main" id="{C9981C0B-E301-4D22-ABE3-F8E92262D4CC}"/>
                  </a:ext>
                </a:extLst>
              </p:cNvPr>
              <p:cNvSpPr/>
              <p:nvPr/>
            </p:nvSpPr>
            <p:spPr>
              <a:xfrm>
                <a:off x="7441586" y="3294397"/>
                <a:ext cx="200323" cy="188876"/>
              </a:xfrm>
              <a:prstGeom prst="rect">
                <a:avLst/>
              </a:prstGeom>
              <a:solidFill>
                <a:schemeClr val="accent5"/>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348" name="Shape 295">
                <a:extLst>
                  <a:ext uri="{FF2B5EF4-FFF2-40B4-BE49-F238E27FC236}">
                    <a16:creationId xmlns:a16="http://schemas.microsoft.com/office/drawing/2014/main" id="{4BFAE8D6-CB2E-4195-BE15-3DEA75ECBABF}"/>
                  </a:ext>
                </a:extLst>
              </p:cNvPr>
              <p:cNvSpPr/>
              <p:nvPr/>
            </p:nvSpPr>
            <p:spPr>
              <a:xfrm>
                <a:off x="6913783" y="3042456"/>
                <a:ext cx="200323" cy="188874"/>
              </a:xfrm>
              <a:prstGeom prst="rect">
                <a:avLst/>
              </a:prstGeom>
              <a:solidFill>
                <a:schemeClr val="accent5"/>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356" name="Shape 300">
                <a:extLst>
                  <a:ext uri="{FF2B5EF4-FFF2-40B4-BE49-F238E27FC236}">
                    <a16:creationId xmlns:a16="http://schemas.microsoft.com/office/drawing/2014/main" id="{E9201A6A-0174-4FB6-B58E-1AC5CC2FEC2D}"/>
                  </a:ext>
                </a:extLst>
              </p:cNvPr>
              <p:cNvSpPr/>
              <p:nvPr/>
            </p:nvSpPr>
            <p:spPr>
              <a:xfrm>
                <a:off x="6649323" y="3538453"/>
                <a:ext cx="200323" cy="188874"/>
              </a:xfrm>
              <a:prstGeom prst="rect">
                <a:avLst/>
              </a:prstGeom>
              <a:solidFill>
                <a:schemeClr val="accent5"/>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357" name="Shape 266">
                <a:extLst>
                  <a:ext uri="{FF2B5EF4-FFF2-40B4-BE49-F238E27FC236}">
                    <a16:creationId xmlns:a16="http://schemas.microsoft.com/office/drawing/2014/main" id="{BEAA29BE-7F8C-4878-918A-0B0DF0BE333D}"/>
                  </a:ext>
                </a:extLst>
              </p:cNvPr>
              <p:cNvSpPr/>
              <p:nvPr/>
            </p:nvSpPr>
            <p:spPr>
              <a:xfrm>
                <a:off x="6385422" y="2295568"/>
                <a:ext cx="200323" cy="188876"/>
              </a:xfrm>
              <a:prstGeom prst="rect">
                <a:avLst/>
              </a:prstGeom>
              <a:solidFill>
                <a:schemeClr val="accent5"/>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364" name="Shape 286">
                <a:extLst>
                  <a:ext uri="{FF2B5EF4-FFF2-40B4-BE49-F238E27FC236}">
                    <a16:creationId xmlns:a16="http://schemas.microsoft.com/office/drawing/2014/main" id="{C3621ED1-5971-4C6E-888C-FFCF2E8F87A7}"/>
                  </a:ext>
                </a:extLst>
              </p:cNvPr>
              <p:cNvSpPr/>
              <p:nvPr/>
            </p:nvSpPr>
            <p:spPr>
              <a:xfrm>
                <a:off x="8234963" y="2048431"/>
                <a:ext cx="200323" cy="188874"/>
              </a:xfrm>
              <a:prstGeom prst="rect">
                <a:avLst/>
              </a:prstGeom>
              <a:solidFill>
                <a:schemeClr val="accent5"/>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370" name="Shape 267">
                <a:extLst>
                  <a:ext uri="{FF2B5EF4-FFF2-40B4-BE49-F238E27FC236}">
                    <a16:creationId xmlns:a16="http://schemas.microsoft.com/office/drawing/2014/main" id="{E1188105-0937-400F-8B6F-684696B06951}"/>
                  </a:ext>
                </a:extLst>
              </p:cNvPr>
              <p:cNvSpPr/>
              <p:nvPr/>
            </p:nvSpPr>
            <p:spPr>
              <a:xfrm>
                <a:off x="6649882" y="2045274"/>
                <a:ext cx="200323" cy="188876"/>
              </a:xfrm>
              <a:prstGeom prst="rect">
                <a:avLst/>
              </a:prstGeom>
              <a:solidFill>
                <a:schemeClr val="accent5"/>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376" name="Shape 297">
                <a:extLst>
                  <a:ext uri="{FF2B5EF4-FFF2-40B4-BE49-F238E27FC236}">
                    <a16:creationId xmlns:a16="http://schemas.microsoft.com/office/drawing/2014/main" id="{20FADD3C-163C-4635-BDF7-D98D8C2A9A42}"/>
                  </a:ext>
                </a:extLst>
              </p:cNvPr>
              <p:cNvSpPr/>
              <p:nvPr/>
            </p:nvSpPr>
            <p:spPr>
              <a:xfrm>
                <a:off x="8760358" y="3290717"/>
                <a:ext cx="200323" cy="188874"/>
              </a:xfrm>
              <a:prstGeom prst="rect">
                <a:avLst/>
              </a:prstGeom>
              <a:solidFill>
                <a:schemeClr val="accent5"/>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383" name="Shape 283">
                <a:extLst>
                  <a:ext uri="{FF2B5EF4-FFF2-40B4-BE49-F238E27FC236}">
                    <a16:creationId xmlns:a16="http://schemas.microsoft.com/office/drawing/2014/main" id="{7BBA2673-9C0F-4E45-898E-A02C5322F76E}"/>
                  </a:ext>
                </a:extLst>
              </p:cNvPr>
              <p:cNvSpPr/>
              <p:nvPr/>
            </p:nvSpPr>
            <p:spPr>
              <a:xfrm>
                <a:off x="7442144" y="1806025"/>
                <a:ext cx="200323" cy="188874"/>
              </a:xfrm>
              <a:prstGeom prst="rect">
                <a:avLst/>
              </a:prstGeom>
              <a:solidFill>
                <a:schemeClr val="accent3"/>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388" name="Shape 266">
                <a:extLst>
                  <a:ext uri="{FF2B5EF4-FFF2-40B4-BE49-F238E27FC236}">
                    <a16:creationId xmlns:a16="http://schemas.microsoft.com/office/drawing/2014/main" id="{4FE131A7-094C-4F91-BC41-CD0348EC8F00}"/>
                  </a:ext>
                </a:extLst>
              </p:cNvPr>
              <p:cNvSpPr/>
              <p:nvPr/>
            </p:nvSpPr>
            <p:spPr>
              <a:xfrm>
                <a:off x="8760915" y="1802342"/>
                <a:ext cx="200323" cy="188876"/>
              </a:xfrm>
              <a:prstGeom prst="rect">
                <a:avLst/>
              </a:prstGeom>
              <a:solidFill>
                <a:schemeClr val="accent3"/>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389" name="Shape 266">
                <a:extLst>
                  <a:ext uri="{FF2B5EF4-FFF2-40B4-BE49-F238E27FC236}">
                    <a16:creationId xmlns:a16="http://schemas.microsoft.com/office/drawing/2014/main" id="{460ABA21-999E-4B3E-B8CF-813171336473}"/>
                  </a:ext>
                </a:extLst>
              </p:cNvPr>
              <p:cNvSpPr/>
              <p:nvPr/>
            </p:nvSpPr>
            <p:spPr>
              <a:xfrm>
                <a:off x="9035434" y="2295568"/>
                <a:ext cx="200323" cy="188876"/>
              </a:xfrm>
              <a:prstGeom prst="rect">
                <a:avLst/>
              </a:prstGeom>
              <a:solidFill>
                <a:schemeClr val="accent5"/>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394" name="Shape 299">
                <a:extLst>
                  <a:ext uri="{FF2B5EF4-FFF2-40B4-BE49-F238E27FC236}">
                    <a16:creationId xmlns:a16="http://schemas.microsoft.com/office/drawing/2014/main" id="{06EDF097-3BB5-467F-A144-96F286882295}"/>
                  </a:ext>
                </a:extLst>
              </p:cNvPr>
              <p:cNvSpPr/>
              <p:nvPr/>
            </p:nvSpPr>
            <p:spPr>
              <a:xfrm>
                <a:off x="9034876" y="3538453"/>
                <a:ext cx="200323" cy="188874"/>
              </a:xfrm>
              <a:prstGeom prst="rect">
                <a:avLst/>
              </a:prstGeom>
              <a:solidFill>
                <a:schemeClr val="accent5"/>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grpSp>
      </p:grpSp>
      <p:grpSp>
        <p:nvGrpSpPr>
          <p:cNvPr id="640" name="Group 639">
            <a:extLst>
              <a:ext uri="{FF2B5EF4-FFF2-40B4-BE49-F238E27FC236}">
                <a16:creationId xmlns:a16="http://schemas.microsoft.com/office/drawing/2014/main" id="{C27BEFB5-BB50-4367-9DC0-C95C5A80DB60}"/>
              </a:ext>
            </a:extLst>
          </p:cNvPr>
          <p:cNvGrpSpPr/>
          <p:nvPr/>
        </p:nvGrpSpPr>
        <p:grpSpPr>
          <a:xfrm>
            <a:off x="6384866" y="1801817"/>
            <a:ext cx="2850891" cy="1929192"/>
            <a:chOff x="6384866" y="1801817"/>
            <a:chExt cx="2850891" cy="1929192"/>
          </a:xfrm>
        </p:grpSpPr>
        <p:sp>
          <p:nvSpPr>
            <p:cNvPr id="641" name="Shape 310">
              <a:extLst>
                <a:ext uri="{FF2B5EF4-FFF2-40B4-BE49-F238E27FC236}">
                  <a16:creationId xmlns:a16="http://schemas.microsoft.com/office/drawing/2014/main" id="{3E5FB45F-1B41-4B52-91B8-CC64DFA20EEB}"/>
                </a:ext>
              </a:extLst>
            </p:cNvPr>
            <p:cNvSpPr/>
            <p:nvPr/>
          </p:nvSpPr>
          <p:spPr>
            <a:xfrm>
              <a:off x="8234406" y="2798402"/>
              <a:ext cx="200323" cy="188874"/>
            </a:xfrm>
            <a:prstGeom prst="rect">
              <a:avLst/>
            </a:prstGeom>
            <a:solidFill>
              <a:schemeClr val="accent6"/>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42" name="Shape 283">
              <a:extLst>
                <a:ext uri="{FF2B5EF4-FFF2-40B4-BE49-F238E27FC236}">
                  <a16:creationId xmlns:a16="http://schemas.microsoft.com/office/drawing/2014/main" id="{01737EE5-BC74-42E5-80F5-04D5B1128C16}"/>
                </a:ext>
              </a:extLst>
            </p:cNvPr>
            <p:cNvSpPr/>
            <p:nvPr/>
          </p:nvSpPr>
          <p:spPr>
            <a:xfrm>
              <a:off x="7706602" y="2299250"/>
              <a:ext cx="200323" cy="188874"/>
            </a:xfrm>
            <a:prstGeom prst="rect">
              <a:avLst/>
            </a:prstGeom>
            <a:solidFill>
              <a:schemeClr val="accent6"/>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43" name="Shape 308">
              <a:extLst>
                <a:ext uri="{FF2B5EF4-FFF2-40B4-BE49-F238E27FC236}">
                  <a16:creationId xmlns:a16="http://schemas.microsoft.com/office/drawing/2014/main" id="{63463EBB-DF73-4622-8A7D-4BDEA4779541}"/>
                </a:ext>
              </a:extLst>
            </p:cNvPr>
            <p:cNvSpPr/>
            <p:nvPr/>
          </p:nvSpPr>
          <p:spPr>
            <a:xfrm>
              <a:off x="7442144" y="3046663"/>
              <a:ext cx="200323" cy="188874"/>
            </a:xfrm>
            <a:prstGeom prst="rect">
              <a:avLst/>
            </a:prstGeom>
            <a:solidFill>
              <a:schemeClr val="accent6"/>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44" name="Shape 272">
              <a:extLst>
                <a:ext uri="{FF2B5EF4-FFF2-40B4-BE49-F238E27FC236}">
                  <a16:creationId xmlns:a16="http://schemas.microsoft.com/office/drawing/2014/main" id="{F6D623C9-3709-4773-A8A6-A4CA53B1350A}"/>
                </a:ext>
              </a:extLst>
            </p:cNvPr>
            <p:cNvSpPr/>
            <p:nvPr/>
          </p:nvSpPr>
          <p:spPr>
            <a:xfrm>
              <a:off x="6914342" y="2542778"/>
              <a:ext cx="200323" cy="188874"/>
            </a:xfrm>
            <a:prstGeom prst="rect">
              <a:avLst/>
            </a:prstGeom>
            <a:solidFill>
              <a:schemeClr val="accent6"/>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45" name="Shape 292">
              <a:extLst>
                <a:ext uri="{FF2B5EF4-FFF2-40B4-BE49-F238E27FC236}">
                  <a16:creationId xmlns:a16="http://schemas.microsoft.com/office/drawing/2014/main" id="{FA4E756D-2DFE-4205-8FC8-692128F16675}"/>
                </a:ext>
              </a:extLst>
            </p:cNvPr>
            <p:cNvSpPr/>
            <p:nvPr/>
          </p:nvSpPr>
          <p:spPr>
            <a:xfrm>
              <a:off x="6649882" y="3042983"/>
              <a:ext cx="200323" cy="188874"/>
            </a:xfrm>
            <a:prstGeom prst="rect">
              <a:avLst/>
            </a:prstGeom>
            <a:solidFill>
              <a:schemeClr val="accent6"/>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grpSp>
          <p:nvGrpSpPr>
            <p:cNvPr id="646" name="Group 645">
              <a:extLst>
                <a:ext uri="{FF2B5EF4-FFF2-40B4-BE49-F238E27FC236}">
                  <a16:creationId xmlns:a16="http://schemas.microsoft.com/office/drawing/2014/main" id="{87B4FB73-A820-4635-B18D-A0178D186F31}"/>
                </a:ext>
              </a:extLst>
            </p:cNvPr>
            <p:cNvGrpSpPr/>
            <p:nvPr/>
          </p:nvGrpSpPr>
          <p:grpSpPr>
            <a:xfrm>
              <a:off x="6384866" y="1801817"/>
              <a:ext cx="2850891" cy="1929192"/>
              <a:chOff x="6384866" y="1801817"/>
              <a:chExt cx="2850891" cy="1929192"/>
            </a:xfrm>
            <a:solidFill>
              <a:schemeClr val="accent6"/>
            </a:solidFill>
          </p:grpSpPr>
          <p:sp>
            <p:nvSpPr>
              <p:cNvPr id="647" name="Shape 291">
                <a:extLst>
                  <a:ext uri="{FF2B5EF4-FFF2-40B4-BE49-F238E27FC236}">
                    <a16:creationId xmlns:a16="http://schemas.microsoft.com/office/drawing/2014/main" id="{0EC21486-32BB-4733-8F6B-224EF9B178E6}"/>
                  </a:ext>
                </a:extLst>
              </p:cNvPr>
              <p:cNvSpPr/>
              <p:nvPr/>
            </p:nvSpPr>
            <p:spPr>
              <a:xfrm>
                <a:off x="8498864" y="3042983"/>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48" name="Shape 306">
                <a:extLst>
                  <a:ext uri="{FF2B5EF4-FFF2-40B4-BE49-F238E27FC236}">
                    <a16:creationId xmlns:a16="http://schemas.microsoft.com/office/drawing/2014/main" id="{65B595EA-90EB-4792-ADD6-31EB1CDB52C4}"/>
                  </a:ext>
                </a:extLst>
              </p:cNvPr>
              <p:cNvSpPr/>
              <p:nvPr/>
            </p:nvSpPr>
            <p:spPr>
              <a:xfrm>
                <a:off x="7706602" y="2798927"/>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49" name="Shape 284">
                <a:extLst>
                  <a:ext uri="{FF2B5EF4-FFF2-40B4-BE49-F238E27FC236}">
                    <a16:creationId xmlns:a16="http://schemas.microsoft.com/office/drawing/2014/main" id="{01182AE2-0BA5-4942-A09A-B416EE28BAF5}"/>
                  </a:ext>
                </a:extLst>
              </p:cNvPr>
              <p:cNvSpPr/>
              <p:nvPr/>
            </p:nvSpPr>
            <p:spPr>
              <a:xfrm>
                <a:off x="7442144" y="2546984"/>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50" name="Shape 273">
                <a:extLst>
                  <a:ext uri="{FF2B5EF4-FFF2-40B4-BE49-F238E27FC236}">
                    <a16:creationId xmlns:a16="http://schemas.microsoft.com/office/drawing/2014/main" id="{266DCE07-CE02-43FC-A7C8-7CF7DA13BC22}"/>
                  </a:ext>
                </a:extLst>
              </p:cNvPr>
              <p:cNvSpPr/>
              <p:nvPr/>
            </p:nvSpPr>
            <p:spPr>
              <a:xfrm>
                <a:off x="7178241" y="2542778"/>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51" name="Shape 302">
                <a:extLst>
                  <a:ext uri="{FF2B5EF4-FFF2-40B4-BE49-F238E27FC236}">
                    <a16:creationId xmlns:a16="http://schemas.microsoft.com/office/drawing/2014/main" id="{FF67F3AB-827C-436D-955B-41814D921E8B}"/>
                  </a:ext>
                </a:extLst>
              </p:cNvPr>
              <p:cNvSpPr/>
              <p:nvPr/>
            </p:nvSpPr>
            <p:spPr>
              <a:xfrm>
                <a:off x="7177684" y="3290190"/>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52" name="Shape 290">
                <a:extLst>
                  <a:ext uri="{FF2B5EF4-FFF2-40B4-BE49-F238E27FC236}">
                    <a16:creationId xmlns:a16="http://schemas.microsoft.com/office/drawing/2014/main" id="{4AD82ECA-B8F0-4274-BCD3-3F0AF24AD46E}"/>
                  </a:ext>
                </a:extLst>
              </p:cNvPr>
              <p:cNvSpPr/>
              <p:nvPr/>
            </p:nvSpPr>
            <p:spPr>
              <a:xfrm>
                <a:off x="6649882" y="2795245"/>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53" name="Shape 266">
                <a:extLst>
                  <a:ext uri="{FF2B5EF4-FFF2-40B4-BE49-F238E27FC236}">
                    <a16:creationId xmlns:a16="http://schemas.microsoft.com/office/drawing/2014/main" id="{932A51FF-0F86-4CE5-BCFB-B4C5614CDD80}"/>
                  </a:ext>
                </a:extLst>
              </p:cNvPr>
              <p:cNvSpPr/>
              <p:nvPr/>
            </p:nvSpPr>
            <p:spPr>
              <a:xfrm>
                <a:off x="8498864" y="2045274"/>
                <a:ext cx="200323" cy="18887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54" name="Shape 266">
                <a:extLst>
                  <a:ext uri="{FF2B5EF4-FFF2-40B4-BE49-F238E27FC236}">
                    <a16:creationId xmlns:a16="http://schemas.microsoft.com/office/drawing/2014/main" id="{E8B40EF5-2526-45DD-8884-8CFA5A747D17}"/>
                  </a:ext>
                </a:extLst>
              </p:cNvPr>
              <p:cNvSpPr/>
              <p:nvPr/>
            </p:nvSpPr>
            <p:spPr>
              <a:xfrm>
                <a:off x="8760915" y="2295568"/>
                <a:ext cx="200323" cy="18887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55" name="Shape 266">
                <a:extLst>
                  <a:ext uri="{FF2B5EF4-FFF2-40B4-BE49-F238E27FC236}">
                    <a16:creationId xmlns:a16="http://schemas.microsoft.com/office/drawing/2014/main" id="{10FAC532-F1B6-43F3-9385-49EB96DC5761}"/>
                  </a:ext>
                </a:extLst>
              </p:cNvPr>
              <p:cNvSpPr/>
              <p:nvPr/>
            </p:nvSpPr>
            <p:spPr>
              <a:xfrm>
                <a:off x="8760915" y="2045274"/>
                <a:ext cx="200323" cy="18887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56" name="Shape 291">
                <a:extLst>
                  <a:ext uri="{FF2B5EF4-FFF2-40B4-BE49-F238E27FC236}">
                    <a16:creationId xmlns:a16="http://schemas.microsoft.com/office/drawing/2014/main" id="{30A161ED-8CBA-41E5-A74D-67A0A8030A45}"/>
                  </a:ext>
                </a:extLst>
              </p:cNvPr>
              <p:cNvSpPr/>
              <p:nvPr/>
            </p:nvSpPr>
            <p:spPr>
              <a:xfrm>
                <a:off x="9035434" y="3042983"/>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grpSp>
            <p:nvGrpSpPr>
              <p:cNvPr id="657" name="Group 656">
                <a:extLst>
                  <a:ext uri="{FF2B5EF4-FFF2-40B4-BE49-F238E27FC236}">
                    <a16:creationId xmlns:a16="http://schemas.microsoft.com/office/drawing/2014/main" id="{5DA33803-345E-432C-B31C-66E495156C3B}"/>
                  </a:ext>
                </a:extLst>
              </p:cNvPr>
              <p:cNvGrpSpPr/>
              <p:nvPr/>
            </p:nvGrpSpPr>
            <p:grpSpPr>
              <a:xfrm>
                <a:off x="6384866" y="1801817"/>
                <a:ext cx="2850891" cy="1929192"/>
                <a:chOff x="6384866" y="1801817"/>
                <a:chExt cx="2850891" cy="1929192"/>
              </a:xfrm>
              <a:grpFill/>
            </p:grpSpPr>
            <p:sp>
              <p:nvSpPr>
                <p:cNvPr id="659" name="Shape 268">
                  <a:extLst>
                    <a:ext uri="{FF2B5EF4-FFF2-40B4-BE49-F238E27FC236}">
                      <a16:creationId xmlns:a16="http://schemas.microsoft.com/office/drawing/2014/main" id="{1171CADC-81FA-4E6F-86E6-35EC0FF6B3C8}"/>
                    </a:ext>
                  </a:extLst>
                </p:cNvPr>
                <p:cNvSpPr/>
                <p:nvPr/>
              </p:nvSpPr>
              <p:spPr>
                <a:xfrm>
                  <a:off x="8498864" y="2543304"/>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60" name="Shape 286">
                  <a:extLst>
                    <a:ext uri="{FF2B5EF4-FFF2-40B4-BE49-F238E27FC236}">
                      <a16:creationId xmlns:a16="http://schemas.microsoft.com/office/drawing/2014/main" id="{EC4C4320-2593-4137-B2CC-A0ECB9941E44}"/>
                    </a:ext>
                  </a:extLst>
                </p:cNvPr>
                <p:cNvSpPr/>
                <p:nvPr/>
              </p:nvSpPr>
              <p:spPr>
                <a:xfrm>
                  <a:off x="8234963" y="2298725"/>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61" name="Shape 320">
                  <a:extLst>
                    <a:ext uri="{FF2B5EF4-FFF2-40B4-BE49-F238E27FC236}">
                      <a16:creationId xmlns:a16="http://schemas.microsoft.com/office/drawing/2014/main" id="{A653183B-8975-42BB-9163-E5623FA7FEF1}"/>
                    </a:ext>
                  </a:extLst>
                </p:cNvPr>
                <p:cNvSpPr/>
                <p:nvPr/>
              </p:nvSpPr>
              <p:spPr>
                <a:xfrm>
                  <a:off x="8234404" y="3541608"/>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62" name="Shape 287">
                  <a:extLst>
                    <a:ext uri="{FF2B5EF4-FFF2-40B4-BE49-F238E27FC236}">
                      <a16:creationId xmlns:a16="http://schemas.microsoft.com/office/drawing/2014/main" id="{1F158522-7F54-44B3-872F-61E4724231FC}"/>
                    </a:ext>
                  </a:extLst>
                </p:cNvPr>
                <p:cNvSpPr/>
                <p:nvPr/>
              </p:nvSpPr>
              <p:spPr>
                <a:xfrm>
                  <a:off x="7971062" y="2546458"/>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63" name="Shape 303">
                  <a:extLst>
                    <a:ext uri="{FF2B5EF4-FFF2-40B4-BE49-F238E27FC236}">
                      <a16:creationId xmlns:a16="http://schemas.microsoft.com/office/drawing/2014/main" id="{5483AEEC-8D00-4590-A647-4496EC968FE9}"/>
                    </a:ext>
                  </a:extLst>
                </p:cNvPr>
                <p:cNvSpPr/>
                <p:nvPr/>
              </p:nvSpPr>
              <p:spPr>
                <a:xfrm>
                  <a:off x="6913783" y="3537925"/>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64" name="Shape 269">
                  <a:extLst>
                    <a:ext uri="{FF2B5EF4-FFF2-40B4-BE49-F238E27FC236}">
                      <a16:creationId xmlns:a16="http://schemas.microsoft.com/office/drawing/2014/main" id="{269F785A-0BF8-491D-A8ED-A142D3D4CCA9}"/>
                    </a:ext>
                  </a:extLst>
                </p:cNvPr>
                <p:cNvSpPr/>
                <p:nvPr/>
              </p:nvSpPr>
              <p:spPr>
                <a:xfrm>
                  <a:off x="6649882" y="2543304"/>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65" name="Shape 268">
                  <a:extLst>
                    <a:ext uri="{FF2B5EF4-FFF2-40B4-BE49-F238E27FC236}">
                      <a16:creationId xmlns:a16="http://schemas.microsoft.com/office/drawing/2014/main" id="{B81F1E40-A788-40C6-979D-32BF9AACE2F7}"/>
                    </a:ext>
                  </a:extLst>
                </p:cNvPr>
                <p:cNvSpPr/>
                <p:nvPr/>
              </p:nvSpPr>
              <p:spPr>
                <a:xfrm>
                  <a:off x="6385422" y="2543304"/>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66" name="Shape 299">
                  <a:extLst>
                    <a:ext uri="{FF2B5EF4-FFF2-40B4-BE49-F238E27FC236}">
                      <a16:creationId xmlns:a16="http://schemas.microsoft.com/office/drawing/2014/main" id="{7206F608-D65E-4A87-8DDC-33360A8C76C4}"/>
                    </a:ext>
                  </a:extLst>
                </p:cNvPr>
                <p:cNvSpPr/>
                <p:nvPr/>
              </p:nvSpPr>
              <p:spPr>
                <a:xfrm>
                  <a:off x="6384866" y="3538453"/>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67" name="Shape 283">
                  <a:extLst>
                    <a:ext uri="{FF2B5EF4-FFF2-40B4-BE49-F238E27FC236}">
                      <a16:creationId xmlns:a16="http://schemas.microsoft.com/office/drawing/2014/main" id="{6A9188F6-AA36-48F6-A492-B55470DB1FE5}"/>
                    </a:ext>
                  </a:extLst>
                </p:cNvPr>
                <p:cNvSpPr/>
                <p:nvPr/>
              </p:nvSpPr>
              <p:spPr>
                <a:xfrm>
                  <a:off x="7706602" y="2048956"/>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68" name="Shape 271">
                  <a:extLst>
                    <a:ext uri="{FF2B5EF4-FFF2-40B4-BE49-F238E27FC236}">
                      <a16:creationId xmlns:a16="http://schemas.microsoft.com/office/drawing/2014/main" id="{AD2991B0-08FE-43CC-841D-140BC29A395E}"/>
                    </a:ext>
                  </a:extLst>
                </p:cNvPr>
                <p:cNvSpPr/>
                <p:nvPr/>
              </p:nvSpPr>
              <p:spPr>
                <a:xfrm>
                  <a:off x="7178241" y="2044749"/>
                  <a:ext cx="200323" cy="18887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69" name="Shape 270">
                  <a:extLst>
                    <a:ext uri="{FF2B5EF4-FFF2-40B4-BE49-F238E27FC236}">
                      <a16:creationId xmlns:a16="http://schemas.microsoft.com/office/drawing/2014/main" id="{13D83D9C-856B-4D0F-855A-67B89BBB05DF}"/>
                    </a:ext>
                  </a:extLst>
                </p:cNvPr>
                <p:cNvSpPr/>
                <p:nvPr/>
              </p:nvSpPr>
              <p:spPr>
                <a:xfrm>
                  <a:off x="6914342" y="1801817"/>
                  <a:ext cx="200323" cy="18887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70" name="Shape 289">
                  <a:extLst>
                    <a:ext uri="{FF2B5EF4-FFF2-40B4-BE49-F238E27FC236}">
                      <a16:creationId xmlns:a16="http://schemas.microsoft.com/office/drawing/2014/main" id="{30531D45-43B0-4D82-B294-56B9266F4740}"/>
                    </a:ext>
                  </a:extLst>
                </p:cNvPr>
                <p:cNvSpPr/>
                <p:nvPr/>
              </p:nvSpPr>
              <p:spPr>
                <a:xfrm>
                  <a:off x="9035434" y="2795245"/>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grpSp>
              <p:nvGrpSpPr>
                <p:cNvPr id="671" name="Group 670">
                  <a:extLst>
                    <a:ext uri="{FF2B5EF4-FFF2-40B4-BE49-F238E27FC236}">
                      <a16:creationId xmlns:a16="http://schemas.microsoft.com/office/drawing/2014/main" id="{CD4C85B3-334E-473E-9CF3-D53B7A1CD63F}"/>
                    </a:ext>
                  </a:extLst>
                </p:cNvPr>
                <p:cNvGrpSpPr/>
                <p:nvPr/>
              </p:nvGrpSpPr>
              <p:grpSpPr>
                <a:xfrm>
                  <a:off x="6384866" y="1802342"/>
                  <a:ext cx="2850891" cy="1928667"/>
                  <a:chOff x="6384866" y="1802342"/>
                  <a:chExt cx="2850891" cy="1928667"/>
                </a:xfrm>
                <a:grpFill/>
              </p:grpSpPr>
              <p:grpSp>
                <p:nvGrpSpPr>
                  <p:cNvPr id="672" name="Group 671">
                    <a:extLst>
                      <a:ext uri="{FF2B5EF4-FFF2-40B4-BE49-F238E27FC236}">
                        <a16:creationId xmlns:a16="http://schemas.microsoft.com/office/drawing/2014/main" id="{2DB61A0F-2C21-4DD1-82E2-36E45F2AE67D}"/>
                      </a:ext>
                    </a:extLst>
                  </p:cNvPr>
                  <p:cNvGrpSpPr/>
                  <p:nvPr/>
                </p:nvGrpSpPr>
                <p:grpSpPr>
                  <a:xfrm>
                    <a:off x="6384866" y="1802342"/>
                    <a:ext cx="2576372" cy="1928667"/>
                    <a:chOff x="6384866" y="1802342"/>
                    <a:chExt cx="2576372" cy="1928667"/>
                  </a:xfrm>
                  <a:grpFill/>
                </p:grpSpPr>
                <p:sp>
                  <p:nvSpPr>
                    <p:cNvPr id="688" name="Shape 316">
                      <a:extLst>
                        <a:ext uri="{FF2B5EF4-FFF2-40B4-BE49-F238E27FC236}">
                          <a16:creationId xmlns:a16="http://schemas.microsoft.com/office/drawing/2014/main" id="{A903BCB7-CF40-4EBC-978A-D5ED79EF84CA}"/>
                        </a:ext>
                      </a:extLst>
                    </p:cNvPr>
                    <p:cNvSpPr/>
                    <p:nvPr/>
                  </p:nvSpPr>
                  <p:spPr>
                    <a:xfrm>
                      <a:off x="7706045" y="3542135"/>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89" name="Shape 294">
                      <a:extLst>
                        <a:ext uri="{FF2B5EF4-FFF2-40B4-BE49-F238E27FC236}">
                          <a16:creationId xmlns:a16="http://schemas.microsoft.com/office/drawing/2014/main" id="{E54C5B66-70FD-4EFE-BBC2-5855102800CA}"/>
                        </a:ext>
                      </a:extLst>
                    </p:cNvPr>
                    <p:cNvSpPr/>
                    <p:nvPr/>
                  </p:nvSpPr>
                  <p:spPr>
                    <a:xfrm>
                      <a:off x="7177684" y="2794720"/>
                      <a:ext cx="200323" cy="18887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90" name="Shape 297">
                      <a:extLst>
                        <a:ext uri="{FF2B5EF4-FFF2-40B4-BE49-F238E27FC236}">
                          <a16:creationId xmlns:a16="http://schemas.microsoft.com/office/drawing/2014/main" id="{EE12E9A0-145A-48FC-B97B-118B85A9BDD1}"/>
                        </a:ext>
                      </a:extLst>
                    </p:cNvPr>
                    <p:cNvSpPr/>
                    <p:nvPr/>
                  </p:nvSpPr>
                  <p:spPr>
                    <a:xfrm>
                      <a:off x="6384866" y="3290717"/>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grpSp>
                  <p:nvGrpSpPr>
                    <p:cNvPr id="691" name="Group 690">
                      <a:extLst>
                        <a:ext uri="{FF2B5EF4-FFF2-40B4-BE49-F238E27FC236}">
                          <a16:creationId xmlns:a16="http://schemas.microsoft.com/office/drawing/2014/main" id="{13791543-1AB7-4B38-AB58-C394C914F875}"/>
                        </a:ext>
                      </a:extLst>
                    </p:cNvPr>
                    <p:cNvGrpSpPr/>
                    <p:nvPr/>
                  </p:nvGrpSpPr>
                  <p:grpSpPr>
                    <a:xfrm>
                      <a:off x="6385422" y="1802342"/>
                      <a:ext cx="2575816" cy="1432670"/>
                      <a:chOff x="6385422" y="1802342"/>
                      <a:chExt cx="2575816" cy="1432670"/>
                    </a:xfrm>
                    <a:grpFill/>
                  </p:grpSpPr>
                  <p:sp>
                    <p:nvSpPr>
                      <p:cNvPr id="692" name="Shape 311">
                        <a:extLst>
                          <a:ext uri="{FF2B5EF4-FFF2-40B4-BE49-F238E27FC236}">
                            <a16:creationId xmlns:a16="http://schemas.microsoft.com/office/drawing/2014/main" id="{0B9A09BD-D628-40E0-804F-BB2A63BD9A9E}"/>
                          </a:ext>
                        </a:extLst>
                      </p:cNvPr>
                      <p:cNvSpPr/>
                      <p:nvPr/>
                    </p:nvSpPr>
                    <p:spPr>
                      <a:xfrm>
                        <a:off x="7970503" y="3046138"/>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93" name="Shape 271">
                        <a:extLst>
                          <a:ext uri="{FF2B5EF4-FFF2-40B4-BE49-F238E27FC236}">
                            <a16:creationId xmlns:a16="http://schemas.microsoft.com/office/drawing/2014/main" id="{76F0BCB5-D7AA-4D7C-A9A5-D3835C8A9C56}"/>
                          </a:ext>
                        </a:extLst>
                      </p:cNvPr>
                      <p:cNvSpPr/>
                      <p:nvPr/>
                    </p:nvSpPr>
                    <p:spPr>
                      <a:xfrm>
                        <a:off x="7178241" y="2295042"/>
                        <a:ext cx="200323" cy="18887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94" name="Shape 289">
                        <a:extLst>
                          <a:ext uri="{FF2B5EF4-FFF2-40B4-BE49-F238E27FC236}">
                            <a16:creationId xmlns:a16="http://schemas.microsoft.com/office/drawing/2014/main" id="{7870F87A-F83A-4BF9-8AD2-B0C81EF3B83B}"/>
                          </a:ext>
                        </a:extLst>
                      </p:cNvPr>
                      <p:cNvSpPr/>
                      <p:nvPr/>
                    </p:nvSpPr>
                    <p:spPr>
                      <a:xfrm>
                        <a:off x="8760915" y="2795245"/>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95" name="Shape 285">
                        <a:extLst>
                          <a:ext uri="{FF2B5EF4-FFF2-40B4-BE49-F238E27FC236}">
                            <a16:creationId xmlns:a16="http://schemas.microsoft.com/office/drawing/2014/main" id="{B6048466-9C94-4591-88DF-4CD40912CDBA}"/>
                          </a:ext>
                        </a:extLst>
                      </p:cNvPr>
                      <p:cNvSpPr/>
                      <p:nvPr/>
                    </p:nvSpPr>
                    <p:spPr>
                      <a:xfrm>
                        <a:off x="7971062" y="1805499"/>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96" name="Shape 266">
                        <a:extLst>
                          <a:ext uri="{FF2B5EF4-FFF2-40B4-BE49-F238E27FC236}">
                            <a16:creationId xmlns:a16="http://schemas.microsoft.com/office/drawing/2014/main" id="{487DC446-49CF-4DEB-9CC8-0CA821B2BDA0}"/>
                          </a:ext>
                        </a:extLst>
                      </p:cNvPr>
                      <p:cNvSpPr/>
                      <p:nvPr/>
                    </p:nvSpPr>
                    <p:spPr>
                      <a:xfrm>
                        <a:off x="6385422" y="1802342"/>
                        <a:ext cx="200323" cy="18887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grpSp>
              </p:grpSp>
              <p:grpSp>
                <p:nvGrpSpPr>
                  <p:cNvPr id="673" name="Group 672">
                    <a:extLst>
                      <a:ext uri="{FF2B5EF4-FFF2-40B4-BE49-F238E27FC236}">
                        <a16:creationId xmlns:a16="http://schemas.microsoft.com/office/drawing/2014/main" id="{6A0E8990-5E4B-42DA-8E20-C9114A488E37}"/>
                      </a:ext>
                    </a:extLst>
                  </p:cNvPr>
                  <p:cNvGrpSpPr/>
                  <p:nvPr/>
                </p:nvGrpSpPr>
                <p:grpSpPr>
                  <a:xfrm>
                    <a:off x="6385422" y="1802342"/>
                    <a:ext cx="2850335" cy="1924985"/>
                    <a:chOff x="6385422" y="1802342"/>
                    <a:chExt cx="2850335" cy="1924985"/>
                  </a:xfrm>
                  <a:grpFill/>
                </p:grpSpPr>
                <p:sp>
                  <p:nvSpPr>
                    <p:cNvPr id="674" name="Shape 289">
                      <a:extLst>
                        <a:ext uri="{FF2B5EF4-FFF2-40B4-BE49-F238E27FC236}">
                          <a16:creationId xmlns:a16="http://schemas.microsoft.com/office/drawing/2014/main" id="{011726B2-3954-4720-814E-B389E4D4C902}"/>
                        </a:ext>
                      </a:extLst>
                    </p:cNvPr>
                    <p:cNvSpPr/>
                    <p:nvPr/>
                  </p:nvSpPr>
                  <p:spPr>
                    <a:xfrm>
                      <a:off x="8498864" y="2795245"/>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75" name="Shape 318">
                      <a:extLst>
                        <a:ext uri="{FF2B5EF4-FFF2-40B4-BE49-F238E27FC236}">
                          <a16:creationId xmlns:a16="http://schemas.microsoft.com/office/drawing/2014/main" id="{557C0E68-A9E8-4ACE-B5AD-6F49A2F42E46}"/>
                        </a:ext>
                      </a:extLst>
                    </p:cNvPr>
                    <p:cNvSpPr/>
                    <p:nvPr/>
                  </p:nvSpPr>
                  <p:spPr>
                    <a:xfrm>
                      <a:off x="8234404" y="3293872"/>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76" name="Shape 285">
                      <a:extLst>
                        <a:ext uri="{FF2B5EF4-FFF2-40B4-BE49-F238E27FC236}">
                          <a16:creationId xmlns:a16="http://schemas.microsoft.com/office/drawing/2014/main" id="{B480148C-2654-4846-B7C3-543F32BD3908}"/>
                        </a:ext>
                      </a:extLst>
                    </p:cNvPr>
                    <p:cNvSpPr/>
                    <p:nvPr/>
                  </p:nvSpPr>
                  <p:spPr>
                    <a:xfrm>
                      <a:off x="7971062" y="2298725"/>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77" name="Shape 314">
                      <a:extLst>
                        <a:ext uri="{FF2B5EF4-FFF2-40B4-BE49-F238E27FC236}">
                          <a16:creationId xmlns:a16="http://schemas.microsoft.com/office/drawing/2014/main" id="{BC77CC74-1081-4999-8236-D4E352ECE825}"/>
                        </a:ext>
                      </a:extLst>
                    </p:cNvPr>
                    <p:cNvSpPr/>
                    <p:nvPr/>
                  </p:nvSpPr>
                  <p:spPr>
                    <a:xfrm>
                      <a:off x="7441586" y="3294397"/>
                      <a:ext cx="200323" cy="18887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78" name="Shape 295">
                      <a:extLst>
                        <a:ext uri="{FF2B5EF4-FFF2-40B4-BE49-F238E27FC236}">
                          <a16:creationId xmlns:a16="http://schemas.microsoft.com/office/drawing/2014/main" id="{44D4B067-B2D4-4256-9EFC-EA19848377B6}"/>
                        </a:ext>
                      </a:extLst>
                    </p:cNvPr>
                    <p:cNvSpPr/>
                    <p:nvPr/>
                  </p:nvSpPr>
                  <p:spPr>
                    <a:xfrm>
                      <a:off x="6913783" y="3042456"/>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79" name="Shape 300">
                      <a:extLst>
                        <a:ext uri="{FF2B5EF4-FFF2-40B4-BE49-F238E27FC236}">
                          <a16:creationId xmlns:a16="http://schemas.microsoft.com/office/drawing/2014/main" id="{F2BEB19F-1B51-49C2-BEF8-31E04D6860A7}"/>
                        </a:ext>
                      </a:extLst>
                    </p:cNvPr>
                    <p:cNvSpPr/>
                    <p:nvPr/>
                  </p:nvSpPr>
                  <p:spPr>
                    <a:xfrm>
                      <a:off x="6649323" y="3538453"/>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80" name="Shape 266">
                      <a:extLst>
                        <a:ext uri="{FF2B5EF4-FFF2-40B4-BE49-F238E27FC236}">
                          <a16:creationId xmlns:a16="http://schemas.microsoft.com/office/drawing/2014/main" id="{FE3F77BA-73A9-406E-BCE1-2329150DC4DC}"/>
                        </a:ext>
                      </a:extLst>
                    </p:cNvPr>
                    <p:cNvSpPr/>
                    <p:nvPr/>
                  </p:nvSpPr>
                  <p:spPr>
                    <a:xfrm>
                      <a:off x="6385422" y="2295568"/>
                      <a:ext cx="200323" cy="18887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81" name="Shape 286">
                      <a:extLst>
                        <a:ext uri="{FF2B5EF4-FFF2-40B4-BE49-F238E27FC236}">
                          <a16:creationId xmlns:a16="http://schemas.microsoft.com/office/drawing/2014/main" id="{A2A8006E-9E03-4E58-8E98-2D02E077D27D}"/>
                        </a:ext>
                      </a:extLst>
                    </p:cNvPr>
                    <p:cNvSpPr/>
                    <p:nvPr/>
                  </p:nvSpPr>
                  <p:spPr>
                    <a:xfrm>
                      <a:off x="8234963" y="2048431"/>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82" name="Shape 267">
                      <a:extLst>
                        <a:ext uri="{FF2B5EF4-FFF2-40B4-BE49-F238E27FC236}">
                          <a16:creationId xmlns:a16="http://schemas.microsoft.com/office/drawing/2014/main" id="{12DDC22E-4A43-4AD3-9F8C-E52D75E73C6A}"/>
                        </a:ext>
                      </a:extLst>
                    </p:cNvPr>
                    <p:cNvSpPr/>
                    <p:nvPr/>
                  </p:nvSpPr>
                  <p:spPr>
                    <a:xfrm>
                      <a:off x="6649882" y="2045274"/>
                      <a:ext cx="200323" cy="18887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83" name="Shape 297">
                      <a:extLst>
                        <a:ext uri="{FF2B5EF4-FFF2-40B4-BE49-F238E27FC236}">
                          <a16:creationId xmlns:a16="http://schemas.microsoft.com/office/drawing/2014/main" id="{B875DA06-CB83-4207-8309-662C14F102B7}"/>
                        </a:ext>
                      </a:extLst>
                    </p:cNvPr>
                    <p:cNvSpPr/>
                    <p:nvPr/>
                  </p:nvSpPr>
                  <p:spPr>
                    <a:xfrm>
                      <a:off x="8760358" y="3290717"/>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84" name="Shape 283">
                      <a:extLst>
                        <a:ext uri="{FF2B5EF4-FFF2-40B4-BE49-F238E27FC236}">
                          <a16:creationId xmlns:a16="http://schemas.microsoft.com/office/drawing/2014/main" id="{CACD5C6A-C635-43D1-8C30-483361ADF599}"/>
                        </a:ext>
                      </a:extLst>
                    </p:cNvPr>
                    <p:cNvSpPr/>
                    <p:nvPr/>
                  </p:nvSpPr>
                  <p:spPr>
                    <a:xfrm>
                      <a:off x="7442144" y="1806025"/>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85" name="Shape 266">
                      <a:extLst>
                        <a:ext uri="{FF2B5EF4-FFF2-40B4-BE49-F238E27FC236}">
                          <a16:creationId xmlns:a16="http://schemas.microsoft.com/office/drawing/2014/main" id="{EDD0A6A1-882D-4E78-803E-7128F5A8EB56}"/>
                        </a:ext>
                      </a:extLst>
                    </p:cNvPr>
                    <p:cNvSpPr/>
                    <p:nvPr/>
                  </p:nvSpPr>
                  <p:spPr>
                    <a:xfrm>
                      <a:off x="8760915" y="1802342"/>
                      <a:ext cx="200323" cy="18887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86" name="Shape 266">
                      <a:extLst>
                        <a:ext uri="{FF2B5EF4-FFF2-40B4-BE49-F238E27FC236}">
                          <a16:creationId xmlns:a16="http://schemas.microsoft.com/office/drawing/2014/main" id="{CA70F6A9-BC9D-4A55-8DA4-CAAEBACD2A39}"/>
                        </a:ext>
                      </a:extLst>
                    </p:cNvPr>
                    <p:cNvSpPr/>
                    <p:nvPr/>
                  </p:nvSpPr>
                  <p:spPr>
                    <a:xfrm>
                      <a:off x="9035434" y="2295568"/>
                      <a:ext cx="200323" cy="18887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687" name="Shape 299">
                      <a:extLst>
                        <a:ext uri="{FF2B5EF4-FFF2-40B4-BE49-F238E27FC236}">
                          <a16:creationId xmlns:a16="http://schemas.microsoft.com/office/drawing/2014/main" id="{B3DA4095-F9B5-4907-AA12-03648234CFBA}"/>
                        </a:ext>
                      </a:extLst>
                    </p:cNvPr>
                    <p:cNvSpPr/>
                    <p:nvPr/>
                  </p:nvSpPr>
                  <p:spPr>
                    <a:xfrm>
                      <a:off x="9034876" y="3538453"/>
                      <a:ext cx="200323" cy="188874"/>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grpSp>
            </p:grpSp>
          </p:grpSp>
          <p:sp>
            <p:nvSpPr>
              <p:cNvPr id="658" name="Shape 266">
                <a:extLst>
                  <a:ext uri="{FF2B5EF4-FFF2-40B4-BE49-F238E27FC236}">
                    <a16:creationId xmlns:a16="http://schemas.microsoft.com/office/drawing/2014/main" id="{B24A714B-DA16-4F4F-B0B0-7C9334495FEF}"/>
                  </a:ext>
                </a:extLst>
              </p:cNvPr>
              <p:cNvSpPr/>
              <p:nvPr/>
            </p:nvSpPr>
            <p:spPr>
              <a:xfrm>
                <a:off x="9035434" y="2045274"/>
                <a:ext cx="200323" cy="18887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grpSp>
      </p:grpSp>
      <p:grpSp>
        <p:nvGrpSpPr>
          <p:cNvPr id="697" name="Group 696">
            <a:extLst>
              <a:ext uri="{FF2B5EF4-FFF2-40B4-BE49-F238E27FC236}">
                <a16:creationId xmlns:a16="http://schemas.microsoft.com/office/drawing/2014/main" id="{BD77E097-3525-427A-B3D3-73E7A7DADA65}"/>
              </a:ext>
            </a:extLst>
          </p:cNvPr>
          <p:cNvGrpSpPr/>
          <p:nvPr/>
        </p:nvGrpSpPr>
        <p:grpSpPr>
          <a:xfrm>
            <a:off x="6261755" y="1801817"/>
            <a:ext cx="3589381" cy="3613674"/>
            <a:chOff x="6261755" y="1801817"/>
            <a:chExt cx="3589381" cy="3613674"/>
          </a:xfrm>
        </p:grpSpPr>
        <p:sp>
          <p:nvSpPr>
            <p:cNvPr id="698" name="Rectangle 697">
              <a:extLst>
                <a:ext uri="{FF2B5EF4-FFF2-40B4-BE49-F238E27FC236}">
                  <a16:creationId xmlns:a16="http://schemas.microsoft.com/office/drawing/2014/main" id="{01B8F93A-E10F-45F6-B858-4CC6D19CB74A}"/>
                </a:ext>
              </a:extLst>
            </p:cNvPr>
            <p:cNvSpPr/>
            <p:nvPr/>
          </p:nvSpPr>
          <p:spPr>
            <a:xfrm>
              <a:off x="6460017" y="4769160"/>
              <a:ext cx="3391119" cy="646331"/>
            </a:xfrm>
            <a:prstGeom prst="rect">
              <a:avLst/>
            </a:prstGeom>
          </p:spPr>
          <p:txBody>
            <a:bodyPr wrap="square">
              <a:spAutoFit/>
            </a:bodyPr>
            <a:lstStyle/>
            <a:p>
              <a:r>
                <a:rPr lang="en-US" dirty="0">
                  <a:solidFill>
                    <a:schemeClr val="bg2"/>
                  </a:solidFill>
                </a:rPr>
                <a:t>Where to focus </a:t>
              </a:r>
              <a:r>
                <a:rPr lang="en-US" b="1" dirty="0">
                  <a:solidFill>
                    <a:schemeClr val="bg2"/>
                  </a:solidFill>
                </a:rPr>
                <a:t>new strategies and technologies</a:t>
              </a:r>
            </a:p>
          </p:txBody>
        </p:sp>
        <p:grpSp>
          <p:nvGrpSpPr>
            <p:cNvPr id="699" name="Group 698">
              <a:extLst>
                <a:ext uri="{FF2B5EF4-FFF2-40B4-BE49-F238E27FC236}">
                  <a16:creationId xmlns:a16="http://schemas.microsoft.com/office/drawing/2014/main" id="{3011B2B1-DE8F-4DCB-8279-9A1DA2766F97}"/>
                </a:ext>
              </a:extLst>
            </p:cNvPr>
            <p:cNvGrpSpPr/>
            <p:nvPr/>
          </p:nvGrpSpPr>
          <p:grpSpPr>
            <a:xfrm>
              <a:off x="6385422" y="1801817"/>
              <a:ext cx="2850335" cy="1929192"/>
              <a:chOff x="6385422" y="1801817"/>
              <a:chExt cx="2850335" cy="1929192"/>
            </a:xfrm>
          </p:grpSpPr>
          <p:sp>
            <p:nvSpPr>
              <p:cNvPr id="701" name="Shape 266">
                <a:extLst>
                  <a:ext uri="{FF2B5EF4-FFF2-40B4-BE49-F238E27FC236}">
                    <a16:creationId xmlns:a16="http://schemas.microsoft.com/office/drawing/2014/main" id="{8D9E25E4-FC65-4CBD-B1F1-C2FCAB420269}"/>
                  </a:ext>
                </a:extLst>
              </p:cNvPr>
              <p:cNvSpPr/>
              <p:nvPr/>
            </p:nvSpPr>
            <p:spPr>
              <a:xfrm>
                <a:off x="8498864" y="2295568"/>
                <a:ext cx="200323" cy="188876"/>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02" name="Shape 297">
                <a:extLst>
                  <a:ext uri="{FF2B5EF4-FFF2-40B4-BE49-F238E27FC236}">
                    <a16:creationId xmlns:a16="http://schemas.microsoft.com/office/drawing/2014/main" id="{855968A7-651A-4BB8-BAF4-9977C277713C}"/>
                  </a:ext>
                </a:extLst>
              </p:cNvPr>
              <p:cNvSpPr/>
              <p:nvPr/>
            </p:nvSpPr>
            <p:spPr>
              <a:xfrm>
                <a:off x="8498308" y="3290717"/>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03" name="Shape 299">
                <a:extLst>
                  <a:ext uri="{FF2B5EF4-FFF2-40B4-BE49-F238E27FC236}">
                    <a16:creationId xmlns:a16="http://schemas.microsoft.com/office/drawing/2014/main" id="{61AA526E-4D64-463E-8770-B307BCFE647B}"/>
                  </a:ext>
                </a:extLst>
              </p:cNvPr>
              <p:cNvSpPr/>
              <p:nvPr/>
            </p:nvSpPr>
            <p:spPr>
              <a:xfrm>
                <a:off x="8498308" y="3538453"/>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04" name="Shape 288">
                <a:extLst>
                  <a:ext uri="{FF2B5EF4-FFF2-40B4-BE49-F238E27FC236}">
                    <a16:creationId xmlns:a16="http://schemas.microsoft.com/office/drawing/2014/main" id="{C43C826A-FAF4-494E-8048-D9627A0EAC30}"/>
                  </a:ext>
                </a:extLst>
              </p:cNvPr>
              <p:cNvSpPr/>
              <p:nvPr/>
            </p:nvSpPr>
            <p:spPr>
              <a:xfrm>
                <a:off x="8234963" y="2546458"/>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05" name="Shape 312">
                <a:extLst>
                  <a:ext uri="{FF2B5EF4-FFF2-40B4-BE49-F238E27FC236}">
                    <a16:creationId xmlns:a16="http://schemas.microsoft.com/office/drawing/2014/main" id="{11429169-D7EB-42CF-B241-913DE7D16584}"/>
                  </a:ext>
                </a:extLst>
              </p:cNvPr>
              <p:cNvSpPr/>
              <p:nvPr/>
            </p:nvSpPr>
            <p:spPr>
              <a:xfrm>
                <a:off x="8234404" y="3046138"/>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06" name="Shape 309">
                <a:extLst>
                  <a:ext uri="{FF2B5EF4-FFF2-40B4-BE49-F238E27FC236}">
                    <a16:creationId xmlns:a16="http://schemas.microsoft.com/office/drawing/2014/main" id="{36548842-66DA-4ACA-8FAB-1BDCB24468A7}"/>
                  </a:ext>
                </a:extLst>
              </p:cNvPr>
              <p:cNvSpPr/>
              <p:nvPr/>
            </p:nvSpPr>
            <p:spPr>
              <a:xfrm>
                <a:off x="7970503" y="2798402"/>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07" name="Shape 317">
                <a:extLst>
                  <a:ext uri="{FF2B5EF4-FFF2-40B4-BE49-F238E27FC236}">
                    <a16:creationId xmlns:a16="http://schemas.microsoft.com/office/drawing/2014/main" id="{66CB86BA-7644-4181-AE92-7428329066AA}"/>
                  </a:ext>
                </a:extLst>
              </p:cNvPr>
              <p:cNvSpPr/>
              <p:nvPr/>
            </p:nvSpPr>
            <p:spPr>
              <a:xfrm>
                <a:off x="7970503" y="3293872"/>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08" name="Shape 319">
                <a:extLst>
                  <a:ext uri="{FF2B5EF4-FFF2-40B4-BE49-F238E27FC236}">
                    <a16:creationId xmlns:a16="http://schemas.microsoft.com/office/drawing/2014/main" id="{3F35A114-F477-4548-A100-FCAD0166F0CD}"/>
                  </a:ext>
                </a:extLst>
              </p:cNvPr>
              <p:cNvSpPr/>
              <p:nvPr/>
            </p:nvSpPr>
            <p:spPr>
              <a:xfrm>
                <a:off x="7970503" y="3541608"/>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09" name="Shape 284">
                <a:extLst>
                  <a:ext uri="{FF2B5EF4-FFF2-40B4-BE49-F238E27FC236}">
                    <a16:creationId xmlns:a16="http://schemas.microsoft.com/office/drawing/2014/main" id="{836BA7B0-29F8-4900-BA7B-705FF7475FFC}"/>
                  </a:ext>
                </a:extLst>
              </p:cNvPr>
              <p:cNvSpPr/>
              <p:nvPr/>
            </p:nvSpPr>
            <p:spPr>
              <a:xfrm>
                <a:off x="7706602" y="2546984"/>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10" name="Shape 308">
                <a:extLst>
                  <a:ext uri="{FF2B5EF4-FFF2-40B4-BE49-F238E27FC236}">
                    <a16:creationId xmlns:a16="http://schemas.microsoft.com/office/drawing/2014/main" id="{A4F1ED52-BAD9-4749-8288-79D6CA92A54C}"/>
                  </a:ext>
                </a:extLst>
              </p:cNvPr>
              <p:cNvSpPr/>
              <p:nvPr/>
            </p:nvSpPr>
            <p:spPr>
              <a:xfrm>
                <a:off x="7706602" y="3046663"/>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11" name="Shape 314">
                <a:extLst>
                  <a:ext uri="{FF2B5EF4-FFF2-40B4-BE49-F238E27FC236}">
                    <a16:creationId xmlns:a16="http://schemas.microsoft.com/office/drawing/2014/main" id="{F63BE8A9-811A-4589-8EDE-F98E44E52D68}"/>
                  </a:ext>
                </a:extLst>
              </p:cNvPr>
              <p:cNvSpPr/>
              <p:nvPr/>
            </p:nvSpPr>
            <p:spPr>
              <a:xfrm>
                <a:off x="7706045" y="3294397"/>
                <a:ext cx="200323" cy="188876"/>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12" name="Shape 283">
                <a:extLst>
                  <a:ext uri="{FF2B5EF4-FFF2-40B4-BE49-F238E27FC236}">
                    <a16:creationId xmlns:a16="http://schemas.microsoft.com/office/drawing/2014/main" id="{F696ED98-58C9-498C-94F9-7F7687FBBD5B}"/>
                  </a:ext>
                </a:extLst>
              </p:cNvPr>
              <p:cNvSpPr/>
              <p:nvPr/>
            </p:nvSpPr>
            <p:spPr>
              <a:xfrm>
                <a:off x="7442144" y="2299250"/>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13" name="Shape 306">
                <a:extLst>
                  <a:ext uri="{FF2B5EF4-FFF2-40B4-BE49-F238E27FC236}">
                    <a16:creationId xmlns:a16="http://schemas.microsoft.com/office/drawing/2014/main" id="{7CB1F765-2EC1-4990-81B6-7E5B71A57708}"/>
                  </a:ext>
                </a:extLst>
              </p:cNvPr>
              <p:cNvSpPr/>
              <p:nvPr/>
            </p:nvSpPr>
            <p:spPr>
              <a:xfrm>
                <a:off x="7442144" y="2798927"/>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14" name="Shape 316">
                <a:extLst>
                  <a:ext uri="{FF2B5EF4-FFF2-40B4-BE49-F238E27FC236}">
                    <a16:creationId xmlns:a16="http://schemas.microsoft.com/office/drawing/2014/main" id="{15E51BDD-D33B-42F7-B846-494C042782D8}"/>
                  </a:ext>
                </a:extLst>
              </p:cNvPr>
              <p:cNvSpPr/>
              <p:nvPr/>
            </p:nvSpPr>
            <p:spPr>
              <a:xfrm>
                <a:off x="7441586" y="3542135"/>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15" name="Shape 296">
                <a:extLst>
                  <a:ext uri="{FF2B5EF4-FFF2-40B4-BE49-F238E27FC236}">
                    <a16:creationId xmlns:a16="http://schemas.microsoft.com/office/drawing/2014/main" id="{25BC1CEC-FE81-413A-9ED0-3B6AECEBDA58}"/>
                  </a:ext>
                </a:extLst>
              </p:cNvPr>
              <p:cNvSpPr/>
              <p:nvPr/>
            </p:nvSpPr>
            <p:spPr>
              <a:xfrm>
                <a:off x="7177684" y="3042456"/>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16" name="Shape 304">
                <a:extLst>
                  <a:ext uri="{FF2B5EF4-FFF2-40B4-BE49-F238E27FC236}">
                    <a16:creationId xmlns:a16="http://schemas.microsoft.com/office/drawing/2014/main" id="{EB5E354F-040B-484A-BAB4-3FC2C3EDA712}"/>
                  </a:ext>
                </a:extLst>
              </p:cNvPr>
              <p:cNvSpPr/>
              <p:nvPr/>
            </p:nvSpPr>
            <p:spPr>
              <a:xfrm>
                <a:off x="7177684" y="3537925"/>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17" name="Shape 270">
                <a:extLst>
                  <a:ext uri="{FF2B5EF4-FFF2-40B4-BE49-F238E27FC236}">
                    <a16:creationId xmlns:a16="http://schemas.microsoft.com/office/drawing/2014/main" id="{D704D1C0-0CAE-4A9C-82B8-5EB9A2285A94}"/>
                  </a:ext>
                </a:extLst>
              </p:cNvPr>
              <p:cNvSpPr/>
              <p:nvPr/>
            </p:nvSpPr>
            <p:spPr>
              <a:xfrm>
                <a:off x="6914342" y="2295042"/>
                <a:ext cx="200323" cy="188876"/>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18" name="Shape 293">
                <a:extLst>
                  <a:ext uri="{FF2B5EF4-FFF2-40B4-BE49-F238E27FC236}">
                    <a16:creationId xmlns:a16="http://schemas.microsoft.com/office/drawing/2014/main" id="{9E9BC532-F370-4888-9454-D21FE4F7CEA0}"/>
                  </a:ext>
                </a:extLst>
              </p:cNvPr>
              <p:cNvSpPr/>
              <p:nvPr/>
            </p:nvSpPr>
            <p:spPr>
              <a:xfrm>
                <a:off x="6913783" y="2794720"/>
                <a:ext cx="200323" cy="188876"/>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19" name="Shape 301">
                <a:extLst>
                  <a:ext uri="{FF2B5EF4-FFF2-40B4-BE49-F238E27FC236}">
                    <a16:creationId xmlns:a16="http://schemas.microsoft.com/office/drawing/2014/main" id="{89A14A7A-EC25-410E-A45F-5DBED49A6FDB}"/>
                  </a:ext>
                </a:extLst>
              </p:cNvPr>
              <p:cNvSpPr/>
              <p:nvPr/>
            </p:nvSpPr>
            <p:spPr>
              <a:xfrm>
                <a:off x="6913783" y="3290190"/>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20" name="Shape 267">
                <a:extLst>
                  <a:ext uri="{FF2B5EF4-FFF2-40B4-BE49-F238E27FC236}">
                    <a16:creationId xmlns:a16="http://schemas.microsoft.com/office/drawing/2014/main" id="{9D106A8B-1272-4E4C-8504-C6060EF8A897}"/>
                  </a:ext>
                </a:extLst>
              </p:cNvPr>
              <p:cNvSpPr/>
              <p:nvPr/>
            </p:nvSpPr>
            <p:spPr>
              <a:xfrm>
                <a:off x="6649882" y="2295568"/>
                <a:ext cx="200323" cy="188876"/>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21" name="Shape 298">
                <a:extLst>
                  <a:ext uri="{FF2B5EF4-FFF2-40B4-BE49-F238E27FC236}">
                    <a16:creationId xmlns:a16="http://schemas.microsoft.com/office/drawing/2014/main" id="{D069E696-7CC0-4C66-B22D-BC63582F8943}"/>
                  </a:ext>
                </a:extLst>
              </p:cNvPr>
              <p:cNvSpPr/>
              <p:nvPr/>
            </p:nvSpPr>
            <p:spPr>
              <a:xfrm>
                <a:off x="6649323" y="3290717"/>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22" name="Shape 289">
                <a:extLst>
                  <a:ext uri="{FF2B5EF4-FFF2-40B4-BE49-F238E27FC236}">
                    <a16:creationId xmlns:a16="http://schemas.microsoft.com/office/drawing/2014/main" id="{C9BFBA4E-6054-4804-918C-661FEDFC5470}"/>
                  </a:ext>
                </a:extLst>
              </p:cNvPr>
              <p:cNvSpPr/>
              <p:nvPr/>
            </p:nvSpPr>
            <p:spPr>
              <a:xfrm>
                <a:off x="6385422" y="2795245"/>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23" name="Shape 291">
                <a:extLst>
                  <a:ext uri="{FF2B5EF4-FFF2-40B4-BE49-F238E27FC236}">
                    <a16:creationId xmlns:a16="http://schemas.microsoft.com/office/drawing/2014/main" id="{EC77E346-3ACE-4FC6-80CA-1783047CEE5A}"/>
                  </a:ext>
                </a:extLst>
              </p:cNvPr>
              <p:cNvSpPr/>
              <p:nvPr/>
            </p:nvSpPr>
            <p:spPr>
              <a:xfrm>
                <a:off x="6385422" y="3042983"/>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24" name="Shape 285">
                <a:extLst>
                  <a:ext uri="{FF2B5EF4-FFF2-40B4-BE49-F238E27FC236}">
                    <a16:creationId xmlns:a16="http://schemas.microsoft.com/office/drawing/2014/main" id="{5CED51C7-5A73-49CF-A20E-4EAB2AFED744}"/>
                  </a:ext>
                </a:extLst>
              </p:cNvPr>
              <p:cNvSpPr/>
              <p:nvPr/>
            </p:nvSpPr>
            <p:spPr>
              <a:xfrm>
                <a:off x="7971062" y="2048431"/>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25" name="Shape 283">
                <a:extLst>
                  <a:ext uri="{FF2B5EF4-FFF2-40B4-BE49-F238E27FC236}">
                    <a16:creationId xmlns:a16="http://schemas.microsoft.com/office/drawing/2014/main" id="{9E38B31C-8493-473F-9BD7-210BC8550F43}"/>
                  </a:ext>
                </a:extLst>
              </p:cNvPr>
              <p:cNvSpPr/>
              <p:nvPr/>
            </p:nvSpPr>
            <p:spPr>
              <a:xfrm>
                <a:off x="7442144" y="2048956"/>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26" name="Shape 270">
                <a:extLst>
                  <a:ext uri="{FF2B5EF4-FFF2-40B4-BE49-F238E27FC236}">
                    <a16:creationId xmlns:a16="http://schemas.microsoft.com/office/drawing/2014/main" id="{562E108B-515D-48E5-A5A9-382F88D6C4D0}"/>
                  </a:ext>
                </a:extLst>
              </p:cNvPr>
              <p:cNvSpPr/>
              <p:nvPr/>
            </p:nvSpPr>
            <p:spPr>
              <a:xfrm>
                <a:off x="6914342" y="2044749"/>
                <a:ext cx="200323" cy="188876"/>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27" name="Shape 266">
                <a:extLst>
                  <a:ext uri="{FF2B5EF4-FFF2-40B4-BE49-F238E27FC236}">
                    <a16:creationId xmlns:a16="http://schemas.microsoft.com/office/drawing/2014/main" id="{2041EADD-D13F-4D4D-BBE5-4F18E498BD61}"/>
                  </a:ext>
                </a:extLst>
              </p:cNvPr>
              <p:cNvSpPr/>
              <p:nvPr/>
            </p:nvSpPr>
            <p:spPr>
              <a:xfrm>
                <a:off x="6385422" y="2045274"/>
                <a:ext cx="200323" cy="188876"/>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28" name="Shape 268">
                <a:extLst>
                  <a:ext uri="{FF2B5EF4-FFF2-40B4-BE49-F238E27FC236}">
                    <a16:creationId xmlns:a16="http://schemas.microsoft.com/office/drawing/2014/main" id="{94219CB1-240B-4022-B91D-6465495E44A1}"/>
                  </a:ext>
                </a:extLst>
              </p:cNvPr>
              <p:cNvSpPr/>
              <p:nvPr/>
            </p:nvSpPr>
            <p:spPr>
              <a:xfrm>
                <a:off x="8760915" y="2543304"/>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29" name="Shape 291">
                <a:extLst>
                  <a:ext uri="{FF2B5EF4-FFF2-40B4-BE49-F238E27FC236}">
                    <a16:creationId xmlns:a16="http://schemas.microsoft.com/office/drawing/2014/main" id="{C1282AFF-1845-4AE6-8ED6-5FBE73E162EA}"/>
                  </a:ext>
                </a:extLst>
              </p:cNvPr>
              <p:cNvSpPr/>
              <p:nvPr/>
            </p:nvSpPr>
            <p:spPr>
              <a:xfrm>
                <a:off x="8760915" y="3042983"/>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30" name="Shape 299">
                <a:extLst>
                  <a:ext uri="{FF2B5EF4-FFF2-40B4-BE49-F238E27FC236}">
                    <a16:creationId xmlns:a16="http://schemas.microsoft.com/office/drawing/2014/main" id="{DB55911B-C030-4F05-9E35-7DD6F60B6626}"/>
                  </a:ext>
                </a:extLst>
              </p:cNvPr>
              <p:cNvSpPr/>
              <p:nvPr/>
            </p:nvSpPr>
            <p:spPr>
              <a:xfrm>
                <a:off x="8760358" y="3538453"/>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31" name="Shape 266">
                <a:extLst>
                  <a:ext uri="{FF2B5EF4-FFF2-40B4-BE49-F238E27FC236}">
                    <a16:creationId xmlns:a16="http://schemas.microsoft.com/office/drawing/2014/main" id="{7EFADD94-882E-4C2B-A0C0-A24B5CF2C419}"/>
                  </a:ext>
                </a:extLst>
              </p:cNvPr>
              <p:cNvSpPr/>
              <p:nvPr/>
            </p:nvSpPr>
            <p:spPr>
              <a:xfrm>
                <a:off x="8498864" y="1802342"/>
                <a:ext cx="200323" cy="188876"/>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32" name="Shape 286">
                <a:extLst>
                  <a:ext uri="{FF2B5EF4-FFF2-40B4-BE49-F238E27FC236}">
                    <a16:creationId xmlns:a16="http://schemas.microsoft.com/office/drawing/2014/main" id="{4FA3B0B2-55FA-42C7-9F2E-18F9D6634E31}"/>
                  </a:ext>
                </a:extLst>
              </p:cNvPr>
              <p:cNvSpPr/>
              <p:nvPr/>
            </p:nvSpPr>
            <p:spPr>
              <a:xfrm>
                <a:off x="8234963" y="1805499"/>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33" name="Shape 283">
                <a:extLst>
                  <a:ext uri="{FF2B5EF4-FFF2-40B4-BE49-F238E27FC236}">
                    <a16:creationId xmlns:a16="http://schemas.microsoft.com/office/drawing/2014/main" id="{1326935D-9FB4-49CA-B926-E57219C1DBED}"/>
                  </a:ext>
                </a:extLst>
              </p:cNvPr>
              <p:cNvSpPr/>
              <p:nvPr/>
            </p:nvSpPr>
            <p:spPr>
              <a:xfrm>
                <a:off x="7706602" y="1806025"/>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34" name="Shape 271">
                <a:extLst>
                  <a:ext uri="{FF2B5EF4-FFF2-40B4-BE49-F238E27FC236}">
                    <a16:creationId xmlns:a16="http://schemas.microsoft.com/office/drawing/2014/main" id="{ACD4FFED-C906-43F1-8FFB-CE56015A61B7}"/>
                  </a:ext>
                </a:extLst>
              </p:cNvPr>
              <p:cNvSpPr/>
              <p:nvPr/>
            </p:nvSpPr>
            <p:spPr>
              <a:xfrm>
                <a:off x="7178241" y="1801817"/>
                <a:ext cx="200323" cy="188876"/>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35" name="Shape 267">
                <a:extLst>
                  <a:ext uri="{FF2B5EF4-FFF2-40B4-BE49-F238E27FC236}">
                    <a16:creationId xmlns:a16="http://schemas.microsoft.com/office/drawing/2014/main" id="{FABF910D-D56A-4CA0-A98A-16DCC1C38EB3}"/>
                  </a:ext>
                </a:extLst>
              </p:cNvPr>
              <p:cNvSpPr/>
              <p:nvPr/>
            </p:nvSpPr>
            <p:spPr>
              <a:xfrm>
                <a:off x="6649882" y="1802342"/>
                <a:ext cx="200323" cy="188876"/>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36" name="Shape 268">
                <a:extLst>
                  <a:ext uri="{FF2B5EF4-FFF2-40B4-BE49-F238E27FC236}">
                    <a16:creationId xmlns:a16="http://schemas.microsoft.com/office/drawing/2014/main" id="{5B40EFDF-8A67-49F5-9B53-5F938AC64E04}"/>
                  </a:ext>
                </a:extLst>
              </p:cNvPr>
              <p:cNvSpPr/>
              <p:nvPr/>
            </p:nvSpPr>
            <p:spPr>
              <a:xfrm>
                <a:off x="9035434" y="2543304"/>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37" name="Shape 297">
                <a:extLst>
                  <a:ext uri="{FF2B5EF4-FFF2-40B4-BE49-F238E27FC236}">
                    <a16:creationId xmlns:a16="http://schemas.microsoft.com/office/drawing/2014/main" id="{0BE9DE92-992F-4A7F-9FDF-2F43E1A22BE8}"/>
                  </a:ext>
                </a:extLst>
              </p:cNvPr>
              <p:cNvSpPr/>
              <p:nvPr/>
            </p:nvSpPr>
            <p:spPr>
              <a:xfrm>
                <a:off x="9034876" y="3290717"/>
                <a:ext cx="200323" cy="188874"/>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38" name="Shape 266">
                <a:extLst>
                  <a:ext uri="{FF2B5EF4-FFF2-40B4-BE49-F238E27FC236}">
                    <a16:creationId xmlns:a16="http://schemas.microsoft.com/office/drawing/2014/main" id="{A99A2070-A4AF-4BF3-A064-B7D82E27A092}"/>
                  </a:ext>
                </a:extLst>
              </p:cNvPr>
              <p:cNvSpPr/>
              <p:nvPr/>
            </p:nvSpPr>
            <p:spPr>
              <a:xfrm>
                <a:off x="9035434" y="1802342"/>
                <a:ext cx="200323" cy="188876"/>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grpSp>
        <p:sp>
          <p:nvSpPr>
            <p:cNvPr id="700" name="Shape 266">
              <a:extLst>
                <a:ext uri="{FF2B5EF4-FFF2-40B4-BE49-F238E27FC236}">
                  <a16:creationId xmlns:a16="http://schemas.microsoft.com/office/drawing/2014/main" id="{9400C0C4-4436-49AD-B245-1388E6F93707}"/>
                </a:ext>
              </a:extLst>
            </p:cNvPr>
            <p:cNvSpPr/>
            <p:nvPr/>
          </p:nvSpPr>
          <p:spPr>
            <a:xfrm>
              <a:off x="6261755" y="4868630"/>
              <a:ext cx="184220" cy="188876"/>
            </a:xfrm>
            <a:prstGeom prst="rect">
              <a:avLst/>
            </a:prstGeom>
            <a:solidFill>
              <a:schemeClr val="accent1"/>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grpSp>
      <p:sp>
        <p:nvSpPr>
          <p:cNvPr id="2" name="Content Placeholder 1">
            <a:extLst>
              <a:ext uri="{FF2B5EF4-FFF2-40B4-BE49-F238E27FC236}">
                <a16:creationId xmlns:a16="http://schemas.microsoft.com/office/drawing/2014/main" id="{CD8822BD-94AD-4EAC-A009-5596661FAE03}"/>
              </a:ext>
            </a:extLst>
          </p:cNvPr>
          <p:cNvSpPr>
            <a:spLocks noGrp="1"/>
          </p:cNvSpPr>
          <p:nvPr>
            <p:ph idx="1"/>
          </p:nvPr>
        </p:nvSpPr>
        <p:spPr>
          <a:xfrm>
            <a:off x="762001" y="1375772"/>
            <a:ext cx="4838699" cy="4882985"/>
          </a:xfrm>
        </p:spPr>
        <p:txBody>
          <a:bodyPr/>
          <a:lstStyle/>
          <a:p>
            <a:r>
              <a:rPr lang="en-US" dirty="0"/>
              <a:t>Use Adversary Emulation Planning</a:t>
            </a:r>
          </a:p>
          <a:p>
            <a:pPr lvl="1"/>
            <a:r>
              <a:rPr lang="en-US" dirty="0"/>
              <a:t>Know the Tactics and Techniques of relevant threat actors</a:t>
            </a:r>
          </a:p>
          <a:p>
            <a:r>
              <a:rPr lang="en-US" dirty="0"/>
              <a:t>Map your current coverage to ATT&amp;CK </a:t>
            </a:r>
          </a:p>
          <a:p>
            <a:pPr lvl="1"/>
            <a:r>
              <a:rPr lang="en-US" dirty="0"/>
              <a:t>Understand which Tactics and Techniques you prevent or detect</a:t>
            </a:r>
          </a:p>
          <a:p>
            <a:r>
              <a:rPr lang="en-US" dirty="0"/>
              <a:t>The differences between these are </a:t>
            </a:r>
            <a:br>
              <a:rPr lang="en-US" dirty="0"/>
            </a:br>
            <a:r>
              <a:rPr lang="en-US" dirty="0"/>
              <a:t>your areas of greatest risk exposure</a:t>
            </a:r>
          </a:p>
          <a:p>
            <a:r>
              <a:rPr lang="en-US" dirty="0"/>
              <a:t>Focusing on Tactics, not just Techniques helps reduce risk from unknowns</a:t>
            </a:r>
          </a:p>
          <a:p>
            <a:r>
              <a:rPr lang="en-US" dirty="0"/>
              <a:t>Preventing a Tactic will stop the rest of the chain</a:t>
            </a:r>
          </a:p>
          <a:p>
            <a:pPr lvl="1"/>
            <a:r>
              <a:rPr lang="en-US" dirty="0"/>
              <a:t>Eliminates the Impact on your business</a:t>
            </a:r>
          </a:p>
          <a:p>
            <a:endParaRPr lang="en-US" dirty="0"/>
          </a:p>
        </p:txBody>
      </p:sp>
      <p:sp>
        <p:nvSpPr>
          <p:cNvPr id="3" name="Title 2">
            <a:extLst>
              <a:ext uri="{FF2B5EF4-FFF2-40B4-BE49-F238E27FC236}">
                <a16:creationId xmlns:a16="http://schemas.microsoft.com/office/drawing/2014/main" id="{239AA1A1-3F32-41EE-AB57-88DC2ACB584E}"/>
              </a:ext>
            </a:extLst>
          </p:cNvPr>
          <p:cNvSpPr>
            <a:spLocks noGrp="1"/>
          </p:cNvSpPr>
          <p:nvPr>
            <p:ph type="title"/>
          </p:nvPr>
        </p:nvSpPr>
        <p:spPr>
          <a:xfrm>
            <a:off x="631371" y="175987"/>
            <a:ext cx="10591800" cy="1143000"/>
          </a:xfrm>
        </p:spPr>
        <p:txBody>
          <a:bodyPr/>
          <a:lstStyle/>
          <a:p>
            <a:r>
              <a:rPr lang="en-US" dirty="0"/>
              <a:t>Measuring Risk Against MITRE ATT&amp;CK</a:t>
            </a:r>
          </a:p>
        </p:txBody>
      </p:sp>
      <p:grpSp>
        <p:nvGrpSpPr>
          <p:cNvPr id="17" name="Group 16">
            <a:extLst>
              <a:ext uri="{FF2B5EF4-FFF2-40B4-BE49-F238E27FC236}">
                <a16:creationId xmlns:a16="http://schemas.microsoft.com/office/drawing/2014/main" id="{7DF2D72B-CEE6-4A23-AC17-096F9D31950D}"/>
              </a:ext>
            </a:extLst>
          </p:cNvPr>
          <p:cNvGrpSpPr/>
          <p:nvPr/>
        </p:nvGrpSpPr>
        <p:grpSpPr>
          <a:xfrm>
            <a:off x="10022986" y="1651363"/>
            <a:ext cx="1974885" cy="1200329"/>
            <a:chOff x="10022986" y="1651363"/>
            <a:chExt cx="1974885" cy="1200329"/>
          </a:xfrm>
        </p:grpSpPr>
        <p:sp>
          <p:nvSpPr>
            <p:cNvPr id="47" name="Rectangle 46">
              <a:extLst>
                <a:ext uri="{FF2B5EF4-FFF2-40B4-BE49-F238E27FC236}">
                  <a16:creationId xmlns:a16="http://schemas.microsoft.com/office/drawing/2014/main" id="{895A59A6-F9AA-42C6-961A-23EF4D10467D}"/>
                </a:ext>
              </a:extLst>
            </p:cNvPr>
            <p:cNvSpPr/>
            <p:nvPr/>
          </p:nvSpPr>
          <p:spPr>
            <a:xfrm>
              <a:off x="10241280" y="1651363"/>
              <a:ext cx="1756591" cy="1200329"/>
            </a:xfrm>
            <a:prstGeom prst="rect">
              <a:avLst/>
            </a:prstGeom>
          </p:spPr>
          <p:txBody>
            <a:bodyPr wrap="square">
              <a:spAutoFit/>
            </a:bodyPr>
            <a:lstStyle/>
            <a:p>
              <a:r>
                <a:rPr lang="en-US" b="1" dirty="0">
                  <a:solidFill>
                    <a:schemeClr val="bg2"/>
                  </a:solidFill>
                </a:rPr>
                <a:t>Techniques</a:t>
              </a:r>
              <a:r>
                <a:rPr lang="en-US" dirty="0">
                  <a:solidFill>
                    <a:schemeClr val="bg2"/>
                  </a:solidFill>
                </a:rPr>
                <a:t> &amp; </a:t>
              </a:r>
              <a:r>
                <a:rPr lang="en-US" b="1" dirty="0">
                  <a:solidFill>
                    <a:schemeClr val="bg2"/>
                  </a:solidFill>
                </a:rPr>
                <a:t>Tactics</a:t>
              </a:r>
              <a:r>
                <a:rPr lang="en-US" dirty="0">
                  <a:solidFill>
                    <a:schemeClr val="bg2"/>
                  </a:solidFill>
                </a:rPr>
                <a:t> most used against your business</a:t>
              </a:r>
            </a:p>
          </p:txBody>
        </p:sp>
        <p:sp>
          <p:nvSpPr>
            <p:cNvPr id="540" name="Shape 266">
              <a:extLst>
                <a:ext uri="{FF2B5EF4-FFF2-40B4-BE49-F238E27FC236}">
                  <a16:creationId xmlns:a16="http://schemas.microsoft.com/office/drawing/2014/main" id="{03186A0B-AEAE-46FA-BA25-F6A90DB3A927}"/>
                </a:ext>
              </a:extLst>
            </p:cNvPr>
            <p:cNvSpPr/>
            <p:nvPr/>
          </p:nvSpPr>
          <p:spPr>
            <a:xfrm>
              <a:off x="10022986" y="1765766"/>
              <a:ext cx="200323" cy="188876"/>
            </a:xfrm>
            <a:prstGeom prst="rect">
              <a:avLst/>
            </a:prstGeom>
            <a:solidFill>
              <a:schemeClr val="accent5"/>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41" name="Shape 266">
              <a:extLst>
                <a:ext uri="{FF2B5EF4-FFF2-40B4-BE49-F238E27FC236}">
                  <a16:creationId xmlns:a16="http://schemas.microsoft.com/office/drawing/2014/main" id="{DE272794-0810-4ADC-9729-E89081FFBAE1}"/>
                </a:ext>
              </a:extLst>
            </p:cNvPr>
            <p:cNvSpPr/>
            <p:nvPr/>
          </p:nvSpPr>
          <p:spPr>
            <a:xfrm>
              <a:off x="10022986" y="2021798"/>
              <a:ext cx="200323" cy="188876"/>
            </a:xfrm>
            <a:prstGeom prst="rect">
              <a:avLst/>
            </a:prstGeom>
            <a:solidFill>
              <a:schemeClr val="accent3"/>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grpSp>
      <p:grpSp>
        <p:nvGrpSpPr>
          <p:cNvPr id="18" name="Group 17">
            <a:extLst>
              <a:ext uri="{FF2B5EF4-FFF2-40B4-BE49-F238E27FC236}">
                <a16:creationId xmlns:a16="http://schemas.microsoft.com/office/drawing/2014/main" id="{7E0BEF7C-4088-4C4C-8594-3F146EAF2C52}"/>
              </a:ext>
            </a:extLst>
          </p:cNvPr>
          <p:cNvGrpSpPr/>
          <p:nvPr/>
        </p:nvGrpSpPr>
        <p:grpSpPr>
          <a:xfrm>
            <a:off x="10022986" y="3242295"/>
            <a:ext cx="2169014" cy="923330"/>
            <a:chOff x="10022986" y="3242295"/>
            <a:chExt cx="2169014" cy="923330"/>
          </a:xfrm>
        </p:grpSpPr>
        <p:sp>
          <p:nvSpPr>
            <p:cNvPr id="399" name="Shape 266">
              <a:extLst>
                <a:ext uri="{FF2B5EF4-FFF2-40B4-BE49-F238E27FC236}">
                  <a16:creationId xmlns:a16="http://schemas.microsoft.com/office/drawing/2014/main" id="{6648A117-5039-43B7-B13D-42217C9C777E}"/>
                </a:ext>
              </a:extLst>
            </p:cNvPr>
            <p:cNvSpPr/>
            <p:nvPr/>
          </p:nvSpPr>
          <p:spPr>
            <a:xfrm>
              <a:off x="10022986" y="3350726"/>
              <a:ext cx="200323" cy="188876"/>
            </a:xfrm>
            <a:prstGeom prst="rect">
              <a:avLst/>
            </a:prstGeom>
            <a:solidFill>
              <a:schemeClr val="accent6"/>
            </a:solid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542" name="Rectangle 541">
              <a:extLst>
                <a:ext uri="{FF2B5EF4-FFF2-40B4-BE49-F238E27FC236}">
                  <a16:creationId xmlns:a16="http://schemas.microsoft.com/office/drawing/2014/main" id="{883B8281-756A-4AE2-AB34-10668A49510F}"/>
                </a:ext>
              </a:extLst>
            </p:cNvPr>
            <p:cNvSpPr/>
            <p:nvPr/>
          </p:nvSpPr>
          <p:spPr>
            <a:xfrm>
              <a:off x="10208684" y="3242295"/>
              <a:ext cx="1983316" cy="923330"/>
            </a:xfrm>
            <a:prstGeom prst="rect">
              <a:avLst/>
            </a:prstGeom>
          </p:spPr>
          <p:txBody>
            <a:bodyPr wrap="square">
              <a:spAutoFit/>
            </a:bodyPr>
            <a:lstStyle/>
            <a:p>
              <a:r>
                <a:rPr lang="en-US" dirty="0">
                  <a:solidFill>
                    <a:schemeClr val="bg2"/>
                  </a:solidFill>
                </a:rPr>
                <a:t>Current </a:t>
              </a:r>
              <a:r>
                <a:rPr lang="en-US" b="1" dirty="0">
                  <a:solidFill>
                    <a:schemeClr val="bg2"/>
                  </a:solidFill>
                </a:rPr>
                <a:t>protection coverage</a:t>
              </a:r>
            </a:p>
          </p:txBody>
        </p:sp>
      </p:grpSp>
      <p:grpSp>
        <p:nvGrpSpPr>
          <p:cNvPr id="739" name="Group 738">
            <a:extLst>
              <a:ext uri="{FF2B5EF4-FFF2-40B4-BE49-F238E27FC236}">
                <a16:creationId xmlns:a16="http://schemas.microsoft.com/office/drawing/2014/main" id="{143E1ACB-C243-449F-B61B-1715B23F04C6}"/>
              </a:ext>
            </a:extLst>
          </p:cNvPr>
          <p:cNvGrpSpPr/>
          <p:nvPr/>
        </p:nvGrpSpPr>
        <p:grpSpPr>
          <a:xfrm>
            <a:off x="10022986" y="1765766"/>
            <a:ext cx="200323" cy="1773836"/>
            <a:chOff x="10022986" y="1765766"/>
            <a:chExt cx="200323" cy="1773836"/>
          </a:xfrm>
          <a:solidFill>
            <a:schemeClr val="bg1"/>
          </a:solidFill>
        </p:grpSpPr>
        <p:sp>
          <p:nvSpPr>
            <p:cNvPr id="740" name="Shape 266">
              <a:extLst>
                <a:ext uri="{FF2B5EF4-FFF2-40B4-BE49-F238E27FC236}">
                  <a16:creationId xmlns:a16="http://schemas.microsoft.com/office/drawing/2014/main" id="{404AFC2B-96E5-4CA8-9F35-0C5F0759BFB7}"/>
                </a:ext>
              </a:extLst>
            </p:cNvPr>
            <p:cNvSpPr/>
            <p:nvPr/>
          </p:nvSpPr>
          <p:spPr>
            <a:xfrm>
              <a:off x="10022986" y="1765766"/>
              <a:ext cx="200323" cy="18887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41" name="Shape 266">
              <a:extLst>
                <a:ext uri="{FF2B5EF4-FFF2-40B4-BE49-F238E27FC236}">
                  <a16:creationId xmlns:a16="http://schemas.microsoft.com/office/drawing/2014/main" id="{65B879A8-916B-4237-823C-8AFC58ADF54E}"/>
                </a:ext>
              </a:extLst>
            </p:cNvPr>
            <p:cNvSpPr/>
            <p:nvPr/>
          </p:nvSpPr>
          <p:spPr>
            <a:xfrm>
              <a:off x="10022986" y="2021798"/>
              <a:ext cx="200323" cy="18887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sp>
          <p:nvSpPr>
            <p:cNvPr id="742" name="Shape 266">
              <a:extLst>
                <a:ext uri="{FF2B5EF4-FFF2-40B4-BE49-F238E27FC236}">
                  <a16:creationId xmlns:a16="http://schemas.microsoft.com/office/drawing/2014/main" id="{05CB8425-C6B9-4351-8F91-B92C2C627C9D}"/>
                </a:ext>
              </a:extLst>
            </p:cNvPr>
            <p:cNvSpPr/>
            <p:nvPr/>
          </p:nvSpPr>
          <p:spPr>
            <a:xfrm>
              <a:off x="10022986" y="3350726"/>
              <a:ext cx="200323" cy="188876"/>
            </a:xfrm>
            <a:prstGeom prst="rect">
              <a:avLst/>
            </a:prstGeom>
            <a:grpFill/>
            <a:ln w="3175" cap="flat">
              <a:solidFill>
                <a:srgbClr val="576674"/>
              </a:solidFill>
              <a:prstDash val="solid"/>
              <a:miter lim="400000"/>
            </a:ln>
            <a:effectLst/>
            <a:scene3d>
              <a:camera prst="orthographicFront">
                <a:rot lat="0" lon="0" rev="0"/>
              </a:camera>
              <a:lightRig rig="contrasting" dir="t">
                <a:rot lat="0" lon="0" rev="1500000"/>
              </a:lightRig>
            </a:scene3d>
            <a:sp3d prstMaterial="metal"/>
          </p:spPr>
          <p:txBody>
            <a:bodyPr wrap="square" lIns="0" tIns="0" rIns="0" bIns="0" numCol="1" anchor="ctr">
              <a:noAutofit/>
            </a:bodyPr>
            <a:lstStyle/>
            <a:p>
              <a:pPr lvl="0">
                <a:defRPr sz="2400"/>
              </a:pPr>
              <a:endParaRPr/>
            </a:p>
          </p:txBody>
        </p:sp>
      </p:grpSp>
    </p:spTree>
    <p:extLst>
      <p:ext uri="{BB962C8B-B14F-4D97-AF65-F5344CB8AC3E}">
        <p14:creationId xmlns:p14="http://schemas.microsoft.com/office/powerpoint/2010/main" val="2257278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75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40"/>
                                        </p:tgtEl>
                                        <p:attrNameLst>
                                          <p:attrName>style.visibility</p:attrName>
                                        </p:attrNameLst>
                                      </p:cBhvr>
                                      <p:to>
                                        <p:strVal val="visible"/>
                                      </p:to>
                                    </p:set>
                                    <p:animEffect transition="in" filter="fade">
                                      <p:cBhvr>
                                        <p:cTn id="15" dur="750"/>
                                        <p:tgtEl>
                                          <p:spTgt spid="640"/>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75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97"/>
                                        </p:tgtEl>
                                        <p:attrNameLst>
                                          <p:attrName>style.visibility</p:attrName>
                                        </p:attrNameLst>
                                      </p:cBhvr>
                                      <p:to>
                                        <p:strVal val="visible"/>
                                      </p:to>
                                    </p:set>
                                    <p:animEffect transition="in" filter="fade">
                                      <p:cBhvr>
                                        <p:cTn id="23" dur="1000"/>
                                        <p:tgtEl>
                                          <p:spTgt spid="697"/>
                                        </p:tgtEl>
                                      </p:cBhvr>
                                    </p:animEffect>
                                  </p:childTnLst>
                                </p:cTn>
                              </p:par>
                              <p:par>
                                <p:cTn id="24" presetID="10" presetClass="exit" presetSubtype="0" fill="hold" nodeType="withEffect">
                                  <p:stCondLst>
                                    <p:cond delay="0"/>
                                  </p:stCondLst>
                                  <p:childTnLst>
                                    <p:animEffect transition="out" filter="fade">
                                      <p:cBhvr>
                                        <p:cTn id="25" dur="750"/>
                                        <p:tgtEl>
                                          <p:spTgt spid="11"/>
                                        </p:tgtEl>
                                      </p:cBhvr>
                                    </p:animEffect>
                                    <p:set>
                                      <p:cBhvr>
                                        <p:cTn id="26" dur="1" fill="hold">
                                          <p:stCondLst>
                                            <p:cond delay="749"/>
                                          </p:stCondLst>
                                        </p:cTn>
                                        <p:tgtEl>
                                          <p:spTgt spid="11"/>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750"/>
                                        <p:tgtEl>
                                          <p:spTgt spid="640"/>
                                        </p:tgtEl>
                                      </p:cBhvr>
                                    </p:animEffect>
                                    <p:set>
                                      <p:cBhvr>
                                        <p:cTn id="29" dur="1" fill="hold">
                                          <p:stCondLst>
                                            <p:cond delay="749"/>
                                          </p:stCondLst>
                                        </p:cTn>
                                        <p:tgtEl>
                                          <p:spTgt spid="64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739"/>
                                        </p:tgtEl>
                                        <p:attrNameLst>
                                          <p:attrName>style.visibility</p:attrName>
                                        </p:attrNameLst>
                                      </p:cBhvr>
                                      <p:to>
                                        <p:strVal val="visible"/>
                                      </p:to>
                                    </p:set>
                                    <p:animEffect transition="in" filter="fade">
                                      <p:cBhvr>
                                        <p:cTn id="32" dur="750"/>
                                        <p:tgtEl>
                                          <p:spTgt spid="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9388AB-48C0-42D9-BCE8-8A0B9AB1E165}"/>
              </a:ext>
            </a:extLst>
          </p:cNvPr>
          <p:cNvSpPr>
            <a:spLocks noGrp="1"/>
          </p:cNvSpPr>
          <p:nvPr>
            <p:ph type="title"/>
          </p:nvPr>
        </p:nvSpPr>
        <p:spPr/>
        <p:txBody>
          <a:bodyPr/>
          <a:lstStyle/>
          <a:p>
            <a:r>
              <a:rPr lang="en-US" dirty="0"/>
              <a:t>Tactic Defense Centric Technologies</a:t>
            </a:r>
          </a:p>
        </p:txBody>
      </p:sp>
      <p:grpSp>
        <p:nvGrpSpPr>
          <p:cNvPr id="18" name="Group 17">
            <a:extLst>
              <a:ext uri="{FF2B5EF4-FFF2-40B4-BE49-F238E27FC236}">
                <a16:creationId xmlns:a16="http://schemas.microsoft.com/office/drawing/2014/main" id="{1968B86F-C131-4B37-82E9-CA98DF70407B}"/>
              </a:ext>
            </a:extLst>
          </p:cNvPr>
          <p:cNvGrpSpPr/>
          <p:nvPr/>
        </p:nvGrpSpPr>
        <p:grpSpPr>
          <a:xfrm>
            <a:off x="762001" y="1666058"/>
            <a:ext cx="2663370" cy="2426971"/>
            <a:chOff x="762001" y="1666058"/>
            <a:chExt cx="2663370" cy="2426971"/>
          </a:xfrm>
        </p:grpSpPr>
        <p:sp>
          <p:nvSpPr>
            <p:cNvPr id="7" name="Content Placeholder 1">
              <a:extLst>
                <a:ext uri="{FF2B5EF4-FFF2-40B4-BE49-F238E27FC236}">
                  <a16:creationId xmlns:a16="http://schemas.microsoft.com/office/drawing/2014/main" id="{08D34D1A-0D59-469E-BB42-7DEE7B69E173}"/>
                </a:ext>
              </a:extLst>
            </p:cNvPr>
            <p:cNvSpPr txBox="1">
              <a:spLocks/>
            </p:cNvSpPr>
            <p:nvPr/>
          </p:nvSpPr>
          <p:spPr>
            <a:xfrm>
              <a:off x="762001" y="1666058"/>
              <a:ext cx="2445656" cy="1062018"/>
            </a:xfrm>
            <a:prstGeom prst="rect">
              <a:avLst/>
            </a:prstGeom>
          </p:spPr>
          <p:txBody>
            <a:bodyPr anchor="b"/>
            <a:lstStyle>
              <a:lvl1pPr marL="233363" indent="-233363" algn="l" defTabSz="914400" rtl="0" eaLnBrk="1" latinLnBrk="0" hangingPunct="1">
                <a:lnSpc>
                  <a:spcPct val="95000"/>
                </a:lnSpc>
                <a:spcBef>
                  <a:spcPts val="1400"/>
                </a:spcBef>
                <a:buFont typeface="Wingdings" panose="05000000000000000000" pitchFamily="2" charset="2"/>
                <a:buChar char="§"/>
                <a:defRPr sz="2000" kern="1200">
                  <a:solidFill>
                    <a:schemeClr val="bg2"/>
                  </a:solidFill>
                  <a:latin typeface="+mj-lt"/>
                  <a:ea typeface="+mn-ea"/>
                  <a:cs typeface="+mn-cs"/>
                </a:defRPr>
              </a:lvl1pPr>
              <a:lvl2pPr marL="688975" indent="-231775" algn="l" defTabSz="914400" rtl="0" eaLnBrk="1" latinLnBrk="0" hangingPunct="1">
                <a:lnSpc>
                  <a:spcPct val="95000"/>
                </a:lnSpc>
                <a:spcBef>
                  <a:spcPts val="800"/>
                </a:spcBef>
                <a:buFont typeface="Wingdings" panose="05000000000000000000" pitchFamily="2" charset="2"/>
                <a:buChar char="§"/>
                <a:defRPr sz="1800" kern="1200">
                  <a:solidFill>
                    <a:schemeClr val="bg2"/>
                  </a:solidFill>
                  <a:latin typeface="+mn-lt"/>
                  <a:ea typeface="+mn-ea"/>
                  <a:cs typeface="+mn-cs"/>
                </a:defRPr>
              </a:lvl2pPr>
              <a:lvl3pPr marL="1147763" indent="-233363" algn="l" defTabSz="914400" rtl="0" eaLnBrk="1" latinLnBrk="0" hangingPunct="1">
                <a:lnSpc>
                  <a:spcPct val="95000"/>
                </a:lnSpc>
                <a:spcBef>
                  <a:spcPts val="600"/>
                </a:spcBef>
                <a:buFont typeface="Wingdings" panose="05000000000000000000" pitchFamily="2" charset="2"/>
                <a:buChar char="§"/>
                <a:defRPr sz="1600" kern="1200">
                  <a:solidFill>
                    <a:schemeClr val="bg2"/>
                  </a:solidFill>
                  <a:latin typeface="+mn-lt"/>
                  <a:ea typeface="+mn-ea"/>
                  <a:cs typeface="+mn-cs"/>
                </a:defRPr>
              </a:lvl3pPr>
              <a:lvl4pPr marL="1603375" indent="-231775" algn="l" defTabSz="914400" rtl="0" eaLnBrk="1" latinLnBrk="0" hangingPunct="1">
                <a:lnSpc>
                  <a:spcPct val="95000"/>
                </a:lnSpc>
                <a:spcBef>
                  <a:spcPts val="500"/>
                </a:spcBef>
                <a:buFont typeface="Wingdings" panose="05000000000000000000" pitchFamily="2" charset="2"/>
                <a:buChar char="§"/>
                <a:defRPr sz="1400" kern="1200">
                  <a:solidFill>
                    <a:schemeClr val="bg2"/>
                  </a:solidFill>
                  <a:latin typeface="+mn-lt"/>
                  <a:ea typeface="+mn-ea"/>
                  <a:cs typeface="+mn-cs"/>
                </a:defRPr>
              </a:lvl4pPr>
              <a:lvl5pPr marL="2054225" indent="-225425" algn="l" defTabSz="914400" rtl="0" eaLnBrk="1" latinLnBrk="0" hangingPunct="1">
                <a:lnSpc>
                  <a:spcPct val="95000"/>
                </a:lnSpc>
                <a:spcBef>
                  <a:spcPts val="500"/>
                </a:spcBef>
                <a:buFont typeface="Wingdings" panose="05000000000000000000" pitchFamily="2" charset="2"/>
                <a:buChar char="§"/>
                <a:defRPr sz="14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200" b="1" dirty="0">
                  <a:solidFill>
                    <a:schemeClr val="accent1"/>
                  </a:solidFill>
                </a:rPr>
                <a:t>Asset Hardening</a:t>
              </a:r>
              <a:endParaRPr lang="en-US" dirty="0">
                <a:solidFill>
                  <a:schemeClr val="accent1"/>
                </a:solidFill>
              </a:endParaRPr>
            </a:p>
          </p:txBody>
        </p:sp>
        <p:sp>
          <p:nvSpPr>
            <p:cNvPr id="10" name="Content Placeholder 1">
              <a:extLst>
                <a:ext uri="{FF2B5EF4-FFF2-40B4-BE49-F238E27FC236}">
                  <a16:creationId xmlns:a16="http://schemas.microsoft.com/office/drawing/2014/main" id="{F1D36245-9D0F-44EB-93D2-AEFAF525214F}"/>
                </a:ext>
              </a:extLst>
            </p:cNvPr>
            <p:cNvSpPr txBox="1">
              <a:spLocks/>
            </p:cNvSpPr>
            <p:nvPr/>
          </p:nvSpPr>
          <p:spPr>
            <a:xfrm>
              <a:off x="762001" y="2870744"/>
              <a:ext cx="2663370" cy="1222285"/>
            </a:xfrm>
            <a:prstGeom prst="rect">
              <a:avLst/>
            </a:prstGeom>
          </p:spPr>
          <p:txBody>
            <a:bodyPr/>
            <a:lstStyle>
              <a:lvl1pPr marL="233363" indent="-233363" algn="l" defTabSz="914400" rtl="0" eaLnBrk="1" latinLnBrk="0" hangingPunct="1">
                <a:lnSpc>
                  <a:spcPct val="95000"/>
                </a:lnSpc>
                <a:spcBef>
                  <a:spcPts val="1400"/>
                </a:spcBef>
                <a:buFont typeface="Wingdings" panose="05000000000000000000" pitchFamily="2" charset="2"/>
                <a:buChar char="§"/>
                <a:defRPr sz="2000" kern="1200">
                  <a:solidFill>
                    <a:schemeClr val="bg2"/>
                  </a:solidFill>
                  <a:latin typeface="+mj-lt"/>
                  <a:ea typeface="+mn-ea"/>
                  <a:cs typeface="+mn-cs"/>
                </a:defRPr>
              </a:lvl1pPr>
              <a:lvl2pPr marL="688975" indent="-231775" algn="l" defTabSz="914400" rtl="0" eaLnBrk="1" latinLnBrk="0" hangingPunct="1">
                <a:lnSpc>
                  <a:spcPct val="95000"/>
                </a:lnSpc>
                <a:spcBef>
                  <a:spcPts val="800"/>
                </a:spcBef>
                <a:buFont typeface="Wingdings" panose="05000000000000000000" pitchFamily="2" charset="2"/>
                <a:buChar char="§"/>
                <a:defRPr sz="1800" kern="1200">
                  <a:solidFill>
                    <a:schemeClr val="bg2"/>
                  </a:solidFill>
                  <a:latin typeface="+mn-lt"/>
                  <a:ea typeface="+mn-ea"/>
                  <a:cs typeface="+mn-cs"/>
                </a:defRPr>
              </a:lvl2pPr>
              <a:lvl3pPr marL="1147763" indent="-233363" algn="l" defTabSz="914400" rtl="0" eaLnBrk="1" latinLnBrk="0" hangingPunct="1">
                <a:lnSpc>
                  <a:spcPct val="95000"/>
                </a:lnSpc>
                <a:spcBef>
                  <a:spcPts val="600"/>
                </a:spcBef>
                <a:buFont typeface="Wingdings" panose="05000000000000000000" pitchFamily="2" charset="2"/>
                <a:buChar char="§"/>
                <a:defRPr sz="1600" kern="1200">
                  <a:solidFill>
                    <a:schemeClr val="bg2"/>
                  </a:solidFill>
                  <a:latin typeface="+mn-lt"/>
                  <a:ea typeface="+mn-ea"/>
                  <a:cs typeface="+mn-cs"/>
                </a:defRPr>
              </a:lvl3pPr>
              <a:lvl4pPr marL="1603375" indent="-231775" algn="l" defTabSz="914400" rtl="0" eaLnBrk="1" latinLnBrk="0" hangingPunct="1">
                <a:lnSpc>
                  <a:spcPct val="95000"/>
                </a:lnSpc>
                <a:spcBef>
                  <a:spcPts val="500"/>
                </a:spcBef>
                <a:buFont typeface="Wingdings" panose="05000000000000000000" pitchFamily="2" charset="2"/>
                <a:buChar char="§"/>
                <a:defRPr sz="1400" kern="1200">
                  <a:solidFill>
                    <a:schemeClr val="bg2"/>
                  </a:solidFill>
                  <a:latin typeface="+mn-lt"/>
                  <a:ea typeface="+mn-ea"/>
                  <a:cs typeface="+mn-cs"/>
                </a:defRPr>
              </a:lvl4pPr>
              <a:lvl5pPr marL="2054225" indent="-225425" algn="l" defTabSz="914400" rtl="0" eaLnBrk="1" latinLnBrk="0" hangingPunct="1">
                <a:lnSpc>
                  <a:spcPct val="95000"/>
                </a:lnSpc>
                <a:spcBef>
                  <a:spcPts val="500"/>
                </a:spcBef>
                <a:buFont typeface="Wingdings" panose="05000000000000000000" pitchFamily="2" charset="2"/>
                <a:buChar char="§"/>
                <a:defRPr sz="14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dirty="0"/>
                <a:t>Reduction of privilege escalation risk</a:t>
              </a:r>
            </a:p>
          </p:txBody>
        </p:sp>
      </p:grpSp>
      <p:grpSp>
        <p:nvGrpSpPr>
          <p:cNvPr id="19" name="Group 18">
            <a:extLst>
              <a:ext uri="{FF2B5EF4-FFF2-40B4-BE49-F238E27FC236}">
                <a16:creationId xmlns:a16="http://schemas.microsoft.com/office/drawing/2014/main" id="{7A9A1FA6-7AAB-4F80-9F22-7BE95F5D0127}"/>
              </a:ext>
            </a:extLst>
          </p:cNvPr>
          <p:cNvGrpSpPr/>
          <p:nvPr/>
        </p:nvGrpSpPr>
        <p:grpSpPr>
          <a:xfrm>
            <a:off x="4303488" y="1753144"/>
            <a:ext cx="3461656" cy="2862399"/>
            <a:chOff x="4303488" y="1753144"/>
            <a:chExt cx="3461656" cy="2862399"/>
          </a:xfrm>
        </p:grpSpPr>
        <p:sp>
          <p:nvSpPr>
            <p:cNvPr id="8" name="Content Placeholder 1">
              <a:extLst>
                <a:ext uri="{FF2B5EF4-FFF2-40B4-BE49-F238E27FC236}">
                  <a16:creationId xmlns:a16="http://schemas.microsoft.com/office/drawing/2014/main" id="{C4F14A2C-2455-4357-A9D2-0FE1860093C8}"/>
                </a:ext>
              </a:extLst>
            </p:cNvPr>
            <p:cNvSpPr txBox="1">
              <a:spLocks/>
            </p:cNvSpPr>
            <p:nvPr/>
          </p:nvSpPr>
          <p:spPr>
            <a:xfrm>
              <a:off x="4303488" y="1753144"/>
              <a:ext cx="3461656" cy="1027427"/>
            </a:xfrm>
            <a:prstGeom prst="rect">
              <a:avLst/>
            </a:prstGeom>
          </p:spPr>
          <p:txBody>
            <a:bodyPr vert="horz" lIns="0" tIns="45720" rIns="91440" bIns="45720" rtlCol="0" anchor="b">
              <a:noAutofit/>
            </a:bodyPr>
            <a:lstStyle>
              <a:lvl1pPr marL="228600" indent="-228600" algn="l" defTabSz="914400" rtl="0" eaLnBrk="1" latinLnBrk="0" hangingPunct="1">
                <a:lnSpc>
                  <a:spcPct val="95000"/>
                </a:lnSpc>
                <a:spcBef>
                  <a:spcPts val="1400"/>
                </a:spcBef>
                <a:buFont typeface="Wingdings" panose="05000000000000000000" pitchFamily="2" charset="2"/>
                <a:buChar char="§"/>
                <a:defRPr sz="2000" kern="1200">
                  <a:solidFill>
                    <a:schemeClr val="bg2"/>
                  </a:solidFill>
                  <a:latin typeface="+mj-lt"/>
                  <a:ea typeface="+mn-ea"/>
                  <a:cs typeface="+mn-cs"/>
                </a:defRPr>
              </a:lvl1pPr>
              <a:lvl2pPr marL="685800" indent="-228600" algn="l" defTabSz="914400" rtl="0" eaLnBrk="1" latinLnBrk="0" hangingPunct="1">
                <a:lnSpc>
                  <a:spcPct val="95000"/>
                </a:lnSpc>
                <a:spcBef>
                  <a:spcPts val="800"/>
                </a:spcBef>
                <a:buFont typeface="Wingdings" panose="05000000000000000000" pitchFamily="2" charset="2"/>
                <a:buChar char="§"/>
                <a:defRPr sz="1800" kern="1200">
                  <a:solidFill>
                    <a:schemeClr val="bg2"/>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5000"/>
                </a:lnSpc>
                <a:spcBef>
                  <a:spcPts val="600"/>
                </a:spcBef>
                <a:buFont typeface="Wingdings" panose="05000000000000000000" pitchFamily="2" charset="2"/>
                <a:buChar char="§"/>
                <a:defRPr sz="1600" kern="1200">
                  <a:solidFill>
                    <a:schemeClr val="bg2"/>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5000"/>
                </a:lnSpc>
                <a:spcBef>
                  <a:spcPts val="600"/>
                </a:spcBef>
                <a:buFont typeface="Wingdings" panose="05000000000000000000" pitchFamily="2" charset="2"/>
                <a:buChar char="§"/>
                <a:defRPr sz="1400" kern="1200">
                  <a:solidFill>
                    <a:schemeClr val="bg2"/>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5000"/>
                </a:lnSpc>
                <a:spcBef>
                  <a:spcPts val="600"/>
                </a:spcBef>
                <a:buFont typeface="Wingdings" panose="05000000000000000000" pitchFamily="2" charset="2"/>
                <a:buChar char="§"/>
                <a:defRPr sz="1400" kern="1200">
                  <a:solidFill>
                    <a:schemeClr val="bg2"/>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200" b="1" dirty="0">
                  <a:solidFill>
                    <a:schemeClr val="accent1"/>
                  </a:solidFill>
                </a:rPr>
                <a:t>Attack Surface Reduction</a:t>
              </a:r>
              <a:br>
                <a:rPr lang="en-US" sz="2200" b="1" dirty="0">
                  <a:solidFill>
                    <a:schemeClr val="accent1"/>
                  </a:solidFill>
                </a:rPr>
              </a:br>
              <a:r>
                <a:rPr lang="en-US" dirty="0">
                  <a:solidFill>
                    <a:schemeClr val="accent1"/>
                  </a:solidFill>
                </a:rPr>
                <a:t>(disabling functionality)</a:t>
              </a:r>
            </a:p>
          </p:txBody>
        </p:sp>
        <p:sp>
          <p:nvSpPr>
            <p:cNvPr id="11" name="Content Placeholder 1">
              <a:extLst>
                <a:ext uri="{FF2B5EF4-FFF2-40B4-BE49-F238E27FC236}">
                  <a16:creationId xmlns:a16="http://schemas.microsoft.com/office/drawing/2014/main" id="{23CE2612-BA39-4F99-A648-A2DFDC633075}"/>
                </a:ext>
              </a:extLst>
            </p:cNvPr>
            <p:cNvSpPr txBox="1">
              <a:spLocks/>
            </p:cNvSpPr>
            <p:nvPr/>
          </p:nvSpPr>
          <p:spPr>
            <a:xfrm>
              <a:off x="4303488" y="2870744"/>
              <a:ext cx="3461656" cy="1744799"/>
            </a:xfrm>
            <a:prstGeom prst="rect">
              <a:avLst/>
            </a:prstGeom>
          </p:spPr>
          <p:txBody>
            <a:bodyPr vert="horz" lIns="0" tIns="45720" rIns="91440" bIns="45720" rtlCol="0">
              <a:noAutofit/>
            </a:bodyPr>
            <a:lstStyle>
              <a:lvl1pPr marL="228600" indent="-228600" algn="l" defTabSz="914400" rtl="0" eaLnBrk="1" latinLnBrk="0" hangingPunct="1">
                <a:lnSpc>
                  <a:spcPct val="95000"/>
                </a:lnSpc>
                <a:spcBef>
                  <a:spcPts val="1400"/>
                </a:spcBef>
                <a:buFont typeface="Wingdings" panose="05000000000000000000" pitchFamily="2" charset="2"/>
                <a:buChar char="§"/>
                <a:defRPr sz="2000" kern="1200">
                  <a:solidFill>
                    <a:schemeClr val="bg2"/>
                  </a:solidFill>
                  <a:latin typeface="+mj-lt"/>
                  <a:ea typeface="+mn-ea"/>
                  <a:cs typeface="+mn-cs"/>
                </a:defRPr>
              </a:lvl1pPr>
              <a:lvl2pPr marL="685800" indent="-228600" algn="l" defTabSz="914400" rtl="0" eaLnBrk="1" latinLnBrk="0" hangingPunct="1">
                <a:lnSpc>
                  <a:spcPct val="95000"/>
                </a:lnSpc>
                <a:spcBef>
                  <a:spcPts val="800"/>
                </a:spcBef>
                <a:buFont typeface="Wingdings" panose="05000000000000000000" pitchFamily="2" charset="2"/>
                <a:buChar char="§"/>
                <a:defRPr sz="1800" kern="1200">
                  <a:solidFill>
                    <a:schemeClr val="bg2"/>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5000"/>
                </a:lnSpc>
                <a:spcBef>
                  <a:spcPts val="600"/>
                </a:spcBef>
                <a:buFont typeface="Wingdings" panose="05000000000000000000" pitchFamily="2" charset="2"/>
                <a:buChar char="§"/>
                <a:defRPr sz="1600" kern="1200">
                  <a:solidFill>
                    <a:schemeClr val="bg2"/>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5000"/>
                </a:lnSpc>
                <a:spcBef>
                  <a:spcPts val="600"/>
                </a:spcBef>
                <a:buFont typeface="Wingdings" panose="05000000000000000000" pitchFamily="2" charset="2"/>
                <a:buChar char="§"/>
                <a:defRPr sz="1400" kern="1200">
                  <a:solidFill>
                    <a:schemeClr val="bg2"/>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5000"/>
                </a:lnSpc>
                <a:spcBef>
                  <a:spcPts val="600"/>
                </a:spcBef>
                <a:buFont typeface="Wingdings" panose="05000000000000000000" pitchFamily="2" charset="2"/>
                <a:buChar char="§"/>
                <a:defRPr sz="1400" kern="1200">
                  <a:solidFill>
                    <a:schemeClr val="bg2"/>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dirty="0"/>
                <a:t>Customer side:  Microsoft Office 360</a:t>
              </a:r>
            </a:p>
            <a:p>
              <a:pPr marL="0" indent="0" fontAlgn="base">
                <a:buNone/>
              </a:pPr>
              <a:r>
                <a:rPr lang="en-US" dirty="0"/>
                <a:t>Vendor side: Disable </a:t>
              </a:r>
              <a:r>
                <a:rPr lang="en-US" dirty="0" err="1"/>
                <a:t>VBscript</a:t>
              </a:r>
              <a:r>
                <a:rPr lang="en-US" dirty="0"/>
                <a:t>/</a:t>
              </a:r>
              <a:r>
                <a:rPr lang="en-US" dirty="0" err="1"/>
                <a:t>Powershell</a:t>
              </a:r>
              <a:endParaRPr lang="en-US" dirty="0"/>
            </a:p>
          </p:txBody>
        </p:sp>
      </p:grpSp>
      <p:grpSp>
        <p:nvGrpSpPr>
          <p:cNvPr id="20" name="Group 19">
            <a:extLst>
              <a:ext uri="{FF2B5EF4-FFF2-40B4-BE49-F238E27FC236}">
                <a16:creationId xmlns:a16="http://schemas.microsoft.com/office/drawing/2014/main" id="{3D6052E2-CB67-4BD5-9615-0A0E5D7F9C20}"/>
              </a:ext>
            </a:extLst>
          </p:cNvPr>
          <p:cNvGrpSpPr/>
          <p:nvPr/>
        </p:nvGrpSpPr>
        <p:grpSpPr>
          <a:xfrm>
            <a:off x="8142514" y="1883774"/>
            <a:ext cx="2656116" cy="2528570"/>
            <a:chOff x="8142514" y="1883774"/>
            <a:chExt cx="2656116" cy="2528570"/>
          </a:xfrm>
        </p:grpSpPr>
        <p:sp>
          <p:nvSpPr>
            <p:cNvPr id="9" name="Content Placeholder 1">
              <a:extLst>
                <a:ext uri="{FF2B5EF4-FFF2-40B4-BE49-F238E27FC236}">
                  <a16:creationId xmlns:a16="http://schemas.microsoft.com/office/drawing/2014/main" id="{89E69A48-140B-4E38-9C33-E214E4A84928}"/>
                </a:ext>
              </a:extLst>
            </p:cNvPr>
            <p:cNvSpPr txBox="1">
              <a:spLocks/>
            </p:cNvSpPr>
            <p:nvPr/>
          </p:nvSpPr>
          <p:spPr>
            <a:xfrm>
              <a:off x="8142514" y="1883774"/>
              <a:ext cx="2656116" cy="975540"/>
            </a:xfrm>
            <a:prstGeom prst="rect">
              <a:avLst/>
            </a:prstGeom>
          </p:spPr>
          <p:txBody>
            <a:bodyPr vert="horz" lIns="0" tIns="45720" rIns="91440" bIns="45720" rtlCol="0" anchor="b">
              <a:noAutofit/>
            </a:bodyPr>
            <a:lstStyle>
              <a:lvl1pPr marL="228600" indent="-228600" algn="l" defTabSz="914400" rtl="0" eaLnBrk="1" latinLnBrk="0" hangingPunct="1">
                <a:lnSpc>
                  <a:spcPct val="95000"/>
                </a:lnSpc>
                <a:spcBef>
                  <a:spcPts val="1400"/>
                </a:spcBef>
                <a:buFont typeface="Wingdings" panose="05000000000000000000" pitchFamily="2" charset="2"/>
                <a:buChar char="§"/>
                <a:defRPr sz="2000" kern="1200">
                  <a:solidFill>
                    <a:schemeClr val="bg2"/>
                  </a:solidFill>
                  <a:latin typeface="+mj-lt"/>
                  <a:ea typeface="+mn-ea"/>
                  <a:cs typeface="+mn-cs"/>
                </a:defRPr>
              </a:lvl1pPr>
              <a:lvl2pPr marL="685800" indent="-228600" algn="l" defTabSz="914400" rtl="0" eaLnBrk="1" latinLnBrk="0" hangingPunct="1">
                <a:lnSpc>
                  <a:spcPct val="95000"/>
                </a:lnSpc>
                <a:spcBef>
                  <a:spcPts val="800"/>
                </a:spcBef>
                <a:buFont typeface="Wingdings" panose="05000000000000000000" pitchFamily="2" charset="2"/>
                <a:buChar char="§"/>
                <a:defRPr sz="1800" kern="1200">
                  <a:solidFill>
                    <a:schemeClr val="bg2"/>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5000"/>
                </a:lnSpc>
                <a:spcBef>
                  <a:spcPts val="600"/>
                </a:spcBef>
                <a:buFont typeface="Wingdings" panose="05000000000000000000" pitchFamily="2" charset="2"/>
                <a:buChar char="§"/>
                <a:defRPr sz="1600" kern="1200">
                  <a:solidFill>
                    <a:schemeClr val="bg2"/>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5000"/>
                </a:lnSpc>
                <a:spcBef>
                  <a:spcPts val="600"/>
                </a:spcBef>
                <a:buFont typeface="Wingdings" panose="05000000000000000000" pitchFamily="2" charset="2"/>
                <a:buChar char="§"/>
                <a:defRPr sz="1400" kern="1200">
                  <a:solidFill>
                    <a:schemeClr val="bg2"/>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5000"/>
                </a:lnSpc>
                <a:spcBef>
                  <a:spcPts val="600"/>
                </a:spcBef>
                <a:buFont typeface="Wingdings" panose="05000000000000000000" pitchFamily="2" charset="2"/>
                <a:buChar char="§"/>
                <a:defRPr sz="1400" kern="1200">
                  <a:solidFill>
                    <a:schemeClr val="bg2"/>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200" b="1" dirty="0">
                  <a:solidFill>
                    <a:schemeClr val="accent1"/>
                  </a:solidFill>
                </a:rPr>
                <a:t>Moving Target Defense</a:t>
              </a:r>
              <a:endParaRPr lang="en-US" dirty="0">
                <a:solidFill>
                  <a:schemeClr val="accent1"/>
                </a:solidFill>
              </a:endParaRPr>
            </a:p>
          </p:txBody>
        </p:sp>
        <p:sp>
          <p:nvSpPr>
            <p:cNvPr id="12" name="Content Placeholder 1">
              <a:extLst>
                <a:ext uri="{FF2B5EF4-FFF2-40B4-BE49-F238E27FC236}">
                  <a16:creationId xmlns:a16="http://schemas.microsoft.com/office/drawing/2014/main" id="{EFA810EA-7F7E-41F5-9600-9F3E5EDE08FD}"/>
                </a:ext>
              </a:extLst>
            </p:cNvPr>
            <p:cNvSpPr txBox="1">
              <a:spLocks/>
            </p:cNvSpPr>
            <p:nvPr/>
          </p:nvSpPr>
          <p:spPr>
            <a:xfrm>
              <a:off x="8142514" y="2870744"/>
              <a:ext cx="2656116" cy="1541600"/>
            </a:xfrm>
            <a:prstGeom prst="rect">
              <a:avLst/>
            </a:prstGeom>
          </p:spPr>
          <p:txBody>
            <a:bodyPr vert="horz" lIns="0" tIns="45720" rIns="91440" bIns="45720" rtlCol="0">
              <a:noAutofit/>
            </a:bodyPr>
            <a:lstStyle>
              <a:lvl1pPr marL="228600" indent="-228600" algn="l" defTabSz="914400" rtl="0" eaLnBrk="1" latinLnBrk="0" hangingPunct="1">
                <a:lnSpc>
                  <a:spcPct val="95000"/>
                </a:lnSpc>
                <a:spcBef>
                  <a:spcPts val="1400"/>
                </a:spcBef>
                <a:buFont typeface="Wingdings" panose="05000000000000000000" pitchFamily="2" charset="2"/>
                <a:buChar char="§"/>
                <a:defRPr sz="2000" kern="1200">
                  <a:solidFill>
                    <a:schemeClr val="bg2"/>
                  </a:solidFill>
                  <a:latin typeface="+mj-lt"/>
                  <a:ea typeface="+mn-ea"/>
                  <a:cs typeface="+mn-cs"/>
                </a:defRPr>
              </a:lvl1pPr>
              <a:lvl2pPr marL="685800" indent="-228600" algn="l" defTabSz="914400" rtl="0" eaLnBrk="1" latinLnBrk="0" hangingPunct="1">
                <a:lnSpc>
                  <a:spcPct val="95000"/>
                </a:lnSpc>
                <a:spcBef>
                  <a:spcPts val="800"/>
                </a:spcBef>
                <a:buFont typeface="Wingdings" panose="05000000000000000000" pitchFamily="2" charset="2"/>
                <a:buChar char="§"/>
                <a:defRPr sz="1800" kern="1200">
                  <a:solidFill>
                    <a:schemeClr val="bg2"/>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5000"/>
                </a:lnSpc>
                <a:spcBef>
                  <a:spcPts val="600"/>
                </a:spcBef>
                <a:buFont typeface="Wingdings" panose="05000000000000000000" pitchFamily="2" charset="2"/>
                <a:buChar char="§"/>
                <a:defRPr sz="1600" kern="1200">
                  <a:solidFill>
                    <a:schemeClr val="bg2"/>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5000"/>
                </a:lnSpc>
                <a:spcBef>
                  <a:spcPts val="600"/>
                </a:spcBef>
                <a:buFont typeface="Wingdings" panose="05000000000000000000" pitchFamily="2" charset="2"/>
                <a:buChar char="§"/>
                <a:defRPr sz="1400" kern="1200">
                  <a:solidFill>
                    <a:schemeClr val="bg2"/>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5000"/>
                </a:lnSpc>
                <a:spcBef>
                  <a:spcPts val="600"/>
                </a:spcBef>
                <a:buFont typeface="Wingdings" panose="05000000000000000000" pitchFamily="2" charset="2"/>
                <a:buChar char="§"/>
                <a:defRPr sz="1400" kern="1200">
                  <a:solidFill>
                    <a:schemeClr val="bg2"/>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dirty="0"/>
                <a:t>Reduces exposure to number of tactics without detecting techniques</a:t>
              </a:r>
            </a:p>
          </p:txBody>
        </p:sp>
      </p:grpSp>
      <p:cxnSp>
        <p:nvCxnSpPr>
          <p:cNvPr id="13" name="Straight Connector 12">
            <a:extLst>
              <a:ext uri="{FF2B5EF4-FFF2-40B4-BE49-F238E27FC236}">
                <a16:creationId xmlns:a16="http://schemas.microsoft.com/office/drawing/2014/main" id="{926A3560-8F9A-4B53-B4D3-55C74B426E99}"/>
              </a:ext>
            </a:extLst>
          </p:cNvPr>
          <p:cNvCxnSpPr>
            <a:cxnSpLocks/>
          </p:cNvCxnSpPr>
          <p:nvPr/>
        </p:nvCxnSpPr>
        <p:spPr>
          <a:xfrm>
            <a:off x="7670800" y="1828800"/>
            <a:ext cx="0" cy="2351314"/>
          </a:xfrm>
          <a:prstGeom prst="line">
            <a:avLst/>
          </a:prstGeom>
          <a:ln w="15875"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6C6B514-AA07-4CFF-A364-BDF92533027A}"/>
              </a:ext>
            </a:extLst>
          </p:cNvPr>
          <p:cNvCxnSpPr>
            <a:cxnSpLocks/>
          </p:cNvCxnSpPr>
          <p:nvPr/>
        </p:nvCxnSpPr>
        <p:spPr>
          <a:xfrm>
            <a:off x="3708400" y="1828800"/>
            <a:ext cx="0" cy="2351314"/>
          </a:xfrm>
          <a:prstGeom prst="line">
            <a:avLst/>
          </a:prstGeom>
          <a:ln w="15875" cap="rnd">
            <a:solidFill>
              <a:schemeClr val="tx2"/>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93880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outHorizontal)">
                                      <p:cBhvr>
                                        <p:cTn id="11" dur="750"/>
                                        <p:tgtEl>
                                          <p:spTgt spid="16"/>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1750"/>
                            </p:stCondLst>
                            <p:childTnLst>
                              <p:par>
                                <p:cTn id="17" presetID="16" presetClass="entr" presetSubtype="42"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outHorizontal)">
                                      <p:cBhvr>
                                        <p:cTn id="19" dur="750"/>
                                        <p:tgtEl>
                                          <p:spTgt spid="13"/>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2D23C5E-5034-471E-BB1B-23685419B77D}"/>
              </a:ext>
            </a:extLst>
          </p:cNvPr>
          <p:cNvSpPr/>
          <p:nvPr/>
        </p:nvSpPr>
        <p:spPr>
          <a:xfrm>
            <a:off x="5951349" y="1441342"/>
            <a:ext cx="6240651" cy="3323167"/>
          </a:xfrm>
          <a:prstGeom prst="rect">
            <a:avLst/>
          </a:prstGeom>
          <a:solidFill>
            <a:schemeClr val="tx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ahoma"/>
              <a:ea typeface="+mn-ea"/>
              <a:cs typeface="Aharoni"/>
            </a:endParaRPr>
          </a:p>
        </p:txBody>
      </p:sp>
      <p:sp>
        <p:nvSpPr>
          <p:cNvPr id="3" name="Title 2">
            <a:extLst>
              <a:ext uri="{FF2B5EF4-FFF2-40B4-BE49-F238E27FC236}">
                <a16:creationId xmlns:a16="http://schemas.microsoft.com/office/drawing/2014/main" id="{62CE97BD-8366-4C89-B87C-4CB754C9CF53}"/>
              </a:ext>
            </a:extLst>
          </p:cNvPr>
          <p:cNvSpPr>
            <a:spLocks noGrp="1"/>
          </p:cNvSpPr>
          <p:nvPr>
            <p:ph type="title"/>
          </p:nvPr>
        </p:nvSpPr>
        <p:spPr>
          <a:xfrm>
            <a:off x="762000" y="190501"/>
            <a:ext cx="4100805" cy="1143000"/>
          </a:xfrm>
        </p:spPr>
        <p:txBody>
          <a:bodyPr/>
          <a:lstStyle/>
          <a:p>
            <a:r>
              <a:rPr lang="en-US" dirty="0"/>
              <a:t>FIN7/8 and Attack Surface Reduction</a:t>
            </a:r>
          </a:p>
        </p:txBody>
      </p:sp>
      <p:pic>
        <p:nvPicPr>
          <p:cNvPr id="6" name="Picture 5">
            <a:extLst>
              <a:ext uri="{FF2B5EF4-FFF2-40B4-BE49-F238E27FC236}">
                <a16:creationId xmlns:a16="http://schemas.microsoft.com/office/drawing/2014/main" id="{7445DF56-854F-4ED2-A1C8-B2E6913EED32}"/>
              </a:ext>
            </a:extLst>
          </p:cNvPr>
          <p:cNvPicPr>
            <a:picLocks noChangeAspect="1"/>
          </p:cNvPicPr>
          <p:nvPr/>
        </p:nvPicPr>
        <p:blipFill>
          <a:blip r:embed="rId2"/>
          <a:stretch>
            <a:fillRect/>
          </a:stretch>
        </p:blipFill>
        <p:spPr>
          <a:xfrm>
            <a:off x="4862805" y="335474"/>
            <a:ext cx="1122035" cy="59700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ontent Placeholder 3">
            <a:extLst>
              <a:ext uri="{FF2B5EF4-FFF2-40B4-BE49-F238E27FC236}">
                <a16:creationId xmlns:a16="http://schemas.microsoft.com/office/drawing/2014/main" id="{CC0BBD1C-CEE1-4437-9DF5-A652C71B3FE7}"/>
              </a:ext>
            </a:extLst>
          </p:cNvPr>
          <p:cNvSpPr txBox="1">
            <a:spLocks/>
          </p:cNvSpPr>
          <p:nvPr/>
        </p:nvSpPr>
        <p:spPr>
          <a:xfrm>
            <a:off x="6354306" y="1732232"/>
            <a:ext cx="4999496" cy="2684785"/>
          </a:xfrm>
          <a:prstGeom prst="rect">
            <a:avLst/>
          </a:prstGeom>
        </p:spPr>
        <p:txBody>
          <a:bodyPr vert="horz" lIns="0" tIns="45720" rIns="91440" bIns="45720" rtlCol="0">
            <a:noAutofit/>
          </a:bodyPr>
          <a:lstStyle>
            <a:lvl1pPr marL="228600" indent="-228600" algn="l" defTabSz="914400" rtl="0" eaLnBrk="1" latinLnBrk="0" hangingPunct="1">
              <a:lnSpc>
                <a:spcPct val="95000"/>
              </a:lnSpc>
              <a:spcBef>
                <a:spcPts val="1400"/>
              </a:spcBef>
              <a:buFont typeface="Wingdings" panose="05000000000000000000" pitchFamily="2" charset="2"/>
              <a:buChar char="§"/>
              <a:defRPr sz="2000" kern="1200">
                <a:solidFill>
                  <a:schemeClr val="bg2"/>
                </a:solidFill>
                <a:latin typeface="+mj-lt"/>
                <a:ea typeface="+mn-ea"/>
                <a:cs typeface="+mn-cs"/>
              </a:defRPr>
            </a:lvl1pPr>
            <a:lvl2pPr marL="685800" indent="-228600" algn="l" defTabSz="914400" rtl="0" eaLnBrk="1" latinLnBrk="0" hangingPunct="1">
              <a:lnSpc>
                <a:spcPct val="95000"/>
              </a:lnSpc>
              <a:spcBef>
                <a:spcPts val="800"/>
              </a:spcBef>
              <a:buFont typeface="Wingdings" panose="05000000000000000000" pitchFamily="2" charset="2"/>
              <a:buChar char="§"/>
              <a:defRPr sz="1800" kern="1200">
                <a:solidFill>
                  <a:schemeClr val="bg2"/>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5000"/>
              </a:lnSpc>
              <a:spcBef>
                <a:spcPts val="600"/>
              </a:spcBef>
              <a:buFont typeface="Wingdings" panose="05000000000000000000" pitchFamily="2" charset="2"/>
              <a:buChar char="§"/>
              <a:defRPr sz="1600" kern="1200">
                <a:solidFill>
                  <a:schemeClr val="bg2"/>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5000"/>
              </a:lnSpc>
              <a:spcBef>
                <a:spcPts val="600"/>
              </a:spcBef>
              <a:buFont typeface="Wingdings" panose="05000000000000000000" pitchFamily="2" charset="2"/>
              <a:buChar char="§"/>
              <a:defRPr sz="1400" kern="1200">
                <a:solidFill>
                  <a:schemeClr val="bg2"/>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5000"/>
              </a:lnSpc>
              <a:spcBef>
                <a:spcPts val="600"/>
              </a:spcBef>
              <a:buFont typeface="Wingdings" panose="05000000000000000000" pitchFamily="2" charset="2"/>
              <a:buChar char="§"/>
              <a:defRPr sz="1400" kern="1200">
                <a:solidFill>
                  <a:schemeClr val="bg2"/>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dirty="0"/>
              <a:t>FIN7/8 and ASR </a:t>
            </a:r>
          </a:p>
          <a:p>
            <a:r>
              <a:rPr lang="en-US" dirty="0"/>
              <a:t>Threat actors FIN7 and FIN8 are known to leverage several Techniques for Execution</a:t>
            </a:r>
          </a:p>
          <a:p>
            <a:r>
              <a:rPr lang="en-US" dirty="0"/>
              <a:t>Through ASR, business can reduce risk of Execution in their environment regardless of the Technique used</a:t>
            </a:r>
          </a:p>
        </p:txBody>
      </p:sp>
    </p:spTree>
    <p:extLst>
      <p:ext uri="{BB962C8B-B14F-4D97-AF65-F5344CB8AC3E}">
        <p14:creationId xmlns:p14="http://schemas.microsoft.com/office/powerpoint/2010/main" val="303776373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p:bldLst>
  </p:timing>
</p:sld>
</file>

<file path=ppt/theme/theme1.xml><?xml version="1.0" encoding="utf-8"?>
<a:theme xmlns:a="http://schemas.openxmlformats.org/drawingml/2006/main" name="1_Office Theme">
  <a:themeElements>
    <a:clrScheme name="Custom 216">
      <a:dk1>
        <a:srgbClr val="000000"/>
      </a:dk1>
      <a:lt1>
        <a:sysClr val="window" lastClr="FFFFFF"/>
      </a:lt1>
      <a:dk2>
        <a:srgbClr val="B2B2B2"/>
      </a:dk2>
      <a:lt2>
        <a:srgbClr val="48515B"/>
      </a:lt2>
      <a:accent1>
        <a:srgbClr val="F37011"/>
      </a:accent1>
      <a:accent2>
        <a:srgbClr val="EA2F43"/>
      </a:accent2>
      <a:accent3>
        <a:srgbClr val="7FBF0F"/>
      </a:accent3>
      <a:accent4>
        <a:srgbClr val="6A56F1"/>
      </a:accent4>
      <a:accent5>
        <a:srgbClr val="0082E1"/>
      </a:accent5>
      <a:accent6>
        <a:srgbClr val="FEC00F"/>
      </a:accent6>
      <a:hlink>
        <a:srgbClr val="0082E1"/>
      </a:hlink>
      <a:folHlink>
        <a:srgbClr val="7F7F7F"/>
      </a:folHlink>
    </a:clrScheme>
    <a:fontScheme name="Custom 66">
      <a:majorFont>
        <a:latin typeface="Tahoma"/>
        <a:ea typeface=""/>
        <a:cs typeface="Aharoni"/>
      </a:majorFont>
      <a:minorFont>
        <a:latin typeface="Tahoma"/>
        <a:ea typeface=""/>
        <a:cs typeface="Aharon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smtClean="0">
            <a:solidFill>
              <a:schemeClr val="bg2"/>
            </a:solidFill>
          </a:defRPr>
        </a:defPPr>
      </a:lstStyle>
    </a:txDef>
  </a:objectDefaults>
  <a:extraClrSchemeLst/>
  <a:extLst>
    <a:ext uri="{05A4C25C-085E-4340-85A3-A5531E510DB2}">
      <thm15:themeFamily xmlns:thm15="http://schemas.microsoft.com/office/thememl/2012/main" name="Morphisec 2019 Template_v3" id="{A58D8297-9011-4F1C-ADEA-317CA550ECC1}" vid="{80D72EB8-AA02-48E2-ADF0-08701A1046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Morphisec 2019 Template_v3</Template>
  <TotalTime>8950</TotalTime>
  <Words>1091</Words>
  <Application>Microsoft Office PowerPoint</Application>
  <PresentationFormat>Widescreen</PresentationFormat>
  <Paragraphs>123</Paragraphs>
  <Slides>13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Roboto</vt:lpstr>
      <vt:lpstr>Roboto Light</vt:lpstr>
      <vt:lpstr>Roboto Medium</vt:lpstr>
      <vt:lpstr>Tahoma</vt:lpstr>
      <vt:lpstr>Wingdings</vt:lpstr>
      <vt:lpstr>1_Office Theme</vt:lpstr>
      <vt:lpstr>An ATT&amp;CK Tactic Approach to Measuring Security and Risk</vt:lpstr>
      <vt:lpstr>Agenda</vt:lpstr>
      <vt:lpstr>Intro to Framework</vt:lpstr>
      <vt:lpstr>Tactics and Techniques</vt:lpstr>
      <vt:lpstr>Status Quo ATT@CK Strategy  Technique Centric Defense</vt:lpstr>
      <vt:lpstr>Proposed ATT@CK Strategy  Tactic Centric Defense</vt:lpstr>
      <vt:lpstr>Measuring Risk Against MITRE ATT&amp;CK</vt:lpstr>
      <vt:lpstr>Tactic Defense Centric Technologies</vt:lpstr>
      <vt:lpstr>FIN7/8 and Attack Surface Reduction</vt:lpstr>
      <vt:lpstr>Trickbot and Asset Hardening</vt:lpstr>
      <vt:lpstr>CCleaner Backdoor and Moving Target Defense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tracy taylor</dc:creator>
  <cp:lastModifiedBy>Michael Gorelik</cp:lastModifiedBy>
  <cp:revision>48</cp:revision>
  <dcterms:created xsi:type="dcterms:W3CDTF">2019-09-30T17:18:47Z</dcterms:created>
  <dcterms:modified xsi:type="dcterms:W3CDTF">2019-11-22T21:00:08Z</dcterms:modified>
</cp:coreProperties>
</file>