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  <p:sldMasterId id="2147483680" r:id="rId3"/>
    <p:sldMasterId id="2147483692" r:id="rId4"/>
  </p:sldMasterIdLst>
  <p:notesMasterIdLst>
    <p:notesMasterId r:id="rId32"/>
  </p:notesMasterIdLst>
  <p:sldIdLst>
    <p:sldId id="285" r:id="rId5"/>
    <p:sldId id="258" r:id="rId6"/>
    <p:sldId id="257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6" r:id="rId21"/>
    <p:sldId id="273" r:id="rId22"/>
    <p:sldId id="275" r:id="rId23"/>
    <p:sldId id="277" r:id="rId24"/>
    <p:sldId id="278" r:id="rId25"/>
    <p:sldId id="279" r:id="rId26"/>
    <p:sldId id="282" r:id="rId27"/>
    <p:sldId id="280" r:id="rId28"/>
    <p:sldId id="281" r:id="rId29"/>
    <p:sldId id="283" r:id="rId30"/>
    <p:sldId id="284" r:id="rId31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745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793556-AEAC-497A-BBA3-26BECE0B04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DE36C8-C2AB-428B-BDCC-057EA634D1F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CDF77-19C1-4D8E-9DB5-3F3F7476A447}" type="datetimeFigureOut">
              <a:rPr lang="en-IL" smtClean="0"/>
              <a:t>09/11/2018</a:t>
            </a:fld>
            <a:endParaRPr lang="en-IL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B03C2C2-9F01-4A6C-BDD3-C2A3157FEC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B679637-E476-43A6-B782-44B0A51C9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8BE87-DF16-41DB-8351-D5A4E2B8F4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28D62-9878-41FB-9559-B057BDA855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2CFFA-E273-4561-A724-2194090FF22F}" type="slidenum">
              <a:rPr lang="en-IL" smtClean="0"/>
              <a:t>‹#›</a:t>
            </a:fld>
            <a:endParaRPr 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FC70-8D37-2A48-BB6B-410985407E3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00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tools need to be downloaded as described in the meetup (</a:t>
            </a:r>
            <a:r>
              <a:rPr lang="en-US" dirty="0" err="1"/>
              <a:t>oletools</a:t>
            </a:r>
            <a:r>
              <a:rPr lang="en-US" dirty="0"/>
              <a:t>, JPEX and more)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19A8F-E48F-44E1-8D21-4BE01AB73A1F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0087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2CFFA-E273-4561-A724-2194090FF22F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04043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2CFFA-E273-4561-A724-2194090FF22F}" type="slidenum">
              <a:rPr lang="en-IL" smtClean="0"/>
              <a:t>24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41698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2CFFA-E273-4561-A724-2194090FF22F}" type="slidenum">
              <a:rPr lang="en-IL" smtClean="0"/>
              <a:t>26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64819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2CFFA-E273-4561-A724-2194090FF22F}" type="slidenum">
              <a:rPr lang="en-IL" smtClean="0"/>
              <a:t>27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11585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tools need to be downloaded as described in the meetup (</a:t>
            </a:r>
            <a:r>
              <a:rPr lang="en-US" dirty="0" err="1"/>
              <a:t>oletools</a:t>
            </a:r>
            <a:r>
              <a:rPr lang="en-US" dirty="0"/>
              <a:t>, JPEX and more)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19A8F-E48F-44E1-8D21-4BE01AB73A1F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34611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the excel is of compound type, we decompressed it using the basic unzip tools.</a:t>
            </a:r>
          </a:p>
          <a:p>
            <a:r>
              <a:rPr lang="en-US" dirty="0"/>
              <a:t>In our </a:t>
            </a:r>
            <a:r>
              <a:rPr lang="en-US" dirty="0" err="1"/>
              <a:t>PoC</a:t>
            </a:r>
            <a:r>
              <a:rPr lang="en-US" dirty="0"/>
              <a:t> the stream is already decompressed and therefore we get similar hashes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19A8F-E48F-44E1-8D21-4BE01AB73A1F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37318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Decompressing the flash is useful for looking for strings, sometimes people upload decompressed </a:t>
            </a:r>
            <a:r>
              <a:rPr lang="en-US" dirty="0" err="1"/>
              <a:t>PoC</a:t>
            </a:r>
            <a:r>
              <a:rPr lang="en-US" dirty="0"/>
              <a:t> to be able to later intercept the criminals, many of the security solutions already implemented decompressors as part of their static analysis tools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19A8F-E48F-44E1-8D21-4BE01AB73A1F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36832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2CFFA-E273-4561-A724-2194090FF22F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46650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Debug version need to be installed , its usually in the same archive that is downloaded from adobe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19A8F-E48F-44E1-8D21-4BE01AB73A1F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27293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2CFFA-E273-4561-A724-2194090FF22F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77126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the hackers also encrypt the shellcode with some type of </a:t>
            </a:r>
            <a:r>
              <a:rPr lang="en-US" dirty="0" err="1"/>
              <a:t>rsa</a:t>
            </a:r>
            <a:r>
              <a:rPr lang="en-US" dirty="0"/>
              <a:t> with a key delivered online – this prevents also runtime analysis unless you have the key for decryption or a way to brut force it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2CFFA-E273-4561-A724-2194090FF22F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08976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2CFFA-E273-4561-A724-2194090FF22F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9110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842" y="2766263"/>
            <a:ext cx="2560319" cy="26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13013"/>
            <a:ext cx="10363200" cy="1386116"/>
          </a:xfrm>
        </p:spPr>
        <p:txBody>
          <a:bodyPr anchor="ctr">
            <a:normAutofit/>
          </a:bodyPr>
          <a:lstStyle>
            <a:lvl1pPr algn="ctr">
              <a:defRPr sz="2933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8198" y="1081209"/>
            <a:ext cx="5361021" cy="15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6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A60E-C8B1-4BED-9192-C93EC8058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1202A-750E-452A-A3C2-B6E1E815E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52A72-8F49-4BB8-A5C8-4054F3B425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1C27B4-4790-4D2B-8091-895ED3CE4A8E}" type="datetimeFigureOut">
              <a:rPr lang="en-IL" smtClean="0"/>
              <a:t>09/11/2018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64889-EBF8-4B71-B829-B84889E6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714EB-05C2-4E26-AA6E-3FD53C37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7D896A-A962-4959-BC24-ED56D97B133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7566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263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842" y="2931363"/>
            <a:ext cx="2560319" cy="26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13013"/>
            <a:ext cx="10363200" cy="138611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8198" y="1220909"/>
            <a:ext cx="5361021" cy="15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5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49EB1-07C8-4441-9778-98257050FA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6099" y="1749425"/>
            <a:ext cx="10515601" cy="4278842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D0BB2-B403-4517-B9F6-D8470E2FCC46}"/>
              </a:ext>
            </a:extLst>
          </p:cNvPr>
          <p:cNvSpPr/>
          <p:nvPr/>
        </p:nvSpPr>
        <p:spPr>
          <a:xfrm>
            <a:off x="546099" y="6792438"/>
            <a:ext cx="11099800" cy="73152"/>
          </a:xfrm>
          <a:prstGeom prst="rect">
            <a:avLst/>
          </a:prstGeom>
          <a:gradFill>
            <a:gsLst>
              <a:gs pos="0">
                <a:srgbClr val="FF6800"/>
              </a:gs>
              <a:gs pos="100000">
                <a:srgbClr val="EF003C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Light"/>
              <a:ea typeface="+mn-ea"/>
              <a:cs typeface="Aharon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9D55B3-575F-4E26-978F-C73D9E6A463D}"/>
              </a:ext>
            </a:extLst>
          </p:cNvPr>
          <p:cNvSpPr txBox="1"/>
          <p:nvPr/>
        </p:nvSpPr>
        <p:spPr>
          <a:xfrm>
            <a:off x="546101" y="6519986"/>
            <a:ext cx="1620529" cy="287259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Roboto Light"/>
                <a:ea typeface="+mn-ea"/>
                <a:cs typeface="Roboto Light"/>
              </a:rPr>
              <a:t>© Morphisec Ltd., 2018 | </a:t>
            </a: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Roboto Light"/>
              </a:rPr>
              <a:t>CONFIDENTIAL</a:t>
            </a:r>
          </a:p>
        </p:txBody>
      </p:sp>
      <p:pic>
        <p:nvPicPr>
          <p:cNvPr id="14" name="Picture 13" descr="Morphisec_presentation_template.pdf">
            <a:extLst>
              <a:ext uri="{FF2B5EF4-FFF2-40B4-BE49-F238E27FC236}">
                <a16:creationId xmlns:a16="http://schemas.microsoft.com/office/drawing/2014/main" id="{4C334C82-F1C6-4573-8762-AC9916381F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3417" t="94941" r="7155" b="2368"/>
          <a:stretch/>
        </p:blipFill>
        <p:spPr>
          <a:xfrm>
            <a:off x="10128064" y="6572180"/>
            <a:ext cx="1073537" cy="172532"/>
          </a:xfrm>
          <a:prstGeom prst="rect">
            <a:avLst/>
          </a:prstGeom>
        </p:spPr>
      </p:pic>
      <p:sp>
        <p:nvSpPr>
          <p:cNvPr id="16" name="Slide Number Placeholder 12">
            <a:extLst>
              <a:ext uri="{FF2B5EF4-FFF2-40B4-BE49-F238E27FC236}">
                <a16:creationId xmlns:a16="http://schemas.microsoft.com/office/drawing/2014/main" id="{AAAA0793-6837-4E93-91F7-4E743EA16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2699" y="64758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9E7D896A-A962-4959-BC24-ED56D97B133B}" type="slidenum">
              <a:rPr lang="en-IL" smtClean="0"/>
              <a:t>‹#›</a:t>
            </a:fld>
            <a:endParaRPr lang="en-I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0AE617-EC5E-4DE1-9ED5-36D714B0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D0A9F0-128C-4190-B690-EA65A6C85176}"/>
              </a:ext>
            </a:extLst>
          </p:cNvPr>
          <p:cNvSpPr/>
          <p:nvPr/>
        </p:nvSpPr>
        <p:spPr>
          <a:xfrm>
            <a:off x="0" y="529843"/>
            <a:ext cx="45719" cy="553998"/>
          </a:xfrm>
          <a:prstGeom prst="rect">
            <a:avLst/>
          </a:prstGeom>
          <a:solidFill>
            <a:srgbClr val="ED1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26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8D059-76E1-40CB-9456-037E8C13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49EB1-07C8-4441-9778-98257050FA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6099" y="1749425"/>
            <a:ext cx="10515601" cy="42788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C29DFF-0C26-4B1D-A387-2E36D9ABA327}"/>
              </a:ext>
            </a:extLst>
          </p:cNvPr>
          <p:cNvSpPr/>
          <p:nvPr/>
        </p:nvSpPr>
        <p:spPr>
          <a:xfrm>
            <a:off x="546099" y="6792438"/>
            <a:ext cx="11099800" cy="73152"/>
          </a:xfrm>
          <a:prstGeom prst="rect">
            <a:avLst/>
          </a:prstGeom>
          <a:gradFill>
            <a:gsLst>
              <a:gs pos="0">
                <a:srgbClr val="FF6800"/>
              </a:gs>
              <a:gs pos="100000">
                <a:srgbClr val="EF003C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Light"/>
              <a:ea typeface="+mn-ea"/>
              <a:cs typeface="Aharon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2DB281-078F-4039-93D5-B3EF210C4447}"/>
              </a:ext>
            </a:extLst>
          </p:cNvPr>
          <p:cNvSpPr txBox="1"/>
          <p:nvPr/>
        </p:nvSpPr>
        <p:spPr>
          <a:xfrm>
            <a:off x="546101" y="6519986"/>
            <a:ext cx="1620529" cy="287259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Roboto Light"/>
                <a:ea typeface="+mn-ea"/>
                <a:cs typeface="Roboto Light"/>
              </a:rPr>
              <a:t>© Morphisec Ltd., 2018 | </a:t>
            </a: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Roboto Light"/>
              </a:rPr>
              <a:t>CONFIDENTIAL</a:t>
            </a:r>
          </a:p>
        </p:txBody>
      </p:sp>
      <p:pic>
        <p:nvPicPr>
          <p:cNvPr id="27" name="Picture 26" descr="Morphisec_presentation_template.pdf">
            <a:extLst>
              <a:ext uri="{FF2B5EF4-FFF2-40B4-BE49-F238E27FC236}">
                <a16:creationId xmlns:a16="http://schemas.microsoft.com/office/drawing/2014/main" id="{DC83156D-CC5B-4982-86A2-D4EDC94C21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3417" t="94941" r="7155" b="2368"/>
          <a:stretch/>
        </p:blipFill>
        <p:spPr>
          <a:xfrm>
            <a:off x="10128064" y="6572180"/>
            <a:ext cx="1073537" cy="172532"/>
          </a:xfrm>
          <a:prstGeom prst="rect">
            <a:avLst/>
          </a:prstGeom>
        </p:spPr>
      </p:pic>
      <p:sp>
        <p:nvSpPr>
          <p:cNvPr id="28" name="Slide Number Placeholder 12">
            <a:extLst>
              <a:ext uri="{FF2B5EF4-FFF2-40B4-BE49-F238E27FC236}">
                <a16:creationId xmlns:a16="http://schemas.microsoft.com/office/drawing/2014/main" id="{D2886093-F72C-41C8-BBB3-581234CE7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2699" y="64613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E7D896A-A962-4959-BC24-ED56D97B133B}" type="slidenum">
              <a:rPr lang="en-IL" smtClean="0"/>
              <a:t>‹#›</a:t>
            </a:fld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7CA7F0-D8F2-4ADC-81E3-F62AB7A1AE4B}"/>
              </a:ext>
            </a:extLst>
          </p:cNvPr>
          <p:cNvSpPr/>
          <p:nvPr/>
        </p:nvSpPr>
        <p:spPr>
          <a:xfrm>
            <a:off x="0" y="529843"/>
            <a:ext cx="45719" cy="553998"/>
          </a:xfrm>
          <a:prstGeom prst="rect">
            <a:avLst/>
          </a:prstGeom>
          <a:solidFill>
            <a:srgbClr val="ED1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17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802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80802" y="1825625"/>
            <a:ext cx="5181600" cy="4351338"/>
          </a:xfrm>
        </p:spPr>
        <p:txBody>
          <a:bodyPr/>
          <a:lstStyle>
            <a:lvl1pPr marL="342900" indent="-342900">
              <a:buClr>
                <a:schemeClr val="tx1"/>
              </a:buClr>
              <a:buFont typeface="Wingdings" panose="05000000000000000000" pitchFamily="2" charset="2"/>
              <a:buChar char="§"/>
              <a:defRPr lang="he-IL" sz="2400" kern="1200" dirty="0" smtClean="0">
                <a:solidFill>
                  <a:srgbClr val="4D4D4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>
              <a:buFont typeface="Wingdings" panose="05000000000000000000" pitchFamily="2" charset="2"/>
              <a:buChar char="§"/>
              <a:defRPr lang="he-IL" sz="2000" kern="1200" dirty="0" smtClean="0">
                <a:solidFill>
                  <a:srgbClr val="4D4D4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>
              <a:buFont typeface="Wingdings" panose="05000000000000000000" pitchFamily="2" charset="2"/>
              <a:buChar char="§"/>
              <a:defRPr lang="he-IL" sz="1800" kern="1200" dirty="0" smtClean="0">
                <a:solidFill>
                  <a:srgbClr val="4D4D4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>
              <a:buFont typeface="Wingdings" panose="05000000000000000000" pitchFamily="2" charset="2"/>
              <a:buChar char="§"/>
              <a:defRPr lang="he-IL" sz="1600" kern="1200" dirty="0" smtClean="0">
                <a:solidFill>
                  <a:srgbClr val="4D4D4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>
              <a:buFont typeface="Wingdings" panose="05000000000000000000" pitchFamily="2" charset="2"/>
              <a:buChar char="§"/>
              <a:defRPr lang="en-US" sz="1600" kern="1200" dirty="0" smtClean="0">
                <a:solidFill>
                  <a:srgbClr val="4D4D4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he-IL" dirty="0"/>
              <a:t>Click to edit Master text styles</a:t>
            </a:r>
          </a:p>
          <a:p>
            <a:pPr lvl="1"/>
            <a:r>
              <a:rPr lang="he-IL" dirty="0"/>
              <a:t>Second level</a:t>
            </a:r>
          </a:p>
          <a:p>
            <a:pPr lvl="2"/>
            <a:r>
              <a:rPr lang="he-IL" dirty="0"/>
              <a:t>Third level</a:t>
            </a:r>
          </a:p>
          <a:p>
            <a:pPr lvl="3"/>
            <a:r>
              <a:rPr lang="he-IL" dirty="0"/>
              <a:t>Fourth level</a:t>
            </a:r>
          </a:p>
          <a:p>
            <a:pPr lvl="4"/>
            <a:r>
              <a:rPr lang="he-IL" dirty="0"/>
              <a:t>Fifth level</a:t>
            </a:r>
            <a:endParaRPr lang="en-US" dirty="0"/>
          </a:p>
          <a:p>
            <a:pPr marL="228594" indent="-228594">
              <a:lnSpc>
                <a:spcPct val="110000"/>
              </a:lnSpc>
            </a:pPr>
            <a:endParaRPr lang="en-US" sz="2800" dirty="0">
              <a:latin typeface="+mn-lt"/>
              <a:cs typeface="Roboto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5C6617C-B306-4CCA-9E96-5AF4961D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02" y="585243"/>
            <a:ext cx="10515600" cy="443198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995A2D-F72C-45AE-A58F-0C884D18CCDE}"/>
              </a:ext>
            </a:extLst>
          </p:cNvPr>
          <p:cNvSpPr/>
          <p:nvPr/>
        </p:nvSpPr>
        <p:spPr>
          <a:xfrm>
            <a:off x="546099" y="6792438"/>
            <a:ext cx="11099800" cy="73152"/>
          </a:xfrm>
          <a:prstGeom prst="rect">
            <a:avLst/>
          </a:prstGeom>
          <a:gradFill>
            <a:gsLst>
              <a:gs pos="0">
                <a:srgbClr val="FF6800"/>
              </a:gs>
              <a:gs pos="100000">
                <a:srgbClr val="EF003C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Light"/>
              <a:ea typeface="+mn-ea"/>
              <a:cs typeface="Aharon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CBC3EF-EE90-46D1-A2D0-A09C0A0BB2A2}"/>
              </a:ext>
            </a:extLst>
          </p:cNvPr>
          <p:cNvSpPr txBox="1"/>
          <p:nvPr/>
        </p:nvSpPr>
        <p:spPr>
          <a:xfrm>
            <a:off x="546101" y="6519986"/>
            <a:ext cx="1620529" cy="287259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Roboto Light"/>
                <a:ea typeface="+mn-ea"/>
                <a:cs typeface="Roboto Light"/>
              </a:rPr>
              <a:t>© Morphisec Ltd., 2018 | </a:t>
            </a: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Roboto Light"/>
              </a:rPr>
              <a:t>CONFIDENTIAL</a:t>
            </a:r>
          </a:p>
        </p:txBody>
      </p:sp>
      <p:pic>
        <p:nvPicPr>
          <p:cNvPr id="35" name="Picture 34" descr="Morphisec_presentation_template.pdf">
            <a:extLst>
              <a:ext uri="{FF2B5EF4-FFF2-40B4-BE49-F238E27FC236}">
                <a16:creationId xmlns:a16="http://schemas.microsoft.com/office/drawing/2014/main" id="{9AA82C67-C9C0-4A9C-A7F9-24D1DAA5ED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3417" t="94941" r="7155" b="2368"/>
          <a:stretch/>
        </p:blipFill>
        <p:spPr>
          <a:xfrm>
            <a:off x="10128064" y="6572180"/>
            <a:ext cx="1073537" cy="172532"/>
          </a:xfrm>
          <a:prstGeom prst="rect">
            <a:avLst/>
          </a:prstGeom>
        </p:spPr>
      </p:pic>
      <p:sp>
        <p:nvSpPr>
          <p:cNvPr id="36" name="Slide Number Placeholder 12">
            <a:extLst>
              <a:ext uri="{FF2B5EF4-FFF2-40B4-BE49-F238E27FC236}">
                <a16:creationId xmlns:a16="http://schemas.microsoft.com/office/drawing/2014/main" id="{2C3754B0-B0AC-480E-8EFA-B7044BD3E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2699" y="64613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E7D896A-A962-4959-BC24-ED56D97B133B}" type="slidenum">
              <a:rPr lang="en-IL" smtClean="0"/>
              <a:t>‹#›</a:t>
            </a:fld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ABEF23-585A-4B7F-A744-74E1D2206E63}"/>
              </a:ext>
            </a:extLst>
          </p:cNvPr>
          <p:cNvSpPr/>
          <p:nvPr/>
        </p:nvSpPr>
        <p:spPr>
          <a:xfrm>
            <a:off x="0" y="529843"/>
            <a:ext cx="45719" cy="553998"/>
          </a:xfrm>
          <a:prstGeom prst="rect">
            <a:avLst/>
          </a:prstGeom>
          <a:solidFill>
            <a:srgbClr val="ED1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30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051016-06E4-485F-9C7C-F6B705D02970}"/>
              </a:ext>
            </a:extLst>
          </p:cNvPr>
          <p:cNvSpPr/>
          <p:nvPr/>
        </p:nvSpPr>
        <p:spPr>
          <a:xfrm>
            <a:off x="546099" y="6792438"/>
            <a:ext cx="11099800" cy="73152"/>
          </a:xfrm>
          <a:prstGeom prst="rect">
            <a:avLst/>
          </a:prstGeom>
          <a:gradFill>
            <a:gsLst>
              <a:gs pos="0">
                <a:srgbClr val="FF6800"/>
              </a:gs>
              <a:gs pos="100000">
                <a:srgbClr val="EF003C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Light"/>
              <a:ea typeface="+mn-ea"/>
              <a:cs typeface="Aharon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5AB534-E427-4AF2-BC15-53AE4BF331F2}"/>
              </a:ext>
            </a:extLst>
          </p:cNvPr>
          <p:cNvSpPr txBox="1"/>
          <p:nvPr/>
        </p:nvSpPr>
        <p:spPr>
          <a:xfrm>
            <a:off x="546101" y="6519986"/>
            <a:ext cx="1620529" cy="287259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Roboto Light"/>
                <a:ea typeface="+mn-ea"/>
                <a:cs typeface="Roboto Light"/>
              </a:rPr>
              <a:t>© Morphisec Ltd., 2018 | </a:t>
            </a: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Roboto Light"/>
              </a:rPr>
              <a:t>CONFIDENTIAL</a:t>
            </a:r>
          </a:p>
        </p:txBody>
      </p:sp>
      <p:pic>
        <p:nvPicPr>
          <p:cNvPr id="26" name="Picture 25" descr="Morphisec_presentation_template.pdf">
            <a:extLst>
              <a:ext uri="{FF2B5EF4-FFF2-40B4-BE49-F238E27FC236}">
                <a16:creationId xmlns:a16="http://schemas.microsoft.com/office/drawing/2014/main" id="{1A638458-9EE2-468A-A87F-DE3A156C3F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3417" t="94941" r="7155" b="2368"/>
          <a:stretch/>
        </p:blipFill>
        <p:spPr>
          <a:xfrm>
            <a:off x="10128064" y="6572180"/>
            <a:ext cx="1073537" cy="172532"/>
          </a:xfrm>
          <a:prstGeom prst="rect">
            <a:avLst/>
          </a:prstGeom>
        </p:spPr>
      </p:pic>
      <p:sp>
        <p:nvSpPr>
          <p:cNvPr id="27" name="Slide Number Placeholder 12">
            <a:extLst>
              <a:ext uri="{FF2B5EF4-FFF2-40B4-BE49-F238E27FC236}">
                <a16:creationId xmlns:a16="http://schemas.microsoft.com/office/drawing/2014/main" id="{512F78C6-94EF-4E1B-A6F4-DD3A5FFF9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2699" y="64613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E7D896A-A962-4959-BC24-ED56D97B133B}" type="slidenum">
              <a:rPr lang="en-IL" smtClean="0"/>
              <a:t>‹#›</a:t>
            </a:fld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0554F-F834-4FA0-89E6-05F2873E9743}"/>
              </a:ext>
            </a:extLst>
          </p:cNvPr>
          <p:cNvSpPr/>
          <p:nvPr/>
        </p:nvSpPr>
        <p:spPr>
          <a:xfrm>
            <a:off x="0" y="529843"/>
            <a:ext cx="45719" cy="553998"/>
          </a:xfrm>
          <a:prstGeom prst="rect">
            <a:avLst/>
          </a:prstGeom>
          <a:solidFill>
            <a:srgbClr val="ED1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88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0051016-06E4-485F-9C7C-F6B705D02970}"/>
              </a:ext>
            </a:extLst>
          </p:cNvPr>
          <p:cNvSpPr/>
          <p:nvPr/>
        </p:nvSpPr>
        <p:spPr>
          <a:xfrm>
            <a:off x="546099" y="6792438"/>
            <a:ext cx="11099800" cy="73152"/>
          </a:xfrm>
          <a:prstGeom prst="rect">
            <a:avLst/>
          </a:prstGeom>
          <a:gradFill>
            <a:gsLst>
              <a:gs pos="0">
                <a:srgbClr val="FF6800"/>
              </a:gs>
              <a:gs pos="100000">
                <a:srgbClr val="EF003C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Light"/>
              <a:ea typeface="+mn-ea"/>
              <a:cs typeface="Aharon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5AB534-E427-4AF2-BC15-53AE4BF331F2}"/>
              </a:ext>
            </a:extLst>
          </p:cNvPr>
          <p:cNvSpPr txBox="1"/>
          <p:nvPr/>
        </p:nvSpPr>
        <p:spPr>
          <a:xfrm>
            <a:off x="546101" y="6519986"/>
            <a:ext cx="1620529" cy="287259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Roboto Light"/>
                <a:ea typeface="+mn-ea"/>
                <a:cs typeface="Roboto Light"/>
              </a:rPr>
              <a:t>© Morphisec Ltd., 2018 | </a:t>
            </a: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Roboto Light"/>
              </a:rPr>
              <a:t>CONFIDENTIAL</a:t>
            </a:r>
          </a:p>
        </p:txBody>
      </p:sp>
      <p:pic>
        <p:nvPicPr>
          <p:cNvPr id="26" name="Picture 25" descr="Morphisec_presentation_template.pdf">
            <a:extLst>
              <a:ext uri="{FF2B5EF4-FFF2-40B4-BE49-F238E27FC236}">
                <a16:creationId xmlns:a16="http://schemas.microsoft.com/office/drawing/2014/main" id="{1A638458-9EE2-468A-A87F-DE3A156C3F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3417" t="94941" r="7155" b="2368"/>
          <a:stretch/>
        </p:blipFill>
        <p:spPr>
          <a:xfrm>
            <a:off x="10128064" y="6572180"/>
            <a:ext cx="1073537" cy="172532"/>
          </a:xfrm>
          <a:prstGeom prst="rect">
            <a:avLst/>
          </a:prstGeom>
        </p:spPr>
      </p:pic>
      <p:sp>
        <p:nvSpPr>
          <p:cNvPr id="27" name="Slide Number Placeholder 12">
            <a:extLst>
              <a:ext uri="{FF2B5EF4-FFF2-40B4-BE49-F238E27FC236}">
                <a16:creationId xmlns:a16="http://schemas.microsoft.com/office/drawing/2014/main" id="{512F78C6-94EF-4E1B-A6F4-DD3A5FFF9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2699" y="64613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E7D896A-A962-4959-BC24-ED56D97B133B}" type="slidenum">
              <a:rPr lang="en-IL" smtClean="0"/>
              <a:t>‹#›</a:t>
            </a:fld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0554F-F834-4FA0-89E6-05F2873E9743}"/>
              </a:ext>
            </a:extLst>
          </p:cNvPr>
          <p:cNvSpPr/>
          <p:nvPr/>
        </p:nvSpPr>
        <p:spPr>
          <a:xfrm>
            <a:off x="0" y="529843"/>
            <a:ext cx="45719" cy="553998"/>
          </a:xfrm>
          <a:prstGeom prst="rect">
            <a:avLst/>
          </a:prstGeom>
          <a:solidFill>
            <a:srgbClr val="ED1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7FF1D0-47F8-4703-B193-FE083A7AA082}"/>
              </a:ext>
            </a:extLst>
          </p:cNvPr>
          <p:cNvSpPr/>
          <p:nvPr/>
        </p:nvSpPr>
        <p:spPr>
          <a:xfrm>
            <a:off x="0" y="130629"/>
            <a:ext cx="326571" cy="1240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48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D0F1-B571-4EDB-A35C-2FA14A028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2D3B4-EE60-44B1-AEB7-71BA38FFA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8A932-F082-4F56-99DB-0A00CF80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27B4-4790-4D2B-8091-895ED3CE4A8E}" type="datetimeFigureOut">
              <a:rPr lang="en-IL" smtClean="0"/>
              <a:t>09/11/2018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EF2B2-E915-4CDA-B23B-A6153209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5DB32-9F5B-4CF0-99C9-BF876F5A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7D896A-A962-4959-BC24-ED56D97B133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2217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13013"/>
            <a:ext cx="10363200" cy="1386116"/>
          </a:xfrm>
        </p:spPr>
        <p:txBody>
          <a:bodyPr anchor="ctr">
            <a:normAutofit/>
          </a:bodyPr>
          <a:lstStyle>
            <a:lvl1pPr algn="ctr">
              <a:defRPr sz="2933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8198" y="1081209"/>
            <a:ext cx="5361021" cy="15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38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969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Pr>
        <a:solidFill>
          <a:srgbClr val="290C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295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N Title and 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001" y="1375772"/>
            <a:ext cx="10621020" cy="4525963"/>
          </a:xfrm>
        </p:spPr>
        <p:txBody>
          <a:bodyPr lIns="0">
            <a:noAutofit/>
          </a:bodyPr>
          <a:lstStyle>
            <a:lvl1pPr marL="228600" indent="-2286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>
                <a:solidFill>
                  <a:srgbClr val="290C42"/>
                </a:solidFill>
                <a:latin typeface="+mj-lt"/>
              </a:defRPr>
            </a:lvl1pPr>
            <a:lvl2pPr marL="685800" indent="-2286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>
                <a:solidFill>
                  <a:srgbClr val="290C42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1143000" indent="-2286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>
                <a:solidFill>
                  <a:srgbClr val="290C42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600200" indent="-2286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>
                <a:solidFill>
                  <a:srgbClr val="290C42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2057400" indent="-2286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>
                <a:solidFill>
                  <a:srgbClr val="290C42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83001" y="213431"/>
            <a:ext cx="10621020" cy="1143000"/>
          </a:xfrm>
        </p:spPr>
        <p:txBody>
          <a:bodyPr lIns="0">
            <a:noAutofit/>
          </a:bodyPr>
          <a:lstStyle>
            <a:lvl1pPr>
              <a:defRPr sz="3600">
                <a:solidFill>
                  <a:srgbClr val="290C4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0716481" y="6427826"/>
            <a:ext cx="668288" cy="365125"/>
          </a:xfrm>
          <a:prstGeom prst="rect">
            <a:avLst/>
          </a:prstGeom>
        </p:spPr>
        <p:txBody>
          <a:bodyPr vert="horz" wrap="square" lIns="121920" tIns="60960" rIns="0" bIns="6096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290C42"/>
                </a:solidFill>
                <a:latin typeface="Roboto Light"/>
                <a:ea typeface="+mn-ea"/>
                <a:cs typeface="Robot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/>
              <a:t>|</a:t>
            </a:r>
            <a:r>
              <a:rPr lang="en-US" sz="1400" dirty="0"/>
              <a:t>  </a:t>
            </a:r>
            <a:fld id="{C84EAEB9-325E-CD4B-B214-128EBD7C534B}" type="slidenum">
              <a:rPr lang="en-US" sz="1067" smtClean="0"/>
              <a:pPr/>
              <a:t>‹#›</a:t>
            </a:fld>
            <a:endParaRPr lang="en-US" sz="1067" dirty="0"/>
          </a:p>
        </p:txBody>
      </p:sp>
      <p:sp>
        <p:nvSpPr>
          <p:cNvPr id="6" name="Rectangle 5"/>
          <p:cNvSpPr/>
          <p:nvPr userDrawn="1"/>
        </p:nvSpPr>
        <p:spPr>
          <a:xfrm>
            <a:off x="782999" y="6727904"/>
            <a:ext cx="10621020" cy="130097"/>
          </a:xfrm>
          <a:prstGeom prst="rect">
            <a:avLst/>
          </a:prstGeom>
          <a:gradFill>
            <a:gsLst>
              <a:gs pos="0">
                <a:srgbClr val="FF6800"/>
              </a:gs>
              <a:gs pos="100000">
                <a:srgbClr val="EF003C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Box 8"/>
          <p:cNvSpPr txBox="1"/>
          <p:nvPr userDrawn="1"/>
        </p:nvSpPr>
        <p:spPr>
          <a:xfrm>
            <a:off x="783001" y="6491411"/>
            <a:ext cx="1620529" cy="287259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r>
              <a:rPr lang="en-US" sz="1067" dirty="0">
                <a:solidFill>
                  <a:srgbClr val="290C42"/>
                </a:solidFill>
                <a:latin typeface="Roboto Light"/>
                <a:cs typeface="Roboto Light"/>
              </a:rPr>
              <a:t>© Morphisec Ltd.,</a:t>
            </a:r>
            <a:r>
              <a:rPr lang="en-US" sz="1067" baseline="0" dirty="0">
                <a:solidFill>
                  <a:srgbClr val="290C42"/>
                </a:solidFill>
                <a:latin typeface="Roboto Light"/>
                <a:cs typeface="Roboto Light"/>
              </a:rPr>
              <a:t> 2016</a:t>
            </a:r>
            <a:endParaRPr lang="en-US" sz="1067" dirty="0">
              <a:solidFill>
                <a:srgbClr val="290C42"/>
              </a:solidFill>
              <a:latin typeface="Roboto Light"/>
              <a:cs typeface="Roboto Light"/>
            </a:endParaRPr>
          </a:p>
        </p:txBody>
      </p:sp>
      <p:pic>
        <p:nvPicPr>
          <p:cNvPr id="10" name="Picture 9" descr="Morphisec_presentation_templat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3417" t="94941" r="7155" b="2368"/>
          <a:stretch/>
        </p:blipFill>
        <p:spPr>
          <a:xfrm>
            <a:off x="9916392" y="6543605"/>
            <a:ext cx="1073537" cy="1725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6F40A9F-BB84-41B9-B584-F5501F3DD602}"/>
              </a:ext>
            </a:extLst>
          </p:cNvPr>
          <p:cNvSpPr/>
          <p:nvPr userDrawn="1"/>
        </p:nvSpPr>
        <p:spPr>
          <a:xfrm>
            <a:off x="0" y="529843"/>
            <a:ext cx="45719" cy="553998"/>
          </a:xfrm>
          <a:prstGeom prst="rect">
            <a:avLst/>
          </a:prstGeom>
          <a:solidFill>
            <a:srgbClr val="ED1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5445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83001" y="213431"/>
            <a:ext cx="10621020" cy="1143000"/>
          </a:xfrm>
        </p:spPr>
        <p:txBody>
          <a:bodyPr lIns="0">
            <a:noAutofit/>
          </a:bodyPr>
          <a:lstStyle>
            <a:lvl1pPr>
              <a:defRPr sz="3600">
                <a:solidFill>
                  <a:srgbClr val="290C4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0716481" y="6427826"/>
            <a:ext cx="668288" cy="365125"/>
          </a:xfrm>
          <a:prstGeom prst="rect">
            <a:avLst/>
          </a:prstGeom>
        </p:spPr>
        <p:txBody>
          <a:bodyPr vert="horz" wrap="square" lIns="121920" tIns="60960" rIns="0" bIns="6096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290C42"/>
                </a:solidFill>
                <a:latin typeface="Roboto Light"/>
                <a:ea typeface="+mn-ea"/>
                <a:cs typeface="Robot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/>
              <a:t>|</a:t>
            </a:r>
            <a:r>
              <a:rPr lang="en-US" sz="1400" dirty="0"/>
              <a:t>  </a:t>
            </a:r>
            <a:fld id="{C84EAEB9-325E-CD4B-B214-128EBD7C534B}" type="slidenum">
              <a:rPr lang="en-US" sz="1067" smtClean="0"/>
              <a:pPr/>
              <a:t>‹#›</a:t>
            </a:fld>
            <a:endParaRPr lang="en-US" sz="1067" dirty="0"/>
          </a:p>
        </p:txBody>
      </p:sp>
      <p:sp>
        <p:nvSpPr>
          <p:cNvPr id="6" name="Rectangle 5"/>
          <p:cNvSpPr/>
          <p:nvPr userDrawn="1"/>
        </p:nvSpPr>
        <p:spPr>
          <a:xfrm>
            <a:off x="782999" y="6727904"/>
            <a:ext cx="10621020" cy="130097"/>
          </a:xfrm>
          <a:prstGeom prst="rect">
            <a:avLst/>
          </a:prstGeom>
          <a:gradFill>
            <a:gsLst>
              <a:gs pos="0">
                <a:srgbClr val="FF6800"/>
              </a:gs>
              <a:gs pos="100000">
                <a:srgbClr val="EF003C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Box 8"/>
          <p:cNvSpPr txBox="1"/>
          <p:nvPr userDrawn="1"/>
        </p:nvSpPr>
        <p:spPr>
          <a:xfrm>
            <a:off x="783001" y="6491411"/>
            <a:ext cx="1620529" cy="287259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r>
              <a:rPr lang="en-US" sz="1067" dirty="0">
                <a:solidFill>
                  <a:srgbClr val="290C42"/>
                </a:solidFill>
                <a:latin typeface="Roboto Light"/>
                <a:cs typeface="Roboto Light"/>
              </a:rPr>
              <a:t>© Morphisec Ltd.,</a:t>
            </a:r>
            <a:r>
              <a:rPr lang="en-US" sz="1067" baseline="0" dirty="0">
                <a:solidFill>
                  <a:srgbClr val="290C42"/>
                </a:solidFill>
                <a:latin typeface="Roboto Light"/>
                <a:cs typeface="Roboto Light"/>
              </a:rPr>
              <a:t> 2016</a:t>
            </a:r>
            <a:endParaRPr lang="en-US" sz="1067" dirty="0">
              <a:solidFill>
                <a:srgbClr val="290C42"/>
              </a:solidFill>
              <a:latin typeface="Roboto Light"/>
              <a:cs typeface="Roboto Light"/>
            </a:endParaRPr>
          </a:p>
        </p:txBody>
      </p:sp>
      <p:pic>
        <p:nvPicPr>
          <p:cNvPr id="10" name="Picture 9" descr="Morphisec_presentation_templat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3417" t="94941" r="7155" b="2368"/>
          <a:stretch/>
        </p:blipFill>
        <p:spPr>
          <a:xfrm>
            <a:off x="9916392" y="6543605"/>
            <a:ext cx="1073537" cy="1725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6F40A9F-BB84-41B9-B584-F5501F3DD602}"/>
              </a:ext>
            </a:extLst>
          </p:cNvPr>
          <p:cNvSpPr/>
          <p:nvPr userDrawn="1"/>
        </p:nvSpPr>
        <p:spPr>
          <a:xfrm>
            <a:off x="0" y="529843"/>
            <a:ext cx="45719" cy="553998"/>
          </a:xfrm>
          <a:prstGeom prst="rect">
            <a:avLst/>
          </a:prstGeom>
          <a:solidFill>
            <a:srgbClr val="ED1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7863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,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0735731" y="6427826"/>
            <a:ext cx="668288" cy="365125"/>
          </a:xfrm>
          <a:prstGeom prst="rect">
            <a:avLst/>
          </a:prstGeom>
        </p:spPr>
        <p:txBody>
          <a:bodyPr vert="horz" wrap="square" lIns="121920" tIns="60960" rIns="0" bIns="6096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290C42"/>
                </a:solidFill>
                <a:latin typeface="Roboto Light"/>
                <a:ea typeface="+mn-ea"/>
                <a:cs typeface="Robot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/>
              <a:t>|</a:t>
            </a:r>
            <a:r>
              <a:rPr lang="en-US" sz="1400"/>
              <a:t>  </a:t>
            </a:r>
            <a:fld id="{C84EAEB9-325E-CD4B-B214-128EBD7C534B}" type="slidenum">
              <a:rPr lang="en-US" sz="1067" smtClean="0"/>
              <a:pPr/>
              <a:t>‹#›</a:t>
            </a:fld>
            <a:endParaRPr lang="en-US" sz="1067" dirty="0"/>
          </a:p>
        </p:txBody>
      </p:sp>
      <p:sp>
        <p:nvSpPr>
          <p:cNvPr id="6" name="Rectangle 5"/>
          <p:cNvSpPr/>
          <p:nvPr userDrawn="1"/>
        </p:nvSpPr>
        <p:spPr>
          <a:xfrm>
            <a:off x="782999" y="6727904"/>
            <a:ext cx="10621020" cy="130097"/>
          </a:xfrm>
          <a:prstGeom prst="rect">
            <a:avLst/>
          </a:prstGeom>
          <a:gradFill>
            <a:gsLst>
              <a:gs pos="0">
                <a:srgbClr val="FF6800"/>
              </a:gs>
              <a:gs pos="100000">
                <a:srgbClr val="EF003C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783001" y="6491411"/>
            <a:ext cx="1620529" cy="287259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r>
              <a:rPr lang="en-US" sz="1067" dirty="0">
                <a:solidFill>
                  <a:srgbClr val="290C42"/>
                </a:solidFill>
                <a:latin typeface="Roboto Light"/>
                <a:cs typeface="Roboto Light"/>
              </a:rPr>
              <a:t>© Morphisec Ltd.,</a:t>
            </a:r>
            <a:r>
              <a:rPr lang="en-US" sz="1067" baseline="0" dirty="0">
                <a:solidFill>
                  <a:srgbClr val="290C42"/>
                </a:solidFill>
                <a:latin typeface="Roboto Light"/>
                <a:cs typeface="Roboto Light"/>
              </a:rPr>
              <a:t> 2017</a:t>
            </a:r>
            <a:endParaRPr lang="en-US" sz="1067" dirty="0">
              <a:solidFill>
                <a:srgbClr val="290C42"/>
              </a:solidFill>
              <a:latin typeface="Roboto Light"/>
              <a:cs typeface="Roboto Light"/>
            </a:endParaRPr>
          </a:p>
        </p:txBody>
      </p:sp>
      <p:pic>
        <p:nvPicPr>
          <p:cNvPr id="8" name="Picture 7" descr="Morphisec_presentation_templat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3417" t="94941" r="7155" b="2368"/>
          <a:stretch/>
        </p:blipFill>
        <p:spPr>
          <a:xfrm>
            <a:off x="9916392" y="6543605"/>
            <a:ext cx="1073537" cy="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384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-132558" y="-82100"/>
            <a:ext cx="12457119" cy="7018288"/>
          </a:xfrm>
          <a:prstGeom prst="rect">
            <a:avLst/>
          </a:prstGeom>
          <a:solidFill>
            <a:srgbClr val="290C42"/>
          </a:soli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200" tIns="38100" rIns="762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609600" y="6356349"/>
            <a:ext cx="2844797" cy="3651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4165600" y="6356349"/>
            <a:ext cx="3860800" cy="3651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0735729" y="6427825"/>
            <a:ext cx="668287" cy="365123"/>
          </a:xfrm>
          <a:prstGeom prst="rect">
            <a:avLst/>
          </a:prstGeom>
          <a:noFill/>
          <a:ln>
            <a:noFill/>
          </a:ln>
        </p:spPr>
        <p:txBody>
          <a:bodyPr lIns="91425" tIns="45700" rIns="0" bIns="45700" anchor="t" anchorCtr="0">
            <a:noAutofit/>
          </a:bodyPr>
          <a:lstStyle/>
          <a:p>
            <a:pPr>
              <a:buClr>
                <a:srgbClr val="290C42"/>
              </a:buClr>
              <a:buSzPct val="25000"/>
            </a:pPr>
            <a:r>
              <a:rPr lang="en-US" sz="1400">
                <a:solidFill>
                  <a:srgbClr val="290C42"/>
                </a:solidFill>
                <a:latin typeface="Roboto"/>
                <a:ea typeface="Roboto"/>
                <a:cs typeface="Roboto"/>
                <a:sym typeface="Roboto"/>
              </a:rPr>
              <a:t>|  </a:t>
            </a:r>
            <a:fld id="{00000000-1234-1234-1234-123412341234}" type="slidenum">
              <a:rPr lang="en-US" sz="1400" smtClean="0">
                <a:solidFill>
                  <a:srgbClr val="290C42"/>
                </a:solidFill>
                <a:latin typeface="Roboto"/>
                <a:ea typeface="Roboto"/>
                <a:cs typeface="Roboto"/>
                <a:sym typeface="Roboto"/>
              </a:rPr>
              <a:pPr>
                <a:buClr>
                  <a:srgbClr val="290C42"/>
                </a:buClr>
                <a:buSzPct val="25000"/>
              </a:pPr>
              <a:t>‹#›</a:t>
            </a:fld>
            <a:endParaRPr lang="en-US" sz="1400">
              <a:solidFill>
                <a:srgbClr val="290C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5841" y="5707364"/>
            <a:ext cx="2560319" cy="2603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/>
          <p:nvPr/>
        </p:nvSpPr>
        <p:spPr>
          <a:xfrm>
            <a:off x="1618073" y="5820619"/>
            <a:ext cx="8955849" cy="458245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1867" b="0" i="0" u="none" strike="noStrike" cap="none" dirty="0" err="1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info@morphisec.com</a:t>
            </a:r>
            <a:r>
              <a:rPr lang="en-US" sz="1867" b="0" i="0" u="none" strike="noStrike" cap="none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      </a:t>
            </a:r>
            <a:r>
              <a:rPr lang="en-US" sz="1867" b="0" i="0" u="none" strike="noStrike" cap="none" dirty="0" err="1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www.morphisec.com</a:t>
            </a:r>
            <a:endParaRPr lang="en-US" sz="1867" b="0" i="0" u="none" strike="noStrike" cap="none" dirty="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913049" y="3231122"/>
            <a:ext cx="10363200" cy="10524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186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2400"/>
            </a:lvl2pPr>
            <a:lvl3pPr lvl="2" indent="0">
              <a:spcBef>
                <a:spcPts val="0"/>
              </a:spcBef>
              <a:buFont typeface="Arial"/>
              <a:buNone/>
              <a:defRPr sz="2400"/>
            </a:lvl3pPr>
            <a:lvl4pPr lvl="3" indent="0">
              <a:spcBef>
                <a:spcPts val="0"/>
              </a:spcBef>
              <a:buFont typeface="Arial"/>
              <a:buNone/>
              <a:defRPr sz="2400"/>
            </a:lvl4pPr>
            <a:lvl5pPr lvl="4" indent="0">
              <a:spcBef>
                <a:spcPts val="0"/>
              </a:spcBef>
              <a:buFont typeface="Arial"/>
              <a:buNone/>
              <a:defRPr sz="2400"/>
            </a:lvl5pPr>
            <a:lvl6pPr lvl="5" indent="0">
              <a:spcBef>
                <a:spcPts val="0"/>
              </a:spcBef>
              <a:buFont typeface="Arial"/>
              <a:buNone/>
              <a:defRPr sz="2400"/>
            </a:lvl6pPr>
            <a:lvl7pPr lvl="6" indent="0">
              <a:spcBef>
                <a:spcPts val="0"/>
              </a:spcBef>
              <a:buFont typeface="Arial"/>
              <a:buNone/>
              <a:defRPr sz="2400"/>
            </a:lvl7pPr>
            <a:lvl8pPr lvl="7" indent="0">
              <a:spcBef>
                <a:spcPts val="0"/>
              </a:spcBef>
              <a:buFont typeface="Arial"/>
              <a:buNone/>
              <a:defRPr sz="2400"/>
            </a:lvl8pPr>
            <a:lvl9pPr lvl="8" indent="0">
              <a:spcBef>
                <a:spcPts val="0"/>
              </a:spcBef>
              <a:buFont typeface="Arial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8" name="Shape 38"/>
          <p:cNvSpPr txBox="1"/>
          <p:nvPr/>
        </p:nvSpPr>
        <p:spPr>
          <a:xfrm>
            <a:off x="3907427" y="1674880"/>
            <a:ext cx="4374444" cy="1046440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60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62134" y="6074931"/>
            <a:ext cx="65031" cy="113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8509" y="4793352"/>
            <a:ext cx="2834640" cy="81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098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 You">
    <p:bg>
      <p:bgPr>
        <a:solidFill>
          <a:schemeClr val="tx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825208" y="3231122"/>
            <a:ext cx="10363200" cy="10524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186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2400"/>
            </a:lvl2pPr>
            <a:lvl3pPr lvl="2" indent="0">
              <a:spcBef>
                <a:spcPts val="0"/>
              </a:spcBef>
              <a:buFont typeface="Arial"/>
              <a:buNone/>
              <a:defRPr sz="2400"/>
            </a:lvl3pPr>
            <a:lvl4pPr lvl="3" indent="0">
              <a:spcBef>
                <a:spcPts val="0"/>
              </a:spcBef>
              <a:buFont typeface="Arial"/>
              <a:buNone/>
              <a:defRPr sz="2400"/>
            </a:lvl4pPr>
            <a:lvl5pPr lvl="4" indent="0">
              <a:spcBef>
                <a:spcPts val="0"/>
              </a:spcBef>
              <a:buFont typeface="Arial"/>
              <a:buNone/>
              <a:defRPr sz="2400"/>
            </a:lvl5pPr>
            <a:lvl6pPr lvl="5" indent="0">
              <a:spcBef>
                <a:spcPts val="0"/>
              </a:spcBef>
              <a:buFont typeface="Arial"/>
              <a:buNone/>
              <a:defRPr sz="2400"/>
            </a:lvl6pPr>
            <a:lvl7pPr lvl="6" indent="0">
              <a:spcBef>
                <a:spcPts val="0"/>
              </a:spcBef>
              <a:buFont typeface="Arial"/>
              <a:buNone/>
              <a:defRPr sz="2400"/>
            </a:lvl7pPr>
            <a:lvl8pPr lvl="7" indent="0">
              <a:spcBef>
                <a:spcPts val="0"/>
              </a:spcBef>
              <a:buFont typeface="Arial"/>
              <a:buNone/>
              <a:defRPr sz="2400"/>
            </a:lvl8pPr>
            <a:lvl9pPr lvl="8" indent="0">
              <a:spcBef>
                <a:spcPts val="0"/>
              </a:spcBef>
              <a:buFont typeface="Arial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74293" y="6074931"/>
            <a:ext cx="65031" cy="1138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/>
          <p:cNvGrpSpPr/>
          <p:nvPr userDrawn="1"/>
        </p:nvGrpSpPr>
        <p:grpSpPr>
          <a:xfrm>
            <a:off x="1528884" y="4744789"/>
            <a:ext cx="8955849" cy="1559264"/>
            <a:chOff x="1584209" y="4744789"/>
            <a:chExt cx="8955849" cy="1559264"/>
          </a:xfrm>
        </p:grpSpPr>
        <p:pic>
          <p:nvPicPr>
            <p:cNvPr id="34" name="Shape 34"/>
            <p:cNvPicPr preferRelativeResize="0"/>
            <p:nvPr/>
          </p:nvPicPr>
          <p:blipFill rotWithShape="1">
            <a:blip r:embed="rId3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81973" y="5687473"/>
              <a:ext cx="2560319" cy="260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Shape 36"/>
            <p:cNvSpPr/>
            <p:nvPr/>
          </p:nvSpPr>
          <p:spPr>
            <a:xfrm>
              <a:off x="1584209" y="5845808"/>
              <a:ext cx="8955849" cy="458245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60933" rIns="121900" bIns="60933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867" b="0" i="0" u="none" strike="noStrike" cap="none" dirty="0" err="1">
                  <a:solidFill>
                    <a:srgbClr val="FFFFFF"/>
                  </a:solidFill>
                  <a:latin typeface="+mj-lt"/>
                  <a:ea typeface="Roboto"/>
                  <a:cs typeface="Roboto"/>
                  <a:sym typeface="Roboto"/>
                </a:rPr>
                <a:t>info@morphisec.com</a:t>
              </a:r>
              <a:r>
                <a:rPr lang="en-US" sz="1867" b="0" i="0" u="none" strike="noStrike" cap="none" dirty="0">
                  <a:solidFill>
                    <a:srgbClr val="FFFFFF"/>
                  </a:solidFill>
                  <a:latin typeface="+mj-lt"/>
                  <a:ea typeface="Roboto"/>
                  <a:cs typeface="Roboto"/>
                  <a:sym typeface="Roboto"/>
                </a:rPr>
                <a:t>      </a:t>
              </a:r>
              <a:r>
                <a:rPr lang="en-US" sz="1867" b="0" i="0" u="none" strike="noStrike" cap="none" dirty="0" err="1">
                  <a:solidFill>
                    <a:srgbClr val="FFFFFF"/>
                  </a:solidFill>
                  <a:latin typeface="+mj-lt"/>
                  <a:ea typeface="Roboto"/>
                  <a:cs typeface="Roboto"/>
                  <a:sym typeface="Roboto"/>
                </a:rPr>
                <a:t>www.morphisec.com</a:t>
              </a:r>
              <a:endParaRPr lang="en-US" sz="1867" b="0" i="0" u="none" strike="noStrike" cap="none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44813" y="4744789"/>
              <a:ext cx="2834640" cy="8103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91979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02625" y="-82099"/>
            <a:ext cx="12397253" cy="7028549"/>
          </a:xfrm>
          <a:prstGeom prst="rect">
            <a:avLst/>
          </a:prstGeom>
          <a:solidFill>
            <a:srgbClr val="290C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224" tIns="38112" rIns="76224" bIns="38112" spcCol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0183" y="1364289"/>
            <a:ext cx="6351636" cy="18158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15842" y="3535752"/>
            <a:ext cx="2560319" cy="26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917402"/>
            <a:ext cx="10363200" cy="1386116"/>
          </a:xfrm>
        </p:spPr>
        <p:txBody>
          <a:bodyPr anchor="t">
            <a:normAutofit/>
          </a:bodyPr>
          <a:lstStyle>
            <a:lvl1pPr algn="ctr">
              <a:defRPr sz="2933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3793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02625" y="-82099"/>
            <a:ext cx="12397253" cy="7028549"/>
          </a:xfrm>
          <a:prstGeom prst="rect">
            <a:avLst/>
          </a:prstGeom>
          <a:solidFill>
            <a:srgbClr val="290C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224" tIns="38112" rIns="76224" bIns="38112" spcCol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917402"/>
            <a:ext cx="10363200" cy="1386116"/>
          </a:xfrm>
        </p:spPr>
        <p:txBody>
          <a:bodyPr anchor="t">
            <a:normAutofit/>
          </a:bodyPr>
          <a:lstStyle>
            <a:lvl1pPr algn="ctr">
              <a:defRPr sz="2933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3110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EAN Title and Bullet Content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001" y="1375772"/>
            <a:ext cx="10621020" cy="4525963"/>
          </a:xfrm>
        </p:spPr>
        <p:txBody>
          <a:bodyPr lIns="0">
            <a:noAutofit/>
          </a:bodyPr>
          <a:lstStyle>
            <a:lvl1pPr marL="228600" indent="-2286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  <a:latin typeface="+mj-lt"/>
              </a:defRPr>
            </a:lvl1pPr>
            <a:lvl2pPr marL="685800" indent="-2286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1143000" indent="-2286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600200" indent="-2286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2057400" indent="-2286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83001" y="213431"/>
            <a:ext cx="10621020" cy="1143000"/>
          </a:xfrm>
        </p:spPr>
        <p:txBody>
          <a:bodyPr lIns="0">
            <a:noAutofit/>
          </a:bodyPr>
          <a:lstStyle>
            <a:lvl1pPr>
              <a:defRPr sz="360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0716481" y="6427826"/>
            <a:ext cx="668288" cy="365125"/>
          </a:xfrm>
          <a:prstGeom prst="rect">
            <a:avLst/>
          </a:prstGeom>
        </p:spPr>
        <p:txBody>
          <a:bodyPr vert="horz" wrap="square" lIns="121920" tIns="60960" rIns="0" bIns="6096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290C42"/>
                </a:solidFill>
                <a:latin typeface="Roboto Light"/>
                <a:ea typeface="+mn-ea"/>
                <a:cs typeface="Robot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>
                <a:solidFill>
                  <a:schemeClr val="bg1"/>
                </a:solidFill>
              </a:rPr>
              <a:t>|</a:t>
            </a:r>
            <a:r>
              <a:rPr lang="en-US" sz="1400" dirty="0">
                <a:solidFill>
                  <a:schemeClr val="bg1"/>
                </a:solidFill>
              </a:rPr>
              <a:t>  </a:t>
            </a:r>
            <a:fld id="{C84EAEB9-325E-CD4B-B214-128EBD7C534B}" type="slidenum">
              <a:rPr lang="en-US" sz="1067" smtClean="0">
                <a:solidFill>
                  <a:schemeClr val="bg1"/>
                </a:solidFill>
              </a:rPr>
              <a:pPr/>
              <a:t>‹#›</a:t>
            </a:fld>
            <a:endParaRPr lang="en-US" sz="1067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82999" y="6727904"/>
            <a:ext cx="10621020" cy="130097"/>
          </a:xfrm>
          <a:prstGeom prst="rect">
            <a:avLst/>
          </a:prstGeom>
          <a:gradFill>
            <a:gsLst>
              <a:gs pos="0">
                <a:srgbClr val="FF6800"/>
              </a:gs>
              <a:gs pos="100000">
                <a:srgbClr val="EF003C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Box 8"/>
          <p:cNvSpPr txBox="1"/>
          <p:nvPr userDrawn="1"/>
        </p:nvSpPr>
        <p:spPr>
          <a:xfrm>
            <a:off x="783001" y="6491411"/>
            <a:ext cx="1620529" cy="287259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r>
              <a:rPr lang="en-US" sz="1067" dirty="0">
                <a:solidFill>
                  <a:schemeClr val="bg1"/>
                </a:solidFill>
                <a:latin typeface="Roboto Light"/>
                <a:cs typeface="Roboto Light"/>
              </a:rPr>
              <a:t>© Morphisec Ltd.,</a:t>
            </a:r>
            <a:r>
              <a:rPr lang="en-US" sz="1067" baseline="0" dirty="0">
                <a:solidFill>
                  <a:schemeClr val="bg1"/>
                </a:solidFill>
                <a:latin typeface="Roboto Light"/>
                <a:cs typeface="Roboto Light"/>
              </a:rPr>
              <a:t> 2017</a:t>
            </a:r>
            <a:endParaRPr lang="en-US" sz="1067" dirty="0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pic>
        <p:nvPicPr>
          <p:cNvPr id="10" name="Picture 9" descr="Morphisec_presentation_template.pdf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3417" t="94941" r="7155" b="2368"/>
          <a:stretch/>
        </p:blipFill>
        <p:spPr>
          <a:xfrm>
            <a:off x="9916392" y="6543605"/>
            <a:ext cx="1073537" cy="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329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83001" y="213431"/>
            <a:ext cx="10621020" cy="1143000"/>
          </a:xfrm>
        </p:spPr>
        <p:txBody>
          <a:bodyPr lIns="0">
            <a:noAutofit/>
          </a:bodyPr>
          <a:lstStyle>
            <a:lvl1pPr>
              <a:defRPr sz="360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62216-48BD-45C2-9F3F-5AAFECF52DFE}"/>
              </a:ext>
            </a:extLst>
          </p:cNvPr>
          <p:cNvSpPr/>
          <p:nvPr userDrawn="1"/>
        </p:nvSpPr>
        <p:spPr>
          <a:xfrm>
            <a:off x="546099" y="6792438"/>
            <a:ext cx="11099800" cy="73152"/>
          </a:xfrm>
          <a:prstGeom prst="rect">
            <a:avLst/>
          </a:prstGeom>
          <a:gradFill>
            <a:gsLst>
              <a:gs pos="0">
                <a:srgbClr val="FF6800"/>
              </a:gs>
              <a:gs pos="100000">
                <a:srgbClr val="EF003C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Light"/>
              <a:ea typeface="+mn-ea"/>
              <a:cs typeface="Aharon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FBB13D-2213-4AC0-AF12-FCA77AF7DA6B}"/>
              </a:ext>
            </a:extLst>
          </p:cNvPr>
          <p:cNvSpPr txBox="1"/>
          <p:nvPr userDrawn="1"/>
        </p:nvSpPr>
        <p:spPr>
          <a:xfrm>
            <a:off x="546101" y="6519986"/>
            <a:ext cx="1620529" cy="287259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Roboto Light"/>
                <a:ea typeface="+mn-ea"/>
                <a:cs typeface="Roboto Light"/>
              </a:rPr>
              <a:t>© Morphisec Ltd., 2018 | </a:t>
            </a: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Roboto Light"/>
              </a:rPr>
              <a:t>CONFIDENTIAL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85625-F6BF-4C28-9D22-758454AEA3A8}"/>
              </a:ext>
            </a:extLst>
          </p:cNvPr>
          <p:cNvSpPr/>
          <p:nvPr userDrawn="1"/>
        </p:nvSpPr>
        <p:spPr>
          <a:xfrm>
            <a:off x="0" y="529843"/>
            <a:ext cx="45719" cy="553998"/>
          </a:xfrm>
          <a:prstGeom prst="rect">
            <a:avLst/>
          </a:prstGeom>
          <a:solidFill>
            <a:srgbClr val="ED1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5" name="Picture 14" descr="Morphisec_presentation_template.pdf">
            <a:extLst>
              <a:ext uri="{FF2B5EF4-FFF2-40B4-BE49-F238E27FC236}">
                <a16:creationId xmlns:a16="http://schemas.microsoft.com/office/drawing/2014/main" id="{6D48F516-5279-425A-8157-795E61B78E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3417" t="94941" r="7155" b="2368"/>
          <a:stretch/>
        </p:blipFill>
        <p:spPr>
          <a:xfrm>
            <a:off x="10128064" y="6572180"/>
            <a:ext cx="1073537" cy="172532"/>
          </a:xfrm>
          <a:prstGeom prst="rect">
            <a:avLst/>
          </a:prstGeom>
        </p:spPr>
      </p:pic>
      <p:sp>
        <p:nvSpPr>
          <p:cNvPr id="16" name="Slide Number Placeholder 12">
            <a:extLst>
              <a:ext uri="{FF2B5EF4-FFF2-40B4-BE49-F238E27FC236}">
                <a16:creationId xmlns:a16="http://schemas.microsoft.com/office/drawing/2014/main" id="{77711F81-B717-42F5-AB9C-5D6FAAA89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8699" y="6466358"/>
            <a:ext cx="6223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A20773A1-C018-4AC5-9B89-E4BE87AA74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082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5842" y="2766263"/>
            <a:ext cx="2560319" cy="26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13013"/>
            <a:ext cx="10363200" cy="1386116"/>
          </a:xfrm>
        </p:spPr>
        <p:txBody>
          <a:bodyPr anchor="ctr">
            <a:normAutofit/>
          </a:bodyPr>
          <a:lstStyle>
            <a:lvl1pPr algn="ctr">
              <a:defRPr sz="2933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8198" y="1081209"/>
            <a:ext cx="5361021" cy="15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3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EAN Title and 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001" y="1375772"/>
            <a:ext cx="10621020" cy="4882985"/>
          </a:xfrm>
        </p:spPr>
        <p:txBody>
          <a:bodyPr lIns="0">
            <a:noAutofit/>
          </a:bodyPr>
          <a:lstStyle>
            <a:lvl1pPr marL="228600" indent="-2286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  <a:latin typeface="+mj-lt"/>
              </a:defRPr>
            </a:lvl1pPr>
            <a:lvl2pPr marL="685800" indent="-2286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1143000" indent="-2286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600200" indent="-2286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2057400" indent="-2286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83001" y="213431"/>
            <a:ext cx="10621020" cy="1143000"/>
          </a:xfrm>
        </p:spPr>
        <p:txBody>
          <a:bodyPr lIns="0">
            <a:noAutofit/>
          </a:bodyPr>
          <a:lstStyle>
            <a:lvl1pPr>
              <a:defRPr sz="360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62216-48BD-45C2-9F3F-5AAFECF52DFE}"/>
              </a:ext>
            </a:extLst>
          </p:cNvPr>
          <p:cNvSpPr/>
          <p:nvPr/>
        </p:nvSpPr>
        <p:spPr>
          <a:xfrm>
            <a:off x="546099" y="6792438"/>
            <a:ext cx="11099800" cy="73152"/>
          </a:xfrm>
          <a:prstGeom prst="rect">
            <a:avLst/>
          </a:prstGeom>
          <a:gradFill>
            <a:gsLst>
              <a:gs pos="0">
                <a:srgbClr val="FF6800"/>
              </a:gs>
              <a:gs pos="100000">
                <a:srgbClr val="EF003C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Light"/>
              <a:ea typeface="+mn-ea"/>
              <a:cs typeface="Aharon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FBB13D-2213-4AC0-AF12-FCA77AF7DA6B}"/>
              </a:ext>
            </a:extLst>
          </p:cNvPr>
          <p:cNvSpPr txBox="1"/>
          <p:nvPr/>
        </p:nvSpPr>
        <p:spPr>
          <a:xfrm>
            <a:off x="546101" y="6519986"/>
            <a:ext cx="1620529" cy="287259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Roboto Light"/>
                <a:ea typeface="+mn-ea"/>
                <a:cs typeface="Roboto Light"/>
              </a:rPr>
              <a:t>© Morphisec Ltd., 2018 | </a:t>
            </a: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Roboto Light"/>
              </a:rPr>
              <a:t>CONFIDENTIAL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85625-F6BF-4C28-9D22-758454AEA3A8}"/>
              </a:ext>
            </a:extLst>
          </p:cNvPr>
          <p:cNvSpPr/>
          <p:nvPr/>
        </p:nvSpPr>
        <p:spPr>
          <a:xfrm>
            <a:off x="0" y="529843"/>
            <a:ext cx="45719" cy="553998"/>
          </a:xfrm>
          <a:prstGeom prst="rect">
            <a:avLst/>
          </a:prstGeom>
          <a:solidFill>
            <a:srgbClr val="ED1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5" name="Picture 14" descr="Morphisec_presentation_template.pdf">
            <a:extLst>
              <a:ext uri="{FF2B5EF4-FFF2-40B4-BE49-F238E27FC236}">
                <a16:creationId xmlns:a16="http://schemas.microsoft.com/office/drawing/2014/main" id="{6D48F516-5279-425A-8157-795E61B78E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3417" t="94941" r="7155" b="2368"/>
          <a:stretch/>
        </p:blipFill>
        <p:spPr>
          <a:xfrm>
            <a:off x="10128064" y="6572180"/>
            <a:ext cx="1073537" cy="172532"/>
          </a:xfrm>
          <a:prstGeom prst="rect">
            <a:avLst/>
          </a:prstGeom>
        </p:spPr>
      </p:pic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F4CE3A23-971F-44DB-B977-D45F8C1EF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8699" y="6466358"/>
            <a:ext cx="6223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9E7D896A-A962-4959-BC24-ED56D97B133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58143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290C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44724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N Title and 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001" y="1375772"/>
            <a:ext cx="10621020" cy="4882985"/>
          </a:xfrm>
        </p:spPr>
        <p:txBody>
          <a:bodyPr lIns="0">
            <a:noAutofit/>
          </a:bodyPr>
          <a:lstStyle>
            <a:lvl1pPr marL="228600" indent="-2286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  <a:latin typeface="+mj-lt"/>
              </a:defRPr>
            </a:lvl1pPr>
            <a:lvl2pPr marL="685800" indent="-2286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1143000" indent="-2286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600200" indent="-2286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2057400" indent="-2286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83001" y="213431"/>
            <a:ext cx="10621020" cy="1143000"/>
          </a:xfrm>
        </p:spPr>
        <p:txBody>
          <a:bodyPr lIns="0">
            <a:noAutofit/>
          </a:bodyPr>
          <a:lstStyle>
            <a:lvl1pPr>
              <a:defRPr sz="360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62216-48BD-45C2-9F3F-5AAFECF52DFE}"/>
              </a:ext>
            </a:extLst>
          </p:cNvPr>
          <p:cNvSpPr/>
          <p:nvPr userDrawn="1"/>
        </p:nvSpPr>
        <p:spPr>
          <a:xfrm>
            <a:off x="546099" y="6792438"/>
            <a:ext cx="11099800" cy="73152"/>
          </a:xfrm>
          <a:prstGeom prst="rect">
            <a:avLst/>
          </a:prstGeom>
          <a:gradFill>
            <a:gsLst>
              <a:gs pos="0">
                <a:srgbClr val="FF6800"/>
              </a:gs>
              <a:gs pos="100000">
                <a:srgbClr val="EF003C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Light"/>
              <a:ea typeface="+mn-ea"/>
              <a:cs typeface="Aharon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FBB13D-2213-4AC0-AF12-FCA77AF7DA6B}"/>
              </a:ext>
            </a:extLst>
          </p:cNvPr>
          <p:cNvSpPr txBox="1"/>
          <p:nvPr userDrawn="1"/>
        </p:nvSpPr>
        <p:spPr>
          <a:xfrm>
            <a:off x="546101" y="6519986"/>
            <a:ext cx="1620529" cy="287259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Roboto Light"/>
                <a:ea typeface="+mn-ea"/>
                <a:cs typeface="Roboto Light"/>
              </a:rPr>
              <a:t>© Morphisec Ltd., 2018 | </a:t>
            </a: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Roboto Light"/>
              </a:rPr>
              <a:t>CONFIDENTIAL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85625-F6BF-4C28-9D22-758454AEA3A8}"/>
              </a:ext>
            </a:extLst>
          </p:cNvPr>
          <p:cNvSpPr/>
          <p:nvPr userDrawn="1"/>
        </p:nvSpPr>
        <p:spPr>
          <a:xfrm>
            <a:off x="0" y="529843"/>
            <a:ext cx="45719" cy="553998"/>
          </a:xfrm>
          <a:prstGeom prst="rect">
            <a:avLst/>
          </a:prstGeom>
          <a:solidFill>
            <a:srgbClr val="ED1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5" name="Picture 14" descr="Morphisec_presentation_template.pdf">
            <a:extLst>
              <a:ext uri="{FF2B5EF4-FFF2-40B4-BE49-F238E27FC236}">
                <a16:creationId xmlns:a16="http://schemas.microsoft.com/office/drawing/2014/main" id="{6D48F516-5279-425A-8157-795E61B78E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3417" t="94941" r="7155" b="2368"/>
          <a:stretch/>
        </p:blipFill>
        <p:spPr>
          <a:xfrm>
            <a:off x="10128064" y="6572180"/>
            <a:ext cx="1073537" cy="172532"/>
          </a:xfrm>
          <a:prstGeom prst="rect">
            <a:avLst/>
          </a:prstGeom>
        </p:spPr>
      </p:pic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F4CE3A23-971F-44DB-B977-D45F8C1EF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8699" y="6466358"/>
            <a:ext cx="6223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A20773A1-C018-4AC5-9B89-E4BE87AA74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3904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83001" y="213431"/>
            <a:ext cx="10621020" cy="1143000"/>
          </a:xfrm>
        </p:spPr>
        <p:txBody>
          <a:bodyPr lIns="0">
            <a:noAutofit/>
          </a:bodyPr>
          <a:lstStyle>
            <a:lvl1pPr>
              <a:defRPr sz="360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62216-48BD-45C2-9F3F-5AAFECF52DFE}"/>
              </a:ext>
            </a:extLst>
          </p:cNvPr>
          <p:cNvSpPr/>
          <p:nvPr userDrawn="1"/>
        </p:nvSpPr>
        <p:spPr>
          <a:xfrm>
            <a:off x="546099" y="6792438"/>
            <a:ext cx="11099800" cy="73152"/>
          </a:xfrm>
          <a:prstGeom prst="rect">
            <a:avLst/>
          </a:prstGeom>
          <a:gradFill>
            <a:gsLst>
              <a:gs pos="0">
                <a:srgbClr val="FF6800"/>
              </a:gs>
              <a:gs pos="100000">
                <a:srgbClr val="EF003C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Light"/>
              <a:ea typeface="+mn-ea"/>
              <a:cs typeface="Aharon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FBB13D-2213-4AC0-AF12-FCA77AF7DA6B}"/>
              </a:ext>
            </a:extLst>
          </p:cNvPr>
          <p:cNvSpPr txBox="1"/>
          <p:nvPr userDrawn="1"/>
        </p:nvSpPr>
        <p:spPr>
          <a:xfrm>
            <a:off x="546101" y="6519986"/>
            <a:ext cx="1620529" cy="287259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Roboto Light"/>
                <a:ea typeface="+mn-ea"/>
                <a:cs typeface="Roboto Light"/>
              </a:rPr>
              <a:t>© Morphisec Ltd., 2018 | </a:t>
            </a: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Roboto Light"/>
              </a:rPr>
              <a:t>CONFIDENTIAL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85625-F6BF-4C28-9D22-758454AEA3A8}"/>
              </a:ext>
            </a:extLst>
          </p:cNvPr>
          <p:cNvSpPr/>
          <p:nvPr userDrawn="1"/>
        </p:nvSpPr>
        <p:spPr>
          <a:xfrm>
            <a:off x="0" y="529843"/>
            <a:ext cx="45719" cy="553998"/>
          </a:xfrm>
          <a:prstGeom prst="rect">
            <a:avLst/>
          </a:prstGeom>
          <a:solidFill>
            <a:srgbClr val="ED1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5" name="Picture 14" descr="Morphisec_presentation_template.pdf">
            <a:extLst>
              <a:ext uri="{FF2B5EF4-FFF2-40B4-BE49-F238E27FC236}">
                <a16:creationId xmlns:a16="http://schemas.microsoft.com/office/drawing/2014/main" id="{6D48F516-5279-425A-8157-795E61B78E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3417" t="94941" r="7155" b="2368"/>
          <a:stretch/>
        </p:blipFill>
        <p:spPr>
          <a:xfrm>
            <a:off x="10128064" y="6572180"/>
            <a:ext cx="1073537" cy="172532"/>
          </a:xfrm>
          <a:prstGeom prst="rect">
            <a:avLst/>
          </a:prstGeom>
        </p:spPr>
      </p:pic>
      <p:sp>
        <p:nvSpPr>
          <p:cNvPr id="16" name="Slide Number Placeholder 12">
            <a:extLst>
              <a:ext uri="{FF2B5EF4-FFF2-40B4-BE49-F238E27FC236}">
                <a16:creationId xmlns:a16="http://schemas.microsoft.com/office/drawing/2014/main" id="{77711F81-B717-42F5-AB9C-5D6FAAA89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8699" y="6466358"/>
            <a:ext cx="6223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A20773A1-C018-4AC5-9B89-E4BE87AA74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518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8962216-48BD-45C2-9F3F-5AAFECF52DFE}"/>
              </a:ext>
            </a:extLst>
          </p:cNvPr>
          <p:cNvSpPr/>
          <p:nvPr userDrawn="1"/>
        </p:nvSpPr>
        <p:spPr>
          <a:xfrm>
            <a:off x="546099" y="6792438"/>
            <a:ext cx="11099800" cy="73152"/>
          </a:xfrm>
          <a:prstGeom prst="rect">
            <a:avLst/>
          </a:prstGeom>
          <a:gradFill>
            <a:gsLst>
              <a:gs pos="0">
                <a:srgbClr val="FF6800"/>
              </a:gs>
              <a:gs pos="100000">
                <a:srgbClr val="EF003C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Light"/>
              <a:ea typeface="+mn-ea"/>
              <a:cs typeface="Aharon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FBB13D-2213-4AC0-AF12-FCA77AF7DA6B}"/>
              </a:ext>
            </a:extLst>
          </p:cNvPr>
          <p:cNvSpPr txBox="1"/>
          <p:nvPr userDrawn="1"/>
        </p:nvSpPr>
        <p:spPr>
          <a:xfrm>
            <a:off x="546101" y="6519986"/>
            <a:ext cx="1620529" cy="287259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Roboto Light"/>
                <a:ea typeface="+mn-ea"/>
                <a:cs typeface="Roboto Light"/>
              </a:rPr>
              <a:t>© Morphisec Ltd., 2018 | </a:t>
            </a: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Roboto Light"/>
              </a:rPr>
              <a:t>CONFIDENTIAL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85625-F6BF-4C28-9D22-758454AEA3A8}"/>
              </a:ext>
            </a:extLst>
          </p:cNvPr>
          <p:cNvSpPr/>
          <p:nvPr userDrawn="1"/>
        </p:nvSpPr>
        <p:spPr>
          <a:xfrm>
            <a:off x="0" y="529843"/>
            <a:ext cx="45719" cy="553998"/>
          </a:xfrm>
          <a:prstGeom prst="rect">
            <a:avLst/>
          </a:prstGeom>
          <a:solidFill>
            <a:srgbClr val="ED1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5" name="Picture 14" descr="Morphisec_presentation_template.pdf">
            <a:extLst>
              <a:ext uri="{FF2B5EF4-FFF2-40B4-BE49-F238E27FC236}">
                <a16:creationId xmlns:a16="http://schemas.microsoft.com/office/drawing/2014/main" id="{6D48F516-5279-425A-8157-795E61B78E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3417" t="94941" r="7155" b="2368"/>
          <a:stretch/>
        </p:blipFill>
        <p:spPr>
          <a:xfrm>
            <a:off x="10128064" y="6572180"/>
            <a:ext cx="1073537" cy="172532"/>
          </a:xfrm>
          <a:prstGeom prst="rect">
            <a:avLst/>
          </a:prstGeom>
        </p:spPr>
      </p:pic>
      <p:sp>
        <p:nvSpPr>
          <p:cNvPr id="16" name="Slide Number Placeholder 12">
            <a:extLst>
              <a:ext uri="{FF2B5EF4-FFF2-40B4-BE49-F238E27FC236}">
                <a16:creationId xmlns:a16="http://schemas.microsoft.com/office/drawing/2014/main" id="{77711F81-B717-42F5-AB9C-5D6FAAA89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8699" y="6466358"/>
            <a:ext cx="6223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A20773A1-C018-4AC5-9B89-E4BE87AA74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541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-132558" y="-82100"/>
            <a:ext cx="12457119" cy="7018288"/>
          </a:xfrm>
          <a:prstGeom prst="rect">
            <a:avLst/>
          </a:prstGeom>
          <a:solidFill>
            <a:srgbClr val="290C42"/>
          </a:soli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200" tIns="38100" rIns="762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609600" y="6356349"/>
            <a:ext cx="2844797" cy="3651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4165600" y="6356349"/>
            <a:ext cx="3860800" cy="3651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0735729" y="6427825"/>
            <a:ext cx="668287" cy="365123"/>
          </a:xfrm>
          <a:prstGeom prst="rect">
            <a:avLst/>
          </a:prstGeom>
          <a:noFill/>
          <a:ln>
            <a:noFill/>
          </a:ln>
        </p:spPr>
        <p:txBody>
          <a:bodyPr lIns="91425" tIns="45700" rIns="0" bIns="45700" anchor="t" anchorCtr="0">
            <a:noAutofit/>
          </a:bodyPr>
          <a:lstStyle/>
          <a:p>
            <a:pPr>
              <a:buClr>
                <a:srgbClr val="290C42"/>
              </a:buClr>
              <a:buSzPct val="25000"/>
            </a:pPr>
            <a:r>
              <a:rPr lang="en-US" sz="1400">
                <a:solidFill>
                  <a:srgbClr val="290C42"/>
                </a:solidFill>
                <a:latin typeface="Roboto"/>
                <a:ea typeface="Roboto"/>
                <a:cs typeface="Roboto"/>
                <a:sym typeface="Roboto"/>
              </a:rPr>
              <a:t>|  </a:t>
            </a:r>
            <a:fld id="{00000000-1234-1234-1234-123412341234}" type="slidenum">
              <a:rPr lang="en-US" sz="1400" smtClean="0">
                <a:solidFill>
                  <a:srgbClr val="290C42"/>
                </a:solidFill>
                <a:latin typeface="Roboto"/>
                <a:ea typeface="Roboto"/>
                <a:cs typeface="Roboto"/>
                <a:sym typeface="Roboto"/>
              </a:rPr>
              <a:pPr>
                <a:buClr>
                  <a:srgbClr val="290C42"/>
                </a:buClr>
                <a:buSzPct val="25000"/>
              </a:pPr>
              <a:t>‹#›</a:t>
            </a:fld>
            <a:endParaRPr lang="en-US" sz="1400">
              <a:solidFill>
                <a:srgbClr val="290C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5841" y="5707364"/>
            <a:ext cx="2560319" cy="2603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/>
          <p:nvPr/>
        </p:nvSpPr>
        <p:spPr>
          <a:xfrm>
            <a:off x="1618073" y="5820619"/>
            <a:ext cx="8955849" cy="458245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1867" b="0" i="0" u="none" strike="noStrike" cap="none" dirty="0" err="1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info@morphisec.com</a:t>
            </a:r>
            <a:r>
              <a:rPr lang="en-US" sz="1867" b="0" i="0" u="none" strike="noStrike" cap="none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      </a:t>
            </a:r>
            <a:r>
              <a:rPr lang="en-US" sz="1867" b="0" i="0" u="none" strike="noStrike" cap="none" dirty="0" err="1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www.morphisec.com</a:t>
            </a:r>
            <a:endParaRPr lang="en-US" sz="1867" b="0" i="0" u="none" strike="noStrike" cap="none" dirty="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913049" y="3231122"/>
            <a:ext cx="10363200" cy="10524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186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2400"/>
            </a:lvl2pPr>
            <a:lvl3pPr lvl="2" indent="0">
              <a:spcBef>
                <a:spcPts val="0"/>
              </a:spcBef>
              <a:buFont typeface="Arial"/>
              <a:buNone/>
              <a:defRPr sz="2400"/>
            </a:lvl3pPr>
            <a:lvl4pPr lvl="3" indent="0">
              <a:spcBef>
                <a:spcPts val="0"/>
              </a:spcBef>
              <a:buFont typeface="Arial"/>
              <a:buNone/>
              <a:defRPr sz="2400"/>
            </a:lvl4pPr>
            <a:lvl5pPr lvl="4" indent="0">
              <a:spcBef>
                <a:spcPts val="0"/>
              </a:spcBef>
              <a:buFont typeface="Arial"/>
              <a:buNone/>
              <a:defRPr sz="2400"/>
            </a:lvl5pPr>
            <a:lvl6pPr lvl="5" indent="0">
              <a:spcBef>
                <a:spcPts val="0"/>
              </a:spcBef>
              <a:buFont typeface="Arial"/>
              <a:buNone/>
              <a:defRPr sz="2400"/>
            </a:lvl6pPr>
            <a:lvl7pPr lvl="6" indent="0">
              <a:spcBef>
                <a:spcPts val="0"/>
              </a:spcBef>
              <a:buFont typeface="Arial"/>
              <a:buNone/>
              <a:defRPr sz="2400"/>
            </a:lvl7pPr>
            <a:lvl8pPr lvl="7" indent="0">
              <a:spcBef>
                <a:spcPts val="0"/>
              </a:spcBef>
              <a:buFont typeface="Arial"/>
              <a:buNone/>
              <a:defRPr sz="2400"/>
            </a:lvl8pPr>
            <a:lvl9pPr lvl="8" indent="0">
              <a:spcBef>
                <a:spcPts val="0"/>
              </a:spcBef>
              <a:buFont typeface="Arial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8" name="Shape 38"/>
          <p:cNvSpPr txBox="1"/>
          <p:nvPr/>
        </p:nvSpPr>
        <p:spPr>
          <a:xfrm>
            <a:off x="3907427" y="1674880"/>
            <a:ext cx="4374444" cy="1046440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60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62134" y="6074931"/>
            <a:ext cx="65031" cy="113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8509" y="4793352"/>
            <a:ext cx="2834640" cy="81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369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 You">
    <p:bg>
      <p:bgPr>
        <a:solidFill>
          <a:schemeClr val="tx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825208" y="3231122"/>
            <a:ext cx="10363200" cy="10524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186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2400"/>
            </a:lvl2pPr>
            <a:lvl3pPr lvl="2" indent="0">
              <a:spcBef>
                <a:spcPts val="0"/>
              </a:spcBef>
              <a:buFont typeface="Arial"/>
              <a:buNone/>
              <a:defRPr sz="2400"/>
            </a:lvl3pPr>
            <a:lvl4pPr lvl="3" indent="0">
              <a:spcBef>
                <a:spcPts val="0"/>
              </a:spcBef>
              <a:buFont typeface="Arial"/>
              <a:buNone/>
              <a:defRPr sz="2400"/>
            </a:lvl4pPr>
            <a:lvl5pPr lvl="4" indent="0">
              <a:spcBef>
                <a:spcPts val="0"/>
              </a:spcBef>
              <a:buFont typeface="Arial"/>
              <a:buNone/>
              <a:defRPr sz="2400"/>
            </a:lvl5pPr>
            <a:lvl6pPr lvl="5" indent="0">
              <a:spcBef>
                <a:spcPts val="0"/>
              </a:spcBef>
              <a:buFont typeface="Arial"/>
              <a:buNone/>
              <a:defRPr sz="2400"/>
            </a:lvl6pPr>
            <a:lvl7pPr lvl="6" indent="0">
              <a:spcBef>
                <a:spcPts val="0"/>
              </a:spcBef>
              <a:buFont typeface="Arial"/>
              <a:buNone/>
              <a:defRPr sz="2400"/>
            </a:lvl7pPr>
            <a:lvl8pPr lvl="7" indent="0">
              <a:spcBef>
                <a:spcPts val="0"/>
              </a:spcBef>
              <a:buFont typeface="Arial"/>
              <a:buNone/>
              <a:defRPr sz="2400"/>
            </a:lvl8pPr>
            <a:lvl9pPr lvl="8" indent="0">
              <a:spcBef>
                <a:spcPts val="0"/>
              </a:spcBef>
              <a:buFont typeface="Arial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74293" y="6074931"/>
            <a:ext cx="65031" cy="1138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/>
          <p:cNvGrpSpPr/>
          <p:nvPr userDrawn="1"/>
        </p:nvGrpSpPr>
        <p:grpSpPr>
          <a:xfrm>
            <a:off x="1528884" y="4744789"/>
            <a:ext cx="8955849" cy="1559264"/>
            <a:chOff x="1584209" y="4744789"/>
            <a:chExt cx="8955849" cy="1559264"/>
          </a:xfrm>
        </p:grpSpPr>
        <p:pic>
          <p:nvPicPr>
            <p:cNvPr id="34" name="Shape 34"/>
            <p:cNvPicPr preferRelativeResize="0"/>
            <p:nvPr/>
          </p:nvPicPr>
          <p:blipFill rotWithShape="1">
            <a:blip r:embed="rId3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81973" y="5687473"/>
              <a:ext cx="2560319" cy="260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Shape 36"/>
            <p:cNvSpPr/>
            <p:nvPr/>
          </p:nvSpPr>
          <p:spPr>
            <a:xfrm>
              <a:off x="1584209" y="5845808"/>
              <a:ext cx="8955849" cy="458245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60933" rIns="121900" bIns="60933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867" b="0" i="0" u="none" strike="noStrike" cap="none" dirty="0" err="1">
                  <a:solidFill>
                    <a:srgbClr val="FFFFFF"/>
                  </a:solidFill>
                  <a:latin typeface="+mj-lt"/>
                  <a:ea typeface="Roboto"/>
                  <a:cs typeface="Roboto"/>
                  <a:sym typeface="Roboto"/>
                </a:rPr>
                <a:t>info@morphisec.com</a:t>
              </a:r>
              <a:r>
                <a:rPr lang="en-US" sz="1867" b="0" i="0" u="none" strike="noStrike" cap="none" dirty="0">
                  <a:solidFill>
                    <a:srgbClr val="FFFFFF"/>
                  </a:solidFill>
                  <a:latin typeface="+mj-lt"/>
                  <a:ea typeface="Roboto"/>
                  <a:cs typeface="Roboto"/>
                  <a:sym typeface="Roboto"/>
                </a:rPr>
                <a:t>      </a:t>
              </a:r>
              <a:r>
                <a:rPr lang="en-US" sz="1867" b="0" i="0" u="none" strike="noStrike" cap="none" dirty="0" err="1">
                  <a:solidFill>
                    <a:srgbClr val="FFFFFF"/>
                  </a:solidFill>
                  <a:latin typeface="+mj-lt"/>
                  <a:ea typeface="Roboto"/>
                  <a:cs typeface="Roboto"/>
                  <a:sym typeface="Roboto"/>
                </a:rPr>
                <a:t>www.morphisec.com</a:t>
              </a:r>
              <a:endParaRPr lang="en-US" sz="1867" b="0" i="0" u="none" strike="noStrike" cap="none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44813" y="4744789"/>
              <a:ext cx="2834640" cy="8103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39607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02625" y="-82099"/>
            <a:ext cx="12397253" cy="7028549"/>
          </a:xfrm>
          <a:prstGeom prst="rect">
            <a:avLst/>
          </a:prstGeom>
          <a:solidFill>
            <a:srgbClr val="290C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224" tIns="38112" rIns="76224" bIns="38112" spcCol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0183" y="1364289"/>
            <a:ext cx="6351636" cy="18158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15842" y="3535752"/>
            <a:ext cx="2560319" cy="26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917402"/>
            <a:ext cx="10363200" cy="1386116"/>
          </a:xfrm>
        </p:spPr>
        <p:txBody>
          <a:bodyPr anchor="t">
            <a:normAutofit/>
          </a:bodyPr>
          <a:lstStyle>
            <a:lvl1pPr algn="ctr">
              <a:defRPr sz="2933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2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ea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83001" y="213431"/>
            <a:ext cx="10621020" cy="1143000"/>
          </a:xfrm>
        </p:spPr>
        <p:txBody>
          <a:bodyPr lIns="0">
            <a:noAutofit/>
          </a:bodyPr>
          <a:lstStyle>
            <a:lvl1pPr>
              <a:defRPr sz="360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62216-48BD-45C2-9F3F-5AAFECF52DFE}"/>
              </a:ext>
            </a:extLst>
          </p:cNvPr>
          <p:cNvSpPr/>
          <p:nvPr/>
        </p:nvSpPr>
        <p:spPr>
          <a:xfrm>
            <a:off x="546099" y="6792438"/>
            <a:ext cx="11099800" cy="73152"/>
          </a:xfrm>
          <a:prstGeom prst="rect">
            <a:avLst/>
          </a:prstGeom>
          <a:gradFill>
            <a:gsLst>
              <a:gs pos="0">
                <a:srgbClr val="FF6800"/>
              </a:gs>
              <a:gs pos="100000">
                <a:srgbClr val="EF003C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Light"/>
              <a:ea typeface="+mn-ea"/>
              <a:cs typeface="Aharon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FBB13D-2213-4AC0-AF12-FCA77AF7DA6B}"/>
              </a:ext>
            </a:extLst>
          </p:cNvPr>
          <p:cNvSpPr txBox="1"/>
          <p:nvPr/>
        </p:nvSpPr>
        <p:spPr>
          <a:xfrm>
            <a:off x="546101" y="6519986"/>
            <a:ext cx="1620529" cy="287259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Roboto Light"/>
                <a:ea typeface="+mn-ea"/>
                <a:cs typeface="Roboto Light"/>
              </a:rPr>
              <a:t>© Morphisec Ltd., 2018 | </a:t>
            </a: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Roboto Light"/>
              </a:rPr>
              <a:t>CONFIDENTIAL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85625-F6BF-4C28-9D22-758454AEA3A8}"/>
              </a:ext>
            </a:extLst>
          </p:cNvPr>
          <p:cNvSpPr/>
          <p:nvPr/>
        </p:nvSpPr>
        <p:spPr>
          <a:xfrm>
            <a:off x="0" y="529843"/>
            <a:ext cx="45719" cy="553998"/>
          </a:xfrm>
          <a:prstGeom prst="rect">
            <a:avLst/>
          </a:prstGeom>
          <a:solidFill>
            <a:srgbClr val="ED1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5" name="Picture 14" descr="Morphisec_presentation_template.pdf">
            <a:extLst>
              <a:ext uri="{FF2B5EF4-FFF2-40B4-BE49-F238E27FC236}">
                <a16:creationId xmlns:a16="http://schemas.microsoft.com/office/drawing/2014/main" id="{6D48F516-5279-425A-8157-795E61B78E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3417" t="94941" r="7155" b="2368"/>
          <a:stretch/>
        </p:blipFill>
        <p:spPr>
          <a:xfrm>
            <a:off x="10128064" y="6572180"/>
            <a:ext cx="1073537" cy="172532"/>
          </a:xfrm>
          <a:prstGeom prst="rect">
            <a:avLst/>
          </a:prstGeom>
        </p:spPr>
      </p:pic>
      <p:sp>
        <p:nvSpPr>
          <p:cNvPr id="16" name="Slide Number Placeholder 12">
            <a:extLst>
              <a:ext uri="{FF2B5EF4-FFF2-40B4-BE49-F238E27FC236}">
                <a16:creationId xmlns:a16="http://schemas.microsoft.com/office/drawing/2014/main" id="{77711F81-B717-42F5-AB9C-5D6FAAA89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8699" y="6466358"/>
            <a:ext cx="6223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9E7D896A-A962-4959-BC24-ED56D97B133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7415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8962216-48BD-45C2-9F3F-5AAFECF52DFE}"/>
              </a:ext>
            </a:extLst>
          </p:cNvPr>
          <p:cNvSpPr/>
          <p:nvPr/>
        </p:nvSpPr>
        <p:spPr>
          <a:xfrm>
            <a:off x="546099" y="6792438"/>
            <a:ext cx="11099800" cy="73152"/>
          </a:xfrm>
          <a:prstGeom prst="rect">
            <a:avLst/>
          </a:prstGeom>
          <a:gradFill>
            <a:gsLst>
              <a:gs pos="0">
                <a:srgbClr val="FF6800"/>
              </a:gs>
              <a:gs pos="100000">
                <a:srgbClr val="EF003C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Light"/>
              <a:ea typeface="+mn-ea"/>
              <a:cs typeface="Aharon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FBB13D-2213-4AC0-AF12-FCA77AF7DA6B}"/>
              </a:ext>
            </a:extLst>
          </p:cNvPr>
          <p:cNvSpPr txBox="1"/>
          <p:nvPr/>
        </p:nvSpPr>
        <p:spPr>
          <a:xfrm>
            <a:off x="546101" y="6519986"/>
            <a:ext cx="1620529" cy="287259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Roboto Light"/>
                <a:ea typeface="+mn-ea"/>
                <a:cs typeface="Roboto Light"/>
              </a:rPr>
              <a:t>© Morphisec Ltd., 2018 | </a:t>
            </a: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Roboto Light"/>
              </a:rPr>
              <a:t>CONFIDENTIAL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85625-F6BF-4C28-9D22-758454AEA3A8}"/>
              </a:ext>
            </a:extLst>
          </p:cNvPr>
          <p:cNvSpPr/>
          <p:nvPr/>
        </p:nvSpPr>
        <p:spPr>
          <a:xfrm>
            <a:off x="0" y="529843"/>
            <a:ext cx="45719" cy="553998"/>
          </a:xfrm>
          <a:prstGeom prst="rect">
            <a:avLst/>
          </a:prstGeom>
          <a:solidFill>
            <a:srgbClr val="ED1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5" name="Picture 14" descr="Morphisec_presentation_template.pdf">
            <a:extLst>
              <a:ext uri="{FF2B5EF4-FFF2-40B4-BE49-F238E27FC236}">
                <a16:creationId xmlns:a16="http://schemas.microsoft.com/office/drawing/2014/main" id="{6D48F516-5279-425A-8157-795E61B78E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3417" t="94941" r="7155" b="2368"/>
          <a:stretch/>
        </p:blipFill>
        <p:spPr>
          <a:xfrm>
            <a:off x="10128064" y="6572180"/>
            <a:ext cx="1073537" cy="172532"/>
          </a:xfrm>
          <a:prstGeom prst="rect">
            <a:avLst/>
          </a:prstGeom>
        </p:spPr>
      </p:pic>
      <p:sp>
        <p:nvSpPr>
          <p:cNvPr id="16" name="Slide Number Placeholder 12">
            <a:extLst>
              <a:ext uri="{FF2B5EF4-FFF2-40B4-BE49-F238E27FC236}">
                <a16:creationId xmlns:a16="http://schemas.microsoft.com/office/drawing/2014/main" id="{77711F81-B717-42F5-AB9C-5D6FAAA89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8699" y="6466358"/>
            <a:ext cx="6223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9E7D896A-A962-4959-BC24-ED56D97B133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594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-132558" y="-82100"/>
            <a:ext cx="12457119" cy="7018288"/>
          </a:xfrm>
          <a:prstGeom prst="rect">
            <a:avLst/>
          </a:prstGeom>
          <a:solidFill>
            <a:srgbClr val="290C42"/>
          </a:soli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200" tIns="38100" rIns="762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609600" y="6356349"/>
            <a:ext cx="2844797" cy="3651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A1C27B4-4790-4D2B-8091-895ED3CE4A8E}" type="datetimeFigureOut">
              <a:rPr lang="en-IL" smtClean="0"/>
              <a:t>09/11/2018</a:t>
            </a:fld>
            <a:endParaRPr lang="en-IL"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4165600" y="6356349"/>
            <a:ext cx="3860800" cy="3651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L"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0735729" y="6427825"/>
            <a:ext cx="668287" cy="365123"/>
          </a:xfrm>
          <a:prstGeom prst="rect">
            <a:avLst/>
          </a:prstGeom>
          <a:noFill/>
          <a:ln>
            <a:noFill/>
          </a:ln>
        </p:spPr>
        <p:txBody>
          <a:bodyPr lIns="91425" tIns="45700" rIns="0" bIns="45700" anchor="t" anchorCtr="0">
            <a:noAutofit/>
          </a:bodyPr>
          <a:lstStyle/>
          <a:p>
            <a:fld id="{9E7D896A-A962-4959-BC24-ED56D97B133B}" type="slidenum">
              <a:rPr lang="en-IL" smtClean="0"/>
              <a:t>‹#›</a:t>
            </a:fld>
            <a:endParaRPr lang="en-IL"/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5841" y="5707364"/>
            <a:ext cx="2560319" cy="2603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/>
          <p:nvPr/>
        </p:nvSpPr>
        <p:spPr>
          <a:xfrm>
            <a:off x="1618073" y="5820619"/>
            <a:ext cx="8955849" cy="458245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1867" b="0" i="0" u="none" strike="noStrike" cap="none" dirty="0" err="1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info@morphisec.com</a:t>
            </a:r>
            <a:r>
              <a:rPr lang="en-US" sz="1867" b="0" i="0" u="none" strike="noStrike" cap="none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      </a:t>
            </a:r>
            <a:r>
              <a:rPr lang="en-US" sz="1867" b="0" i="0" u="none" strike="noStrike" cap="none" dirty="0" err="1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www.morphisec.com</a:t>
            </a:r>
            <a:endParaRPr lang="en-US" sz="1867" b="0" i="0" u="none" strike="noStrike" cap="none" dirty="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913049" y="3231122"/>
            <a:ext cx="10363200" cy="10524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186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2400"/>
            </a:lvl2pPr>
            <a:lvl3pPr lvl="2" indent="0">
              <a:spcBef>
                <a:spcPts val="0"/>
              </a:spcBef>
              <a:buFont typeface="Arial"/>
              <a:buNone/>
              <a:defRPr sz="2400"/>
            </a:lvl3pPr>
            <a:lvl4pPr lvl="3" indent="0">
              <a:spcBef>
                <a:spcPts val="0"/>
              </a:spcBef>
              <a:buFont typeface="Arial"/>
              <a:buNone/>
              <a:defRPr sz="2400"/>
            </a:lvl4pPr>
            <a:lvl5pPr lvl="4" indent="0">
              <a:spcBef>
                <a:spcPts val="0"/>
              </a:spcBef>
              <a:buFont typeface="Arial"/>
              <a:buNone/>
              <a:defRPr sz="2400"/>
            </a:lvl5pPr>
            <a:lvl6pPr lvl="5" indent="0">
              <a:spcBef>
                <a:spcPts val="0"/>
              </a:spcBef>
              <a:buFont typeface="Arial"/>
              <a:buNone/>
              <a:defRPr sz="2400"/>
            </a:lvl6pPr>
            <a:lvl7pPr lvl="6" indent="0">
              <a:spcBef>
                <a:spcPts val="0"/>
              </a:spcBef>
              <a:buFont typeface="Arial"/>
              <a:buNone/>
              <a:defRPr sz="2400"/>
            </a:lvl7pPr>
            <a:lvl8pPr lvl="7" indent="0">
              <a:spcBef>
                <a:spcPts val="0"/>
              </a:spcBef>
              <a:buFont typeface="Arial"/>
              <a:buNone/>
              <a:defRPr sz="2400"/>
            </a:lvl8pPr>
            <a:lvl9pPr lvl="8" indent="0">
              <a:spcBef>
                <a:spcPts val="0"/>
              </a:spcBef>
              <a:buFont typeface="Arial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8" name="Shape 38"/>
          <p:cNvSpPr txBox="1"/>
          <p:nvPr/>
        </p:nvSpPr>
        <p:spPr>
          <a:xfrm>
            <a:off x="3907427" y="1674880"/>
            <a:ext cx="4374444" cy="1046440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60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62134" y="6074931"/>
            <a:ext cx="65031" cy="113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8509" y="4793352"/>
            <a:ext cx="2834640" cy="81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3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 You">
    <p:bg>
      <p:bgPr>
        <a:solidFill>
          <a:schemeClr val="tx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825208" y="3231122"/>
            <a:ext cx="10363200" cy="10524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186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2400"/>
            </a:lvl2pPr>
            <a:lvl3pPr lvl="2" indent="0">
              <a:spcBef>
                <a:spcPts val="0"/>
              </a:spcBef>
              <a:buFont typeface="Arial"/>
              <a:buNone/>
              <a:defRPr sz="2400"/>
            </a:lvl3pPr>
            <a:lvl4pPr lvl="3" indent="0">
              <a:spcBef>
                <a:spcPts val="0"/>
              </a:spcBef>
              <a:buFont typeface="Arial"/>
              <a:buNone/>
              <a:defRPr sz="2400"/>
            </a:lvl4pPr>
            <a:lvl5pPr lvl="4" indent="0">
              <a:spcBef>
                <a:spcPts val="0"/>
              </a:spcBef>
              <a:buFont typeface="Arial"/>
              <a:buNone/>
              <a:defRPr sz="2400"/>
            </a:lvl5pPr>
            <a:lvl6pPr lvl="5" indent="0">
              <a:spcBef>
                <a:spcPts val="0"/>
              </a:spcBef>
              <a:buFont typeface="Arial"/>
              <a:buNone/>
              <a:defRPr sz="2400"/>
            </a:lvl6pPr>
            <a:lvl7pPr lvl="6" indent="0">
              <a:spcBef>
                <a:spcPts val="0"/>
              </a:spcBef>
              <a:buFont typeface="Arial"/>
              <a:buNone/>
              <a:defRPr sz="2400"/>
            </a:lvl7pPr>
            <a:lvl8pPr lvl="7" indent="0">
              <a:spcBef>
                <a:spcPts val="0"/>
              </a:spcBef>
              <a:buFont typeface="Arial"/>
              <a:buNone/>
              <a:defRPr sz="2400"/>
            </a:lvl8pPr>
            <a:lvl9pPr lvl="8" indent="0">
              <a:spcBef>
                <a:spcPts val="0"/>
              </a:spcBef>
              <a:buFont typeface="Arial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74293" y="6074931"/>
            <a:ext cx="65031" cy="1138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/>
          <p:cNvGrpSpPr/>
          <p:nvPr/>
        </p:nvGrpSpPr>
        <p:grpSpPr>
          <a:xfrm>
            <a:off x="1528884" y="4744789"/>
            <a:ext cx="8955849" cy="1559264"/>
            <a:chOff x="1584209" y="4744789"/>
            <a:chExt cx="8955849" cy="1559264"/>
          </a:xfrm>
        </p:grpSpPr>
        <p:pic>
          <p:nvPicPr>
            <p:cNvPr id="34" name="Shape 34"/>
            <p:cNvPicPr preferRelativeResize="0"/>
            <p:nvPr/>
          </p:nvPicPr>
          <p:blipFill rotWithShape="1">
            <a:blip r:embed="rId3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81973" y="5687473"/>
              <a:ext cx="2560319" cy="260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Shape 36"/>
            <p:cNvSpPr/>
            <p:nvPr/>
          </p:nvSpPr>
          <p:spPr>
            <a:xfrm>
              <a:off x="1584209" y="5845808"/>
              <a:ext cx="8955849" cy="458245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60933" rIns="121900" bIns="60933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867" b="0" i="0" u="none" strike="noStrike" cap="none" dirty="0" err="1">
                  <a:solidFill>
                    <a:srgbClr val="FFFFFF"/>
                  </a:solidFill>
                  <a:latin typeface="+mj-lt"/>
                  <a:ea typeface="Roboto"/>
                  <a:cs typeface="Roboto"/>
                  <a:sym typeface="Roboto"/>
                </a:rPr>
                <a:t>info@morphisec.com</a:t>
              </a:r>
              <a:r>
                <a:rPr lang="en-US" sz="1867" b="0" i="0" u="none" strike="noStrike" cap="none" dirty="0">
                  <a:solidFill>
                    <a:srgbClr val="FFFFFF"/>
                  </a:solidFill>
                  <a:latin typeface="+mj-lt"/>
                  <a:ea typeface="Roboto"/>
                  <a:cs typeface="Roboto"/>
                  <a:sym typeface="Roboto"/>
                </a:rPr>
                <a:t>      </a:t>
              </a:r>
              <a:r>
                <a:rPr lang="en-US" sz="1867" b="0" i="0" u="none" strike="noStrike" cap="none" dirty="0" err="1">
                  <a:solidFill>
                    <a:srgbClr val="FFFFFF"/>
                  </a:solidFill>
                  <a:latin typeface="+mj-lt"/>
                  <a:ea typeface="Roboto"/>
                  <a:cs typeface="Roboto"/>
                  <a:sym typeface="Roboto"/>
                </a:rPr>
                <a:t>www.morphisec.com</a:t>
              </a:r>
              <a:endParaRPr lang="en-US" sz="1867" b="0" i="0" u="none" strike="noStrike" cap="none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44813" y="4744789"/>
              <a:ext cx="2834640" cy="8103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722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02625" y="-82099"/>
            <a:ext cx="12397253" cy="7028549"/>
          </a:xfrm>
          <a:prstGeom prst="rect">
            <a:avLst/>
          </a:prstGeom>
          <a:solidFill>
            <a:srgbClr val="290C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224" tIns="38112" rIns="76224" bIns="38112" spcCol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0183" y="1364289"/>
            <a:ext cx="6351636" cy="18158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842" y="3535752"/>
            <a:ext cx="2560319" cy="26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917402"/>
            <a:ext cx="10363200" cy="1386116"/>
          </a:xfrm>
        </p:spPr>
        <p:txBody>
          <a:bodyPr anchor="t">
            <a:normAutofit/>
          </a:bodyPr>
          <a:lstStyle>
            <a:lvl1pPr algn="ctr">
              <a:defRPr sz="2933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1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D0F1-B571-4EDB-A35C-2FA14A028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2D3B4-EE60-44B1-AEB7-71BA38FFA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8A932-F082-4F56-99DB-0A00CF80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1C27B4-4790-4D2B-8091-895ED3CE4A8E}" type="datetimeFigureOut">
              <a:rPr lang="en-IL" smtClean="0"/>
              <a:t>09/11/2018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EF2B2-E915-4CDA-B23B-A6153209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5DB32-9F5B-4CF0-99C9-BF876F5A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7D896A-A962-4959-BC24-ED56D97B133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9436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8.png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50B220-1E2C-0E4E-A70A-A14F2A49E7AE}"/>
              </a:ext>
            </a:extLst>
          </p:cNvPr>
          <p:cNvSpPr/>
          <p:nvPr userDrawn="1"/>
        </p:nvSpPr>
        <p:spPr>
          <a:xfrm>
            <a:off x="546099" y="6792438"/>
            <a:ext cx="11099800" cy="73152"/>
          </a:xfrm>
          <a:prstGeom prst="rect">
            <a:avLst/>
          </a:prstGeom>
          <a:gradFill>
            <a:gsLst>
              <a:gs pos="0">
                <a:srgbClr val="FF6800"/>
              </a:gs>
              <a:gs pos="100000">
                <a:srgbClr val="EF003C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Light"/>
              <a:ea typeface="+mn-ea"/>
              <a:cs typeface="Aharon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B26223-438F-924F-8572-936523B74ED7}"/>
              </a:ext>
            </a:extLst>
          </p:cNvPr>
          <p:cNvSpPr txBox="1"/>
          <p:nvPr userDrawn="1"/>
        </p:nvSpPr>
        <p:spPr>
          <a:xfrm>
            <a:off x="546101" y="6519986"/>
            <a:ext cx="1620529" cy="287259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Roboto Light"/>
                <a:ea typeface="+mn-ea"/>
                <a:cs typeface="Roboto Light"/>
              </a:rPr>
              <a:t>© Morphisec Ltd., 2018 | </a:t>
            </a: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Roboto Light"/>
              </a:rPr>
              <a:t>CONFIDENTIAL</a:t>
            </a:r>
          </a:p>
        </p:txBody>
      </p:sp>
      <p:pic>
        <p:nvPicPr>
          <p:cNvPr id="9" name="Picture 8" descr="Morphisec_presentation_template.pdf">
            <a:extLst>
              <a:ext uri="{FF2B5EF4-FFF2-40B4-BE49-F238E27FC236}">
                <a16:creationId xmlns:a16="http://schemas.microsoft.com/office/drawing/2014/main" id="{5FDE571C-5185-574F-9154-E509D13F31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3417" t="94941" r="7155" b="2368"/>
          <a:stretch/>
        </p:blipFill>
        <p:spPr>
          <a:xfrm>
            <a:off x="10128064" y="6572180"/>
            <a:ext cx="1073537" cy="172532"/>
          </a:xfrm>
          <a:prstGeom prst="rect">
            <a:avLst/>
          </a:prstGeom>
        </p:spPr>
      </p:pic>
      <p:sp>
        <p:nvSpPr>
          <p:cNvPr id="10" name="Slide Number Placeholder 12">
            <a:extLst>
              <a:ext uri="{FF2B5EF4-FFF2-40B4-BE49-F238E27FC236}">
                <a16:creationId xmlns:a16="http://schemas.microsoft.com/office/drawing/2014/main" id="{F5C6E1E3-BAC1-C64B-B838-A86CC1DA3EEE}"/>
              </a:ext>
            </a:extLst>
          </p:cNvPr>
          <p:cNvSpPr txBox="1">
            <a:spLocks/>
          </p:cNvSpPr>
          <p:nvPr userDrawn="1"/>
        </p:nvSpPr>
        <p:spPr>
          <a:xfrm>
            <a:off x="8902699" y="64758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0773A1-C018-4AC5-9B89-E4BE87AA74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879F6C-36FC-214A-95DA-A642EA505D84}"/>
              </a:ext>
            </a:extLst>
          </p:cNvPr>
          <p:cNvSpPr/>
          <p:nvPr userDrawn="1"/>
        </p:nvSpPr>
        <p:spPr>
          <a:xfrm>
            <a:off x="0" y="529843"/>
            <a:ext cx="45719" cy="553998"/>
          </a:xfrm>
          <a:prstGeom prst="rect">
            <a:avLst/>
          </a:prstGeom>
          <a:solidFill>
            <a:srgbClr val="ED1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08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802" y="585243"/>
            <a:ext cx="10515600" cy="443198"/>
          </a:xfrm>
          <a:prstGeom prst="rect">
            <a:avLst/>
          </a:prstGeom>
        </p:spPr>
        <p:txBody>
          <a:bodyPr vert="horz" wrap="square" lIns="0" tIns="0" rIns="0" bIns="0" rtlCol="1" anchor="ctr">
            <a:sp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802" y="1436914"/>
            <a:ext cx="10515600" cy="4740049"/>
          </a:xfrm>
          <a:prstGeom prst="rect">
            <a:avLst/>
          </a:prstGeom>
        </p:spPr>
        <p:txBody>
          <a:bodyPr vert="horz" wrap="square" lIns="0" tIns="0" rIns="0" bIns="0" rtlCol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A36BFD-F603-C642-9AE0-8735E7311834}"/>
              </a:ext>
            </a:extLst>
          </p:cNvPr>
          <p:cNvSpPr/>
          <p:nvPr userDrawn="1"/>
        </p:nvSpPr>
        <p:spPr>
          <a:xfrm>
            <a:off x="546099" y="6792438"/>
            <a:ext cx="11099800" cy="73152"/>
          </a:xfrm>
          <a:prstGeom prst="rect">
            <a:avLst/>
          </a:prstGeom>
          <a:gradFill>
            <a:gsLst>
              <a:gs pos="0">
                <a:srgbClr val="FF6800"/>
              </a:gs>
              <a:gs pos="100000">
                <a:srgbClr val="EF003C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Light"/>
              <a:ea typeface="+mn-ea"/>
              <a:cs typeface="Aharon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8C7CFB-785B-A74A-9D98-AE54D2FEAE94}"/>
              </a:ext>
            </a:extLst>
          </p:cNvPr>
          <p:cNvSpPr txBox="1"/>
          <p:nvPr userDrawn="1"/>
        </p:nvSpPr>
        <p:spPr>
          <a:xfrm>
            <a:off x="546101" y="6519986"/>
            <a:ext cx="1620529" cy="287259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Roboto Light"/>
                <a:ea typeface="+mn-ea"/>
                <a:cs typeface="Roboto Light"/>
              </a:rPr>
              <a:t>© Morphisec Ltd., 2018 | </a:t>
            </a: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Roboto Light"/>
              </a:rPr>
              <a:t>CONFIDENTIAL</a:t>
            </a:r>
          </a:p>
        </p:txBody>
      </p:sp>
      <p:pic>
        <p:nvPicPr>
          <p:cNvPr id="7" name="Picture 6" descr="Morphisec_presentation_template.pdf">
            <a:extLst>
              <a:ext uri="{FF2B5EF4-FFF2-40B4-BE49-F238E27FC236}">
                <a16:creationId xmlns:a16="http://schemas.microsoft.com/office/drawing/2014/main" id="{1B0A11B6-575E-9D4D-8C4C-A752D22390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3417" t="94941" r="7155" b="2368"/>
          <a:stretch/>
        </p:blipFill>
        <p:spPr>
          <a:xfrm>
            <a:off x="10128064" y="6572180"/>
            <a:ext cx="1073537" cy="172532"/>
          </a:xfrm>
          <a:prstGeom prst="rect">
            <a:avLst/>
          </a:prstGeom>
        </p:spPr>
      </p:pic>
      <p:sp>
        <p:nvSpPr>
          <p:cNvPr id="8" name="Slide Number Placeholder 12">
            <a:extLst>
              <a:ext uri="{FF2B5EF4-FFF2-40B4-BE49-F238E27FC236}">
                <a16:creationId xmlns:a16="http://schemas.microsoft.com/office/drawing/2014/main" id="{8A1A015B-851B-1D4D-8E3D-AB955BA3E8CA}"/>
              </a:ext>
            </a:extLst>
          </p:cNvPr>
          <p:cNvSpPr txBox="1">
            <a:spLocks/>
          </p:cNvSpPr>
          <p:nvPr userDrawn="1"/>
        </p:nvSpPr>
        <p:spPr>
          <a:xfrm>
            <a:off x="8902699" y="64758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0773A1-C018-4AC5-9B89-E4BE87AA74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15FC87-B293-8E42-A985-A9E55B0982DD}"/>
              </a:ext>
            </a:extLst>
          </p:cNvPr>
          <p:cNvSpPr/>
          <p:nvPr userDrawn="1"/>
        </p:nvSpPr>
        <p:spPr>
          <a:xfrm>
            <a:off x="0" y="529843"/>
            <a:ext cx="45719" cy="553998"/>
          </a:xfrm>
          <a:prstGeom prst="rect">
            <a:avLst/>
          </a:prstGeom>
          <a:solidFill>
            <a:srgbClr val="ED1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50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9" r:id="rId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 spc="-100" baseline="0">
          <a:solidFill>
            <a:srgbClr val="4D4D4F"/>
          </a:solidFill>
          <a:latin typeface="Roboto Light" panose="02000000000000000000" pitchFamily="2" charset="0"/>
          <a:ea typeface="Roboto Light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800"/>
        </a:spcBef>
        <a:buFontTx/>
        <a:buBlip>
          <a:blip r:embed="rId10"/>
        </a:buBlip>
        <a:defRPr lang="en-US" sz="2400" kern="1200" smtClean="0">
          <a:solidFill>
            <a:srgbClr val="4D4D4F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buFontTx/>
        <a:buBlip>
          <a:blip r:embed="rId10"/>
        </a:buBlip>
        <a:defRPr lang="en-US" sz="2000" kern="1200" smtClean="0">
          <a:solidFill>
            <a:srgbClr val="4D4D4F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Tx/>
        <a:buBlip>
          <a:blip r:embed="rId10"/>
        </a:buBlip>
        <a:defRPr lang="en-US" sz="1800" kern="1200" smtClean="0">
          <a:solidFill>
            <a:srgbClr val="4D4D4F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buFontTx/>
        <a:buBlip>
          <a:blip r:embed="rId10"/>
        </a:buBlip>
        <a:defRPr lang="en-US" sz="1600" kern="1200" smtClean="0">
          <a:solidFill>
            <a:srgbClr val="4D4D4F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buFontTx/>
        <a:buBlip>
          <a:blip r:embed="rId10"/>
        </a:buBlip>
        <a:defRPr lang="he-IL" sz="1600" kern="1200" smtClean="0">
          <a:solidFill>
            <a:srgbClr val="4D4D4F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52FA4-CCE7-4AAD-9FCD-3961B16ABF0C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083F9-84ED-46B4-9A6C-E0EB6B8CC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90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083F9-84ED-46B4-9A6C-E0EB6B8CC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4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ftp://ftp.adobe.com/pub/adobe/reader/win/AcrobatDC/1800920044/AcroRdrDC1800920044_en_US.ex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github.com/smgorelik/Windows-RCE-exploits/blob/master/Documents/Acrobat/CVE-2018-4990_#PoC#.zip" TargetMode="External"/><Relationship Id="rId4" Type="http://schemas.openxmlformats.org/officeDocument/2006/relationships/hyperlink" Target="ftp://ftp.adobe.com/pub/adobe/reader/win/AcrobatDC/1801120038/AcroRdrDCUpd1801120038.msp,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x.adobe.com/flash-player/kb/archived-flash-player-version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github.com/smgorelik/Windows-RCE-exploits/blob/master/Documents/Office+Flash/CVE-2018-4878_#PoC#.zi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free-decompiler.com/flash/docs/as3_pcode_instructions.en.html" TargetMode="Externa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5257D3-5F0F-408E-A4E1-A09A79C63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597878" y="-637254"/>
            <a:ext cx="13112897" cy="749525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34653" y="2402398"/>
            <a:ext cx="7729519" cy="1386116"/>
          </a:xfrm>
        </p:spPr>
        <p:txBody>
          <a:bodyPr>
            <a:noAutofit/>
          </a:bodyPr>
          <a:lstStyle/>
          <a:p>
            <a:pPr algn="l"/>
            <a:r>
              <a:rPr lang="en-US" sz="3000" b="1" dirty="0"/>
              <a:t>Dissection of Advanced Exploits</a:t>
            </a:r>
            <a:br>
              <a:rPr lang="en-US" sz="3000" b="1" dirty="0"/>
            </a:br>
            <a:r>
              <a:rPr lang="en-US" sz="3000" b="1" dirty="0"/>
              <a:t>(Document &amp; Browser exploitation)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4653" y="3868647"/>
            <a:ext cx="4043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Michael Gorelik</a:t>
            </a:r>
          </a:p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Chief Technology Officer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736FBE-DABE-41B7-B676-FC3EA4F068FF}"/>
              </a:ext>
            </a:extLst>
          </p:cNvPr>
          <p:cNvGrpSpPr/>
          <p:nvPr/>
        </p:nvGrpSpPr>
        <p:grpSpPr>
          <a:xfrm>
            <a:off x="541124" y="5635181"/>
            <a:ext cx="5705646" cy="614644"/>
            <a:chOff x="5166716" y="5612000"/>
            <a:chExt cx="6556005" cy="70625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31E6CA9-4F4E-4F40-AEB4-7BA154114B13}"/>
                </a:ext>
              </a:extLst>
            </p:cNvPr>
            <p:cNvGrpSpPr/>
            <p:nvPr/>
          </p:nvGrpSpPr>
          <p:grpSpPr>
            <a:xfrm>
              <a:off x="10110004" y="5771014"/>
              <a:ext cx="1612717" cy="343632"/>
              <a:chOff x="1588" y="2120900"/>
              <a:chExt cx="12188825" cy="2597151"/>
            </a:xfrm>
            <a:solidFill>
              <a:schemeClr val="bg1"/>
            </a:solidFill>
          </p:grpSpPr>
          <p:sp>
            <p:nvSpPr>
              <p:cNvPr id="14" name="Freeform 34">
                <a:extLst>
                  <a:ext uri="{FF2B5EF4-FFF2-40B4-BE49-F238E27FC236}">
                    <a16:creationId xmlns:a16="http://schemas.microsoft.com/office/drawing/2014/main" id="{CA462321-5FE2-4E93-99FE-226733F346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64413" y="2163763"/>
                <a:ext cx="4826000" cy="1141413"/>
              </a:xfrm>
              <a:custGeom>
                <a:avLst/>
                <a:gdLst>
                  <a:gd name="T0" fmla="*/ 170 w 3077"/>
                  <a:gd name="T1" fmla="*/ 0 h 727"/>
                  <a:gd name="T2" fmla="*/ 184 w 3077"/>
                  <a:gd name="T3" fmla="*/ 429 h 727"/>
                  <a:gd name="T4" fmla="*/ 93 w 3077"/>
                  <a:gd name="T5" fmla="*/ 715 h 727"/>
                  <a:gd name="T6" fmla="*/ 0 w 3077"/>
                  <a:gd name="T7" fmla="*/ 0 h 727"/>
                  <a:gd name="T8" fmla="*/ 184 w 3077"/>
                  <a:gd name="T9" fmla="*/ 339 h 727"/>
                  <a:gd name="T10" fmla="*/ 172 w 3077"/>
                  <a:gd name="T11" fmla="*/ 91 h 727"/>
                  <a:gd name="T12" fmla="*/ 93 w 3077"/>
                  <a:gd name="T13" fmla="*/ 339 h 727"/>
                  <a:gd name="T14" fmla="*/ 673 w 3077"/>
                  <a:gd name="T15" fmla="*/ 181 h 727"/>
                  <a:gd name="T16" fmla="*/ 863 w 3077"/>
                  <a:gd name="T17" fmla="*/ 613 h 727"/>
                  <a:gd name="T18" fmla="*/ 785 w 3077"/>
                  <a:gd name="T19" fmla="*/ 715 h 727"/>
                  <a:gd name="T20" fmla="*/ 783 w 3077"/>
                  <a:gd name="T21" fmla="*/ 647 h 727"/>
                  <a:gd name="T22" fmla="*/ 463 w 3077"/>
                  <a:gd name="T23" fmla="*/ 565 h 727"/>
                  <a:gd name="T24" fmla="*/ 776 w 3077"/>
                  <a:gd name="T25" fmla="*/ 395 h 727"/>
                  <a:gd name="T26" fmla="*/ 521 w 3077"/>
                  <a:gd name="T27" fmla="*/ 312 h 727"/>
                  <a:gd name="T28" fmla="*/ 776 w 3077"/>
                  <a:gd name="T29" fmla="*/ 466 h 727"/>
                  <a:gd name="T30" fmla="*/ 556 w 3077"/>
                  <a:gd name="T31" fmla="*/ 565 h 727"/>
                  <a:gd name="T32" fmla="*/ 776 w 3077"/>
                  <a:gd name="T33" fmla="*/ 512 h 727"/>
                  <a:gd name="T34" fmla="*/ 1002 w 3077"/>
                  <a:gd name="T35" fmla="*/ 193 h 727"/>
                  <a:gd name="T36" fmla="*/ 1083 w 3077"/>
                  <a:gd name="T37" fmla="*/ 274 h 727"/>
                  <a:gd name="T38" fmla="*/ 1209 w 3077"/>
                  <a:gd name="T39" fmla="*/ 181 h 727"/>
                  <a:gd name="T40" fmla="*/ 1267 w 3077"/>
                  <a:gd name="T41" fmla="*/ 274 h 727"/>
                  <a:gd name="T42" fmla="*/ 1089 w 3077"/>
                  <a:gd name="T43" fmla="*/ 478 h 727"/>
                  <a:gd name="T44" fmla="*/ 1002 w 3077"/>
                  <a:gd name="T45" fmla="*/ 715 h 727"/>
                  <a:gd name="T46" fmla="*/ 1640 w 3077"/>
                  <a:gd name="T47" fmla="*/ 271 h 727"/>
                  <a:gd name="T48" fmla="*/ 1515 w 3077"/>
                  <a:gd name="T49" fmla="*/ 556 h 727"/>
                  <a:gd name="T50" fmla="*/ 1648 w 3077"/>
                  <a:gd name="T51" fmla="*/ 631 h 727"/>
                  <a:gd name="T52" fmla="*/ 1573 w 3077"/>
                  <a:gd name="T53" fmla="*/ 727 h 727"/>
                  <a:gd name="T54" fmla="*/ 1427 w 3077"/>
                  <a:gd name="T55" fmla="*/ 271 h 727"/>
                  <a:gd name="T56" fmla="*/ 1321 w 3077"/>
                  <a:gd name="T57" fmla="*/ 193 h 727"/>
                  <a:gd name="T58" fmla="*/ 1427 w 3077"/>
                  <a:gd name="T59" fmla="*/ 72 h 727"/>
                  <a:gd name="T60" fmla="*/ 1515 w 3077"/>
                  <a:gd name="T61" fmla="*/ 193 h 727"/>
                  <a:gd name="T62" fmla="*/ 1640 w 3077"/>
                  <a:gd name="T63" fmla="*/ 271 h 727"/>
                  <a:gd name="T64" fmla="*/ 1822 w 3077"/>
                  <a:gd name="T65" fmla="*/ 193 h 727"/>
                  <a:gd name="T66" fmla="*/ 1824 w 3077"/>
                  <a:gd name="T67" fmla="*/ 276 h 727"/>
                  <a:gd name="T68" fmla="*/ 2157 w 3077"/>
                  <a:gd name="T69" fmla="*/ 405 h 727"/>
                  <a:gd name="T70" fmla="*/ 2070 w 3077"/>
                  <a:gd name="T71" fmla="*/ 715 h 727"/>
                  <a:gd name="T72" fmla="*/ 1969 w 3077"/>
                  <a:gd name="T73" fmla="*/ 258 h 727"/>
                  <a:gd name="T74" fmla="*/ 1825 w 3077"/>
                  <a:gd name="T75" fmla="*/ 715 h 727"/>
                  <a:gd name="T76" fmla="*/ 1738 w 3077"/>
                  <a:gd name="T77" fmla="*/ 193 h 727"/>
                  <a:gd name="T78" fmla="*/ 2514 w 3077"/>
                  <a:gd name="T79" fmla="*/ 727 h 727"/>
                  <a:gd name="T80" fmla="*/ 2490 w 3077"/>
                  <a:gd name="T81" fmla="*/ 181 h 727"/>
                  <a:gd name="T82" fmla="*/ 2361 w 3077"/>
                  <a:gd name="T83" fmla="*/ 475 h 727"/>
                  <a:gd name="T84" fmla="*/ 2663 w 3077"/>
                  <a:gd name="T85" fmla="*/ 597 h 727"/>
                  <a:gd name="T86" fmla="*/ 2607 w 3077"/>
                  <a:gd name="T87" fmla="*/ 404 h 727"/>
                  <a:gd name="T88" fmla="*/ 2361 w 3077"/>
                  <a:gd name="T89" fmla="*/ 404 h 727"/>
                  <a:gd name="T90" fmla="*/ 2813 w 3077"/>
                  <a:gd name="T91" fmla="*/ 193 h 727"/>
                  <a:gd name="T92" fmla="*/ 2894 w 3077"/>
                  <a:gd name="T93" fmla="*/ 274 h 727"/>
                  <a:gd name="T94" fmla="*/ 3020 w 3077"/>
                  <a:gd name="T95" fmla="*/ 181 h 727"/>
                  <a:gd name="T96" fmla="*/ 3077 w 3077"/>
                  <a:gd name="T97" fmla="*/ 274 h 727"/>
                  <a:gd name="T98" fmla="*/ 2900 w 3077"/>
                  <a:gd name="T99" fmla="*/ 478 h 727"/>
                  <a:gd name="T100" fmla="*/ 2813 w 3077"/>
                  <a:gd name="T101" fmla="*/ 715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77" h="727">
                    <a:moveTo>
                      <a:pt x="0" y="0"/>
                    </a:moveTo>
                    <a:cubicBezTo>
                      <a:pt x="170" y="0"/>
                      <a:pt x="170" y="0"/>
                      <a:pt x="170" y="0"/>
                    </a:cubicBezTo>
                    <a:cubicBezTo>
                      <a:pt x="303" y="0"/>
                      <a:pt x="413" y="52"/>
                      <a:pt x="413" y="214"/>
                    </a:cubicBezTo>
                    <a:cubicBezTo>
                      <a:pt x="413" y="373"/>
                      <a:pt x="301" y="429"/>
                      <a:pt x="184" y="429"/>
                    </a:cubicBezTo>
                    <a:cubicBezTo>
                      <a:pt x="93" y="429"/>
                      <a:pt x="93" y="429"/>
                      <a:pt x="93" y="429"/>
                    </a:cubicBezTo>
                    <a:cubicBezTo>
                      <a:pt x="93" y="715"/>
                      <a:pt x="93" y="715"/>
                      <a:pt x="93" y="715"/>
                    </a:cubicBezTo>
                    <a:cubicBezTo>
                      <a:pt x="0" y="715"/>
                      <a:pt x="0" y="715"/>
                      <a:pt x="0" y="715"/>
                    </a:cubicBezTo>
                    <a:lnTo>
                      <a:pt x="0" y="0"/>
                    </a:lnTo>
                    <a:close/>
                    <a:moveTo>
                      <a:pt x="93" y="339"/>
                    </a:moveTo>
                    <a:cubicBezTo>
                      <a:pt x="184" y="339"/>
                      <a:pt x="184" y="339"/>
                      <a:pt x="184" y="339"/>
                    </a:cubicBezTo>
                    <a:cubicBezTo>
                      <a:pt x="242" y="339"/>
                      <a:pt x="315" y="308"/>
                      <a:pt x="315" y="213"/>
                    </a:cubicBezTo>
                    <a:cubicBezTo>
                      <a:pt x="315" y="123"/>
                      <a:pt x="229" y="91"/>
                      <a:pt x="172" y="91"/>
                    </a:cubicBezTo>
                    <a:cubicBezTo>
                      <a:pt x="93" y="91"/>
                      <a:pt x="93" y="91"/>
                      <a:pt x="93" y="91"/>
                    </a:cubicBezTo>
                    <a:lnTo>
                      <a:pt x="93" y="339"/>
                    </a:lnTo>
                    <a:close/>
                    <a:moveTo>
                      <a:pt x="517" y="230"/>
                    </a:moveTo>
                    <a:cubicBezTo>
                      <a:pt x="560" y="201"/>
                      <a:pt x="612" y="181"/>
                      <a:pt x="673" y="181"/>
                    </a:cubicBezTo>
                    <a:cubicBezTo>
                      <a:pt x="809" y="181"/>
                      <a:pt x="863" y="254"/>
                      <a:pt x="863" y="397"/>
                    </a:cubicBezTo>
                    <a:cubicBezTo>
                      <a:pt x="863" y="613"/>
                      <a:pt x="863" y="613"/>
                      <a:pt x="863" y="613"/>
                    </a:cubicBezTo>
                    <a:cubicBezTo>
                      <a:pt x="863" y="672"/>
                      <a:pt x="865" y="700"/>
                      <a:pt x="867" y="715"/>
                    </a:cubicBezTo>
                    <a:cubicBezTo>
                      <a:pt x="785" y="715"/>
                      <a:pt x="785" y="715"/>
                      <a:pt x="785" y="715"/>
                    </a:cubicBezTo>
                    <a:cubicBezTo>
                      <a:pt x="785" y="647"/>
                      <a:pt x="785" y="647"/>
                      <a:pt x="785" y="647"/>
                    </a:cubicBezTo>
                    <a:cubicBezTo>
                      <a:pt x="783" y="647"/>
                      <a:pt x="783" y="647"/>
                      <a:pt x="783" y="647"/>
                    </a:cubicBezTo>
                    <a:cubicBezTo>
                      <a:pt x="763" y="679"/>
                      <a:pt x="717" y="727"/>
                      <a:pt x="637" y="727"/>
                    </a:cubicBezTo>
                    <a:cubicBezTo>
                      <a:pt x="534" y="727"/>
                      <a:pt x="463" y="678"/>
                      <a:pt x="463" y="565"/>
                    </a:cubicBezTo>
                    <a:cubicBezTo>
                      <a:pt x="463" y="434"/>
                      <a:pt x="593" y="393"/>
                      <a:pt x="683" y="393"/>
                    </a:cubicBezTo>
                    <a:cubicBezTo>
                      <a:pt x="717" y="393"/>
                      <a:pt x="742" y="393"/>
                      <a:pt x="776" y="395"/>
                    </a:cubicBezTo>
                    <a:cubicBezTo>
                      <a:pt x="776" y="305"/>
                      <a:pt x="746" y="258"/>
                      <a:pt x="659" y="258"/>
                    </a:cubicBezTo>
                    <a:cubicBezTo>
                      <a:pt x="610" y="258"/>
                      <a:pt x="557" y="279"/>
                      <a:pt x="521" y="312"/>
                    </a:cubicBezTo>
                    <a:lnTo>
                      <a:pt x="517" y="230"/>
                    </a:lnTo>
                    <a:close/>
                    <a:moveTo>
                      <a:pt x="776" y="466"/>
                    </a:moveTo>
                    <a:cubicBezTo>
                      <a:pt x="757" y="466"/>
                      <a:pt x="739" y="464"/>
                      <a:pt x="720" y="464"/>
                    </a:cubicBezTo>
                    <a:cubicBezTo>
                      <a:pt x="673" y="464"/>
                      <a:pt x="556" y="472"/>
                      <a:pt x="556" y="565"/>
                    </a:cubicBezTo>
                    <a:cubicBezTo>
                      <a:pt x="556" y="620"/>
                      <a:pt x="604" y="650"/>
                      <a:pt x="644" y="650"/>
                    </a:cubicBezTo>
                    <a:cubicBezTo>
                      <a:pt x="731" y="650"/>
                      <a:pt x="776" y="590"/>
                      <a:pt x="776" y="512"/>
                    </a:cubicBezTo>
                    <a:lnTo>
                      <a:pt x="776" y="466"/>
                    </a:lnTo>
                    <a:close/>
                    <a:moveTo>
                      <a:pt x="1002" y="193"/>
                    </a:moveTo>
                    <a:cubicBezTo>
                      <a:pt x="1083" y="193"/>
                      <a:pt x="1083" y="193"/>
                      <a:pt x="1083" y="193"/>
                    </a:cubicBezTo>
                    <a:cubicBezTo>
                      <a:pt x="1083" y="274"/>
                      <a:pt x="1083" y="274"/>
                      <a:pt x="1083" y="274"/>
                    </a:cubicBezTo>
                    <a:cubicBezTo>
                      <a:pt x="1085" y="274"/>
                      <a:pt x="1085" y="274"/>
                      <a:pt x="1085" y="274"/>
                    </a:cubicBezTo>
                    <a:cubicBezTo>
                      <a:pt x="1109" y="219"/>
                      <a:pt x="1159" y="181"/>
                      <a:pt x="1209" y="181"/>
                    </a:cubicBezTo>
                    <a:cubicBezTo>
                      <a:pt x="1235" y="181"/>
                      <a:pt x="1248" y="184"/>
                      <a:pt x="1267" y="188"/>
                    </a:cubicBezTo>
                    <a:cubicBezTo>
                      <a:pt x="1267" y="274"/>
                      <a:pt x="1267" y="274"/>
                      <a:pt x="1267" y="274"/>
                    </a:cubicBezTo>
                    <a:cubicBezTo>
                      <a:pt x="1251" y="267"/>
                      <a:pt x="1233" y="265"/>
                      <a:pt x="1218" y="265"/>
                    </a:cubicBezTo>
                    <a:cubicBezTo>
                      <a:pt x="1140" y="265"/>
                      <a:pt x="1089" y="346"/>
                      <a:pt x="1089" y="478"/>
                    </a:cubicBezTo>
                    <a:cubicBezTo>
                      <a:pt x="1089" y="715"/>
                      <a:pt x="1089" y="715"/>
                      <a:pt x="1089" y="715"/>
                    </a:cubicBezTo>
                    <a:cubicBezTo>
                      <a:pt x="1002" y="715"/>
                      <a:pt x="1002" y="715"/>
                      <a:pt x="1002" y="715"/>
                    </a:cubicBezTo>
                    <a:lnTo>
                      <a:pt x="1002" y="193"/>
                    </a:lnTo>
                    <a:close/>
                    <a:moveTo>
                      <a:pt x="1640" y="271"/>
                    </a:moveTo>
                    <a:cubicBezTo>
                      <a:pt x="1515" y="271"/>
                      <a:pt x="1515" y="271"/>
                      <a:pt x="1515" y="271"/>
                    </a:cubicBezTo>
                    <a:cubicBezTo>
                      <a:pt x="1515" y="556"/>
                      <a:pt x="1515" y="556"/>
                      <a:pt x="1515" y="556"/>
                    </a:cubicBezTo>
                    <a:cubicBezTo>
                      <a:pt x="1515" y="617"/>
                      <a:pt x="1548" y="650"/>
                      <a:pt x="1588" y="650"/>
                    </a:cubicBezTo>
                    <a:cubicBezTo>
                      <a:pt x="1615" y="650"/>
                      <a:pt x="1635" y="640"/>
                      <a:pt x="1648" y="631"/>
                    </a:cubicBezTo>
                    <a:cubicBezTo>
                      <a:pt x="1648" y="713"/>
                      <a:pt x="1648" y="713"/>
                      <a:pt x="1648" y="713"/>
                    </a:cubicBezTo>
                    <a:cubicBezTo>
                      <a:pt x="1628" y="719"/>
                      <a:pt x="1601" y="727"/>
                      <a:pt x="1573" y="727"/>
                    </a:cubicBezTo>
                    <a:cubicBezTo>
                      <a:pt x="1483" y="727"/>
                      <a:pt x="1427" y="680"/>
                      <a:pt x="1427" y="576"/>
                    </a:cubicBezTo>
                    <a:cubicBezTo>
                      <a:pt x="1427" y="271"/>
                      <a:pt x="1427" y="271"/>
                      <a:pt x="1427" y="271"/>
                    </a:cubicBezTo>
                    <a:cubicBezTo>
                      <a:pt x="1321" y="271"/>
                      <a:pt x="1321" y="271"/>
                      <a:pt x="1321" y="271"/>
                    </a:cubicBezTo>
                    <a:cubicBezTo>
                      <a:pt x="1321" y="193"/>
                      <a:pt x="1321" y="193"/>
                      <a:pt x="1321" y="193"/>
                    </a:cubicBezTo>
                    <a:cubicBezTo>
                      <a:pt x="1427" y="193"/>
                      <a:pt x="1427" y="193"/>
                      <a:pt x="1427" y="193"/>
                    </a:cubicBezTo>
                    <a:cubicBezTo>
                      <a:pt x="1427" y="72"/>
                      <a:pt x="1427" y="72"/>
                      <a:pt x="1427" y="72"/>
                    </a:cubicBezTo>
                    <a:cubicBezTo>
                      <a:pt x="1515" y="41"/>
                      <a:pt x="1515" y="41"/>
                      <a:pt x="1515" y="41"/>
                    </a:cubicBezTo>
                    <a:cubicBezTo>
                      <a:pt x="1515" y="193"/>
                      <a:pt x="1515" y="193"/>
                      <a:pt x="1515" y="193"/>
                    </a:cubicBezTo>
                    <a:cubicBezTo>
                      <a:pt x="1640" y="193"/>
                      <a:pt x="1640" y="193"/>
                      <a:pt x="1640" y="193"/>
                    </a:cubicBezTo>
                    <a:lnTo>
                      <a:pt x="1640" y="271"/>
                    </a:lnTo>
                    <a:close/>
                    <a:moveTo>
                      <a:pt x="1738" y="193"/>
                    </a:moveTo>
                    <a:cubicBezTo>
                      <a:pt x="1822" y="193"/>
                      <a:pt x="1822" y="193"/>
                      <a:pt x="1822" y="193"/>
                    </a:cubicBezTo>
                    <a:cubicBezTo>
                      <a:pt x="1822" y="276"/>
                      <a:pt x="1822" y="276"/>
                      <a:pt x="1822" y="276"/>
                    </a:cubicBezTo>
                    <a:cubicBezTo>
                      <a:pt x="1824" y="276"/>
                      <a:pt x="1824" y="276"/>
                      <a:pt x="1824" y="276"/>
                    </a:cubicBezTo>
                    <a:cubicBezTo>
                      <a:pt x="1850" y="216"/>
                      <a:pt x="1913" y="181"/>
                      <a:pt x="1979" y="181"/>
                    </a:cubicBezTo>
                    <a:cubicBezTo>
                      <a:pt x="2102" y="181"/>
                      <a:pt x="2157" y="265"/>
                      <a:pt x="2157" y="405"/>
                    </a:cubicBezTo>
                    <a:cubicBezTo>
                      <a:pt x="2157" y="715"/>
                      <a:pt x="2157" y="715"/>
                      <a:pt x="2157" y="715"/>
                    </a:cubicBezTo>
                    <a:cubicBezTo>
                      <a:pt x="2070" y="715"/>
                      <a:pt x="2070" y="715"/>
                      <a:pt x="2070" y="715"/>
                    </a:cubicBezTo>
                    <a:cubicBezTo>
                      <a:pt x="2070" y="445"/>
                      <a:pt x="2070" y="445"/>
                      <a:pt x="2070" y="445"/>
                    </a:cubicBezTo>
                    <a:cubicBezTo>
                      <a:pt x="2070" y="323"/>
                      <a:pt x="2045" y="264"/>
                      <a:pt x="1969" y="258"/>
                    </a:cubicBezTo>
                    <a:cubicBezTo>
                      <a:pt x="1870" y="258"/>
                      <a:pt x="1825" y="346"/>
                      <a:pt x="1825" y="473"/>
                    </a:cubicBezTo>
                    <a:cubicBezTo>
                      <a:pt x="1825" y="715"/>
                      <a:pt x="1825" y="715"/>
                      <a:pt x="1825" y="715"/>
                    </a:cubicBezTo>
                    <a:cubicBezTo>
                      <a:pt x="1738" y="715"/>
                      <a:pt x="1738" y="715"/>
                      <a:pt x="1738" y="715"/>
                    </a:cubicBezTo>
                    <a:lnTo>
                      <a:pt x="1738" y="193"/>
                    </a:lnTo>
                    <a:close/>
                    <a:moveTo>
                      <a:pt x="2663" y="694"/>
                    </a:moveTo>
                    <a:cubicBezTo>
                      <a:pt x="2630" y="707"/>
                      <a:pt x="2592" y="727"/>
                      <a:pt x="2514" y="727"/>
                    </a:cubicBezTo>
                    <a:cubicBezTo>
                      <a:pt x="2346" y="727"/>
                      <a:pt x="2268" y="615"/>
                      <a:pt x="2268" y="445"/>
                    </a:cubicBezTo>
                    <a:cubicBezTo>
                      <a:pt x="2268" y="290"/>
                      <a:pt x="2357" y="181"/>
                      <a:pt x="2490" y="181"/>
                    </a:cubicBezTo>
                    <a:cubicBezTo>
                      <a:pt x="2648" y="181"/>
                      <a:pt x="2700" y="308"/>
                      <a:pt x="2700" y="475"/>
                    </a:cubicBezTo>
                    <a:cubicBezTo>
                      <a:pt x="2361" y="475"/>
                      <a:pt x="2361" y="475"/>
                      <a:pt x="2361" y="475"/>
                    </a:cubicBezTo>
                    <a:cubicBezTo>
                      <a:pt x="2361" y="579"/>
                      <a:pt x="2435" y="650"/>
                      <a:pt x="2517" y="650"/>
                    </a:cubicBezTo>
                    <a:cubicBezTo>
                      <a:pt x="2575" y="650"/>
                      <a:pt x="2642" y="617"/>
                      <a:pt x="2663" y="597"/>
                    </a:cubicBezTo>
                    <a:lnTo>
                      <a:pt x="2663" y="694"/>
                    </a:lnTo>
                    <a:close/>
                    <a:moveTo>
                      <a:pt x="2607" y="404"/>
                    </a:moveTo>
                    <a:cubicBezTo>
                      <a:pt x="2607" y="324"/>
                      <a:pt x="2564" y="258"/>
                      <a:pt x="2489" y="258"/>
                    </a:cubicBezTo>
                    <a:cubicBezTo>
                      <a:pt x="2403" y="258"/>
                      <a:pt x="2368" y="336"/>
                      <a:pt x="2361" y="404"/>
                    </a:cubicBezTo>
                    <a:lnTo>
                      <a:pt x="2607" y="404"/>
                    </a:lnTo>
                    <a:close/>
                    <a:moveTo>
                      <a:pt x="2813" y="193"/>
                    </a:moveTo>
                    <a:cubicBezTo>
                      <a:pt x="2894" y="193"/>
                      <a:pt x="2894" y="193"/>
                      <a:pt x="2894" y="193"/>
                    </a:cubicBezTo>
                    <a:cubicBezTo>
                      <a:pt x="2894" y="274"/>
                      <a:pt x="2894" y="274"/>
                      <a:pt x="2894" y="274"/>
                    </a:cubicBezTo>
                    <a:cubicBezTo>
                      <a:pt x="2896" y="274"/>
                      <a:pt x="2896" y="274"/>
                      <a:pt x="2896" y="274"/>
                    </a:cubicBezTo>
                    <a:cubicBezTo>
                      <a:pt x="2919" y="219"/>
                      <a:pt x="2970" y="181"/>
                      <a:pt x="3020" y="181"/>
                    </a:cubicBezTo>
                    <a:cubicBezTo>
                      <a:pt x="3046" y="181"/>
                      <a:pt x="3059" y="184"/>
                      <a:pt x="3077" y="188"/>
                    </a:cubicBezTo>
                    <a:cubicBezTo>
                      <a:pt x="3077" y="274"/>
                      <a:pt x="3077" y="274"/>
                      <a:pt x="3077" y="274"/>
                    </a:cubicBezTo>
                    <a:cubicBezTo>
                      <a:pt x="3062" y="267"/>
                      <a:pt x="3044" y="265"/>
                      <a:pt x="3029" y="265"/>
                    </a:cubicBezTo>
                    <a:cubicBezTo>
                      <a:pt x="2951" y="265"/>
                      <a:pt x="2900" y="346"/>
                      <a:pt x="2900" y="478"/>
                    </a:cubicBezTo>
                    <a:cubicBezTo>
                      <a:pt x="2900" y="715"/>
                      <a:pt x="2900" y="715"/>
                      <a:pt x="2900" y="715"/>
                    </a:cubicBezTo>
                    <a:cubicBezTo>
                      <a:pt x="2813" y="715"/>
                      <a:pt x="2813" y="715"/>
                      <a:pt x="2813" y="715"/>
                    </a:cubicBezTo>
                    <a:lnTo>
                      <a:pt x="2813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5" name="Freeform 35">
                <a:extLst>
                  <a:ext uri="{FF2B5EF4-FFF2-40B4-BE49-F238E27FC236}">
                    <a16:creationId xmlns:a16="http://schemas.microsoft.com/office/drawing/2014/main" id="{1B361A31-FF6F-462F-B52C-959CDD12D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88" y="2120900"/>
                <a:ext cx="7226300" cy="1200150"/>
              </a:xfrm>
              <a:custGeom>
                <a:avLst/>
                <a:gdLst>
                  <a:gd name="T0" fmla="*/ 775 w 4607"/>
                  <a:gd name="T1" fmla="*/ 730 h 764"/>
                  <a:gd name="T2" fmla="*/ 654 w 4607"/>
                  <a:gd name="T3" fmla="*/ 344 h 764"/>
                  <a:gd name="T4" fmla="*/ 313 w 4607"/>
                  <a:gd name="T5" fmla="*/ 730 h 764"/>
                  <a:gd name="T6" fmla="*/ 209 w 4607"/>
                  <a:gd name="T7" fmla="*/ 730 h 764"/>
                  <a:gd name="T8" fmla="*/ 160 w 4607"/>
                  <a:gd name="T9" fmla="*/ 11 h 764"/>
                  <a:gd name="T10" fmla="*/ 458 w 4607"/>
                  <a:gd name="T11" fmla="*/ 413 h 764"/>
                  <a:gd name="T12" fmla="*/ 936 w 4607"/>
                  <a:gd name="T13" fmla="*/ 11 h 764"/>
                  <a:gd name="T14" fmla="*/ 986 w 4607"/>
                  <a:gd name="T15" fmla="*/ 11 h 764"/>
                  <a:gd name="T16" fmla="*/ 1153 w 4607"/>
                  <a:gd name="T17" fmla="*/ 129 h 764"/>
                  <a:gd name="T18" fmla="*/ 944 w 4607"/>
                  <a:gd name="T19" fmla="*/ 198 h 764"/>
                  <a:gd name="T20" fmla="*/ 1019 w 4607"/>
                  <a:gd name="T21" fmla="*/ 731 h 764"/>
                  <a:gd name="T22" fmla="*/ 944 w 4607"/>
                  <a:gd name="T23" fmla="*/ 198 h 764"/>
                  <a:gd name="T24" fmla="*/ 1357 w 4607"/>
                  <a:gd name="T25" fmla="*/ 610 h 764"/>
                  <a:gd name="T26" fmla="*/ 1483 w 4607"/>
                  <a:gd name="T27" fmla="*/ 396 h 764"/>
                  <a:gd name="T28" fmla="*/ 1465 w 4607"/>
                  <a:gd name="T29" fmla="*/ 184 h 764"/>
                  <a:gd name="T30" fmla="*/ 1652 w 4607"/>
                  <a:gd name="T31" fmla="*/ 534 h 764"/>
                  <a:gd name="T32" fmla="*/ 3372 w 4607"/>
                  <a:gd name="T33" fmla="*/ 748 h 764"/>
                  <a:gd name="T34" fmla="*/ 3372 w 4607"/>
                  <a:gd name="T35" fmla="*/ 748 h 764"/>
                  <a:gd name="T36" fmla="*/ 3383 w 4607"/>
                  <a:gd name="T37" fmla="*/ 612 h 764"/>
                  <a:gd name="T38" fmla="*/ 4344 w 4607"/>
                  <a:gd name="T39" fmla="*/ 69 h 764"/>
                  <a:gd name="T40" fmla="*/ 4139 w 4607"/>
                  <a:gd name="T41" fmla="*/ 198 h 764"/>
                  <a:gd name="T42" fmla="*/ 4029 w 4607"/>
                  <a:gd name="T43" fmla="*/ 180 h 764"/>
                  <a:gd name="T44" fmla="*/ 4123 w 4607"/>
                  <a:gd name="T45" fmla="*/ 18 h 764"/>
                  <a:gd name="T46" fmla="*/ 3839 w 4607"/>
                  <a:gd name="T47" fmla="*/ 198 h 764"/>
                  <a:gd name="T48" fmla="*/ 3716 w 4607"/>
                  <a:gd name="T49" fmla="*/ 320 h 764"/>
                  <a:gd name="T50" fmla="*/ 3725 w 4607"/>
                  <a:gd name="T51" fmla="*/ 730 h 764"/>
                  <a:gd name="T52" fmla="*/ 4005 w 4607"/>
                  <a:gd name="T53" fmla="*/ 320 h 764"/>
                  <a:gd name="T54" fmla="*/ 4052 w 4607"/>
                  <a:gd name="T55" fmla="*/ 590 h 764"/>
                  <a:gd name="T56" fmla="*/ 4292 w 4607"/>
                  <a:gd name="T57" fmla="*/ 727 h 764"/>
                  <a:gd name="T58" fmla="*/ 4238 w 4607"/>
                  <a:gd name="T59" fmla="*/ 593 h 764"/>
                  <a:gd name="T60" fmla="*/ 4290 w 4607"/>
                  <a:gd name="T61" fmla="*/ 320 h 764"/>
                  <a:gd name="T62" fmla="*/ 4408 w 4607"/>
                  <a:gd name="T63" fmla="*/ 198 h 764"/>
                  <a:gd name="T64" fmla="*/ 4344 w 4607"/>
                  <a:gd name="T65" fmla="*/ 69 h 764"/>
                  <a:gd name="T66" fmla="*/ 2945 w 4607"/>
                  <a:gd name="T67" fmla="*/ 353 h 764"/>
                  <a:gd name="T68" fmla="*/ 2875 w 4607"/>
                  <a:gd name="T69" fmla="*/ 371 h 764"/>
                  <a:gd name="T70" fmla="*/ 2811 w 4607"/>
                  <a:gd name="T71" fmla="*/ 750 h 764"/>
                  <a:gd name="T72" fmla="*/ 2225 w 4607"/>
                  <a:gd name="T73" fmla="*/ 747 h 764"/>
                  <a:gd name="T74" fmla="*/ 1860 w 4607"/>
                  <a:gd name="T75" fmla="*/ 541 h 764"/>
                  <a:gd name="T76" fmla="*/ 1634 w 4607"/>
                  <a:gd name="T77" fmla="*/ 731 h 764"/>
                  <a:gd name="T78" fmla="*/ 1927 w 4607"/>
                  <a:gd name="T79" fmla="*/ 198 h 764"/>
                  <a:gd name="T80" fmla="*/ 2001 w 4607"/>
                  <a:gd name="T81" fmla="*/ 203 h 764"/>
                  <a:gd name="T82" fmla="*/ 2061 w 4607"/>
                  <a:gd name="T83" fmla="*/ 307 h 764"/>
                  <a:gd name="T84" fmla="*/ 2582 w 4607"/>
                  <a:gd name="T85" fmla="*/ 460 h 764"/>
                  <a:gd name="T86" fmla="*/ 2392 w 4607"/>
                  <a:gd name="T87" fmla="*/ 548 h 764"/>
                  <a:gd name="T88" fmla="*/ 2836 w 4607"/>
                  <a:gd name="T89" fmla="*/ 628 h 764"/>
                  <a:gd name="T90" fmla="*/ 2624 w 4607"/>
                  <a:gd name="T91" fmla="*/ 334 h 764"/>
                  <a:gd name="T92" fmla="*/ 3130 w 4607"/>
                  <a:gd name="T93" fmla="*/ 353 h 764"/>
                  <a:gd name="T94" fmla="*/ 2238 w 4607"/>
                  <a:gd name="T95" fmla="*/ 612 h 764"/>
                  <a:gd name="T96" fmla="*/ 4527 w 4607"/>
                  <a:gd name="T97" fmla="*/ 274 h 764"/>
                  <a:gd name="T98" fmla="*/ 4524 w 4607"/>
                  <a:gd name="T99" fmla="*/ 301 h 764"/>
                  <a:gd name="T100" fmla="*/ 4503 w 4607"/>
                  <a:gd name="T101" fmla="*/ 274 h 764"/>
                  <a:gd name="T102" fmla="*/ 4485 w 4607"/>
                  <a:gd name="T103" fmla="*/ 303 h 764"/>
                  <a:gd name="T104" fmla="*/ 4530 w 4607"/>
                  <a:gd name="T105" fmla="*/ 230 h 764"/>
                  <a:gd name="T106" fmla="*/ 4527 w 4607"/>
                  <a:gd name="T107" fmla="*/ 274 h 764"/>
                  <a:gd name="T108" fmla="*/ 4523 w 4607"/>
                  <a:gd name="T109" fmla="*/ 240 h 764"/>
                  <a:gd name="T110" fmla="*/ 4506 w 4607"/>
                  <a:gd name="T111" fmla="*/ 264 h 764"/>
                  <a:gd name="T112" fmla="*/ 4535 w 4607"/>
                  <a:gd name="T113" fmla="*/ 252 h 764"/>
                  <a:gd name="T114" fmla="*/ 4514 w 4607"/>
                  <a:gd name="T115" fmla="*/ 197 h 764"/>
                  <a:gd name="T116" fmla="*/ 4514 w 4607"/>
                  <a:gd name="T117" fmla="*/ 209 h 764"/>
                  <a:gd name="T118" fmla="*/ 4514 w 4607"/>
                  <a:gd name="T119" fmla="*/ 209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607" h="764">
                    <a:moveTo>
                      <a:pt x="936" y="11"/>
                    </a:moveTo>
                    <a:cubicBezTo>
                      <a:pt x="775" y="730"/>
                      <a:pt x="775" y="730"/>
                      <a:pt x="775" y="730"/>
                    </a:cubicBezTo>
                    <a:cubicBezTo>
                      <a:pt x="568" y="730"/>
                      <a:pt x="568" y="730"/>
                      <a:pt x="568" y="730"/>
                    </a:cubicBezTo>
                    <a:cubicBezTo>
                      <a:pt x="654" y="344"/>
                      <a:pt x="654" y="344"/>
                      <a:pt x="654" y="344"/>
                    </a:cubicBezTo>
                    <a:cubicBezTo>
                      <a:pt x="462" y="730"/>
                      <a:pt x="462" y="730"/>
                      <a:pt x="462" y="730"/>
                    </a:cubicBezTo>
                    <a:cubicBezTo>
                      <a:pt x="313" y="730"/>
                      <a:pt x="313" y="730"/>
                      <a:pt x="313" y="730"/>
                    </a:cubicBezTo>
                    <a:cubicBezTo>
                      <a:pt x="305" y="344"/>
                      <a:pt x="305" y="344"/>
                      <a:pt x="305" y="344"/>
                    </a:cubicBezTo>
                    <a:cubicBezTo>
                      <a:pt x="209" y="730"/>
                      <a:pt x="209" y="730"/>
                      <a:pt x="209" y="730"/>
                    </a:cubicBezTo>
                    <a:cubicBezTo>
                      <a:pt x="0" y="730"/>
                      <a:pt x="0" y="730"/>
                      <a:pt x="0" y="730"/>
                    </a:cubicBezTo>
                    <a:cubicBezTo>
                      <a:pt x="160" y="11"/>
                      <a:pt x="160" y="11"/>
                      <a:pt x="160" y="11"/>
                    </a:cubicBezTo>
                    <a:cubicBezTo>
                      <a:pt x="445" y="11"/>
                      <a:pt x="445" y="11"/>
                      <a:pt x="445" y="11"/>
                    </a:cubicBezTo>
                    <a:cubicBezTo>
                      <a:pt x="458" y="413"/>
                      <a:pt x="458" y="413"/>
                      <a:pt x="458" y="413"/>
                    </a:cubicBezTo>
                    <a:cubicBezTo>
                      <a:pt x="650" y="11"/>
                      <a:pt x="650" y="11"/>
                      <a:pt x="650" y="11"/>
                    </a:cubicBezTo>
                    <a:lnTo>
                      <a:pt x="936" y="11"/>
                    </a:lnTo>
                    <a:close/>
                    <a:moveTo>
                      <a:pt x="1179" y="11"/>
                    </a:moveTo>
                    <a:cubicBezTo>
                      <a:pt x="986" y="11"/>
                      <a:pt x="986" y="11"/>
                      <a:pt x="986" y="11"/>
                    </a:cubicBezTo>
                    <a:cubicBezTo>
                      <a:pt x="960" y="129"/>
                      <a:pt x="960" y="129"/>
                      <a:pt x="960" y="129"/>
                    </a:cubicBezTo>
                    <a:cubicBezTo>
                      <a:pt x="1153" y="129"/>
                      <a:pt x="1153" y="129"/>
                      <a:pt x="1153" y="129"/>
                    </a:cubicBezTo>
                    <a:lnTo>
                      <a:pt x="1179" y="11"/>
                    </a:lnTo>
                    <a:close/>
                    <a:moveTo>
                      <a:pt x="944" y="198"/>
                    </a:moveTo>
                    <a:cubicBezTo>
                      <a:pt x="825" y="730"/>
                      <a:pt x="825" y="730"/>
                      <a:pt x="825" y="730"/>
                    </a:cubicBezTo>
                    <a:cubicBezTo>
                      <a:pt x="1019" y="731"/>
                      <a:pt x="1019" y="731"/>
                      <a:pt x="1019" y="731"/>
                    </a:cubicBezTo>
                    <a:cubicBezTo>
                      <a:pt x="1138" y="198"/>
                      <a:pt x="1138" y="198"/>
                      <a:pt x="1138" y="198"/>
                    </a:cubicBezTo>
                    <a:lnTo>
                      <a:pt x="944" y="198"/>
                    </a:lnTo>
                    <a:close/>
                    <a:moveTo>
                      <a:pt x="1451" y="534"/>
                    </a:moveTo>
                    <a:cubicBezTo>
                      <a:pt x="1446" y="542"/>
                      <a:pt x="1417" y="612"/>
                      <a:pt x="1357" y="610"/>
                    </a:cubicBezTo>
                    <a:cubicBezTo>
                      <a:pt x="1226" y="608"/>
                      <a:pt x="1311" y="314"/>
                      <a:pt x="1429" y="310"/>
                    </a:cubicBezTo>
                    <a:cubicBezTo>
                      <a:pt x="1493" y="309"/>
                      <a:pt x="1486" y="388"/>
                      <a:pt x="1483" y="396"/>
                    </a:cubicBezTo>
                    <a:cubicBezTo>
                      <a:pt x="1683" y="396"/>
                      <a:pt x="1683" y="396"/>
                      <a:pt x="1683" y="396"/>
                    </a:cubicBezTo>
                    <a:cubicBezTo>
                      <a:pt x="1685" y="388"/>
                      <a:pt x="1697" y="195"/>
                      <a:pt x="1465" y="184"/>
                    </a:cubicBezTo>
                    <a:cubicBezTo>
                      <a:pt x="1058" y="163"/>
                      <a:pt x="964" y="738"/>
                      <a:pt x="1324" y="746"/>
                    </a:cubicBezTo>
                    <a:cubicBezTo>
                      <a:pt x="1591" y="751"/>
                      <a:pt x="1652" y="538"/>
                      <a:pt x="1652" y="534"/>
                    </a:cubicBezTo>
                    <a:lnTo>
                      <a:pt x="1451" y="534"/>
                    </a:lnTo>
                    <a:close/>
                    <a:moveTo>
                      <a:pt x="3372" y="748"/>
                    </a:moveTo>
                    <a:cubicBezTo>
                      <a:pt x="2982" y="732"/>
                      <a:pt x="3099" y="157"/>
                      <a:pt x="3499" y="177"/>
                    </a:cubicBezTo>
                    <a:cubicBezTo>
                      <a:pt x="3875" y="195"/>
                      <a:pt x="3768" y="764"/>
                      <a:pt x="3372" y="748"/>
                    </a:cubicBezTo>
                    <a:close/>
                    <a:moveTo>
                      <a:pt x="3486" y="302"/>
                    </a:moveTo>
                    <a:cubicBezTo>
                      <a:pt x="3356" y="276"/>
                      <a:pt x="3260" y="587"/>
                      <a:pt x="3383" y="612"/>
                    </a:cubicBezTo>
                    <a:cubicBezTo>
                      <a:pt x="3520" y="641"/>
                      <a:pt x="3612" y="327"/>
                      <a:pt x="3486" y="302"/>
                    </a:cubicBezTo>
                    <a:close/>
                    <a:moveTo>
                      <a:pt x="4344" y="69"/>
                    </a:moveTo>
                    <a:cubicBezTo>
                      <a:pt x="4167" y="69"/>
                      <a:pt x="4167" y="69"/>
                      <a:pt x="4167" y="69"/>
                    </a:cubicBezTo>
                    <a:cubicBezTo>
                      <a:pt x="4139" y="198"/>
                      <a:pt x="4139" y="198"/>
                      <a:pt x="4139" y="198"/>
                    </a:cubicBezTo>
                    <a:cubicBezTo>
                      <a:pt x="4026" y="198"/>
                      <a:pt x="4026" y="198"/>
                      <a:pt x="4026" y="198"/>
                    </a:cubicBezTo>
                    <a:cubicBezTo>
                      <a:pt x="4029" y="180"/>
                      <a:pt x="4029" y="180"/>
                      <a:pt x="4029" y="180"/>
                    </a:cubicBezTo>
                    <a:cubicBezTo>
                      <a:pt x="4038" y="139"/>
                      <a:pt x="4048" y="119"/>
                      <a:pt x="4102" y="119"/>
                    </a:cubicBezTo>
                    <a:cubicBezTo>
                      <a:pt x="4123" y="18"/>
                      <a:pt x="4123" y="18"/>
                      <a:pt x="4123" y="18"/>
                    </a:cubicBezTo>
                    <a:cubicBezTo>
                      <a:pt x="4123" y="18"/>
                      <a:pt x="3972" y="0"/>
                      <a:pt x="3913" y="47"/>
                    </a:cubicBezTo>
                    <a:cubicBezTo>
                      <a:pt x="3871" y="83"/>
                      <a:pt x="3856" y="129"/>
                      <a:pt x="3839" y="198"/>
                    </a:cubicBezTo>
                    <a:cubicBezTo>
                      <a:pt x="3744" y="198"/>
                      <a:pt x="3744" y="198"/>
                      <a:pt x="3744" y="198"/>
                    </a:cubicBezTo>
                    <a:cubicBezTo>
                      <a:pt x="3716" y="320"/>
                      <a:pt x="3716" y="320"/>
                      <a:pt x="3716" y="320"/>
                    </a:cubicBezTo>
                    <a:cubicBezTo>
                      <a:pt x="3814" y="320"/>
                      <a:pt x="3814" y="320"/>
                      <a:pt x="3814" y="320"/>
                    </a:cubicBezTo>
                    <a:cubicBezTo>
                      <a:pt x="3725" y="730"/>
                      <a:pt x="3725" y="730"/>
                      <a:pt x="3725" y="730"/>
                    </a:cubicBezTo>
                    <a:cubicBezTo>
                      <a:pt x="3916" y="730"/>
                      <a:pt x="3916" y="730"/>
                      <a:pt x="3916" y="730"/>
                    </a:cubicBezTo>
                    <a:cubicBezTo>
                      <a:pt x="4005" y="320"/>
                      <a:pt x="4005" y="320"/>
                      <a:pt x="4005" y="320"/>
                    </a:cubicBezTo>
                    <a:cubicBezTo>
                      <a:pt x="4112" y="321"/>
                      <a:pt x="4112" y="321"/>
                      <a:pt x="4112" y="321"/>
                    </a:cubicBezTo>
                    <a:cubicBezTo>
                      <a:pt x="4052" y="590"/>
                      <a:pt x="4052" y="590"/>
                      <a:pt x="4052" y="590"/>
                    </a:cubicBezTo>
                    <a:cubicBezTo>
                      <a:pt x="4036" y="660"/>
                      <a:pt x="4062" y="693"/>
                      <a:pt x="4085" y="709"/>
                    </a:cubicBezTo>
                    <a:cubicBezTo>
                      <a:pt x="4137" y="745"/>
                      <a:pt x="4292" y="727"/>
                      <a:pt x="4292" y="727"/>
                    </a:cubicBezTo>
                    <a:cubicBezTo>
                      <a:pt x="4321" y="605"/>
                      <a:pt x="4321" y="605"/>
                      <a:pt x="4321" y="605"/>
                    </a:cubicBezTo>
                    <a:cubicBezTo>
                      <a:pt x="4321" y="605"/>
                      <a:pt x="4245" y="614"/>
                      <a:pt x="4238" y="593"/>
                    </a:cubicBezTo>
                    <a:cubicBezTo>
                      <a:pt x="4233" y="579"/>
                      <a:pt x="4238" y="567"/>
                      <a:pt x="4240" y="554"/>
                    </a:cubicBezTo>
                    <a:cubicBezTo>
                      <a:pt x="4290" y="320"/>
                      <a:pt x="4290" y="320"/>
                      <a:pt x="4290" y="320"/>
                    </a:cubicBezTo>
                    <a:cubicBezTo>
                      <a:pt x="4381" y="320"/>
                      <a:pt x="4381" y="320"/>
                      <a:pt x="4381" y="320"/>
                    </a:cubicBezTo>
                    <a:cubicBezTo>
                      <a:pt x="4408" y="198"/>
                      <a:pt x="4408" y="198"/>
                      <a:pt x="4408" y="198"/>
                    </a:cubicBezTo>
                    <a:cubicBezTo>
                      <a:pt x="4316" y="198"/>
                      <a:pt x="4316" y="198"/>
                      <a:pt x="4316" y="198"/>
                    </a:cubicBezTo>
                    <a:lnTo>
                      <a:pt x="4344" y="69"/>
                    </a:lnTo>
                    <a:close/>
                    <a:moveTo>
                      <a:pt x="3130" y="353"/>
                    </a:moveTo>
                    <a:cubicBezTo>
                      <a:pt x="2945" y="353"/>
                      <a:pt x="2945" y="353"/>
                      <a:pt x="2945" y="353"/>
                    </a:cubicBezTo>
                    <a:cubicBezTo>
                      <a:pt x="2945" y="353"/>
                      <a:pt x="2965" y="284"/>
                      <a:pt x="2882" y="284"/>
                    </a:cubicBezTo>
                    <a:cubicBezTo>
                      <a:pt x="2806" y="284"/>
                      <a:pt x="2787" y="353"/>
                      <a:pt x="2875" y="371"/>
                    </a:cubicBezTo>
                    <a:cubicBezTo>
                      <a:pt x="2982" y="394"/>
                      <a:pt x="3104" y="400"/>
                      <a:pt x="3111" y="538"/>
                    </a:cubicBezTo>
                    <a:cubicBezTo>
                      <a:pt x="3113" y="576"/>
                      <a:pt x="3091" y="756"/>
                      <a:pt x="2811" y="750"/>
                    </a:cubicBezTo>
                    <a:cubicBezTo>
                      <a:pt x="2555" y="745"/>
                      <a:pt x="2537" y="624"/>
                      <a:pt x="2544" y="568"/>
                    </a:cubicBezTo>
                    <a:cubicBezTo>
                      <a:pt x="2497" y="666"/>
                      <a:pt x="2381" y="753"/>
                      <a:pt x="2225" y="747"/>
                    </a:cubicBezTo>
                    <a:cubicBezTo>
                      <a:pt x="1989" y="740"/>
                      <a:pt x="1940" y="525"/>
                      <a:pt x="2026" y="361"/>
                    </a:cubicBezTo>
                    <a:cubicBezTo>
                      <a:pt x="1984" y="361"/>
                      <a:pt x="1893" y="379"/>
                      <a:pt x="1860" y="541"/>
                    </a:cubicBezTo>
                    <a:cubicBezTo>
                      <a:pt x="1817" y="731"/>
                      <a:pt x="1817" y="731"/>
                      <a:pt x="1817" y="731"/>
                    </a:cubicBezTo>
                    <a:cubicBezTo>
                      <a:pt x="1634" y="731"/>
                      <a:pt x="1634" y="731"/>
                      <a:pt x="1634" y="731"/>
                    </a:cubicBezTo>
                    <a:cubicBezTo>
                      <a:pt x="1754" y="198"/>
                      <a:pt x="1754" y="198"/>
                      <a:pt x="1754" y="198"/>
                    </a:cubicBezTo>
                    <a:cubicBezTo>
                      <a:pt x="1927" y="198"/>
                      <a:pt x="1927" y="198"/>
                      <a:pt x="1927" y="198"/>
                    </a:cubicBezTo>
                    <a:cubicBezTo>
                      <a:pt x="1912" y="264"/>
                      <a:pt x="1912" y="264"/>
                      <a:pt x="1912" y="264"/>
                    </a:cubicBezTo>
                    <a:cubicBezTo>
                      <a:pt x="1936" y="234"/>
                      <a:pt x="1965" y="216"/>
                      <a:pt x="2001" y="203"/>
                    </a:cubicBezTo>
                    <a:cubicBezTo>
                      <a:pt x="2031" y="194"/>
                      <a:pt x="2059" y="189"/>
                      <a:pt x="2092" y="189"/>
                    </a:cubicBezTo>
                    <a:cubicBezTo>
                      <a:pt x="2061" y="307"/>
                      <a:pt x="2061" y="307"/>
                      <a:pt x="2061" y="307"/>
                    </a:cubicBezTo>
                    <a:cubicBezTo>
                      <a:pt x="2124" y="228"/>
                      <a:pt x="2224" y="171"/>
                      <a:pt x="2353" y="177"/>
                    </a:cubicBezTo>
                    <a:cubicBezTo>
                      <a:pt x="2535" y="186"/>
                      <a:pt x="2604" y="324"/>
                      <a:pt x="2582" y="460"/>
                    </a:cubicBezTo>
                    <a:cubicBezTo>
                      <a:pt x="2579" y="484"/>
                      <a:pt x="2577" y="487"/>
                      <a:pt x="2570" y="489"/>
                    </a:cubicBezTo>
                    <a:cubicBezTo>
                      <a:pt x="2392" y="548"/>
                      <a:pt x="2392" y="548"/>
                      <a:pt x="2392" y="548"/>
                    </a:cubicBezTo>
                    <a:cubicBezTo>
                      <a:pt x="2753" y="547"/>
                      <a:pt x="2753" y="547"/>
                      <a:pt x="2753" y="547"/>
                    </a:cubicBezTo>
                    <a:cubicBezTo>
                      <a:pt x="2753" y="547"/>
                      <a:pt x="2723" y="627"/>
                      <a:pt x="2836" y="628"/>
                    </a:cubicBezTo>
                    <a:cubicBezTo>
                      <a:pt x="2915" y="628"/>
                      <a:pt x="2946" y="538"/>
                      <a:pt x="2840" y="520"/>
                    </a:cubicBezTo>
                    <a:cubicBezTo>
                      <a:pt x="2791" y="511"/>
                      <a:pt x="2603" y="479"/>
                      <a:pt x="2624" y="334"/>
                    </a:cubicBezTo>
                    <a:cubicBezTo>
                      <a:pt x="2642" y="215"/>
                      <a:pt x="2766" y="173"/>
                      <a:pt x="2902" y="175"/>
                    </a:cubicBezTo>
                    <a:cubicBezTo>
                      <a:pt x="3179" y="179"/>
                      <a:pt x="3127" y="342"/>
                      <a:pt x="3130" y="353"/>
                    </a:cubicBezTo>
                    <a:close/>
                    <a:moveTo>
                      <a:pt x="2339" y="301"/>
                    </a:moveTo>
                    <a:cubicBezTo>
                      <a:pt x="2211" y="276"/>
                      <a:pt x="2115" y="586"/>
                      <a:pt x="2238" y="612"/>
                    </a:cubicBezTo>
                    <a:cubicBezTo>
                      <a:pt x="2373" y="640"/>
                      <a:pt x="2464" y="327"/>
                      <a:pt x="2339" y="301"/>
                    </a:cubicBezTo>
                    <a:close/>
                    <a:moveTo>
                      <a:pt x="4527" y="274"/>
                    </a:moveTo>
                    <a:cubicBezTo>
                      <a:pt x="4540" y="301"/>
                      <a:pt x="4540" y="301"/>
                      <a:pt x="4540" y="301"/>
                    </a:cubicBezTo>
                    <a:cubicBezTo>
                      <a:pt x="4524" y="301"/>
                      <a:pt x="4524" y="301"/>
                      <a:pt x="4524" y="301"/>
                    </a:cubicBezTo>
                    <a:cubicBezTo>
                      <a:pt x="4513" y="274"/>
                      <a:pt x="4513" y="274"/>
                      <a:pt x="4513" y="274"/>
                    </a:cubicBezTo>
                    <a:cubicBezTo>
                      <a:pt x="4503" y="274"/>
                      <a:pt x="4503" y="274"/>
                      <a:pt x="4503" y="274"/>
                    </a:cubicBezTo>
                    <a:cubicBezTo>
                      <a:pt x="4499" y="303"/>
                      <a:pt x="4499" y="303"/>
                      <a:pt x="4499" y="303"/>
                    </a:cubicBezTo>
                    <a:cubicBezTo>
                      <a:pt x="4485" y="303"/>
                      <a:pt x="4485" y="303"/>
                      <a:pt x="4485" y="303"/>
                    </a:cubicBezTo>
                    <a:cubicBezTo>
                      <a:pt x="4497" y="230"/>
                      <a:pt x="4497" y="230"/>
                      <a:pt x="4497" y="230"/>
                    </a:cubicBezTo>
                    <a:cubicBezTo>
                      <a:pt x="4530" y="230"/>
                      <a:pt x="4530" y="230"/>
                      <a:pt x="4530" y="230"/>
                    </a:cubicBezTo>
                    <a:cubicBezTo>
                      <a:pt x="4530" y="230"/>
                      <a:pt x="4549" y="235"/>
                      <a:pt x="4547" y="253"/>
                    </a:cubicBezTo>
                    <a:cubicBezTo>
                      <a:pt x="4545" y="274"/>
                      <a:pt x="4528" y="274"/>
                      <a:pt x="4527" y="274"/>
                    </a:cubicBezTo>
                    <a:close/>
                    <a:moveTo>
                      <a:pt x="4535" y="252"/>
                    </a:moveTo>
                    <a:cubicBezTo>
                      <a:pt x="4535" y="240"/>
                      <a:pt x="4523" y="240"/>
                      <a:pt x="4523" y="240"/>
                    </a:cubicBezTo>
                    <a:cubicBezTo>
                      <a:pt x="4510" y="240"/>
                      <a:pt x="4510" y="240"/>
                      <a:pt x="4510" y="240"/>
                    </a:cubicBezTo>
                    <a:cubicBezTo>
                      <a:pt x="4506" y="264"/>
                      <a:pt x="4506" y="264"/>
                      <a:pt x="4506" y="264"/>
                    </a:cubicBezTo>
                    <a:cubicBezTo>
                      <a:pt x="4520" y="264"/>
                      <a:pt x="4520" y="264"/>
                      <a:pt x="4520" y="264"/>
                    </a:cubicBezTo>
                    <a:cubicBezTo>
                      <a:pt x="4520" y="264"/>
                      <a:pt x="4534" y="266"/>
                      <a:pt x="4535" y="252"/>
                    </a:cubicBezTo>
                    <a:close/>
                    <a:moveTo>
                      <a:pt x="4514" y="335"/>
                    </a:moveTo>
                    <a:cubicBezTo>
                      <a:pt x="4422" y="335"/>
                      <a:pt x="4422" y="197"/>
                      <a:pt x="4514" y="197"/>
                    </a:cubicBezTo>
                    <a:cubicBezTo>
                      <a:pt x="4607" y="197"/>
                      <a:pt x="4607" y="335"/>
                      <a:pt x="4514" y="335"/>
                    </a:cubicBezTo>
                    <a:close/>
                    <a:moveTo>
                      <a:pt x="4514" y="209"/>
                    </a:moveTo>
                    <a:cubicBezTo>
                      <a:pt x="4437" y="209"/>
                      <a:pt x="4437" y="322"/>
                      <a:pt x="4514" y="322"/>
                    </a:cubicBezTo>
                    <a:cubicBezTo>
                      <a:pt x="4593" y="322"/>
                      <a:pt x="4593" y="209"/>
                      <a:pt x="4514" y="2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6" name="Freeform 36">
                <a:extLst>
                  <a:ext uri="{FF2B5EF4-FFF2-40B4-BE49-F238E27FC236}">
                    <a16:creationId xmlns:a16="http://schemas.microsoft.com/office/drawing/2014/main" id="{4FBD599C-FFE2-4555-AC9C-D108E8550A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0" y="3938588"/>
                <a:ext cx="633413" cy="766763"/>
              </a:xfrm>
              <a:custGeom>
                <a:avLst/>
                <a:gdLst>
                  <a:gd name="T0" fmla="*/ 160 w 404"/>
                  <a:gd name="T1" fmla="*/ 488 h 488"/>
                  <a:gd name="T2" fmla="*/ 0 w 404"/>
                  <a:gd name="T3" fmla="*/ 0 h 488"/>
                  <a:gd name="T4" fmla="*/ 68 w 404"/>
                  <a:gd name="T5" fmla="*/ 0 h 488"/>
                  <a:gd name="T6" fmla="*/ 145 w 404"/>
                  <a:gd name="T7" fmla="*/ 241 h 488"/>
                  <a:gd name="T8" fmla="*/ 197 w 404"/>
                  <a:gd name="T9" fmla="*/ 423 h 488"/>
                  <a:gd name="T10" fmla="*/ 198 w 404"/>
                  <a:gd name="T11" fmla="*/ 423 h 488"/>
                  <a:gd name="T12" fmla="*/ 254 w 404"/>
                  <a:gd name="T13" fmla="*/ 241 h 488"/>
                  <a:gd name="T14" fmla="*/ 336 w 404"/>
                  <a:gd name="T15" fmla="*/ 0 h 488"/>
                  <a:gd name="T16" fmla="*/ 404 w 404"/>
                  <a:gd name="T17" fmla="*/ 0 h 488"/>
                  <a:gd name="T18" fmla="*/ 229 w 404"/>
                  <a:gd name="T19" fmla="*/ 488 h 488"/>
                  <a:gd name="T20" fmla="*/ 160 w 404"/>
                  <a:gd name="T21" fmla="*/ 488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4" h="488">
                    <a:moveTo>
                      <a:pt x="160" y="488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145" y="241"/>
                      <a:pt x="145" y="241"/>
                      <a:pt x="145" y="241"/>
                    </a:cubicBezTo>
                    <a:cubicBezTo>
                      <a:pt x="166" y="307"/>
                      <a:pt x="184" y="366"/>
                      <a:pt x="197" y="423"/>
                    </a:cubicBezTo>
                    <a:cubicBezTo>
                      <a:pt x="198" y="423"/>
                      <a:pt x="198" y="423"/>
                      <a:pt x="198" y="423"/>
                    </a:cubicBezTo>
                    <a:cubicBezTo>
                      <a:pt x="212" y="367"/>
                      <a:pt x="232" y="305"/>
                      <a:pt x="254" y="241"/>
                    </a:cubicBezTo>
                    <a:cubicBezTo>
                      <a:pt x="336" y="0"/>
                      <a:pt x="336" y="0"/>
                      <a:pt x="336" y="0"/>
                    </a:cubicBezTo>
                    <a:cubicBezTo>
                      <a:pt x="404" y="0"/>
                      <a:pt x="404" y="0"/>
                      <a:pt x="404" y="0"/>
                    </a:cubicBezTo>
                    <a:cubicBezTo>
                      <a:pt x="229" y="488"/>
                      <a:pt x="229" y="488"/>
                      <a:pt x="229" y="488"/>
                    </a:cubicBezTo>
                    <a:lnTo>
                      <a:pt x="160" y="4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7" name="Freeform 37">
                <a:extLst>
                  <a:ext uri="{FF2B5EF4-FFF2-40B4-BE49-F238E27FC236}">
                    <a16:creationId xmlns:a16="http://schemas.microsoft.com/office/drawing/2014/main" id="{E4C2621D-B04E-4866-81D2-95EE5FFE90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8975" y="3937000"/>
                <a:ext cx="125413" cy="768350"/>
              </a:xfrm>
              <a:custGeom>
                <a:avLst/>
                <a:gdLst>
                  <a:gd name="T0" fmla="*/ 79 w 80"/>
                  <a:gd name="T1" fmla="*/ 40 h 489"/>
                  <a:gd name="T2" fmla="*/ 38 w 80"/>
                  <a:gd name="T3" fmla="*/ 79 h 489"/>
                  <a:gd name="T4" fmla="*/ 0 w 80"/>
                  <a:gd name="T5" fmla="*/ 40 h 489"/>
                  <a:gd name="T6" fmla="*/ 40 w 80"/>
                  <a:gd name="T7" fmla="*/ 0 h 489"/>
                  <a:gd name="T8" fmla="*/ 79 w 80"/>
                  <a:gd name="T9" fmla="*/ 40 h 489"/>
                  <a:gd name="T10" fmla="*/ 8 w 80"/>
                  <a:gd name="T11" fmla="*/ 489 h 489"/>
                  <a:gd name="T12" fmla="*/ 8 w 80"/>
                  <a:gd name="T13" fmla="*/ 139 h 489"/>
                  <a:gd name="T14" fmla="*/ 72 w 80"/>
                  <a:gd name="T15" fmla="*/ 139 h 489"/>
                  <a:gd name="T16" fmla="*/ 72 w 80"/>
                  <a:gd name="T17" fmla="*/ 489 h 489"/>
                  <a:gd name="T18" fmla="*/ 8 w 80"/>
                  <a:gd name="T19" fmla="*/ 489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489">
                    <a:moveTo>
                      <a:pt x="79" y="40"/>
                    </a:moveTo>
                    <a:cubicBezTo>
                      <a:pt x="80" y="62"/>
                      <a:pt x="64" y="79"/>
                      <a:pt x="38" y="79"/>
                    </a:cubicBezTo>
                    <a:cubicBezTo>
                      <a:pt x="16" y="79"/>
                      <a:pt x="0" y="62"/>
                      <a:pt x="0" y="40"/>
                    </a:cubicBezTo>
                    <a:cubicBezTo>
                      <a:pt x="0" y="18"/>
                      <a:pt x="17" y="0"/>
                      <a:pt x="40" y="0"/>
                    </a:cubicBezTo>
                    <a:cubicBezTo>
                      <a:pt x="64" y="0"/>
                      <a:pt x="79" y="18"/>
                      <a:pt x="79" y="40"/>
                    </a:cubicBezTo>
                    <a:close/>
                    <a:moveTo>
                      <a:pt x="8" y="489"/>
                    </a:moveTo>
                    <a:cubicBezTo>
                      <a:pt x="8" y="139"/>
                      <a:pt x="8" y="139"/>
                      <a:pt x="8" y="139"/>
                    </a:cubicBezTo>
                    <a:cubicBezTo>
                      <a:pt x="72" y="139"/>
                      <a:pt x="72" y="139"/>
                      <a:pt x="72" y="139"/>
                    </a:cubicBezTo>
                    <a:cubicBezTo>
                      <a:pt x="72" y="489"/>
                      <a:pt x="72" y="489"/>
                      <a:pt x="72" y="489"/>
                    </a:cubicBezTo>
                    <a:lnTo>
                      <a:pt x="8" y="4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8" name="Freeform 38">
                <a:extLst>
                  <a:ext uri="{FF2B5EF4-FFF2-40B4-BE49-F238E27FC236}">
                    <a16:creationId xmlns:a16="http://schemas.microsoft.com/office/drawing/2014/main" id="{C55F2DE2-E34B-4B63-8646-01E4A4E2E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613" y="4143375"/>
                <a:ext cx="276225" cy="561975"/>
              </a:xfrm>
              <a:custGeom>
                <a:avLst/>
                <a:gdLst>
                  <a:gd name="T0" fmla="*/ 2 w 176"/>
                  <a:gd name="T1" fmla="*/ 117 h 358"/>
                  <a:gd name="T2" fmla="*/ 0 w 176"/>
                  <a:gd name="T3" fmla="*/ 8 h 358"/>
                  <a:gd name="T4" fmla="*/ 55 w 176"/>
                  <a:gd name="T5" fmla="*/ 8 h 358"/>
                  <a:gd name="T6" fmla="*/ 57 w 176"/>
                  <a:gd name="T7" fmla="*/ 77 h 358"/>
                  <a:gd name="T8" fmla="*/ 60 w 176"/>
                  <a:gd name="T9" fmla="*/ 77 h 358"/>
                  <a:gd name="T10" fmla="*/ 157 w 176"/>
                  <a:gd name="T11" fmla="*/ 0 h 358"/>
                  <a:gd name="T12" fmla="*/ 176 w 176"/>
                  <a:gd name="T13" fmla="*/ 2 h 358"/>
                  <a:gd name="T14" fmla="*/ 176 w 176"/>
                  <a:gd name="T15" fmla="*/ 62 h 358"/>
                  <a:gd name="T16" fmla="*/ 154 w 176"/>
                  <a:gd name="T17" fmla="*/ 60 h 358"/>
                  <a:gd name="T18" fmla="*/ 68 w 176"/>
                  <a:gd name="T19" fmla="*/ 142 h 358"/>
                  <a:gd name="T20" fmla="*/ 65 w 176"/>
                  <a:gd name="T21" fmla="*/ 171 h 358"/>
                  <a:gd name="T22" fmla="*/ 65 w 176"/>
                  <a:gd name="T23" fmla="*/ 358 h 358"/>
                  <a:gd name="T24" fmla="*/ 2 w 176"/>
                  <a:gd name="T25" fmla="*/ 358 h 358"/>
                  <a:gd name="T26" fmla="*/ 2 w 176"/>
                  <a:gd name="T27" fmla="*/ 117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6" h="358">
                    <a:moveTo>
                      <a:pt x="2" y="117"/>
                    </a:moveTo>
                    <a:cubicBezTo>
                      <a:pt x="2" y="76"/>
                      <a:pt x="2" y="40"/>
                      <a:pt x="0" y="8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60" y="77"/>
                      <a:pt x="60" y="77"/>
                      <a:pt x="60" y="77"/>
                    </a:cubicBezTo>
                    <a:cubicBezTo>
                      <a:pt x="76" y="30"/>
                      <a:pt x="115" y="0"/>
                      <a:pt x="157" y="0"/>
                    </a:cubicBezTo>
                    <a:cubicBezTo>
                      <a:pt x="165" y="0"/>
                      <a:pt x="170" y="1"/>
                      <a:pt x="176" y="2"/>
                    </a:cubicBezTo>
                    <a:cubicBezTo>
                      <a:pt x="176" y="62"/>
                      <a:pt x="176" y="62"/>
                      <a:pt x="176" y="62"/>
                    </a:cubicBezTo>
                    <a:cubicBezTo>
                      <a:pt x="169" y="61"/>
                      <a:pt x="162" y="60"/>
                      <a:pt x="154" y="60"/>
                    </a:cubicBezTo>
                    <a:cubicBezTo>
                      <a:pt x="109" y="60"/>
                      <a:pt x="77" y="94"/>
                      <a:pt x="68" y="142"/>
                    </a:cubicBezTo>
                    <a:cubicBezTo>
                      <a:pt x="67" y="150"/>
                      <a:pt x="65" y="161"/>
                      <a:pt x="65" y="171"/>
                    </a:cubicBezTo>
                    <a:cubicBezTo>
                      <a:pt x="65" y="358"/>
                      <a:pt x="65" y="358"/>
                      <a:pt x="65" y="358"/>
                    </a:cubicBezTo>
                    <a:cubicBezTo>
                      <a:pt x="2" y="358"/>
                      <a:pt x="2" y="358"/>
                      <a:pt x="2" y="358"/>
                    </a:cubicBezTo>
                    <a:lnTo>
                      <a:pt x="2" y="1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9" name="Freeform 39">
                <a:extLst>
                  <a:ext uri="{FF2B5EF4-FFF2-40B4-BE49-F238E27FC236}">
                    <a16:creationId xmlns:a16="http://schemas.microsoft.com/office/drawing/2014/main" id="{FC4449C9-9F7B-47B4-99B9-92B0FF35E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5088" y="4156075"/>
                <a:ext cx="466725" cy="561975"/>
              </a:xfrm>
              <a:custGeom>
                <a:avLst/>
                <a:gdLst>
                  <a:gd name="T0" fmla="*/ 296 w 298"/>
                  <a:gd name="T1" fmla="*/ 255 h 358"/>
                  <a:gd name="T2" fmla="*/ 298 w 298"/>
                  <a:gd name="T3" fmla="*/ 350 h 358"/>
                  <a:gd name="T4" fmla="*/ 242 w 298"/>
                  <a:gd name="T5" fmla="*/ 350 h 358"/>
                  <a:gd name="T6" fmla="*/ 238 w 298"/>
                  <a:gd name="T7" fmla="*/ 293 h 358"/>
                  <a:gd name="T8" fmla="*/ 237 w 298"/>
                  <a:gd name="T9" fmla="*/ 293 h 358"/>
                  <a:gd name="T10" fmla="*/ 121 w 298"/>
                  <a:gd name="T11" fmla="*/ 358 h 358"/>
                  <a:gd name="T12" fmla="*/ 0 w 298"/>
                  <a:gd name="T13" fmla="*/ 205 h 358"/>
                  <a:gd name="T14" fmla="*/ 0 w 298"/>
                  <a:gd name="T15" fmla="*/ 0 h 358"/>
                  <a:gd name="T16" fmla="*/ 64 w 298"/>
                  <a:gd name="T17" fmla="*/ 0 h 358"/>
                  <a:gd name="T18" fmla="*/ 64 w 298"/>
                  <a:gd name="T19" fmla="*/ 194 h 358"/>
                  <a:gd name="T20" fmla="*/ 142 w 298"/>
                  <a:gd name="T21" fmla="*/ 305 h 358"/>
                  <a:gd name="T22" fmla="*/ 226 w 298"/>
                  <a:gd name="T23" fmla="*/ 247 h 358"/>
                  <a:gd name="T24" fmla="*/ 232 w 298"/>
                  <a:gd name="T25" fmla="*/ 215 h 358"/>
                  <a:gd name="T26" fmla="*/ 232 w 298"/>
                  <a:gd name="T27" fmla="*/ 0 h 358"/>
                  <a:gd name="T28" fmla="*/ 296 w 298"/>
                  <a:gd name="T29" fmla="*/ 0 h 358"/>
                  <a:gd name="T30" fmla="*/ 296 w 298"/>
                  <a:gd name="T31" fmla="*/ 255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8" h="358">
                    <a:moveTo>
                      <a:pt x="296" y="255"/>
                    </a:moveTo>
                    <a:cubicBezTo>
                      <a:pt x="296" y="291"/>
                      <a:pt x="296" y="323"/>
                      <a:pt x="298" y="350"/>
                    </a:cubicBezTo>
                    <a:cubicBezTo>
                      <a:pt x="242" y="350"/>
                      <a:pt x="242" y="350"/>
                      <a:pt x="242" y="350"/>
                    </a:cubicBezTo>
                    <a:cubicBezTo>
                      <a:pt x="238" y="293"/>
                      <a:pt x="238" y="293"/>
                      <a:pt x="238" y="293"/>
                    </a:cubicBezTo>
                    <a:cubicBezTo>
                      <a:pt x="237" y="293"/>
                      <a:pt x="237" y="293"/>
                      <a:pt x="237" y="293"/>
                    </a:cubicBezTo>
                    <a:cubicBezTo>
                      <a:pt x="220" y="321"/>
                      <a:pt x="183" y="358"/>
                      <a:pt x="121" y="358"/>
                    </a:cubicBezTo>
                    <a:cubicBezTo>
                      <a:pt x="66" y="358"/>
                      <a:pt x="0" y="328"/>
                      <a:pt x="0" y="20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194"/>
                      <a:pt x="64" y="194"/>
                      <a:pt x="64" y="194"/>
                    </a:cubicBezTo>
                    <a:cubicBezTo>
                      <a:pt x="64" y="261"/>
                      <a:pt x="84" y="305"/>
                      <a:pt x="142" y="305"/>
                    </a:cubicBezTo>
                    <a:cubicBezTo>
                      <a:pt x="185" y="305"/>
                      <a:pt x="214" y="276"/>
                      <a:pt x="226" y="247"/>
                    </a:cubicBezTo>
                    <a:cubicBezTo>
                      <a:pt x="230" y="238"/>
                      <a:pt x="232" y="226"/>
                      <a:pt x="232" y="215"/>
                    </a:cubicBezTo>
                    <a:cubicBezTo>
                      <a:pt x="232" y="0"/>
                      <a:pt x="232" y="0"/>
                      <a:pt x="232" y="0"/>
                    </a:cubicBezTo>
                    <a:cubicBezTo>
                      <a:pt x="296" y="0"/>
                      <a:pt x="296" y="0"/>
                      <a:pt x="296" y="0"/>
                    </a:cubicBezTo>
                    <a:lnTo>
                      <a:pt x="296" y="2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0" name="Freeform 40">
                <a:extLst>
                  <a:ext uri="{FF2B5EF4-FFF2-40B4-BE49-F238E27FC236}">
                    <a16:creationId xmlns:a16="http://schemas.microsoft.com/office/drawing/2014/main" id="{5D2C2C18-0DE9-4E01-B53A-905E14E368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5638" y="4143375"/>
                <a:ext cx="360363" cy="574675"/>
              </a:xfrm>
              <a:custGeom>
                <a:avLst/>
                <a:gdLst>
                  <a:gd name="T0" fmla="*/ 16 w 229"/>
                  <a:gd name="T1" fmla="*/ 293 h 366"/>
                  <a:gd name="T2" fmla="*/ 100 w 229"/>
                  <a:gd name="T3" fmla="*/ 319 h 366"/>
                  <a:gd name="T4" fmla="*/ 168 w 229"/>
                  <a:gd name="T5" fmla="*/ 266 h 366"/>
                  <a:gd name="T6" fmla="*/ 103 w 229"/>
                  <a:gd name="T7" fmla="*/ 202 h 366"/>
                  <a:gd name="T8" fmla="*/ 10 w 229"/>
                  <a:gd name="T9" fmla="*/ 103 h 366"/>
                  <a:gd name="T10" fmla="*/ 131 w 229"/>
                  <a:gd name="T11" fmla="*/ 0 h 366"/>
                  <a:gd name="T12" fmla="*/ 217 w 229"/>
                  <a:gd name="T13" fmla="*/ 22 h 366"/>
                  <a:gd name="T14" fmla="*/ 201 w 229"/>
                  <a:gd name="T15" fmla="*/ 68 h 366"/>
                  <a:gd name="T16" fmla="*/ 129 w 229"/>
                  <a:gd name="T17" fmla="*/ 48 h 366"/>
                  <a:gd name="T18" fmla="*/ 71 w 229"/>
                  <a:gd name="T19" fmla="*/ 95 h 366"/>
                  <a:gd name="T20" fmla="*/ 137 w 229"/>
                  <a:gd name="T21" fmla="*/ 155 h 366"/>
                  <a:gd name="T22" fmla="*/ 229 w 229"/>
                  <a:gd name="T23" fmla="*/ 261 h 366"/>
                  <a:gd name="T24" fmla="*/ 98 w 229"/>
                  <a:gd name="T25" fmla="*/ 366 h 366"/>
                  <a:gd name="T26" fmla="*/ 0 w 229"/>
                  <a:gd name="T27" fmla="*/ 342 h 366"/>
                  <a:gd name="T28" fmla="*/ 16 w 229"/>
                  <a:gd name="T29" fmla="*/ 293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9" h="366">
                    <a:moveTo>
                      <a:pt x="16" y="293"/>
                    </a:moveTo>
                    <a:cubicBezTo>
                      <a:pt x="34" y="305"/>
                      <a:pt x="68" y="319"/>
                      <a:pt x="100" y="319"/>
                    </a:cubicBezTo>
                    <a:cubicBezTo>
                      <a:pt x="146" y="319"/>
                      <a:pt x="168" y="295"/>
                      <a:pt x="168" y="266"/>
                    </a:cubicBezTo>
                    <a:cubicBezTo>
                      <a:pt x="168" y="236"/>
                      <a:pt x="150" y="219"/>
                      <a:pt x="103" y="202"/>
                    </a:cubicBezTo>
                    <a:cubicBezTo>
                      <a:pt x="40" y="179"/>
                      <a:pt x="10" y="145"/>
                      <a:pt x="10" y="103"/>
                    </a:cubicBezTo>
                    <a:cubicBezTo>
                      <a:pt x="10" y="46"/>
                      <a:pt x="55" y="0"/>
                      <a:pt x="131" y="0"/>
                    </a:cubicBezTo>
                    <a:cubicBezTo>
                      <a:pt x="166" y="0"/>
                      <a:pt x="197" y="10"/>
                      <a:pt x="217" y="22"/>
                    </a:cubicBezTo>
                    <a:cubicBezTo>
                      <a:pt x="201" y="68"/>
                      <a:pt x="201" y="68"/>
                      <a:pt x="201" y="68"/>
                    </a:cubicBezTo>
                    <a:cubicBezTo>
                      <a:pt x="187" y="59"/>
                      <a:pt x="162" y="48"/>
                      <a:pt x="129" y="48"/>
                    </a:cubicBezTo>
                    <a:cubicBezTo>
                      <a:pt x="92" y="48"/>
                      <a:pt x="71" y="69"/>
                      <a:pt x="71" y="95"/>
                    </a:cubicBezTo>
                    <a:cubicBezTo>
                      <a:pt x="71" y="124"/>
                      <a:pt x="92" y="137"/>
                      <a:pt x="137" y="155"/>
                    </a:cubicBezTo>
                    <a:cubicBezTo>
                      <a:pt x="198" y="178"/>
                      <a:pt x="229" y="208"/>
                      <a:pt x="229" y="261"/>
                    </a:cubicBezTo>
                    <a:cubicBezTo>
                      <a:pt x="229" y="322"/>
                      <a:pt x="182" y="366"/>
                      <a:pt x="98" y="366"/>
                    </a:cubicBezTo>
                    <a:cubicBezTo>
                      <a:pt x="60" y="366"/>
                      <a:pt x="24" y="356"/>
                      <a:pt x="0" y="342"/>
                    </a:cubicBezTo>
                    <a:lnTo>
                      <a:pt x="16" y="2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1" name="Rectangle 41">
                <a:extLst>
                  <a:ext uri="{FF2B5EF4-FFF2-40B4-BE49-F238E27FC236}">
                    <a16:creationId xmlns:a16="http://schemas.microsoft.com/office/drawing/2014/main" id="{42974116-D81C-401E-92EB-800419CAC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9063" y="3938588"/>
                <a:ext cx="98425" cy="7667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2" name="Freeform 42">
                <a:extLst>
                  <a:ext uri="{FF2B5EF4-FFF2-40B4-BE49-F238E27FC236}">
                    <a16:creationId xmlns:a16="http://schemas.microsoft.com/office/drawing/2014/main" id="{27838111-364D-4EF5-8917-08D3EBA5D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3700" y="4143375"/>
                <a:ext cx="471488" cy="561975"/>
              </a:xfrm>
              <a:custGeom>
                <a:avLst/>
                <a:gdLst>
                  <a:gd name="T0" fmla="*/ 3 w 301"/>
                  <a:gd name="T1" fmla="*/ 103 h 358"/>
                  <a:gd name="T2" fmla="*/ 0 w 301"/>
                  <a:gd name="T3" fmla="*/ 8 h 358"/>
                  <a:gd name="T4" fmla="*/ 57 w 301"/>
                  <a:gd name="T5" fmla="*/ 8 h 358"/>
                  <a:gd name="T6" fmla="*/ 60 w 301"/>
                  <a:gd name="T7" fmla="*/ 66 h 358"/>
                  <a:gd name="T8" fmla="*/ 62 w 301"/>
                  <a:gd name="T9" fmla="*/ 66 h 358"/>
                  <a:gd name="T10" fmla="*/ 178 w 301"/>
                  <a:gd name="T11" fmla="*/ 0 h 358"/>
                  <a:gd name="T12" fmla="*/ 301 w 301"/>
                  <a:gd name="T13" fmla="*/ 149 h 358"/>
                  <a:gd name="T14" fmla="*/ 301 w 301"/>
                  <a:gd name="T15" fmla="*/ 358 h 358"/>
                  <a:gd name="T16" fmla="*/ 238 w 301"/>
                  <a:gd name="T17" fmla="*/ 358 h 358"/>
                  <a:gd name="T18" fmla="*/ 238 w 301"/>
                  <a:gd name="T19" fmla="*/ 156 h 358"/>
                  <a:gd name="T20" fmla="*/ 157 w 301"/>
                  <a:gd name="T21" fmla="*/ 53 h 358"/>
                  <a:gd name="T22" fmla="*/ 71 w 301"/>
                  <a:gd name="T23" fmla="*/ 118 h 358"/>
                  <a:gd name="T24" fmla="*/ 67 w 301"/>
                  <a:gd name="T25" fmla="*/ 148 h 358"/>
                  <a:gd name="T26" fmla="*/ 67 w 301"/>
                  <a:gd name="T27" fmla="*/ 358 h 358"/>
                  <a:gd name="T28" fmla="*/ 3 w 301"/>
                  <a:gd name="T29" fmla="*/ 358 h 358"/>
                  <a:gd name="T30" fmla="*/ 3 w 301"/>
                  <a:gd name="T31" fmla="*/ 103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1" h="358">
                    <a:moveTo>
                      <a:pt x="3" y="103"/>
                    </a:moveTo>
                    <a:cubicBezTo>
                      <a:pt x="3" y="66"/>
                      <a:pt x="2" y="37"/>
                      <a:pt x="0" y="8"/>
                    </a:cubicBezTo>
                    <a:cubicBezTo>
                      <a:pt x="57" y="8"/>
                      <a:pt x="57" y="8"/>
                      <a:pt x="57" y="8"/>
                    </a:cubicBezTo>
                    <a:cubicBezTo>
                      <a:pt x="60" y="66"/>
                      <a:pt x="60" y="66"/>
                      <a:pt x="60" y="66"/>
                    </a:cubicBezTo>
                    <a:cubicBezTo>
                      <a:pt x="62" y="66"/>
                      <a:pt x="62" y="66"/>
                      <a:pt x="62" y="66"/>
                    </a:cubicBezTo>
                    <a:cubicBezTo>
                      <a:pt x="79" y="32"/>
                      <a:pt x="120" y="0"/>
                      <a:pt x="178" y="0"/>
                    </a:cubicBezTo>
                    <a:cubicBezTo>
                      <a:pt x="226" y="0"/>
                      <a:pt x="301" y="29"/>
                      <a:pt x="301" y="149"/>
                    </a:cubicBezTo>
                    <a:cubicBezTo>
                      <a:pt x="301" y="358"/>
                      <a:pt x="301" y="358"/>
                      <a:pt x="301" y="358"/>
                    </a:cubicBezTo>
                    <a:cubicBezTo>
                      <a:pt x="238" y="358"/>
                      <a:pt x="238" y="358"/>
                      <a:pt x="238" y="358"/>
                    </a:cubicBezTo>
                    <a:cubicBezTo>
                      <a:pt x="238" y="156"/>
                      <a:pt x="238" y="156"/>
                      <a:pt x="238" y="156"/>
                    </a:cubicBezTo>
                    <a:cubicBezTo>
                      <a:pt x="238" y="100"/>
                      <a:pt x="217" y="53"/>
                      <a:pt x="157" y="53"/>
                    </a:cubicBezTo>
                    <a:cubicBezTo>
                      <a:pt x="115" y="53"/>
                      <a:pt x="82" y="82"/>
                      <a:pt x="71" y="118"/>
                    </a:cubicBezTo>
                    <a:cubicBezTo>
                      <a:pt x="68" y="126"/>
                      <a:pt x="67" y="137"/>
                      <a:pt x="67" y="148"/>
                    </a:cubicBezTo>
                    <a:cubicBezTo>
                      <a:pt x="67" y="358"/>
                      <a:pt x="67" y="358"/>
                      <a:pt x="67" y="358"/>
                    </a:cubicBezTo>
                    <a:cubicBezTo>
                      <a:pt x="3" y="358"/>
                      <a:pt x="3" y="358"/>
                      <a:pt x="3" y="358"/>
                    </a:cubicBezTo>
                    <a:lnTo>
                      <a:pt x="3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3" name="Freeform 43">
                <a:extLst>
                  <a:ext uri="{FF2B5EF4-FFF2-40B4-BE49-F238E27FC236}">
                    <a16:creationId xmlns:a16="http://schemas.microsoft.com/office/drawing/2014/main" id="{A1BBED97-E8B0-470A-A672-5FC47074EA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38" y="3886200"/>
                <a:ext cx="361950" cy="819150"/>
              </a:xfrm>
              <a:custGeom>
                <a:avLst/>
                <a:gdLst>
                  <a:gd name="T0" fmla="*/ 50 w 230"/>
                  <a:gd name="T1" fmla="*/ 522 h 522"/>
                  <a:gd name="T2" fmla="*/ 50 w 230"/>
                  <a:gd name="T3" fmla="*/ 220 h 522"/>
                  <a:gd name="T4" fmla="*/ 0 w 230"/>
                  <a:gd name="T5" fmla="*/ 220 h 522"/>
                  <a:gd name="T6" fmla="*/ 0 w 230"/>
                  <a:gd name="T7" fmla="*/ 172 h 522"/>
                  <a:gd name="T8" fmla="*/ 50 w 230"/>
                  <a:gd name="T9" fmla="*/ 172 h 522"/>
                  <a:gd name="T10" fmla="*/ 50 w 230"/>
                  <a:gd name="T11" fmla="*/ 155 h 522"/>
                  <a:gd name="T12" fmla="*/ 90 w 230"/>
                  <a:gd name="T13" fmla="*/ 33 h 522"/>
                  <a:gd name="T14" fmla="*/ 176 w 230"/>
                  <a:gd name="T15" fmla="*/ 0 h 522"/>
                  <a:gd name="T16" fmla="*/ 230 w 230"/>
                  <a:gd name="T17" fmla="*/ 10 h 522"/>
                  <a:gd name="T18" fmla="*/ 221 w 230"/>
                  <a:gd name="T19" fmla="*/ 60 h 522"/>
                  <a:gd name="T20" fmla="*/ 181 w 230"/>
                  <a:gd name="T21" fmla="*/ 52 h 522"/>
                  <a:gd name="T22" fmla="*/ 113 w 230"/>
                  <a:gd name="T23" fmla="*/ 153 h 522"/>
                  <a:gd name="T24" fmla="*/ 113 w 230"/>
                  <a:gd name="T25" fmla="*/ 172 h 522"/>
                  <a:gd name="T26" fmla="*/ 197 w 230"/>
                  <a:gd name="T27" fmla="*/ 172 h 522"/>
                  <a:gd name="T28" fmla="*/ 197 w 230"/>
                  <a:gd name="T29" fmla="*/ 220 h 522"/>
                  <a:gd name="T30" fmla="*/ 113 w 230"/>
                  <a:gd name="T31" fmla="*/ 220 h 522"/>
                  <a:gd name="T32" fmla="*/ 113 w 230"/>
                  <a:gd name="T33" fmla="*/ 522 h 522"/>
                  <a:gd name="T34" fmla="*/ 50 w 230"/>
                  <a:gd name="T35" fmla="*/ 522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0" h="522">
                    <a:moveTo>
                      <a:pt x="50" y="522"/>
                    </a:moveTo>
                    <a:cubicBezTo>
                      <a:pt x="50" y="220"/>
                      <a:pt x="50" y="220"/>
                      <a:pt x="50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50" y="172"/>
                      <a:pt x="50" y="172"/>
                      <a:pt x="50" y="172"/>
                    </a:cubicBezTo>
                    <a:cubicBezTo>
                      <a:pt x="50" y="155"/>
                      <a:pt x="50" y="155"/>
                      <a:pt x="50" y="155"/>
                    </a:cubicBezTo>
                    <a:cubicBezTo>
                      <a:pt x="50" y="106"/>
                      <a:pt x="60" y="61"/>
                      <a:pt x="90" y="33"/>
                    </a:cubicBezTo>
                    <a:cubicBezTo>
                      <a:pt x="114" y="10"/>
                      <a:pt x="146" y="0"/>
                      <a:pt x="176" y="0"/>
                    </a:cubicBezTo>
                    <a:cubicBezTo>
                      <a:pt x="198" y="0"/>
                      <a:pt x="218" y="5"/>
                      <a:pt x="230" y="10"/>
                    </a:cubicBezTo>
                    <a:cubicBezTo>
                      <a:pt x="221" y="60"/>
                      <a:pt x="221" y="60"/>
                      <a:pt x="221" y="60"/>
                    </a:cubicBezTo>
                    <a:cubicBezTo>
                      <a:pt x="212" y="55"/>
                      <a:pt x="199" y="52"/>
                      <a:pt x="181" y="52"/>
                    </a:cubicBezTo>
                    <a:cubicBezTo>
                      <a:pt x="126" y="52"/>
                      <a:pt x="113" y="99"/>
                      <a:pt x="113" y="153"/>
                    </a:cubicBezTo>
                    <a:cubicBezTo>
                      <a:pt x="113" y="172"/>
                      <a:pt x="113" y="172"/>
                      <a:pt x="113" y="172"/>
                    </a:cubicBezTo>
                    <a:cubicBezTo>
                      <a:pt x="197" y="172"/>
                      <a:pt x="197" y="172"/>
                      <a:pt x="197" y="172"/>
                    </a:cubicBezTo>
                    <a:cubicBezTo>
                      <a:pt x="197" y="220"/>
                      <a:pt x="197" y="220"/>
                      <a:pt x="197" y="220"/>
                    </a:cubicBezTo>
                    <a:cubicBezTo>
                      <a:pt x="113" y="220"/>
                      <a:pt x="113" y="220"/>
                      <a:pt x="113" y="220"/>
                    </a:cubicBezTo>
                    <a:cubicBezTo>
                      <a:pt x="113" y="522"/>
                      <a:pt x="113" y="522"/>
                      <a:pt x="113" y="522"/>
                    </a:cubicBezTo>
                    <a:lnTo>
                      <a:pt x="50" y="5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4" name="Freeform 44">
                <a:extLst>
                  <a:ext uri="{FF2B5EF4-FFF2-40B4-BE49-F238E27FC236}">
                    <a16:creationId xmlns:a16="http://schemas.microsoft.com/office/drawing/2014/main" id="{9D663601-0843-470A-81B5-669051C95C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46513" y="4143375"/>
                <a:ext cx="536575" cy="574675"/>
              </a:xfrm>
              <a:custGeom>
                <a:avLst/>
                <a:gdLst>
                  <a:gd name="T0" fmla="*/ 342 w 342"/>
                  <a:gd name="T1" fmla="*/ 180 h 366"/>
                  <a:gd name="T2" fmla="*/ 168 w 342"/>
                  <a:gd name="T3" fmla="*/ 366 h 366"/>
                  <a:gd name="T4" fmla="*/ 0 w 342"/>
                  <a:gd name="T5" fmla="*/ 186 h 366"/>
                  <a:gd name="T6" fmla="*/ 174 w 342"/>
                  <a:gd name="T7" fmla="*/ 0 h 366"/>
                  <a:gd name="T8" fmla="*/ 342 w 342"/>
                  <a:gd name="T9" fmla="*/ 180 h 366"/>
                  <a:gd name="T10" fmla="*/ 64 w 342"/>
                  <a:gd name="T11" fmla="*/ 184 h 366"/>
                  <a:gd name="T12" fmla="*/ 171 w 342"/>
                  <a:gd name="T13" fmla="*/ 319 h 366"/>
                  <a:gd name="T14" fmla="*/ 277 w 342"/>
                  <a:gd name="T15" fmla="*/ 182 h 366"/>
                  <a:gd name="T16" fmla="*/ 172 w 342"/>
                  <a:gd name="T17" fmla="*/ 48 h 366"/>
                  <a:gd name="T18" fmla="*/ 64 w 342"/>
                  <a:gd name="T19" fmla="*/ 184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2" h="366">
                    <a:moveTo>
                      <a:pt x="342" y="180"/>
                    </a:moveTo>
                    <a:cubicBezTo>
                      <a:pt x="342" y="310"/>
                      <a:pt x="253" y="366"/>
                      <a:pt x="168" y="366"/>
                    </a:cubicBezTo>
                    <a:cubicBezTo>
                      <a:pt x="73" y="366"/>
                      <a:pt x="0" y="297"/>
                      <a:pt x="0" y="186"/>
                    </a:cubicBezTo>
                    <a:cubicBezTo>
                      <a:pt x="0" y="69"/>
                      <a:pt x="77" y="0"/>
                      <a:pt x="174" y="0"/>
                    </a:cubicBezTo>
                    <a:cubicBezTo>
                      <a:pt x="274" y="0"/>
                      <a:pt x="342" y="73"/>
                      <a:pt x="342" y="180"/>
                    </a:cubicBezTo>
                    <a:close/>
                    <a:moveTo>
                      <a:pt x="64" y="184"/>
                    </a:moveTo>
                    <a:cubicBezTo>
                      <a:pt x="64" y="261"/>
                      <a:pt x="108" y="319"/>
                      <a:pt x="171" y="319"/>
                    </a:cubicBezTo>
                    <a:cubicBezTo>
                      <a:pt x="232" y="319"/>
                      <a:pt x="277" y="261"/>
                      <a:pt x="277" y="182"/>
                    </a:cubicBezTo>
                    <a:cubicBezTo>
                      <a:pt x="277" y="123"/>
                      <a:pt x="247" y="48"/>
                      <a:pt x="172" y="48"/>
                    </a:cubicBezTo>
                    <a:cubicBezTo>
                      <a:pt x="97" y="48"/>
                      <a:pt x="64" y="117"/>
                      <a:pt x="64" y="1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5" name="Freeform 45">
                <a:extLst>
                  <a:ext uri="{FF2B5EF4-FFF2-40B4-BE49-F238E27FC236}">
                    <a16:creationId xmlns:a16="http://schemas.microsoft.com/office/drawing/2014/main" id="{28AD29EF-5B04-476C-83EC-F5F47FF86B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5325" y="4143375"/>
                <a:ext cx="276225" cy="561975"/>
              </a:xfrm>
              <a:custGeom>
                <a:avLst/>
                <a:gdLst>
                  <a:gd name="T0" fmla="*/ 3 w 176"/>
                  <a:gd name="T1" fmla="*/ 117 h 358"/>
                  <a:gd name="T2" fmla="*/ 0 w 176"/>
                  <a:gd name="T3" fmla="*/ 8 h 358"/>
                  <a:gd name="T4" fmla="*/ 56 w 176"/>
                  <a:gd name="T5" fmla="*/ 8 h 358"/>
                  <a:gd name="T6" fmla="*/ 58 w 176"/>
                  <a:gd name="T7" fmla="*/ 77 h 358"/>
                  <a:gd name="T8" fmla="*/ 61 w 176"/>
                  <a:gd name="T9" fmla="*/ 77 h 358"/>
                  <a:gd name="T10" fmla="*/ 158 w 176"/>
                  <a:gd name="T11" fmla="*/ 0 h 358"/>
                  <a:gd name="T12" fmla="*/ 176 w 176"/>
                  <a:gd name="T13" fmla="*/ 2 h 358"/>
                  <a:gd name="T14" fmla="*/ 176 w 176"/>
                  <a:gd name="T15" fmla="*/ 62 h 358"/>
                  <a:gd name="T16" fmla="*/ 154 w 176"/>
                  <a:gd name="T17" fmla="*/ 60 h 358"/>
                  <a:gd name="T18" fmla="*/ 69 w 176"/>
                  <a:gd name="T19" fmla="*/ 142 h 358"/>
                  <a:gd name="T20" fmla="*/ 66 w 176"/>
                  <a:gd name="T21" fmla="*/ 171 h 358"/>
                  <a:gd name="T22" fmla="*/ 66 w 176"/>
                  <a:gd name="T23" fmla="*/ 358 h 358"/>
                  <a:gd name="T24" fmla="*/ 3 w 176"/>
                  <a:gd name="T25" fmla="*/ 358 h 358"/>
                  <a:gd name="T26" fmla="*/ 3 w 176"/>
                  <a:gd name="T27" fmla="*/ 117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6" h="358">
                    <a:moveTo>
                      <a:pt x="3" y="117"/>
                    </a:moveTo>
                    <a:cubicBezTo>
                      <a:pt x="3" y="76"/>
                      <a:pt x="2" y="40"/>
                      <a:pt x="0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77" y="30"/>
                      <a:pt x="115" y="0"/>
                      <a:pt x="158" y="0"/>
                    </a:cubicBezTo>
                    <a:cubicBezTo>
                      <a:pt x="165" y="0"/>
                      <a:pt x="170" y="1"/>
                      <a:pt x="176" y="2"/>
                    </a:cubicBezTo>
                    <a:cubicBezTo>
                      <a:pt x="176" y="62"/>
                      <a:pt x="176" y="62"/>
                      <a:pt x="176" y="62"/>
                    </a:cubicBezTo>
                    <a:cubicBezTo>
                      <a:pt x="169" y="61"/>
                      <a:pt x="163" y="60"/>
                      <a:pt x="154" y="60"/>
                    </a:cubicBezTo>
                    <a:cubicBezTo>
                      <a:pt x="109" y="60"/>
                      <a:pt x="77" y="94"/>
                      <a:pt x="69" y="142"/>
                    </a:cubicBezTo>
                    <a:cubicBezTo>
                      <a:pt x="67" y="150"/>
                      <a:pt x="66" y="161"/>
                      <a:pt x="66" y="171"/>
                    </a:cubicBezTo>
                    <a:cubicBezTo>
                      <a:pt x="66" y="358"/>
                      <a:pt x="66" y="358"/>
                      <a:pt x="66" y="358"/>
                    </a:cubicBezTo>
                    <a:cubicBezTo>
                      <a:pt x="3" y="358"/>
                      <a:pt x="3" y="358"/>
                      <a:pt x="3" y="358"/>
                    </a:cubicBezTo>
                    <a:lnTo>
                      <a:pt x="3" y="1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6" name="Freeform 46">
                <a:extLst>
                  <a:ext uri="{FF2B5EF4-FFF2-40B4-BE49-F238E27FC236}">
                    <a16:creationId xmlns:a16="http://schemas.microsoft.com/office/drawing/2014/main" id="{2763BC18-22E8-4290-8FAE-A2B6EB4A8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1563" y="4143375"/>
                <a:ext cx="788988" cy="561975"/>
              </a:xfrm>
              <a:custGeom>
                <a:avLst/>
                <a:gdLst>
                  <a:gd name="T0" fmla="*/ 2 w 503"/>
                  <a:gd name="T1" fmla="*/ 103 h 358"/>
                  <a:gd name="T2" fmla="*/ 0 w 503"/>
                  <a:gd name="T3" fmla="*/ 8 h 358"/>
                  <a:gd name="T4" fmla="*/ 55 w 503"/>
                  <a:gd name="T5" fmla="*/ 8 h 358"/>
                  <a:gd name="T6" fmla="*/ 58 w 503"/>
                  <a:gd name="T7" fmla="*/ 64 h 358"/>
                  <a:gd name="T8" fmla="*/ 60 w 503"/>
                  <a:gd name="T9" fmla="*/ 64 h 358"/>
                  <a:gd name="T10" fmla="*/ 170 w 503"/>
                  <a:gd name="T11" fmla="*/ 0 h 358"/>
                  <a:gd name="T12" fmla="*/ 270 w 503"/>
                  <a:gd name="T13" fmla="*/ 70 h 358"/>
                  <a:gd name="T14" fmla="*/ 271 w 503"/>
                  <a:gd name="T15" fmla="*/ 70 h 358"/>
                  <a:gd name="T16" fmla="*/ 310 w 503"/>
                  <a:gd name="T17" fmla="*/ 24 h 358"/>
                  <a:gd name="T18" fmla="*/ 388 w 503"/>
                  <a:gd name="T19" fmla="*/ 0 h 358"/>
                  <a:gd name="T20" fmla="*/ 503 w 503"/>
                  <a:gd name="T21" fmla="*/ 152 h 358"/>
                  <a:gd name="T22" fmla="*/ 503 w 503"/>
                  <a:gd name="T23" fmla="*/ 358 h 358"/>
                  <a:gd name="T24" fmla="*/ 441 w 503"/>
                  <a:gd name="T25" fmla="*/ 358 h 358"/>
                  <a:gd name="T26" fmla="*/ 441 w 503"/>
                  <a:gd name="T27" fmla="*/ 160 h 358"/>
                  <a:gd name="T28" fmla="*/ 365 w 503"/>
                  <a:gd name="T29" fmla="*/ 52 h 358"/>
                  <a:gd name="T30" fmla="*/ 289 w 503"/>
                  <a:gd name="T31" fmla="*/ 110 h 358"/>
                  <a:gd name="T32" fmla="*/ 284 w 503"/>
                  <a:gd name="T33" fmla="*/ 142 h 358"/>
                  <a:gd name="T34" fmla="*/ 284 w 503"/>
                  <a:gd name="T35" fmla="*/ 358 h 358"/>
                  <a:gd name="T36" fmla="*/ 222 w 503"/>
                  <a:gd name="T37" fmla="*/ 358 h 358"/>
                  <a:gd name="T38" fmla="*/ 222 w 503"/>
                  <a:gd name="T39" fmla="*/ 148 h 358"/>
                  <a:gd name="T40" fmla="*/ 149 w 503"/>
                  <a:gd name="T41" fmla="*/ 52 h 358"/>
                  <a:gd name="T42" fmla="*/ 70 w 503"/>
                  <a:gd name="T43" fmla="*/ 116 h 358"/>
                  <a:gd name="T44" fmla="*/ 65 w 503"/>
                  <a:gd name="T45" fmla="*/ 147 h 358"/>
                  <a:gd name="T46" fmla="*/ 65 w 503"/>
                  <a:gd name="T47" fmla="*/ 358 h 358"/>
                  <a:gd name="T48" fmla="*/ 2 w 503"/>
                  <a:gd name="T49" fmla="*/ 358 h 358"/>
                  <a:gd name="T50" fmla="*/ 2 w 503"/>
                  <a:gd name="T51" fmla="*/ 103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03" h="358">
                    <a:moveTo>
                      <a:pt x="2" y="103"/>
                    </a:moveTo>
                    <a:cubicBezTo>
                      <a:pt x="2" y="66"/>
                      <a:pt x="2" y="37"/>
                      <a:pt x="0" y="8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8" y="64"/>
                      <a:pt x="58" y="64"/>
                      <a:pt x="58" y="64"/>
                    </a:cubicBezTo>
                    <a:cubicBezTo>
                      <a:pt x="60" y="64"/>
                      <a:pt x="60" y="64"/>
                      <a:pt x="60" y="64"/>
                    </a:cubicBezTo>
                    <a:cubicBezTo>
                      <a:pt x="80" y="31"/>
                      <a:pt x="113" y="0"/>
                      <a:pt x="170" y="0"/>
                    </a:cubicBezTo>
                    <a:cubicBezTo>
                      <a:pt x="218" y="0"/>
                      <a:pt x="254" y="29"/>
                      <a:pt x="270" y="70"/>
                    </a:cubicBezTo>
                    <a:cubicBezTo>
                      <a:pt x="271" y="70"/>
                      <a:pt x="271" y="70"/>
                      <a:pt x="271" y="70"/>
                    </a:cubicBezTo>
                    <a:cubicBezTo>
                      <a:pt x="282" y="51"/>
                      <a:pt x="296" y="35"/>
                      <a:pt x="310" y="24"/>
                    </a:cubicBezTo>
                    <a:cubicBezTo>
                      <a:pt x="331" y="9"/>
                      <a:pt x="354" y="0"/>
                      <a:pt x="388" y="0"/>
                    </a:cubicBezTo>
                    <a:cubicBezTo>
                      <a:pt x="434" y="0"/>
                      <a:pt x="503" y="30"/>
                      <a:pt x="503" y="152"/>
                    </a:cubicBezTo>
                    <a:cubicBezTo>
                      <a:pt x="503" y="358"/>
                      <a:pt x="503" y="358"/>
                      <a:pt x="503" y="358"/>
                    </a:cubicBezTo>
                    <a:cubicBezTo>
                      <a:pt x="441" y="358"/>
                      <a:pt x="441" y="358"/>
                      <a:pt x="441" y="358"/>
                    </a:cubicBezTo>
                    <a:cubicBezTo>
                      <a:pt x="441" y="160"/>
                      <a:pt x="441" y="160"/>
                      <a:pt x="441" y="160"/>
                    </a:cubicBezTo>
                    <a:cubicBezTo>
                      <a:pt x="441" y="93"/>
                      <a:pt x="416" y="52"/>
                      <a:pt x="365" y="52"/>
                    </a:cubicBezTo>
                    <a:cubicBezTo>
                      <a:pt x="328" y="52"/>
                      <a:pt x="300" y="79"/>
                      <a:pt x="289" y="110"/>
                    </a:cubicBezTo>
                    <a:cubicBezTo>
                      <a:pt x="286" y="119"/>
                      <a:pt x="284" y="130"/>
                      <a:pt x="284" y="142"/>
                    </a:cubicBezTo>
                    <a:cubicBezTo>
                      <a:pt x="284" y="358"/>
                      <a:pt x="284" y="358"/>
                      <a:pt x="284" y="358"/>
                    </a:cubicBezTo>
                    <a:cubicBezTo>
                      <a:pt x="222" y="358"/>
                      <a:pt x="222" y="358"/>
                      <a:pt x="222" y="358"/>
                    </a:cubicBezTo>
                    <a:cubicBezTo>
                      <a:pt x="222" y="148"/>
                      <a:pt x="222" y="148"/>
                      <a:pt x="222" y="148"/>
                    </a:cubicBezTo>
                    <a:cubicBezTo>
                      <a:pt x="222" y="93"/>
                      <a:pt x="197" y="52"/>
                      <a:pt x="149" y="52"/>
                    </a:cubicBezTo>
                    <a:cubicBezTo>
                      <a:pt x="109" y="52"/>
                      <a:pt x="80" y="84"/>
                      <a:pt x="70" y="116"/>
                    </a:cubicBezTo>
                    <a:cubicBezTo>
                      <a:pt x="66" y="125"/>
                      <a:pt x="65" y="136"/>
                      <a:pt x="65" y="147"/>
                    </a:cubicBezTo>
                    <a:cubicBezTo>
                      <a:pt x="65" y="358"/>
                      <a:pt x="65" y="358"/>
                      <a:pt x="65" y="358"/>
                    </a:cubicBezTo>
                    <a:cubicBezTo>
                      <a:pt x="2" y="358"/>
                      <a:pt x="2" y="358"/>
                      <a:pt x="2" y="358"/>
                    </a:cubicBezTo>
                    <a:lnTo>
                      <a:pt x="2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7" name="Freeform 47">
                <a:extLst>
                  <a:ext uri="{FF2B5EF4-FFF2-40B4-BE49-F238E27FC236}">
                    <a16:creationId xmlns:a16="http://schemas.microsoft.com/office/drawing/2014/main" id="{550A0BE0-8E2E-45A5-B05B-FBF60915B6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9613" y="4143375"/>
                <a:ext cx="439738" cy="574675"/>
              </a:xfrm>
              <a:custGeom>
                <a:avLst/>
                <a:gdLst>
                  <a:gd name="T0" fmla="*/ 222 w 280"/>
                  <a:gd name="T1" fmla="*/ 358 h 366"/>
                  <a:gd name="T2" fmla="*/ 217 w 280"/>
                  <a:gd name="T3" fmla="*/ 314 h 366"/>
                  <a:gd name="T4" fmla="*/ 214 w 280"/>
                  <a:gd name="T5" fmla="*/ 314 h 366"/>
                  <a:gd name="T6" fmla="*/ 107 w 280"/>
                  <a:gd name="T7" fmla="*/ 366 h 366"/>
                  <a:gd name="T8" fmla="*/ 0 w 280"/>
                  <a:gd name="T9" fmla="*/ 266 h 366"/>
                  <a:gd name="T10" fmla="*/ 211 w 280"/>
                  <a:gd name="T11" fmla="*/ 135 h 366"/>
                  <a:gd name="T12" fmla="*/ 211 w 280"/>
                  <a:gd name="T13" fmla="*/ 128 h 366"/>
                  <a:gd name="T14" fmla="*/ 131 w 280"/>
                  <a:gd name="T15" fmla="*/ 47 h 366"/>
                  <a:gd name="T16" fmla="*/ 40 w 280"/>
                  <a:gd name="T17" fmla="*/ 73 h 366"/>
                  <a:gd name="T18" fmla="*/ 25 w 280"/>
                  <a:gd name="T19" fmla="*/ 31 h 366"/>
                  <a:gd name="T20" fmla="*/ 140 w 280"/>
                  <a:gd name="T21" fmla="*/ 0 h 366"/>
                  <a:gd name="T22" fmla="*/ 274 w 280"/>
                  <a:gd name="T23" fmla="*/ 143 h 366"/>
                  <a:gd name="T24" fmla="*/ 274 w 280"/>
                  <a:gd name="T25" fmla="*/ 274 h 366"/>
                  <a:gd name="T26" fmla="*/ 280 w 280"/>
                  <a:gd name="T27" fmla="*/ 358 h 366"/>
                  <a:gd name="T28" fmla="*/ 222 w 280"/>
                  <a:gd name="T29" fmla="*/ 358 h 366"/>
                  <a:gd name="T30" fmla="*/ 212 w 280"/>
                  <a:gd name="T31" fmla="*/ 179 h 366"/>
                  <a:gd name="T32" fmla="*/ 64 w 280"/>
                  <a:gd name="T33" fmla="*/ 258 h 366"/>
                  <a:gd name="T34" fmla="*/ 124 w 280"/>
                  <a:gd name="T35" fmla="*/ 319 h 366"/>
                  <a:gd name="T36" fmla="*/ 209 w 280"/>
                  <a:gd name="T37" fmla="*/ 261 h 366"/>
                  <a:gd name="T38" fmla="*/ 212 w 280"/>
                  <a:gd name="T39" fmla="*/ 240 h 366"/>
                  <a:gd name="T40" fmla="*/ 212 w 280"/>
                  <a:gd name="T41" fmla="*/ 179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0" h="366">
                    <a:moveTo>
                      <a:pt x="222" y="358"/>
                    </a:moveTo>
                    <a:cubicBezTo>
                      <a:pt x="217" y="314"/>
                      <a:pt x="217" y="314"/>
                      <a:pt x="217" y="314"/>
                    </a:cubicBezTo>
                    <a:cubicBezTo>
                      <a:pt x="214" y="314"/>
                      <a:pt x="214" y="314"/>
                      <a:pt x="214" y="314"/>
                    </a:cubicBezTo>
                    <a:cubicBezTo>
                      <a:pt x="195" y="342"/>
                      <a:pt x="157" y="366"/>
                      <a:pt x="107" y="366"/>
                    </a:cubicBezTo>
                    <a:cubicBezTo>
                      <a:pt x="36" y="366"/>
                      <a:pt x="0" y="316"/>
                      <a:pt x="0" y="266"/>
                    </a:cubicBezTo>
                    <a:cubicBezTo>
                      <a:pt x="0" y="181"/>
                      <a:pt x="75" y="135"/>
                      <a:pt x="211" y="135"/>
                    </a:cubicBezTo>
                    <a:cubicBezTo>
                      <a:pt x="211" y="128"/>
                      <a:pt x="211" y="128"/>
                      <a:pt x="211" y="128"/>
                    </a:cubicBezTo>
                    <a:cubicBezTo>
                      <a:pt x="211" y="99"/>
                      <a:pt x="203" y="47"/>
                      <a:pt x="131" y="47"/>
                    </a:cubicBezTo>
                    <a:cubicBezTo>
                      <a:pt x="98" y="47"/>
                      <a:pt x="64" y="57"/>
                      <a:pt x="40" y="73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54" y="12"/>
                      <a:pt x="96" y="0"/>
                      <a:pt x="140" y="0"/>
                    </a:cubicBezTo>
                    <a:cubicBezTo>
                      <a:pt x="248" y="0"/>
                      <a:pt x="274" y="73"/>
                      <a:pt x="274" y="143"/>
                    </a:cubicBezTo>
                    <a:cubicBezTo>
                      <a:pt x="274" y="274"/>
                      <a:pt x="274" y="274"/>
                      <a:pt x="274" y="274"/>
                    </a:cubicBezTo>
                    <a:cubicBezTo>
                      <a:pt x="274" y="305"/>
                      <a:pt x="275" y="334"/>
                      <a:pt x="280" y="358"/>
                    </a:cubicBezTo>
                    <a:lnTo>
                      <a:pt x="222" y="358"/>
                    </a:lnTo>
                    <a:close/>
                    <a:moveTo>
                      <a:pt x="212" y="179"/>
                    </a:moveTo>
                    <a:cubicBezTo>
                      <a:pt x="143" y="178"/>
                      <a:pt x="64" y="190"/>
                      <a:pt x="64" y="258"/>
                    </a:cubicBezTo>
                    <a:cubicBezTo>
                      <a:pt x="64" y="300"/>
                      <a:pt x="91" y="319"/>
                      <a:pt x="124" y="319"/>
                    </a:cubicBezTo>
                    <a:cubicBezTo>
                      <a:pt x="169" y="319"/>
                      <a:pt x="198" y="290"/>
                      <a:pt x="209" y="261"/>
                    </a:cubicBezTo>
                    <a:cubicBezTo>
                      <a:pt x="211" y="254"/>
                      <a:pt x="212" y="247"/>
                      <a:pt x="212" y="240"/>
                    </a:cubicBezTo>
                    <a:lnTo>
                      <a:pt x="212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8" name="Freeform 48">
                <a:extLst>
                  <a:ext uri="{FF2B5EF4-FFF2-40B4-BE49-F238E27FC236}">
                    <a16:creationId xmlns:a16="http://schemas.microsoft.com/office/drawing/2014/main" id="{C6C72ED4-E98D-40D8-867A-3AC5DFFA3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3488" y="3997325"/>
                <a:ext cx="325438" cy="720725"/>
              </a:xfrm>
              <a:custGeom>
                <a:avLst/>
                <a:gdLst>
                  <a:gd name="T0" fmla="*/ 116 w 208"/>
                  <a:gd name="T1" fmla="*/ 0 h 459"/>
                  <a:gd name="T2" fmla="*/ 116 w 208"/>
                  <a:gd name="T3" fmla="*/ 101 h 459"/>
                  <a:gd name="T4" fmla="*/ 208 w 208"/>
                  <a:gd name="T5" fmla="*/ 101 h 459"/>
                  <a:gd name="T6" fmla="*/ 208 w 208"/>
                  <a:gd name="T7" fmla="*/ 149 h 459"/>
                  <a:gd name="T8" fmla="*/ 116 w 208"/>
                  <a:gd name="T9" fmla="*/ 149 h 459"/>
                  <a:gd name="T10" fmla="*/ 116 w 208"/>
                  <a:gd name="T11" fmla="*/ 338 h 459"/>
                  <a:gd name="T12" fmla="*/ 164 w 208"/>
                  <a:gd name="T13" fmla="*/ 406 h 459"/>
                  <a:gd name="T14" fmla="*/ 201 w 208"/>
                  <a:gd name="T15" fmla="*/ 402 h 459"/>
                  <a:gd name="T16" fmla="*/ 204 w 208"/>
                  <a:gd name="T17" fmla="*/ 450 h 459"/>
                  <a:gd name="T18" fmla="*/ 148 w 208"/>
                  <a:gd name="T19" fmla="*/ 459 h 459"/>
                  <a:gd name="T20" fmla="*/ 79 w 208"/>
                  <a:gd name="T21" fmla="*/ 432 h 459"/>
                  <a:gd name="T22" fmla="*/ 54 w 208"/>
                  <a:gd name="T23" fmla="*/ 341 h 459"/>
                  <a:gd name="T24" fmla="*/ 54 w 208"/>
                  <a:gd name="T25" fmla="*/ 149 h 459"/>
                  <a:gd name="T26" fmla="*/ 0 w 208"/>
                  <a:gd name="T27" fmla="*/ 149 h 459"/>
                  <a:gd name="T28" fmla="*/ 0 w 208"/>
                  <a:gd name="T29" fmla="*/ 101 h 459"/>
                  <a:gd name="T30" fmla="*/ 54 w 208"/>
                  <a:gd name="T31" fmla="*/ 101 h 459"/>
                  <a:gd name="T32" fmla="*/ 54 w 208"/>
                  <a:gd name="T33" fmla="*/ 17 h 459"/>
                  <a:gd name="T34" fmla="*/ 116 w 208"/>
                  <a:gd name="T35" fmla="*/ 0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8" h="459">
                    <a:moveTo>
                      <a:pt x="116" y="0"/>
                    </a:moveTo>
                    <a:cubicBezTo>
                      <a:pt x="116" y="101"/>
                      <a:pt x="116" y="101"/>
                      <a:pt x="116" y="101"/>
                    </a:cubicBezTo>
                    <a:cubicBezTo>
                      <a:pt x="208" y="101"/>
                      <a:pt x="208" y="101"/>
                      <a:pt x="208" y="101"/>
                    </a:cubicBezTo>
                    <a:cubicBezTo>
                      <a:pt x="208" y="149"/>
                      <a:pt x="208" y="149"/>
                      <a:pt x="208" y="149"/>
                    </a:cubicBezTo>
                    <a:cubicBezTo>
                      <a:pt x="116" y="149"/>
                      <a:pt x="116" y="149"/>
                      <a:pt x="116" y="149"/>
                    </a:cubicBezTo>
                    <a:cubicBezTo>
                      <a:pt x="116" y="338"/>
                      <a:pt x="116" y="338"/>
                      <a:pt x="116" y="338"/>
                    </a:cubicBezTo>
                    <a:cubicBezTo>
                      <a:pt x="116" y="382"/>
                      <a:pt x="129" y="406"/>
                      <a:pt x="164" y="406"/>
                    </a:cubicBezTo>
                    <a:cubicBezTo>
                      <a:pt x="181" y="406"/>
                      <a:pt x="193" y="404"/>
                      <a:pt x="201" y="402"/>
                    </a:cubicBezTo>
                    <a:cubicBezTo>
                      <a:pt x="204" y="450"/>
                      <a:pt x="204" y="450"/>
                      <a:pt x="204" y="450"/>
                    </a:cubicBezTo>
                    <a:cubicBezTo>
                      <a:pt x="192" y="455"/>
                      <a:pt x="172" y="459"/>
                      <a:pt x="148" y="459"/>
                    </a:cubicBezTo>
                    <a:cubicBezTo>
                      <a:pt x="118" y="459"/>
                      <a:pt x="94" y="449"/>
                      <a:pt x="79" y="432"/>
                    </a:cubicBezTo>
                    <a:cubicBezTo>
                      <a:pt x="61" y="413"/>
                      <a:pt x="54" y="382"/>
                      <a:pt x="54" y="341"/>
                    </a:cubicBezTo>
                    <a:cubicBezTo>
                      <a:pt x="54" y="149"/>
                      <a:pt x="54" y="149"/>
                      <a:pt x="54" y="149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54" y="17"/>
                      <a:pt x="54" y="17"/>
                      <a:pt x="54" y="17"/>
                    </a:cubicBezTo>
                    <a:lnTo>
                      <a:pt x="11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9" name="Freeform 49">
                <a:extLst>
                  <a:ext uri="{FF2B5EF4-FFF2-40B4-BE49-F238E27FC236}">
                    <a16:creationId xmlns:a16="http://schemas.microsoft.com/office/drawing/2014/main" id="{F24CC6C2-C10B-405D-8202-DA51426038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38938" y="3937000"/>
                <a:ext cx="125413" cy="768350"/>
              </a:xfrm>
              <a:custGeom>
                <a:avLst/>
                <a:gdLst>
                  <a:gd name="T0" fmla="*/ 79 w 80"/>
                  <a:gd name="T1" fmla="*/ 40 h 489"/>
                  <a:gd name="T2" fmla="*/ 39 w 80"/>
                  <a:gd name="T3" fmla="*/ 79 h 489"/>
                  <a:gd name="T4" fmla="*/ 0 w 80"/>
                  <a:gd name="T5" fmla="*/ 40 h 489"/>
                  <a:gd name="T6" fmla="*/ 40 w 80"/>
                  <a:gd name="T7" fmla="*/ 0 h 489"/>
                  <a:gd name="T8" fmla="*/ 79 w 80"/>
                  <a:gd name="T9" fmla="*/ 40 h 489"/>
                  <a:gd name="T10" fmla="*/ 8 w 80"/>
                  <a:gd name="T11" fmla="*/ 489 h 489"/>
                  <a:gd name="T12" fmla="*/ 8 w 80"/>
                  <a:gd name="T13" fmla="*/ 139 h 489"/>
                  <a:gd name="T14" fmla="*/ 72 w 80"/>
                  <a:gd name="T15" fmla="*/ 139 h 489"/>
                  <a:gd name="T16" fmla="*/ 72 w 80"/>
                  <a:gd name="T17" fmla="*/ 489 h 489"/>
                  <a:gd name="T18" fmla="*/ 8 w 80"/>
                  <a:gd name="T19" fmla="*/ 489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489">
                    <a:moveTo>
                      <a:pt x="79" y="40"/>
                    </a:moveTo>
                    <a:cubicBezTo>
                      <a:pt x="80" y="62"/>
                      <a:pt x="64" y="79"/>
                      <a:pt x="39" y="79"/>
                    </a:cubicBezTo>
                    <a:cubicBezTo>
                      <a:pt x="16" y="79"/>
                      <a:pt x="0" y="62"/>
                      <a:pt x="0" y="40"/>
                    </a:cubicBezTo>
                    <a:cubicBezTo>
                      <a:pt x="0" y="18"/>
                      <a:pt x="17" y="0"/>
                      <a:pt x="40" y="0"/>
                    </a:cubicBezTo>
                    <a:cubicBezTo>
                      <a:pt x="64" y="0"/>
                      <a:pt x="79" y="18"/>
                      <a:pt x="79" y="40"/>
                    </a:cubicBezTo>
                    <a:close/>
                    <a:moveTo>
                      <a:pt x="8" y="489"/>
                    </a:moveTo>
                    <a:cubicBezTo>
                      <a:pt x="8" y="139"/>
                      <a:pt x="8" y="139"/>
                      <a:pt x="8" y="139"/>
                    </a:cubicBezTo>
                    <a:cubicBezTo>
                      <a:pt x="72" y="139"/>
                      <a:pt x="72" y="139"/>
                      <a:pt x="72" y="139"/>
                    </a:cubicBezTo>
                    <a:cubicBezTo>
                      <a:pt x="72" y="489"/>
                      <a:pt x="72" y="489"/>
                      <a:pt x="72" y="489"/>
                    </a:cubicBezTo>
                    <a:lnTo>
                      <a:pt x="8" y="4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0" name="Freeform 50">
                <a:extLst>
                  <a:ext uri="{FF2B5EF4-FFF2-40B4-BE49-F238E27FC236}">
                    <a16:creationId xmlns:a16="http://schemas.microsoft.com/office/drawing/2014/main" id="{A214242D-742A-4522-8441-AC1DDAA572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78650" y="4143375"/>
                <a:ext cx="536575" cy="574675"/>
              </a:xfrm>
              <a:custGeom>
                <a:avLst/>
                <a:gdLst>
                  <a:gd name="T0" fmla="*/ 342 w 342"/>
                  <a:gd name="T1" fmla="*/ 180 h 366"/>
                  <a:gd name="T2" fmla="*/ 168 w 342"/>
                  <a:gd name="T3" fmla="*/ 366 h 366"/>
                  <a:gd name="T4" fmla="*/ 0 w 342"/>
                  <a:gd name="T5" fmla="*/ 186 h 366"/>
                  <a:gd name="T6" fmla="*/ 173 w 342"/>
                  <a:gd name="T7" fmla="*/ 0 h 366"/>
                  <a:gd name="T8" fmla="*/ 342 w 342"/>
                  <a:gd name="T9" fmla="*/ 180 h 366"/>
                  <a:gd name="T10" fmla="*/ 64 w 342"/>
                  <a:gd name="T11" fmla="*/ 184 h 366"/>
                  <a:gd name="T12" fmla="*/ 170 w 342"/>
                  <a:gd name="T13" fmla="*/ 319 h 366"/>
                  <a:gd name="T14" fmla="*/ 277 w 342"/>
                  <a:gd name="T15" fmla="*/ 182 h 366"/>
                  <a:gd name="T16" fmla="*/ 172 w 342"/>
                  <a:gd name="T17" fmla="*/ 48 h 366"/>
                  <a:gd name="T18" fmla="*/ 64 w 342"/>
                  <a:gd name="T19" fmla="*/ 184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2" h="366">
                    <a:moveTo>
                      <a:pt x="342" y="180"/>
                    </a:moveTo>
                    <a:cubicBezTo>
                      <a:pt x="342" y="310"/>
                      <a:pt x="252" y="366"/>
                      <a:pt x="168" y="366"/>
                    </a:cubicBezTo>
                    <a:cubicBezTo>
                      <a:pt x="73" y="366"/>
                      <a:pt x="0" y="297"/>
                      <a:pt x="0" y="186"/>
                    </a:cubicBezTo>
                    <a:cubicBezTo>
                      <a:pt x="0" y="69"/>
                      <a:pt x="76" y="0"/>
                      <a:pt x="173" y="0"/>
                    </a:cubicBezTo>
                    <a:cubicBezTo>
                      <a:pt x="274" y="0"/>
                      <a:pt x="342" y="73"/>
                      <a:pt x="342" y="180"/>
                    </a:cubicBezTo>
                    <a:close/>
                    <a:moveTo>
                      <a:pt x="64" y="184"/>
                    </a:moveTo>
                    <a:cubicBezTo>
                      <a:pt x="64" y="261"/>
                      <a:pt x="108" y="319"/>
                      <a:pt x="170" y="319"/>
                    </a:cubicBezTo>
                    <a:cubicBezTo>
                      <a:pt x="231" y="319"/>
                      <a:pt x="277" y="261"/>
                      <a:pt x="277" y="182"/>
                    </a:cubicBezTo>
                    <a:cubicBezTo>
                      <a:pt x="277" y="123"/>
                      <a:pt x="247" y="48"/>
                      <a:pt x="172" y="48"/>
                    </a:cubicBezTo>
                    <a:cubicBezTo>
                      <a:pt x="97" y="48"/>
                      <a:pt x="64" y="117"/>
                      <a:pt x="64" y="1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1" name="Freeform 51">
                <a:extLst>
                  <a:ext uri="{FF2B5EF4-FFF2-40B4-BE49-F238E27FC236}">
                    <a16:creationId xmlns:a16="http://schemas.microsoft.com/office/drawing/2014/main" id="{B280673D-042D-4071-862C-FF14D08D91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7463" y="4143375"/>
                <a:ext cx="471488" cy="561975"/>
              </a:xfrm>
              <a:custGeom>
                <a:avLst/>
                <a:gdLst>
                  <a:gd name="T0" fmla="*/ 3 w 301"/>
                  <a:gd name="T1" fmla="*/ 103 h 358"/>
                  <a:gd name="T2" fmla="*/ 0 w 301"/>
                  <a:gd name="T3" fmla="*/ 8 h 358"/>
                  <a:gd name="T4" fmla="*/ 56 w 301"/>
                  <a:gd name="T5" fmla="*/ 8 h 358"/>
                  <a:gd name="T6" fmla="*/ 60 w 301"/>
                  <a:gd name="T7" fmla="*/ 66 h 358"/>
                  <a:gd name="T8" fmla="*/ 61 w 301"/>
                  <a:gd name="T9" fmla="*/ 66 h 358"/>
                  <a:gd name="T10" fmla="*/ 177 w 301"/>
                  <a:gd name="T11" fmla="*/ 0 h 358"/>
                  <a:gd name="T12" fmla="*/ 301 w 301"/>
                  <a:gd name="T13" fmla="*/ 149 h 358"/>
                  <a:gd name="T14" fmla="*/ 301 w 301"/>
                  <a:gd name="T15" fmla="*/ 358 h 358"/>
                  <a:gd name="T16" fmla="*/ 237 w 301"/>
                  <a:gd name="T17" fmla="*/ 358 h 358"/>
                  <a:gd name="T18" fmla="*/ 237 w 301"/>
                  <a:gd name="T19" fmla="*/ 156 h 358"/>
                  <a:gd name="T20" fmla="*/ 156 w 301"/>
                  <a:gd name="T21" fmla="*/ 53 h 358"/>
                  <a:gd name="T22" fmla="*/ 71 w 301"/>
                  <a:gd name="T23" fmla="*/ 118 h 358"/>
                  <a:gd name="T24" fmla="*/ 66 w 301"/>
                  <a:gd name="T25" fmla="*/ 148 h 358"/>
                  <a:gd name="T26" fmla="*/ 66 w 301"/>
                  <a:gd name="T27" fmla="*/ 358 h 358"/>
                  <a:gd name="T28" fmla="*/ 3 w 301"/>
                  <a:gd name="T29" fmla="*/ 358 h 358"/>
                  <a:gd name="T30" fmla="*/ 3 w 301"/>
                  <a:gd name="T31" fmla="*/ 103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1" h="358">
                    <a:moveTo>
                      <a:pt x="3" y="103"/>
                    </a:moveTo>
                    <a:cubicBezTo>
                      <a:pt x="3" y="66"/>
                      <a:pt x="2" y="37"/>
                      <a:pt x="0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60" y="66"/>
                      <a:pt x="60" y="66"/>
                      <a:pt x="60" y="66"/>
                    </a:cubicBezTo>
                    <a:cubicBezTo>
                      <a:pt x="61" y="66"/>
                      <a:pt x="61" y="66"/>
                      <a:pt x="61" y="66"/>
                    </a:cubicBezTo>
                    <a:cubicBezTo>
                      <a:pt x="79" y="32"/>
                      <a:pt x="119" y="0"/>
                      <a:pt x="177" y="0"/>
                    </a:cubicBezTo>
                    <a:cubicBezTo>
                      <a:pt x="226" y="0"/>
                      <a:pt x="301" y="29"/>
                      <a:pt x="301" y="149"/>
                    </a:cubicBezTo>
                    <a:cubicBezTo>
                      <a:pt x="301" y="358"/>
                      <a:pt x="301" y="358"/>
                      <a:pt x="301" y="358"/>
                    </a:cubicBezTo>
                    <a:cubicBezTo>
                      <a:pt x="237" y="358"/>
                      <a:pt x="237" y="358"/>
                      <a:pt x="237" y="358"/>
                    </a:cubicBezTo>
                    <a:cubicBezTo>
                      <a:pt x="237" y="156"/>
                      <a:pt x="237" y="156"/>
                      <a:pt x="237" y="156"/>
                    </a:cubicBezTo>
                    <a:cubicBezTo>
                      <a:pt x="237" y="100"/>
                      <a:pt x="216" y="53"/>
                      <a:pt x="156" y="53"/>
                    </a:cubicBezTo>
                    <a:cubicBezTo>
                      <a:pt x="114" y="53"/>
                      <a:pt x="81" y="82"/>
                      <a:pt x="71" y="118"/>
                    </a:cubicBezTo>
                    <a:cubicBezTo>
                      <a:pt x="68" y="126"/>
                      <a:pt x="66" y="137"/>
                      <a:pt x="66" y="148"/>
                    </a:cubicBezTo>
                    <a:cubicBezTo>
                      <a:pt x="66" y="358"/>
                      <a:pt x="66" y="358"/>
                      <a:pt x="66" y="358"/>
                    </a:cubicBezTo>
                    <a:cubicBezTo>
                      <a:pt x="3" y="358"/>
                      <a:pt x="3" y="358"/>
                      <a:pt x="3" y="358"/>
                    </a:cubicBezTo>
                    <a:lnTo>
                      <a:pt x="3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2" name="Freeform 52">
                <a:extLst>
                  <a:ext uri="{FF2B5EF4-FFF2-40B4-BE49-F238E27FC236}">
                    <a16:creationId xmlns:a16="http://schemas.microsoft.com/office/drawing/2014/main" id="{A24C4395-C6BD-41C8-BB8C-C9C12DDBAC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58200" y="3938588"/>
                <a:ext cx="641350" cy="766763"/>
              </a:xfrm>
              <a:custGeom>
                <a:avLst/>
                <a:gdLst>
                  <a:gd name="T0" fmla="*/ 116 w 409"/>
                  <a:gd name="T1" fmla="*/ 335 h 488"/>
                  <a:gd name="T2" fmla="*/ 65 w 409"/>
                  <a:gd name="T3" fmla="*/ 488 h 488"/>
                  <a:gd name="T4" fmla="*/ 0 w 409"/>
                  <a:gd name="T5" fmla="*/ 488 h 488"/>
                  <a:gd name="T6" fmla="*/ 166 w 409"/>
                  <a:gd name="T7" fmla="*/ 0 h 488"/>
                  <a:gd name="T8" fmla="*/ 242 w 409"/>
                  <a:gd name="T9" fmla="*/ 0 h 488"/>
                  <a:gd name="T10" fmla="*/ 409 w 409"/>
                  <a:gd name="T11" fmla="*/ 488 h 488"/>
                  <a:gd name="T12" fmla="*/ 341 w 409"/>
                  <a:gd name="T13" fmla="*/ 488 h 488"/>
                  <a:gd name="T14" fmla="*/ 289 w 409"/>
                  <a:gd name="T15" fmla="*/ 335 h 488"/>
                  <a:gd name="T16" fmla="*/ 116 w 409"/>
                  <a:gd name="T17" fmla="*/ 335 h 488"/>
                  <a:gd name="T18" fmla="*/ 276 w 409"/>
                  <a:gd name="T19" fmla="*/ 286 h 488"/>
                  <a:gd name="T20" fmla="*/ 228 w 409"/>
                  <a:gd name="T21" fmla="*/ 145 h 488"/>
                  <a:gd name="T22" fmla="*/ 203 w 409"/>
                  <a:gd name="T23" fmla="*/ 56 h 488"/>
                  <a:gd name="T24" fmla="*/ 202 w 409"/>
                  <a:gd name="T25" fmla="*/ 56 h 488"/>
                  <a:gd name="T26" fmla="*/ 177 w 409"/>
                  <a:gd name="T27" fmla="*/ 144 h 488"/>
                  <a:gd name="T28" fmla="*/ 129 w 409"/>
                  <a:gd name="T29" fmla="*/ 286 h 488"/>
                  <a:gd name="T30" fmla="*/ 276 w 409"/>
                  <a:gd name="T31" fmla="*/ 286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09" h="488">
                    <a:moveTo>
                      <a:pt x="116" y="335"/>
                    </a:moveTo>
                    <a:cubicBezTo>
                      <a:pt x="65" y="488"/>
                      <a:pt x="65" y="488"/>
                      <a:pt x="65" y="488"/>
                    </a:cubicBezTo>
                    <a:cubicBezTo>
                      <a:pt x="0" y="488"/>
                      <a:pt x="0" y="488"/>
                      <a:pt x="0" y="488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242" y="0"/>
                      <a:pt x="242" y="0"/>
                      <a:pt x="242" y="0"/>
                    </a:cubicBezTo>
                    <a:cubicBezTo>
                      <a:pt x="409" y="488"/>
                      <a:pt x="409" y="488"/>
                      <a:pt x="409" y="488"/>
                    </a:cubicBezTo>
                    <a:cubicBezTo>
                      <a:pt x="341" y="488"/>
                      <a:pt x="341" y="488"/>
                      <a:pt x="341" y="488"/>
                    </a:cubicBezTo>
                    <a:cubicBezTo>
                      <a:pt x="289" y="335"/>
                      <a:pt x="289" y="335"/>
                      <a:pt x="289" y="335"/>
                    </a:cubicBezTo>
                    <a:lnTo>
                      <a:pt x="116" y="335"/>
                    </a:lnTo>
                    <a:close/>
                    <a:moveTo>
                      <a:pt x="276" y="286"/>
                    </a:moveTo>
                    <a:cubicBezTo>
                      <a:pt x="228" y="145"/>
                      <a:pt x="228" y="145"/>
                      <a:pt x="228" y="145"/>
                    </a:cubicBezTo>
                    <a:cubicBezTo>
                      <a:pt x="218" y="113"/>
                      <a:pt x="210" y="84"/>
                      <a:pt x="203" y="56"/>
                    </a:cubicBezTo>
                    <a:cubicBezTo>
                      <a:pt x="202" y="56"/>
                      <a:pt x="202" y="56"/>
                      <a:pt x="202" y="56"/>
                    </a:cubicBezTo>
                    <a:cubicBezTo>
                      <a:pt x="194" y="85"/>
                      <a:pt x="186" y="115"/>
                      <a:pt x="177" y="144"/>
                    </a:cubicBezTo>
                    <a:cubicBezTo>
                      <a:pt x="129" y="286"/>
                      <a:pt x="129" y="286"/>
                      <a:pt x="129" y="286"/>
                    </a:cubicBezTo>
                    <a:lnTo>
                      <a:pt x="276" y="2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3" name="Rectangle 53">
                <a:extLst>
                  <a:ext uri="{FF2B5EF4-FFF2-40B4-BE49-F238E27FC236}">
                    <a16:creationId xmlns:a16="http://schemas.microsoft.com/office/drawing/2014/main" id="{FE0E5AD5-E853-43DF-938D-B92C84ECE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4325" y="3897313"/>
                <a:ext cx="100013" cy="808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4" name="Rectangle 54">
                <a:extLst>
                  <a:ext uri="{FF2B5EF4-FFF2-40B4-BE49-F238E27FC236}">
                    <a16:creationId xmlns:a16="http://schemas.microsoft.com/office/drawing/2014/main" id="{09AC826A-EFB2-455C-BAB2-D50480BF7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72613" y="3897313"/>
                <a:ext cx="100013" cy="808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5" name="Freeform 55">
                <a:extLst>
                  <a:ext uri="{FF2B5EF4-FFF2-40B4-BE49-F238E27FC236}">
                    <a16:creationId xmlns:a16="http://schemas.microsoft.com/office/drawing/2014/main" id="{9B803E51-47C7-40B4-AAC3-FC6FB2372D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28200" y="3937000"/>
                <a:ext cx="125413" cy="768350"/>
              </a:xfrm>
              <a:custGeom>
                <a:avLst/>
                <a:gdLst>
                  <a:gd name="T0" fmla="*/ 79 w 80"/>
                  <a:gd name="T1" fmla="*/ 40 h 489"/>
                  <a:gd name="T2" fmla="*/ 38 w 80"/>
                  <a:gd name="T3" fmla="*/ 79 h 489"/>
                  <a:gd name="T4" fmla="*/ 0 w 80"/>
                  <a:gd name="T5" fmla="*/ 40 h 489"/>
                  <a:gd name="T6" fmla="*/ 40 w 80"/>
                  <a:gd name="T7" fmla="*/ 0 h 489"/>
                  <a:gd name="T8" fmla="*/ 79 w 80"/>
                  <a:gd name="T9" fmla="*/ 40 h 489"/>
                  <a:gd name="T10" fmla="*/ 8 w 80"/>
                  <a:gd name="T11" fmla="*/ 489 h 489"/>
                  <a:gd name="T12" fmla="*/ 8 w 80"/>
                  <a:gd name="T13" fmla="*/ 139 h 489"/>
                  <a:gd name="T14" fmla="*/ 72 w 80"/>
                  <a:gd name="T15" fmla="*/ 139 h 489"/>
                  <a:gd name="T16" fmla="*/ 72 w 80"/>
                  <a:gd name="T17" fmla="*/ 489 h 489"/>
                  <a:gd name="T18" fmla="*/ 8 w 80"/>
                  <a:gd name="T19" fmla="*/ 489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489">
                    <a:moveTo>
                      <a:pt x="79" y="40"/>
                    </a:moveTo>
                    <a:cubicBezTo>
                      <a:pt x="80" y="62"/>
                      <a:pt x="64" y="79"/>
                      <a:pt x="38" y="79"/>
                    </a:cubicBezTo>
                    <a:cubicBezTo>
                      <a:pt x="16" y="79"/>
                      <a:pt x="0" y="62"/>
                      <a:pt x="0" y="40"/>
                    </a:cubicBezTo>
                    <a:cubicBezTo>
                      <a:pt x="0" y="18"/>
                      <a:pt x="17" y="0"/>
                      <a:pt x="40" y="0"/>
                    </a:cubicBezTo>
                    <a:cubicBezTo>
                      <a:pt x="64" y="0"/>
                      <a:pt x="79" y="18"/>
                      <a:pt x="79" y="40"/>
                    </a:cubicBezTo>
                    <a:close/>
                    <a:moveTo>
                      <a:pt x="8" y="489"/>
                    </a:moveTo>
                    <a:cubicBezTo>
                      <a:pt x="8" y="139"/>
                      <a:pt x="8" y="139"/>
                      <a:pt x="8" y="139"/>
                    </a:cubicBezTo>
                    <a:cubicBezTo>
                      <a:pt x="72" y="139"/>
                      <a:pt x="72" y="139"/>
                      <a:pt x="72" y="139"/>
                    </a:cubicBezTo>
                    <a:cubicBezTo>
                      <a:pt x="72" y="489"/>
                      <a:pt x="72" y="489"/>
                      <a:pt x="72" y="489"/>
                    </a:cubicBezTo>
                    <a:lnTo>
                      <a:pt x="8" y="4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6" name="Freeform 56">
                <a:extLst>
                  <a:ext uri="{FF2B5EF4-FFF2-40B4-BE49-F238E27FC236}">
                    <a16:creationId xmlns:a16="http://schemas.microsoft.com/office/drawing/2014/main" id="{9B3823BD-4E34-481D-A7D3-1511C310D7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3150" y="4143375"/>
                <a:ext cx="439738" cy="574675"/>
              </a:xfrm>
              <a:custGeom>
                <a:avLst/>
                <a:gdLst>
                  <a:gd name="T0" fmla="*/ 222 w 280"/>
                  <a:gd name="T1" fmla="*/ 358 h 366"/>
                  <a:gd name="T2" fmla="*/ 217 w 280"/>
                  <a:gd name="T3" fmla="*/ 314 h 366"/>
                  <a:gd name="T4" fmla="*/ 214 w 280"/>
                  <a:gd name="T5" fmla="*/ 314 h 366"/>
                  <a:gd name="T6" fmla="*/ 107 w 280"/>
                  <a:gd name="T7" fmla="*/ 366 h 366"/>
                  <a:gd name="T8" fmla="*/ 0 w 280"/>
                  <a:gd name="T9" fmla="*/ 266 h 366"/>
                  <a:gd name="T10" fmla="*/ 211 w 280"/>
                  <a:gd name="T11" fmla="*/ 135 h 366"/>
                  <a:gd name="T12" fmla="*/ 211 w 280"/>
                  <a:gd name="T13" fmla="*/ 128 h 366"/>
                  <a:gd name="T14" fmla="*/ 131 w 280"/>
                  <a:gd name="T15" fmla="*/ 47 h 366"/>
                  <a:gd name="T16" fmla="*/ 40 w 280"/>
                  <a:gd name="T17" fmla="*/ 73 h 366"/>
                  <a:gd name="T18" fmla="*/ 25 w 280"/>
                  <a:gd name="T19" fmla="*/ 31 h 366"/>
                  <a:gd name="T20" fmla="*/ 140 w 280"/>
                  <a:gd name="T21" fmla="*/ 0 h 366"/>
                  <a:gd name="T22" fmla="*/ 274 w 280"/>
                  <a:gd name="T23" fmla="*/ 143 h 366"/>
                  <a:gd name="T24" fmla="*/ 274 w 280"/>
                  <a:gd name="T25" fmla="*/ 274 h 366"/>
                  <a:gd name="T26" fmla="*/ 280 w 280"/>
                  <a:gd name="T27" fmla="*/ 358 h 366"/>
                  <a:gd name="T28" fmla="*/ 222 w 280"/>
                  <a:gd name="T29" fmla="*/ 358 h 366"/>
                  <a:gd name="T30" fmla="*/ 212 w 280"/>
                  <a:gd name="T31" fmla="*/ 179 h 366"/>
                  <a:gd name="T32" fmla="*/ 64 w 280"/>
                  <a:gd name="T33" fmla="*/ 258 h 366"/>
                  <a:gd name="T34" fmla="*/ 124 w 280"/>
                  <a:gd name="T35" fmla="*/ 319 h 366"/>
                  <a:gd name="T36" fmla="*/ 209 w 280"/>
                  <a:gd name="T37" fmla="*/ 261 h 366"/>
                  <a:gd name="T38" fmla="*/ 212 w 280"/>
                  <a:gd name="T39" fmla="*/ 240 h 366"/>
                  <a:gd name="T40" fmla="*/ 212 w 280"/>
                  <a:gd name="T41" fmla="*/ 179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0" h="366">
                    <a:moveTo>
                      <a:pt x="222" y="358"/>
                    </a:moveTo>
                    <a:cubicBezTo>
                      <a:pt x="217" y="314"/>
                      <a:pt x="217" y="314"/>
                      <a:pt x="217" y="314"/>
                    </a:cubicBezTo>
                    <a:cubicBezTo>
                      <a:pt x="214" y="314"/>
                      <a:pt x="214" y="314"/>
                      <a:pt x="214" y="314"/>
                    </a:cubicBezTo>
                    <a:cubicBezTo>
                      <a:pt x="195" y="342"/>
                      <a:pt x="157" y="366"/>
                      <a:pt x="107" y="366"/>
                    </a:cubicBezTo>
                    <a:cubicBezTo>
                      <a:pt x="36" y="366"/>
                      <a:pt x="0" y="316"/>
                      <a:pt x="0" y="266"/>
                    </a:cubicBezTo>
                    <a:cubicBezTo>
                      <a:pt x="0" y="181"/>
                      <a:pt x="75" y="135"/>
                      <a:pt x="211" y="135"/>
                    </a:cubicBezTo>
                    <a:cubicBezTo>
                      <a:pt x="211" y="128"/>
                      <a:pt x="211" y="128"/>
                      <a:pt x="211" y="128"/>
                    </a:cubicBezTo>
                    <a:cubicBezTo>
                      <a:pt x="211" y="99"/>
                      <a:pt x="203" y="47"/>
                      <a:pt x="131" y="47"/>
                    </a:cubicBezTo>
                    <a:cubicBezTo>
                      <a:pt x="98" y="47"/>
                      <a:pt x="64" y="57"/>
                      <a:pt x="40" y="73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54" y="12"/>
                      <a:pt x="96" y="0"/>
                      <a:pt x="140" y="0"/>
                    </a:cubicBezTo>
                    <a:cubicBezTo>
                      <a:pt x="248" y="0"/>
                      <a:pt x="274" y="73"/>
                      <a:pt x="274" y="143"/>
                    </a:cubicBezTo>
                    <a:cubicBezTo>
                      <a:pt x="274" y="274"/>
                      <a:pt x="274" y="274"/>
                      <a:pt x="274" y="274"/>
                    </a:cubicBezTo>
                    <a:cubicBezTo>
                      <a:pt x="274" y="305"/>
                      <a:pt x="275" y="334"/>
                      <a:pt x="280" y="358"/>
                    </a:cubicBezTo>
                    <a:lnTo>
                      <a:pt x="222" y="358"/>
                    </a:lnTo>
                    <a:close/>
                    <a:moveTo>
                      <a:pt x="212" y="179"/>
                    </a:moveTo>
                    <a:cubicBezTo>
                      <a:pt x="143" y="178"/>
                      <a:pt x="64" y="190"/>
                      <a:pt x="64" y="258"/>
                    </a:cubicBezTo>
                    <a:cubicBezTo>
                      <a:pt x="64" y="300"/>
                      <a:pt x="91" y="319"/>
                      <a:pt x="124" y="319"/>
                    </a:cubicBezTo>
                    <a:cubicBezTo>
                      <a:pt x="169" y="319"/>
                      <a:pt x="198" y="290"/>
                      <a:pt x="209" y="261"/>
                    </a:cubicBezTo>
                    <a:cubicBezTo>
                      <a:pt x="211" y="254"/>
                      <a:pt x="212" y="247"/>
                      <a:pt x="212" y="240"/>
                    </a:cubicBezTo>
                    <a:lnTo>
                      <a:pt x="212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7" name="Freeform 57">
                <a:extLst>
                  <a:ext uri="{FF2B5EF4-FFF2-40B4-BE49-F238E27FC236}">
                    <a16:creationId xmlns:a16="http://schemas.microsoft.com/office/drawing/2014/main" id="{30B43434-2996-410B-9F54-B255B311C1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50525" y="4143375"/>
                <a:ext cx="471488" cy="561975"/>
              </a:xfrm>
              <a:custGeom>
                <a:avLst/>
                <a:gdLst>
                  <a:gd name="T0" fmla="*/ 3 w 301"/>
                  <a:gd name="T1" fmla="*/ 103 h 358"/>
                  <a:gd name="T2" fmla="*/ 0 w 301"/>
                  <a:gd name="T3" fmla="*/ 8 h 358"/>
                  <a:gd name="T4" fmla="*/ 56 w 301"/>
                  <a:gd name="T5" fmla="*/ 8 h 358"/>
                  <a:gd name="T6" fmla="*/ 60 w 301"/>
                  <a:gd name="T7" fmla="*/ 66 h 358"/>
                  <a:gd name="T8" fmla="*/ 61 w 301"/>
                  <a:gd name="T9" fmla="*/ 66 h 358"/>
                  <a:gd name="T10" fmla="*/ 177 w 301"/>
                  <a:gd name="T11" fmla="*/ 0 h 358"/>
                  <a:gd name="T12" fmla="*/ 301 w 301"/>
                  <a:gd name="T13" fmla="*/ 149 h 358"/>
                  <a:gd name="T14" fmla="*/ 301 w 301"/>
                  <a:gd name="T15" fmla="*/ 358 h 358"/>
                  <a:gd name="T16" fmla="*/ 237 w 301"/>
                  <a:gd name="T17" fmla="*/ 358 h 358"/>
                  <a:gd name="T18" fmla="*/ 237 w 301"/>
                  <a:gd name="T19" fmla="*/ 156 h 358"/>
                  <a:gd name="T20" fmla="*/ 156 w 301"/>
                  <a:gd name="T21" fmla="*/ 53 h 358"/>
                  <a:gd name="T22" fmla="*/ 71 w 301"/>
                  <a:gd name="T23" fmla="*/ 118 h 358"/>
                  <a:gd name="T24" fmla="*/ 66 w 301"/>
                  <a:gd name="T25" fmla="*/ 148 h 358"/>
                  <a:gd name="T26" fmla="*/ 66 w 301"/>
                  <a:gd name="T27" fmla="*/ 358 h 358"/>
                  <a:gd name="T28" fmla="*/ 3 w 301"/>
                  <a:gd name="T29" fmla="*/ 358 h 358"/>
                  <a:gd name="T30" fmla="*/ 3 w 301"/>
                  <a:gd name="T31" fmla="*/ 103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1" h="358">
                    <a:moveTo>
                      <a:pt x="3" y="103"/>
                    </a:moveTo>
                    <a:cubicBezTo>
                      <a:pt x="3" y="66"/>
                      <a:pt x="2" y="37"/>
                      <a:pt x="0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60" y="66"/>
                      <a:pt x="60" y="66"/>
                      <a:pt x="60" y="66"/>
                    </a:cubicBezTo>
                    <a:cubicBezTo>
                      <a:pt x="61" y="66"/>
                      <a:pt x="61" y="66"/>
                      <a:pt x="61" y="66"/>
                    </a:cubicBezTo>
                    <a:cubicBezTo>
                      <a:pt x="79" y="32"/>
                      <a:pt x="119" y="0"/>
                      <a:pt x="177" y="0"/>
                    </a:cubicBezTo>
                    <a:cubicBezTo>
                      <a:pt x="226" y="0"/>
                      <a:pt x="301" y="29"/>
                      <a:pt x="301" y="149"/>
                    </a:cubicBezTo>
                    <a:cubicBezTo>
                      <a:pt x="301" y="358"/>
                      <a:pt x="301" y="358"/>
                      <a:pt x="301" y="358"/>
                    </a:cubicBezTo>
                    <a:cubicBezTo>
                      <a:pt x="237" y="358"/>
                      <a:pt x="237" y="358"/>
                      <a:pt x="237" y="358"/>
                    </a:cubicBezTo>
                    <a:cubicBezTo>
                      <a:pt x="237" y="156"/>
                      <a:pt x="237" y="156"/>
                      <a:pt x="237" y="156"/>
                    </a:cubicBezTo>
                    <a:cubicBezTo>
                      <a:pt x="237" y="100"/>
                      <a:pt x="216" y="53"/>
                      <a:pt x="156" y="53"/>
                    </a:cubicBezTo>
                    <a:cubicBezTo>
                      <a:pt x="114" y="53"/>
                      <a:pt x="82" y="82"/>
                      <a:pt x="71" y="118"/>
                    </a:cubicBezTo>
                    <a:cubicBezTo>
                      <a:pt x="68" y="126"/>
                      <a:pt x="66" y="137"/>
                      <a:pt x="66" y="148"/>
                    </a:cubicBezTo>
                    <a:cubicBezTo>
                      <a:pt x="66" y="358"/>
                      <a:pt x="66" y="358"/>
                      <a:pt x="66" y="358"/>
                    </a:cubicBezTo>
                    <a:cubicBezTo>
                      <a:pt x="3" y="358"/>
                      <a:pt x="3" y="358"/>
                      <a:pt x="3" y="358"/>
                    </a:cubicBezTo>
                    <a:lnTo>
                      <a:pt x="3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8" name="Freeform 58">
                <a:extLst>
                  <a:ext uri="{FF2B5EF4-FFF2-40B4-BE49-F238E27FC236}">
                    <a16:creationId xmlns:a16="http://schemas.microsoft.com/office/drawing/2014/main" id="{249D3460-2C99-4CED-B069-695B340481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4250" y="4144963"/>
                <a:ext cx="434975" cy="573088"/>
              </a:xfrm>
              <a:custGeom>
                <a:avLst/>
                <a:gdLst>
                  <a:gd name="T0" fmla="*/ 275 w 277"/>
                  <a:gd name="T1" fmla="*/ 344 h 365"/>
                  <a:gd name="T2" fmla="*/ 175 w 277"/>
                  <a:gd name="T3" fmla="*/ 365 h 365"/>
                  <a:gd name="T4" fmla="*/ 0 w 277"/>
                  <a:gd name="T5" fmla="*/ 186 h 365"/>
                  <a:gd name="T6" fmla="*/ 189 w 277"/>
                  <a:gd name="T7" fmla="*/ 0 h 365"/>
                  <a:gd name="T8" fmla="*/ 277 w 277"/>
                  <a:gd name="T9" fmla="*/ 18 h 365"/>
                  <a:gd name="T10" fmla="*/ 262 w 277"/>
                  <a:gd name="T11" fmla="*/ 67 h 365"/>
                  <a:gd name="T12" fmla="*/ 189 w 277"/>
                  <a:gd name="T13" fmla="*/ 50 h 365"/>
                  <a:gd name="T14" fmla="*/ 65 w 277"/>
                  <a:gd name="T15" fmla="*/ 183 h 365"/>
                  <a:gd name="T16" fmla="*/ 186 w 277"/>
                  <a:gd name="T17" fmla="*/ 314 h 365"/>
                  <a:gd name="T18" fmla="*/ 265 w 277"/>
                  <a:gd name="T19" fmla="*/ 297 h 365"/>
                  <a:gd name="T20" fmla="*/ 275 w 277"/>
                  <a:gd name="T21" fmla="*/ 344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7" h="365">
                    <a:moveTo>
                      <a:pt x="275" y="344"/>
                    </a:moveTo>
                    <a:cubicBezTo>
                      <a:pt x="259" y="353"/>
                      <a:pt x="222" y="365"/>
                      <a:pt x="175" y="365"/>
                    </a:cubicBezTo>
                    <a:cubicBezTo>
                      <a:pt x="69" y="365"/>
                      <a:pt x="0" y="293"/>
                      <a:pt x="0" y="186"/>
                    </a:cubicBezTo>
                    <a:cubicBezTo>
                      <a:pt x="0" y="78"/>
                      <a:pt x="74" y="0"/>
                      <a:pt x="189" y="0"/>
                    </a:cubicBezTo>
                    <a:cubicBezTo>
                      <a:pt x="226" y="0"/>
                      <a:pt x="259" y="9"/>
                      <a:pt x="277" y="18"/>
                    </a:cubicBezTo>
                    <a:cubicBezTo>
                      <a:pt x="262" y="67"/>
                      <a:pt x="262" y="67"/>
                      <a:pt x="262" y="67"/>
                    </a:cubicBezTo>
                    <a:cubicBezTo>
                      <a:pt x="247" y="58"/>
                      <a:pt x="223" y="50"/>
                      <a:pt x="189" y="50"/>
                    </a:cubicBezTo>
                    <a:cubicBezTo>
                      <a:pt x="108" y="50"/>
                      <a:pt x="65" y="110"/>
                      <a:pt x="65" y="183"/>
                    </a:cubicBezTo>
                    <a:cubicBezTo>
                      <a:pt x="65" y="264"/>
                      <a:pt x="117" y="314"/>
                      <a:pt x="186" y="314"/>
                    </a:cubicBezTo>
                    <a:cubicBezTo>
                      <a:pt x="223" y="314"/>
                      <a:pt x="246" y="304"/>
                      <a:pt x="265" y="297"/>
                    </a:cubicBezTo>
                    <a:lnTo>
                      <a:pt x="275" y="3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9" name="Freeform 59">
                <a:extLst>
                  <a:ext uri="{FF2B5EF4-FFF2-40B4-BE49-F238E27FC236}">
                    <a16:creationId xmlns:a16="http://schemas.microsoft.com/office/drawing/2014/main" id="{A6290B48-586F-42C2-9632-1C36EAC6B3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645900" y="4143375"/>
                <a:ext cx="485775" cy="574675"/>
              </a:xfrm>
              <a:custGeom>
                <a:avLst/>
                <a:gdLst>
                  <a:gd name="T0" fmla="*/ 61 w 310"/>
                  <a:gd name="T1" fmla="*/ 195 h 366"/>
                  <a:gd name="T2" fmla="*/ 181 w 310"/>
                  <a:gd name="T3" fmla="*/ 316 h 366"/>
                  <a:gd name="T4" fmla="*/ 278 w 310"/>
                  <a:gd name="T5" fmla="*/ 298 h 366"/>
                  <a:gd name="T6" fmla="*/ 289 w 310"/>
                  <a:gd name="T7" fmla="*/ 344 h 366"/>
                  <a:gd name="T8" fmla="*/ 173 w 310"/>
                  <a:gd name="T9" fmla="*/ 366 h 366"/>
                  <a:gd name="T10" fmla="*/ 0 w 310"/>
                  <a:gd name="T11" fmla="*/ 189 h 366"/>
                  <a:gd name="T12" fmla="*/ 165 w 310"/>
                  <a:gd name="T13" fmla="*/ 0 h 366"/>
                  <a:gd name="T14" fmla="*/ 310 w 310"/>
                  <a:gd name="T15" fmla="*/ 165 h 366"/>
                  <a:gd name="T16" fmla="*/ 307 w 310"/>
                  <a:gd name="T17" fmla="*/ 195 h 366"/>
                  <a:gd name="T18" fmla="*/ 61 w 310"/>
                  <a:gd name="T19" fmla="*/ 195 h 366"/>
                  <a:gd name="T20" fmla="*/ 248 w 310"/>
                  <a:gd name="T21" fmla="*/ 149 h 366"/>
                  <a:gd name="T22" fmla="*/ 160 w 310"/>
                  <a:gd name="T23" fmla="*/ 45 h 366"/>
                  <a:gd name="T24" fmla="*/ 62 w 310"/>
                  <a:gd name="T25" fmla="*/ 149 h 366"/>
                  <a:gd name="T26" fmla="*/ 248 w 310"/>
                  <a:gd name="T27" fmla="*/ 149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10" h="366">
                    <a:moveTo>
                      <a:pt x="61" y="195"/>
                    </a:moveTo>
                    <a:cubicBezTo>
                      <a:pt x="63" y="281"/>
                      <a:pt x="118" y="316"/>
                      <a:pt x="181" y="316"/>
                    </a:cubicBezTo>
                    <a:cubicBezTo>
                      <a:pt x="227" y="316"/>
                      <a:pt x="255" y="308"/>
                      <a:pt x="278" y="298"/>
                    </a:cubicBezTo>
                    <a:cubicBezTo>
                      <a:pt x="289" y="344"/>
                      <a:pt x="289" y="344"/>
                      <a:pt x="289" y="344"/>
                    </a:cubicBezTo>
                    <a:cubicBezTo>
                      <a:pt x="267" y="354"/>
                      <a:pt x="228" y="366"/>
                      <a:pt x="173" y="366"/>
                    </a:cubicBezTo>
                    <a:cubicBezTo>
                      <a:pt x="65" y="366"/>
                      <a:pt x="0" y="295"/>
                      <a:pt x="0" y="189"/>
                    </a:cubicBezTo>
                    <a:cubicBezTo>
                      <a:pt x="0" y="83"/>
                      <a:pt x="63" y="0"/>
                      <a:pt x="165" y="0"/>
                    </a:cubicBezTo>
                    <a:cubicBezTo>
                      <a:pt x="279" y="0"/>
                      <a:pt x="310" y="100"/>
                      <a:pt x="310" y="165"/>
                    </a:cubicBezTo>
                    <a:cubicBezTo>
                      <a:pt x="310" y="178"/>
                      <a:pt x="308" y="188"/>
                      <a:pt x="307" y="195"/>
                    </a:cubicBezTo>
                    <a:lnTo>
                      <a:pt x="61" y="195"/>
                    </a:lnTo>
                    <a:close/>
                    <a:moveTo>
                      <a:pt x="248" y="149"/>
                    </a:moveTo>
                    <a:cubicBezTo>
                      <a:pt x="249" y="108"/>
                      <a:pt x="231" y="45"/>
                      <a:pt x="160" y="45"/>
                    </a:cubicBezTo>
                    <a:cubicBezTo>
                      <a:pt x="95" y="45"/>
                      <a:pt x="67" y="105"/>
                      <a:pt x="62" y="149"/>
                    </a:cubicBezTo>
                    <a:lnTo>
                      <a:pt x="248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A4A8D11-45BF-4048-A2AD-CB89255394A9}"/>
                </a:ext>
              </a:extLst>
            </p:cNvPr>
            <p:cNvGrpSpPr/>
            <p:nvPr/>
          </p:nvGrpSpPr>
          <p:grpSpPr>
            <a:xfrm>
              <a:off x="8582057" y="5650455"/>
              <a:ext cx="1135062" cy="612775"/>
              <a:chOff x="2262188" y="1011238"/>
              <a:chExt cx="1135062" cy="612775"/>
            </a:xfrm>
            <a:solidFill>
              <a:schemeClr val="bg1"/>
            </a:solidFill>
          </p:grpSpPr>
          <p:sp>
            <p:nvSpPr>
              <p:cNvPr id="41" name="Freeform 63">
                <a:extLst>
                  <a:ext uri="{FF2B5EF4-FFF2-40B4-BE49-F238E27FC236}">
                    <a16:creationId xmlns:a16="http://schemas.microsoft.com/office/drawing/2014/main" id="{DB8BF3AA-9EA8-4A93-A76B-4F0BBA1DCD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92413" y="1266826"/>
                <a:ext cx="19050" cy="20638"/>
              </a:xfrm>
              <a:custGeom>
                <a:avLst/>
                <a:gdLst>
                  <a:gd name="T0" fmla="*/ 13 w 26"/>
                  <a:gd name="T1" fmla="*/ 0 h 27"/>
                  <a:gd name="T2" fmla="*/ 0 w 26"/>
                  <a:gd name="T3" fmla="*/ 13 h 27"/>
                  <a:gd name="T4" fmla="*/ 13 w 26"/>
                  <a:gd name="T5" fmla="*/ 27 h 27"/>
                  <a:gd name="T6" fmla="*/ 26 w 26"/>
                  <a:gd name="T7" fmla="*/ 13 h 27"/>
                  <a:gd name="T8" fmla="*/ 13 w 26"/>
                  <a:gd name="T9" fmla="*/ 0 h 27"/>
                  <a:gd name="T10" fmla="*/ 17 w 26"/>
                  <a:gd name="T11" fmla="*/ 23 h 27"/>
                  <a:gd name="T12" fmla="*/ 13 w 26"/>
                  <a:gd name="T13" fmla="*/ 16 h 27"/>
                  <a:gd name="T14" fmla="*/ 10 w 26"/>
                  <a:gd name="T15" fmla="*/ 14 h 27"/>
                  <a:gd name="T16" fmla="*/ 10 w 26"/>
                  <a:gd name="T17" fmla="*/ 23 h 27"/>
                  <a:gd name="T18" fmla="*/ 7 w 26"/>
                  <a:gd name="T19" fmla="*/ 23 h 27"/>
                  <a:gd name="T20" fmla="*/ 7 w 26"/>
                  <a:gd name="T21" fmla="*/ 4 h 27"/>
                  <a:gd name="T22" fmla="*/ 13 w 26"/>
                  <a:gd name="T23" fmla="*/ 4 h 27"/>
                  <a:gd name="T24" fmla="*/ 19 w 26"/>
                  <a:gd name="T25" fmla="*/ 9 h 27"/>
                  <a:gd name="T26" fmla="*/ 14 w 26"/>
                  <a:gd name="T27" fmla="*/ 14 h 27"/>
                  <a:gd name="T28" fmla="*/ 16 w 26"/>
                  <a:gd name="T29" fmla="*/ 16 h 27"/>
                  <a:gd name="T30" fmla="*/ 21 w 26"/>
                  <a:gd name="T31" fmla="*/ 23 h 27"/>
                  <a:gd name="T32" fmla="*/ 17 w 26"/>
                  <a:gd name="T33" fmla="*/ 2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27">
                    <a:moveTo>
                      <a:pt x="13" y="0"/>
                    </a:moveTo>
                    <a:cubicBezTo>
                      <a:pt x="5" y="0"/>
                      <a:pt x="0" y="6"/>
                      <a:pt x="0" y="13"/>
                    </a:cubicBezTo>
                    <a:cubicBezTo>
                      <a:pt x="0" y="21"/>
                      <a:pt x="5" y="27"/>
                      <a:pt x="13" y="27"/>
                    </a:cubicBezTo>
                    <a:cubicBezTo>
                      <a:pt x="20" y="27"/>
                      <a:pt x="26" y="21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  <a:moveTo>
                      <a:pt x="17" y="23"/>
                    </a:moveTo>
                    <a:cubicBezTo>
                      <a:pt x="13" y="16"/>
                      <a:pt x="13" y="16"/>
                      <a:pt x="13" y="16"/>
                    </a:cubicBezTo>
                    <a:cubicBezTo>
                      <a:pt x="12" y="15"/>
                      <a:pt x="11" y="14"/>
                      <a:pt x="10" y="14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7" y="4"/>
                      <a:pt x="19" y="6"/>
                      <a:pt x="19" y="9"/>
                    </a:cubicBezTo>
                    <a:cubicBezTo>
                      <a:pt x="19" y="12"/>
                      <a:pt x="17" y="14"/>
                      <a:pt x="14" y="14"/>
                    </a:cubicBezTo>
                    <a:cubicBezTo>
                      <a:pt x="15" y="15"/>
                      <a:pt x="16" y="15"/>
                      <a:pt x="16" y="16"/>
                    </a:cubicBezTo>
                    <a:cubicBezTo>
                      <a:pt x="21" y="23"/>
                      <a:pt x="21" y="23"/>
                      <a:pt x="21" y="23"/>
                    </a:cubicBezTo>
                    <a:lnTo>
                      <a:pt x="1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42" name="Freeform 64">
                <a:extLst>
                  <a:ext uri="{FF2B5EF4-FFF2-40B4-BE49-F238E27FC236}">
                    <a16:creationId xmlns:a16="http://schemas.microsoft.com/office/drawing/2014/main" id="{D728E33E-7522-4C77-BFA8-F95C4193C8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4925" y="1289051"/>
                <a:ext cx="19050" cy="23813"/>
              </a:xfrm>
              <a:custGeom>
                <a:avLst/>
                <a:gdLst>
                  <a:gd name="T0" fmla="*/ 0 w 25"/>
                  <a:gd name="T1" fmla="*/ 0 h 32"/>
                  <a:gd name="T2" fmla="*/ 0 w 25"/>
                  <a:gd name="T3" fmla="*/ 32 h 32"/>
                  <a:gd name="T4" fmla="*/ 25 w 25"/>
                  <a:gd name="T5" fmla="*/ 16 h 32"/>
                  <a:gd name="T6" fmla="*/ 22 w 25"/>
                  <a:gd name="T7" fmla="*/ 6 h 32"/>
                  <a:gd name="T8" fmla="*/ 0 w 25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32">
                    <a:moveTo>
                      <a:pt x="0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18" y="32"/>
                      <a:pt x="25" y="28"/>
                      <a:pt x="25" y="16"/>
                    </a:cubicBezTo>
                    <a:cubicBezTo>
                      <a:pt x="25" y="12"/>
                      <a:pt x="25" y="9"/>
                      <a:pt x="22" y="6"/>
                    </a:cubicBezTo>
                    <a:cubicBezTo>
                      <a:pt x="18" y="2"/>
                      <a:pt x="8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43" name="Freeform 65">
                <a:extLst>
                  <a:ext uri="{FF2B5EF4-FFF2-40B4-BE49-F238E27FC236}">
                    <a16:creationId xmlns:a16="http://schemas.microsoft.com/office/drawing/2014/main" id="{5720B6B9-FCA1-4A9D-85F0-A84AE5E6A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1271588"/>
                <a:ext cx="4762" cy="4763"/>
              </a:xfrm>
              <a:custGeom>
                <a:avLst/>
                <a:gdLst>
                  <a:gd name="T0" fmla="*/ 6 w 6"/>
                  <a:gd name="T1" fmla="*/ 3 h 6"/>
                  <a:gd name="T2" fmla="*/ 3 w 6"/>
                  <a:gd name="T3" fmla="*/ 0 h 6"/>
                  <a:gd name="T4" fmla="*/ 0 w 6"/>
                  <a:gd name="T5" fmla="*/ 0 h 6"/>
                  <a:gd name="T6" fmla="*/ 0 w 6"/>
                  <a:gd name="T7" fmla="*/ 6 h 6"/>
                  <a:gd name="T8" fmla="*/ 2 w 6"/>
                  <a:gd name="T9" fmla="*/ 6 h 6"/>
                  <a:gd name="T10" fmla="*/ 6 w 6"/>
                  <a:gd name="T11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6" y="3"/>
                    </a:moveTo>
                    <a:cubicBezTo>
                      <a:pt x="6" y="1"/>
                      <a:pt x="5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6"/>
                      <a:pt x="6" y="6"/>
                      <a:pt x="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44" name="Freeform 66">
                <a:extLst>
                  <a:ext uri="{FF2B5EF4-FFF2-40B4-BE49-F238E27FC236}">
                    <a16:creationId xmlns:a16="http://schemas.microsoft.com/office/drawing/2014/main" id="{EE88449B-9907-4C90-97EA-557543EA78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62188" y="1011238"/>
                <a:ext cx="612775" cy="612775"/>
              </a:xfrm>
              <a:custGeom>
                <a:avLst/>
                <a:gdLst>
                  <a:gd name="T0" fmla="*/ 0 w 825"/>
                  <a:gd name="T1" fmla="*/ 412 h 825"/>
                  <a:gd name="T2" fmla="*/ 825 w 825"/>
                  <a:gd name="T3" fmla="*/ 412 h 825"/>
                  <a:gd name="T4" fmla="*/ 511 w 825"/>
                  <a:gd name="T5" fmla="*/ 345 h 825"/>
                  <a:gd name="T6" fmla="*/ 549 w 825"/>
                  <a:gd name="T7" fmla="*/ 481 h 825"/>
                  <a:gd name="T8" fmla="*/ 511 w 825"/>
                  <a:gd name="T9" fmla="*/ 345 h 825"/>
                  <a:gd name="T10" fmla="*/ 184 w 825"/>
                  <a:gd name="T11" fmla="*/ 428 h 825"/>
                  <a:gd name="T12" fmla="*/ 154 w 825"/>
                  <a:gd name="T13" fmla="*/ 485 h 825"/>
                  <a:gd name="T14" fmla="*/ 154 w 825"/>
                  <a:gd name="T15" fmla="*/ 342 h 825"/>
                  <a:gd name="T16" fmla="*/ 184 w 825"/>
                  <a:gd name="T17" fmla="*/ 399 h 825"/>
                  <a:gd name="T18" fmla="*/ 125 w 825"/>
                  <a:gd name="T19" fmla="*/ 413 h 825"/>
                  <a:gd name="T20" fmla="*/ 258 w 825"/>
                  <a:gd name="T21" fmla="*/ 481 h 825"/>
                  <a:gd name="T22" fmla="*/ 218 w 825"/>
                  <a:gd name="T23" fmla="*/ 345 h 825"/>
                  <a:gd name="T24" fmla="*/ 258 w 825"/>
                  <a:gd name="T25" fmla="*/ 481 h 825"/>
                  <a:gd name="T26" fmla="*/ 213 w 825"/>
                  <a:gd name="T27" fmla="*/ 309 h 825"/>
                  <a:gd name="T28" fmla="*/ 264 w 825"/>
                  <a:gd name="T29" fmla="*/ 309 h 825"/>
                  <a:gd name="T30" fmla="*/ 372 w 825"/>
                  <a:gd name="T31" fmla="*/ 380 h 825"/>
                  <a:gd name="T32" fmla="*/ 340 w 825"/>
                  <a:gd name="T33" fmla="*/ 481 h 825"/>
                  <a:gd name="T34" fmla="*/ 300 w 825"/>
                  <a:gd name="T35" fmla="*/ 380 h 825"/>
                  <a:gd name="T36" fmla="*/ 270 w 825"/>
                  <a:gd name="T37" fmla="*/ 345 h 825"/>
                  <a:gd name="T38" fmla="*/ 372 w 825"/>
                  <a:gd name="T39" fmla="*/ 380 h 825"/>
                  <a:gd name="T40" fmla="*/ 422 w 825"/>
                  <a:gd name="T41" fmla="*/ 441 h 825"/>
                  <a:gd name="T42" fmla="*/ 382 w 825"/>
                  <a:gd name="T43" fmla="*/ 481 h 825"/>
                  <a:gd name="T44" fmla="*/ 435 w 825"/>
                  <a:gd name="T45" fmla="*/ 345 h 825"/>
                  <a:gd name="T46" fmla="*/ 484 w 825"/>
                  <a:gd name="T47" fmla="*/ 389 h 825"/>
                  <a:gd name="T48" fmla="*/ 500 w 825"/>
                  <a:gd name="T49" fmla="*/ 481 h 825"/>
                  <a:gd name="T50" fmla="*/ 530 w 825"/>
                  <a:gd name="T51" fmla="*/ 542 h 825"/>
                  <a:gd name="T52" fmla="*/ 530 w 825"/>
                  <a:gd name="T53" fmla="*/ 491 h 825"/>
                  <a:gd name="T54" fmla="*/ 530 w 825"/>
                  <a:gd name="T55" fmla="*/ 542 h 825"/>
                  <a:gd name="T56" fmla="*/ 634 w 825"/>
                  <a:gd name="T57" fmla="*/ 441 h 825"/>
                  <a:gd name="T58" fmla="*/ 556 w 825"/>
                  <a:gd name="T59" fmla="*/ 481 h 825"/>
                  <a:gd name="T60" fmla="*/ 569 w 825"/>
                  <a:gd name="T61" fmla="*/ 345 h 825"/>
                  <a:gd name="T62" fmla="*/ 634 w 825"/>
                  <a:gd name="T63" fmla="*/ 374 h 825"/>
                  <a:gd name="T64" fmla="*/ 702 w 825"/>
                  <a:gd name="T65" fmla="*/ 345 h 825"/>
                  <a:gd name="T66" fmla="*/ 705 w 825"/>
                  <a:gd name="T67" fmla="*/ 481 h 825"/>
                  <a:gd name="T68" fmla="*/ 727 w 825"/>
                  <a:gd name="T69" fmla="*/ 375 h 825"/>
                  <a:gd name="T70" fmla="*/ 727 w 825"/>
                  <a:gd name="T71" fmla="*/ 344 h 825"/>
                  <a:gd name="T72" fmla="*/ 727 w 825"/>
                  <a:gd name="T73" fmla="*/ 37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25" h="825">
                    <a:moveTo>
                      <a:pt x="413" y="0"/>
                    </a:moveTo>
                    <a:cubicBezTo>
                      <a:pt x="185" y="0"/>
                      <a:pt x="0" y="184"/>
                      <a:pt x="0" y="412"/>
                    </a:cubicBezTo>
                    <a:cubicBezTo>
                      <a:pt x="0" y="640"/>
                      <a:pt x="185" y="825"/>
                      <a:pt x="413" y="825"/>
                    </a:cubicBezTo>
                    <a:cubicBezTo>
                      <a:pt x="641" y="825"/>
                      <a:pt x="825" y="640"/>
                      <a:pt x="825" y="412"/>
                    </a:cubicBezTo>
                    <a:cubicBezTo>
                      <a:pt x="825" y="184"/>
                      <a:pt x="641" y="0"/>
                      <a:pt x="413" y="0"/>
                    </a:cubicBezTo>
                    <a:close/>
                    <a:moveTo>
                      <a:pt x="511" y="345"/>
                    </a:moveTo>
                    <a:cubicBezTo>
                      <a:pt x="549" y="345"/>
                      <a:pt x="549" y="345"/>
                      <a:pt x="549" y="345"/>
                    </a:cubicBezTo>
                    <a:cubicBezTo>
                      <a:pt x="549" y="481"/>
                      <a:pt x="549" y="481"/>
                      <a:pt x="549" y="481"/>
                    </a:cubicBezTo>
                    <a:cubicBezTo>
                      <a:pt x="511" y="481"/>
                      <a:pt x="511" y="481"/>
                      <a:pt x="511" y="481"/>
                    </a:cubicBezTo>
                    <a:lnTo>
                      <a:pt x="511" y="345"/>
                    </a:lnTo>
                    <a:close/>
                    <a:moveTo>
                      <a:pt x="154" y="444"/>
                    </a:moveTo>
                    <a:cubicBezTo>
                      <a:pt x="167" y="444"/>
                      <a:pt x="178" y="438"/>
                      <a:pt x="184" y="428"/>
                    </a:cubicBezTo>
                    <a:cubicBezTo>
                      <a:pt x="184" y="428"/>
                      <a:pt x="184" y="428"/>
                      <a:pt x="206" y="463"/>
                    </a:cubicBezTo>
                    <a:cubicBezTo>
                      <a:pt x="193" y="476"/>
                      <a:pt x="174" y="485"/>
                      <a:pt x="154" y="485"/>
                    </a:cubicBezTo>
                    <a:cubicBezTo>
                      <a:pt x="115" y="485"/>
                      <a:pt x="83" y="453"/>
                      <a:pt x="83" y="413"/>
                    </a:cubicBezTo>
                    <a:cubicBezTo>
                      <a:pt x="83" y="374"/>
                      <a:pt x="115" y="342"/>
                      <a:pt x="154" y="342"/>
                    </a:cubicBezTo>
                    <a:cubicBezTo>
                      <a:pt x="174" y="342"/>
                      <a:pt x="193" y="351"/>
                      <a:pt x="206" y="364"/>
                    </a:cubicBezTo>
                    <a:cubicBezTo>
                      <a:pt x="206" y="364"/>
                      <a:pt x="206" y="364"/>
                      <a:pt x="184" y="399"/>
                    </a:cubicBezTo>
                    <a:cubicBezTo>
                      <a:pt x="178" y="389"/>
                      <a:pt x="167" y="381"/>
                      <a:pt x="154" y="381"/>
                    </a:cubicBezTo>
                    <a:cubicBezTo>
                      <a:pt x="138" y="381"/>
                      <a:pt x="125" y="396"/>
                      <a:pt x="125" y="413"/>
                    </a:cubicBezTo>
                    <a:cubicBezTo>
                      <a:pt x="125" y="431"/>
                      <a:pt x="138" y="444"/>
                      <a:pt x="154" y="444"/>
                    </a:cubicBezTo>
                    <a:close/>
                    <a:moveTo>
                      <a:pt x="258" y="481"/>
                    </a:moveTo>
                    <a:cubicBezTo>
                      <a:pt x="218" y="481"/>
                      <a:pt x="218" y="481"/>
                      <a:pt x="218" y="481"/>
                    </a:cubicBezTo>
                    <a:cubicBezTo>
                      <a:pt x="218" y="345"/>
                      <a:pt x="218" y="345"/>
                      <a:pt x="218" y="345"/>
                    </a:cubicBezTo>
                    <a:cubicBezTo>
                      <a:pt x="258" y="345"/>
                      <a:pt x="258" y="345"/>
                      <a:pt x="258" y="345"/>
                    </a:cubicBezTo>
                    <a:lnTo>
                      <a:pt x="258" y="481"/>
                    </a:lnTo>
                    <a:close/>
                    <a:moveTo>
                      <a:pt x="239" y="335"/>
                    </a:moveTo>
                    <a:cubicBezTo>
                      <a:pt x="225" y="335"/>
                      <a:pt x="213" y="323"/>
                      <a:pt x="213" y="309"/>
                    </a:cubicBezTo>
                    <a:cubicBezTo>
                      <a:pt x="213" y="294"/>
                      <a:pt x="225" y="283"/>
                      <a:pt x="239" y="283"/>
                    </a:cubicBezTo>
                    <a:cubicBezTo>
                      <a:pt x="253" y="283"/>
                      <a:pt x="264" y="294"/>
                      <a:pt x="264" y="309"/>
                    </a:cubicBezTo>
                    <a:cubicBezTo>
                      <a:pt x="264" y="323"/>
                      <a:pt x="253" y="335"/>
                      <a:pt x="239" y="335"/>
                    </a:cubicBezTo>
                    <a:close/>
                    <a:moveTo>
                      <a:pt x="372" y="380"/>
                    </a:moveTo>
                    <a:cubicBezTo>
                      <a:pt x="340" y="380"/>
                      <a:pt x="340" y="380"/>
                      <a:pt x="340" y="380"/>
                    </a:cubicBezTo>
                    <a:cubicBezTo>
                      <a:pt x="340" y="481"/>
                      <a:pt x="340" y="481"/>
                      <a:pt x="340" y="481"/>
                    </a:cubicBezTo>
                    <a:cubicBezTo>
                      <a:pt x="300" y="481"/>
                      <a:pt x="300" y="481"/>
                      <a:pt x="300" y="481"/>
                    </a:cubicBezTo>
                    <a:cubicBezTo>
                      <a:pt x="300" y="380"/>
                      <a:pt x="300" y="380"/>
                      <a:pt x="300" y="380"/>
                    </a:cubicBezTo>
                    <a:cubicBezTo>
                      <a:pt x="270" y="380"/>
                      <a:pt x="270" y="380"/>
                      <a:pt x="270" y="380"/>
                    </a:cubicBezTo>
                    <a:cubicBezTo>
                      <a:pt x="270" y="345"/>
                      <a:pt x="270" y="345"/>
                      <a:pt x="270" y="345"/>
                    </a:cubicBezTo>
                    <a:cubicBezTo>
                      <a:pt x="372" y="345"/>
                      <a:pt x="372" y="345"/>
                      <a:pt x="372" y="345"/>
                    </a:cubicBezTo>
                    <a:lnTo>
                      <a:pt x="372" y="380"/>
                    </a:lnTo>
                    <a:close/>
                    <a:moveTo>
                      <a:pt x="448" y="481"/>
                    </a:moveTo>
                    <a:cubicBezTo>
                      <a:pt x="448" y="481"/>
                      <a:pt x="448" y="481"/>
                      <a:pt x="422" y="441"/>
                    </a:cubicBezTo>
                    <a:cubicBezTo>
                      <a:pt x="422" y="441"/>
                      <a:pt x="422" y="441"/>
                      <a:pt x="422" y="481"/>
                    </a:cubicBezTo>
                    <a:cubicBezTo>
                      <a:pt x="422" y="481"/>
                      <a:pt x="422" y="481"/>
                      <a:pt x="382" y="481"/>
                    </a:cubicBezTo>
                    <a:cubicBezTo>
                      <a:pt x="382" y="481"/>
                      <a:pt x="382" y="481"/>
                      <a:pt x="382" y="345"/>
                    </a:cubicBezTo>
                    <a:cubicBezTo>
                      <a:pt x="382" y="345"/>
                      <a:pt x="382" y="345"/>
                      <a:pt x="435" y="345"/>
                    </a:cubicBezTo>
                    <a:cubicBezTo>
                      <a:pt x="451" y="345"/>
                      <a:pt x="464" y="350"/>
                      <a:pt x="473" y="358"/>
                    </a:cubicBezTo>
                    <a:cubicBezTo>
                      <a:pt x="480" y="366"/>
                      <a:pt x="484" y="376"/>
                      <a:pt x="484" y="389"/>
                    </a:cubicBezTo>
                    <a:cubicBezTo>
                      <a:pt x="484" y="408"/>
                      <a:pt x="474" y="422"/>
                      <a:pt x="458" y="426"/>
                    </a:cubicBezTo>
                    <a:cubicBezTo>
                      <a:pt x="500" y="481"/>
                      <a:pt x="500" y="481"/>
                      <a:pt x="500" y="481"/>
                    </a:cubicBezTo>
                    <a:cubicBezTo>
                      <a:pt x="500" y="481"/>
                      <a:pt x="500" y="481"/>
                      <a:pt x="448" y="481"/>
                    </a:cubicBezTo>
                    <a:close/>
                    <a:moveTo>
                      <a:pt x="530" y="542"/>
                    </a:moveTo>
                    <a:cubicBezTo>
                      <a:pt x="516" y="542"/>
                      <a:pt x="504" y="531"/>
                      <a:pt x="504" y="516"/>
                    </a:cubicBezTo>
                    <a:cubicBezTo>
                      <a:pt x="504" y="502"/>
                      <a:pt x="516" y="491"/>
                      <a:pt x="530" y="491"/>
                    </a:cubicBezTo>
                    <a:cubicBezTo>
                      <a:pt x="544" y="491"/>
                      <a:pt x="555" y="502"/>
                      <a:pt x="555" y="516"/>
                    </a:cubicBezTo>
                    <a:cubicBezTo>
                      <a:pt x="555" y="531"/>
                      <a:pt x="544" y="542"/>
                      <a:pt x="530" y="542"/>
                    </a:cubicBezTo>
                    <a:close/>
                    <a:moveTo>
                      <a:pt x="656" y="481"/>
                    </a:moveTo>
                    <a:cubicBezTo>
                      <a:pt x="634" y="441"/>
                      <a:pt x="634" y="441"/>
                      <a:pt x="634" y="441"/>
                    </a:cubicBezTo>
                    <a:cubicBezTo>
                      <a:pt x="605" y="481"/>
                      <a:pt x="605" y="481"/>
                      <a:pt x="605" y="481"/>
                    </a:cubicBezTo>
                    <a:cubicBezTo>
                      <a:pt x="556" y="481"/>
                      <a:pt x="556" y="481"/>
                      <a:pt x="556" y="481"/>
                    </a:cubicBezTo>
                    <a:cubicBezTo>
                      <a:pt x="609" y="407"/>
                      <a:pt x="609" y="407"/>
                      <a:pt x="609" y="407"/>
                    </a:cubicBezTo>
                    <a:cubicBezTo>
                      <a:pt x="569" y="345"/>
                      <a:pt x="569" y="345"/>
                      <a:pt x="569" y="345"/>
                    </a:cubicBezTo>
                    <a:cubicBezTo>
                      <a:pt x="618" y="345"/>
                      <a:pt x="618" y="345"/>
                      <a:pt x="618" y="345"/>
                    </a:cubicBezTo>
                    <a:cubicBezTo>
                      <a:pt x="634" y="374"/>
                      <a:pt x="634" y="374"/>
                      <a:pt x="634" y="374"/>
                    </a:cubicBezTo>
                    <a:cubicBezTo>
                      <a:pt x="653" y="345"/>
                      <a:pt x="653" y="345"/>
                      <a:pt x="653" y="345"/>
                    </a:cubicBezTo>
                    <a:cubicBezTo>
                      <a:pt x="702" y="345"/>
                      <a:pt x="702" y="345"/>
                      <a:pt x="702" y="345"/>
                    </a:cubicBezTo>
                    <a:cubicBezTo>
                      <a:pt x="657" y="407"/>
                      <a:pt x="657" y="407"/>
                      <a:pt x="657" y="407"/>
                    </a:cubicBezTo>
                    <a:cubicBezTo>
                      <a:pt x="705" y="481"/>
                      <a:pt x="705" y="481"/>
                      <a:pt x="705" y="481"/>
                    </a:cubicBezTo>
                    <a:lnTo>
                      <a:pt x="656" y="481"/>
                    </a:lnTo>
                    <a:close/>
                    <a:moveTo>
                      <a:pt x="727" y="375"/>
                    </a:moveTo>
                    <a:cubicBezTo>
                      <a:pt x="718" y="375"/>
                      <a:pt x="711" y="368"/>
                      <a:pt x="711" y="359"/>
                    </a:cubicBezTo>
                    <a:cubicBezTo>
                      <a:pt x="711" y="351"/>
                      <a:pt x="718" y="344"/>
                      <a:pt x="727" y="344"/>
                    </a:cubicBezTo>
                    <a:cubicBezTo>
                      <a:pt x="735" y="344"/>
                      <a:pt x="742" y="351"/>
                      <a:pt x="742" y="359"/>
                    </a:cubicBezTo>
                    <a:cubicBezTo>
                      <a:pt x="742" y="368"/>
                      <a:pt x="735" y="375"/>
                      <a:pt x="727" y="3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45" name="Freeform 67">
                <a:extLst>
                  <a:ext uri="{FF2B5EF4-FFF2-40B4-BE49-F238E27FC236}">
                    <a16:creationId xmlns:a16="http://schemas.microsoft.com/office/drawing/2014/main" id="{07BAC857-37A9-46E7-B632-D5FBD807FA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36875" y="1262063"/>
                <a:ext cx="87312" cy="112713"/>
              </a:xfrm>
              <a:custGeom>
                <a:avLst/>
                <a:gdLst>
                  <a:gd name="T0" fmla="*/ 0 w 117"/>
                  <a:gd name="T1" fmla="*/ 152 h 152"/>
                  <a:gd name="T2" fmla="*/ 0 w 117"/>
                  <a:gd name="T3" fmla="*/ 3 h 152"/>
                  <a:gd name="T4" fmla="*/ 47 w 117"/>
                  <a:gd name="T5" fmla="*/ 0 h 152"/>
                  <a:gd name="T6" fmla="*/ 96 w 117"/>
                  <a:gd name="T7" fmla="*/ 11 h 152"/>
                  <a:gd name="T8" fmla="*/ 111 w 117"/>
                  <a:gd name="T9" fmla="*/ 43 h 152"/>
                  <a:gd name="T10" fmla="*/ 103 w 117"/>
                  <a:gd name="T11" fmla="*/ 66 h 152"/>
                  <a:gd name="T12" fmla="*/ 84 w 117"/>
                  <a:gd name="T13" fmla="*/ 80 h 152"/>
                  <a:gd name="T14" fmla="*/ 84 w 117"/>
                  <a:gd name="T15" fmla="*/ 81 h 152"/>
                  <a:gd name="T16" fmla="*/ 104 w 117"/>
                  <a:gd name="T17" fmla="*/ 109 h 152"/>
                  <a:gd name="T18" fmla="*/ 117 w 117"/>
                  <a:gd name="T19" fmla="*/ 152 h 152"/>
                  <a:gd name="T20" fmla="*/ 81 w 117"/>
                  <a:gd name="T21" fmla="*/ 152 h 152"/>
                  <a:gd name="T22" fmla="*/ 71 w 117"/>
                  <a:gd name="T23" fmla="*/ 117 h 152"/>
                  <a:gd name="T24" fmla="*/ 62 w 117"/>
                  <a:gd name="T25" fmla="*/ 98 h 152"/>
                  <a:gd name="T26" fmla="*/ 45 w 117"/>
                  <a:gd name="T27" fmla="*/ 93 h 152"/>
                  <a:gd name="T28" fmla="*/ 34 w 117"/>
                  <a:gd name="T29" fmla="*/ 93 h 152"/>
                  <a:gd name="T30" fmla="*/ 34 w 117"/>
                  <a:gd name="T31" fmla="*/ 152 h 152"/>
                  <a:gd name="T32" fmla="*/ 0 w 117"/>
                  <a:gd name="T33" fmla="*/ 152 h 152"/>
                  <a:gd name="T34" fmla="*/ 34 w 117"/>
                  <a:gd name="T35" fmla="*/ 26 h 152"/>
                  <a:gd name="T36" fmla="*/ 34 w 117"/>
                  <a:gd name="T37" fmla="*/ 68 h 152"/>
                  <a:gd name="T38" fmla="*/ 49 w 117"/>
                  <a:gd name="T39" fmla="*/ 68 h 152"/>
                  <a:gd name="T40" fmla="*/ 69 w 117"/>
                  <a:gd name="T41" fmla="*/ 62 h 152"/>
                  <a:gd name="T42" fmla="*/ 77 w 117"/>
                  <a:gd name="T43" fmla="*/ 46 h 152"/>
                  <a:gd name="T44" fmla="*/ 70 w 117"/>
                  <a:gd name="T45" fmla="*/ 31 h 152"/>
                  <a:gd name="T46" fmla="*/ 51 w 117"/>
                  <a:gd name="T47" fmla="*/ 25 h 152"/>
                  <a:gd name="T48" fmla="*/ 34 w 117"/>
                  <a:gd name="T49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7" h="152">
                    <a:moveTo>
                      <a:pt x="0" y="15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3" y="1"/>
                      <a:pt x="28" y="0"/>
                      <a:pt x="47" y="0"/>
                    </a:cubicBezTo>
                    <a:cubicBezTo>
                      <a:pt x="70" y="0"/>
                      <a:pt x="86" y="4"/>
                      <a:pt x="96" y="11"/>
                    </a:cubicBezTo>
                    <a:cubicBezTo>
                      <a:pt x="106" y="19"/>
                      <a:pt x="111" y="29"/>
                      <a:pt x="111" y="43"/>
                    </a:cubicBezTo>
                    <a:cubicBezTo>
                      <a:pt x="111" y="52"/>
                      <a:pt x="108" y="59"/>
                      <a:pt x="103" y="66"/>
                    </a:cubicBezTo>
                    <a:cubicBezTo>
                      <a:pt x="98" y="73"/>
                      <a:pt x="92" y="78"/>
                      <a:pt x="84" y="80"/>
                    </a:cubicBezTo>
                    <a:cubicBezTo>
                      <a:pt x="84" y="81"/>
                      <a:pt x="84" y="81"/>
                      <a:pt x="84" y="81"/>
                    </a:cubicBezTo>
                    <a:cubicBezTo>
                      <a:pt x="93" y="85"/>
                      <a:pt x="100" y="94"/>
                      <a:pt x="104" y="109"/>
                    </a:cubicBezTo>
                    <a:cubicBezTo>
                      <a:pt x="112" y="136"/>
                      <a:pt x="116" y="150"/>
                      <a:pt x="117" y="152"/>
                    </a:cubicBezTo>
                    <a:cubicBezTo>
                      <a:pt x="81" y="152"/>
                      <a:pt x="81" y="152"/>
                      <a:pt x="81" y="152"/>
                    </a:cubicBezTo>
                    <a:cubicBezTo>
                      <a:pt x="78" y="146"/>
                      <a:pt x="75" y="135"/>
                      <a:pt x="71" y="117"/>
                    </a:cubicBezTo>
                    <a:cubicBezTo>
                      <a:pt x="69" y="108"/>
                      <a:pt x="66" y="102"/>
                      <a:pt x="62" y="98"/>
                    </a:cubicBezTo>
                    <a:cubicBezTo>
                      <a:pt x="59" y="95"/>
                      <a:pt x="53" y="93"/>
                      <a:pt x="45" y="93"/>
                    </a:cubicBezTo>
                    <a:cubicBezTo>
                      <a:pt x="34" y="93"/>
                      <a:pt x="34" y="93"/>
                      <a:pt x="34" y="93"/>
                    </a:cubicBezTo>
                    <a:cubicBezTo>
                      <a:pt x="34" y="152"/>
                      <a:pt x="34" y="152"/>
                      <a:pt x="34" y="152"/>
                    </a:cubicBezTo>
                    <a:lnTo>
                      <a:pt x="0" y="152"/>
                    </a:lnTo>
                    <a:close/>
                    <a:moveTo>
                      <a:pt x="34" y="26"/>
                    </a:moveTo>
                    <a:cubicBezTo>
                      <a:pt x="34" y="68"/>
                      <a:pt x="34" y="68"/>
                      <a:pt x="34" y="68"/>
                    </a:cubicBezTo>
                    <a:cubicBezTo>
                      <a:pt x="49" y="68"/>
                      <a:pt x="49" y="68"/>
                      <a:pt x="49" y="68"/>
                    </a:cubicBezTo>
                    <a:cubicBezTo>
                      <a:pt x="57" y="68"/>
                      <a:pt x="64" y="66"/>
                      <a:pt x="69" y="62"/>
                    </a:cubicBezTo>
                    <a:cubicBezTo>
                      <a:pt x="74" y="58"/>
                      <a:pt x="77" y="53"/>
                      <a:pt x="77" y="46"/>
                    </a:cubicBezTo>
                    <a:cubicBezTo>
                      <a:pt x="77" y="40"/>
                      <a:pt x="74" y="34"/>
                      <a:pt x="70" y="31"/>
                    </a:cubicBezTo>
                    <a:cubicBezTo>
                      <a:pt x="65" y="27"/>
                      <a:pt x="59" y="25"/>
                      <a:pt x="51" y="25"/>
                    </a:cubicBezTo>
                    <a:cubicBezTo>
                      <a:pt x="42" y="25"/>
                      <a:pt x="37" y="26"/>
                      <a:pt x="3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46" name="Freeform 68">
                <a:extLst>
                  <a:ext uri="{FF2B5EF4-FFF2-40B4-BE49-F238E27FC236}">
                    <a16:creationId xmlns:a16="http://schemas.microsoft.com/office/drawing/2014/main" id="{1790506E-BE9C-42B5-B7AB-7FB2824BB9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32125" y="1290638"/>
                <a:ext cx="79375" cy="85725"/>
              </a:xfrm>
              <a:custGeom>
                <a:avLst/>
                <a:gdLst>
                  <a:gd name="T0" fmla="*/ 106 w 107"/>
                  <a:gd name="T1" fmla="*/ 68 h 115"/>
                  <a:gd name="T2" fmla="*/ 33 w 107"/>
                  <a:gd name="T3" fmla="*/ 68 h 115"/>
                  <a:gd name="T4" fmla="*/ 43 w 107"/>
                  <a:gd name="T5" fmla="*/ 84 h 115"/>
                  <a:gd name="T6" fmla="*/ 65 w 107"/>
                  <a:gd name="T7" fmla="*/ 89 h 115"/>
                  <a:gd name="T8" fmla="*/ 97 w 107"/>
                  <a:gd name="T9" fmla="*/ 84 h 115"/>
                  <a:gd name="T10" fmla="*/ 101 w 107"/>
                  <a:gd name="T11" fmla="*/ 107 h 115"/>
                  <a:gd name="T12" fmla="*/ 60 w 107"/>
                  <a:gd name="T13" fmla="*/ 115 h 115"/>
                  <a:gd name="T14" fmla="*/ 16 w 107"/>
                  <a:gd name="T15" fmla="*/ 100 h 115"/>
                  <a:gd name="T16" fmla="*/ 0 w 107"/>
                  <a:gd name="T17" fmla="*/ 59 h 115"/>
                  <a:gd name="T18" fmla="*/ 16 w 107"/>
                  <a:gd name="T19" fmla="*/ 17 h 115"/>
                  <a:gd name="T20" fmla="*/ 57 w 107"/>
                  <a:gd name="T21" fmla="*/ 0 h 115"/>
                  <a:gd name="T22" fmla="*/ 94 w 107"/>
                  <a:gd name="T23" fmla="*/ 16 h 115"/>
                  <a:gd name="T24" fmla="*/ 107 w 107"/>
                  <a:gd name="T25" fmla="*/ 55 h 115"/>
                  <a:gd name="T26" fmla="*/ 106 w 107"/>
                  <a:gd name="T27" fmla="*/ 68 h 115"/>
                  <a:gd name="T28" fmla="*/ 33 w 107"/>
                  <a:gd name="T29" fmla="*/ 45 h 115"/>
                  <a:gd name="T30" fmla="*/ 75 w 107"/>
                  <a:gd name="T31" fmla="*/ 45 h 115"/>
                  <a:gd name="T32" fmla="*/ 71 w 107"/>
                  <a:gd name="T33" fmla="*/ 30 h 115"/>
                  <a:gd name="T34" fmla="*/ 55 w 107"/>
                  <a:gd name="T35" fmla="*/ 23 h 115"/>
                  <a:gd name="T36" fmla="*/ 40 w 107"/>
                  <a:gd name="T37" fmla="*/ 29 h 115"/>
                  <a:gd name="T38" fmla="*/ 33 w 107"/>
                  <a:gd name="T39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7" h="115">
                    <a:moveTo>
                      <a:pt x="106" y="68"/>
                    </a:moveTo>
                    <a:cubicBezTo>
                      <a:pt x="33" y="68"/>
                      <a:pt x="33" y="68"/>
                      <a:pt x="33" y="68"/>
                    </a:cubicBezTo>
                    <a:cubicBezTo>
                      <a:pt x="34" y="75"/>
                      <a:pt x="37" y="80"/>
                      <a:pt x="43" y="84"/>
                    </a:cubicBezTo>
                    <a:cubicBezTo>
                      <a:pt x="49" y="87"/>
                      <a:pt x="57" y="89"/>
                      <a:pt x="65" y="89"/>
                    </a:cubicBezTo>
                    <a:cubicBezTo>
                      <a:pt x="77" y="89"/>
                      <a:pt x="87" y="87"/>
                      <a:pt x="97" y="84"/>
                    </a:cubicBezTo>
                    <a:cubicBezTo>
                      <a:pt x="101" y="107"/>
                      <a:pt x="101" y="107"/>
                      <a:pt x="101" y="107"/>
                    </a:cubicBezTo>
                    <a:cubicBezTo>
                      <a:pt x="90" y="112"/>
                      <a:pt x="76" y="115"/>
                      <a:pt x="60" y="115"/>
                    </a:cubicBezTo>
                    <a:cubicBezTo>
                      <a:pt x="42" y="115"/>
                      <a:pt x="27" y="110"/>
                      <a:pt x="16" y="100"/>
                    </a:cubicBezTo>
                    <a:cubicBezTo>
                      <a:pt x="6" y="90"/>
                      <a:pt x="0" y="76"/>
                      <a:pt x="0" y="59"/>
                    </a:cubicBezTo>
                    <a:cubicBezTo>
                      <a:pt x="0" y="43"/>
                      <a:pt x="6" y="29"/>
                      <a:pt x="16" y="17"/>
                    </a:cubicBezTo>
                    <a:cubicBezTo>
                      <a:pt x="26" y="6"/>
                      <a:pt x="40" y="0"/>
                      <a:pt x="57" y="0"/>
                    </a:cubicBezTo>
                    <a:cubicBezTo>
                      <a:pt x="73" y="0"/>
                      <a:pt x="85" y="5"/>
                      <a:pt x="94" y="16"/>
                    </a:cubicBezTo>
                    <a:cubicBezTo>
                      <a:pt x="103" y="26"/>
                      <a:pt x="107" y="39"/>
                      <a:pt x="107" y="55"/>
                    </a:cubicBezTo>
                    <a:cubicBezTo>
                      <a:pt x="107" y="60"/>
                      <a:pt x="107" y="65"/>
                      <a:pt x="106" y="68"/>
                    </a:cubicBezTo>
                    <a:close/>
                    <a:moveTo>
                      <a:pt x="33" y="45"/>
                    </a:moveTo>
                    <a:cubicBezTo>
                      <a:pt x="75" y="45"/>
                      <a:pt x="75" y="45"/>
                      <a:pt x="75" y="45"/>
                    </a:cubicBezTo>
                    <a:cubicBezTo>
                      <a:pt x="75" y="40"/>
                      <a:pt x="74" y="35"/>
                      <a:pt x="71" y="30"/>
                    </a:cubicBezTo>
                    <a:cubicBezTo>
                      <a:pt x="68" y="25"/>
                      <a:pt x="63" y="23"/>
                      <a:pt x="55" y="23"/>
                    </a:cubicBezTo>
                    <a:cubicBezTo>
                      <a:pt x="49" y="23"/>
                      <a:pt x="44" y="25"/>
                      <a:pt x="40" y="29"/>
                    </a:cubicBezTo>
                    <a:cubicBezTo>
                      <a:pt x="37" y="33"/>
                      <a:pt x="34" y="38"/>
                      <a:pt x="33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47" name="Freeform 69">
                <a:extLst>
                  <a:ext uri="{FF2B5EF4-FFF2-40B4-BE49-F238E27FC236}">
                    <a16:creationId xmlns:a16="http://schemas.microsoft.com/office/drawing/2014/main" id="{51881816-2D3E-408C-95A9-A5F4AAB77B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1025" y="1290638"/>
                <a:ext cx="76200" cy="85725"/>
              </a:xfrm>
              <a:custGeom>
                <a:avLst/>
                <a:gdLst>
                  <a:gd name="T0" fmla="*/ 100 w 102"/>
                  <a:gd name="T1" fmla="*/ 47 h 115"/>
                  <a:gd name="T2" fmla="*/ 100 w 102"/>
                  <a:gd name="T3" fmla="*/ 85 h 115"/>
                  <a:gd name="T4" fmla="*/ 102 w 102"/>
                  <a:gd name="T5" fmla="*/ 112 h 115"/>
                  <a:gd name="T6" fmla="*/ 71 w 102"/>
                  <a:gd name="T7" fmla="*/ 112 h 115"/>
                  <a:gd name="T8" fmla="*/ 69 w 102"/>
                  <a:gd name="T9" fmla="*/ 101 h 115"/>
                  <a:gd name="T10" fmla="*/ 68 w 102"/>
                  <a:gd name="T11" fmla="*/ 101 h 115"/>
                  <a:gd name="T12" fmla="*/ 36 w 102"/>
                  <a:gd name="T13" fmla="*/ 115 h 115"/>
                  <a:gd name="T14" fmla="*/ 10 w 102"/>
                  <a:gd name="T15" fmla="*/ 105 h 115"/>
                  <a:gd name="T16" fmla="*/ 0 w 102"/>
                  <a:gd name="T17" fmla="*/ 81 h 115"/>
                  <a:gd name="T18" fmla="*/ 17 w 102"/>
                  <a:gd name="T19" fmla="*/ 50 h 115"/>
                  <a:gd name="T20" fmla="*/ 66 w 102"/>
                  <a:gd name="T21" fmla="*/ 39 h 115"/>
                  <a:gd name="T22" fmla="*/ 66 w 102"/>
                  <a:gd name="T23" fmla="*/ 38 h 115"/>
                  <a:gd name="T24" fmla="*/ 45 w 102"/>
                  <a:gd name="T25" fmla="*/ 24 h 115"/>
                  <a:gd name="T26" fmla="*/ 14 w 102"/>
                  <a:gd name="T27" fmla="*/ 32 h 115"/>
                  <a:gd name="T28" fmla="*/ 7 w 102"/>
                  <a:gd name="T29" fmla="*/ 10 h 115"/>
                  <a:gd name="T30" fmla="*/ 51 w 102"/>
                  <a:gd name="T31" fmla="*/ 0 h 115"/>
                  <a:gd name="T32" fmla="*/ 88 w 102"/>
                  <a:gd name="T33" fmla="*/ 12 h 115"/>
                  <a:gd name="T34" fmla="*/ 100 w 102"/>
                  <a:gd name="T35" fmla="*/ 47 h 115"/>
                  <a:gd name="T36" fmla="*/ 67 w 102"/>
                  <a:gd name="T37" fmla="*/ 72 h 115"/>
                  <a:gd name="T38" fmla="*/ 67 w 102"/>
                  <a:gd name="T39" fmla="*/ 60 h 115"/>
                  <a:gd name="T40" fmla="*/ 34 w 102"/>
                  <a:gd name="T41" fmla="*/ 77 h 115"/>
                  <a:gd name="T42" fmla="*/ 38 w 102"/>
                  <a:gd name="T43" fmla="*/ 87 h 115"/>
                  <a:gd name="T44" fmla="*/ 48 w 102"/>
                  <a:gd name="T45" fmla="*/ 90 h 115"/>
                  <a:gd name="T46" fmla="*/ 61 w 102"/>
                  <a:gd name="T47" fmla="*/ 85 h 115"/>
                  <a:gd name="T48" fmla="*/ 67 w 102"/>
                  <a:gd name="T49" fmla="*/ 72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2" h="115">
                    <a:moveTo>
                      <a:pt x="100" y="47"/>
                    </a:moveTo>
                    <a:cubicBezTo>
                      <a:pt x="100" y="85"/>
                      <a:pt x="100" y="85"/>
                      <a:pt x="100" y="85"/>
                    </a:cubicBezTo>
                    <a:cubicBezTo>
                      <a:pt x="100" y="96"/>
                      <a:pt x="101" y="105"/>
                      <a:pt x="102" y="112"/>
                    </a:cubicBezTo>
                    <a:cubicBezTo>
                      <a:pt x="71" y="112"/>
                      <a:pt x="71" y="112"/>
                      <a:pt x="71" y="112"/>
                    </a:cubicBezTo>
                    <a:cubicBezTo>
                      <a:pt x="69" y="101"/>
                      <a:pt x="69" y="101"/>
                      <a:pt x="69" y="101"/>
                    </a:cubicBezTo>
                    <a:cubicBezTo>
                      <a:pt x="68" y="101"/>
                      <a:pt x="68" y="101"/>
                      <a:pt x="68" y="101"/>
                    </a:cubicBezTo>
                    <a:cubicBezTo>
                      <a:pt x="60" y="110"/>
                      <a:pt x="50" y="115"/>
                      <a:pt x="36" y="115"/>
                    </a:cubicBezTo>
                    <a:cubicBezTo>
                      <a:pt x="25" y="115"/>
                      <a:pt x="16" y="111"/>
                      <a:pt x="10" y="105"/>
                    </a:cubicBezTo>
                    <a:cubicBezTo>
                      <a:pt x="3" y="98"/>
                      <a:pt x="0" y="90"/>
                      <a:pt x="0" y="81"/>
                    </a:cubicBezTo>
                    <a:cubicBezTo>
                      <a:pt x="0" y="67"/>
                      <a:pt x="5" y="57"/>
                      <a:pt x="17" y="50"/>
                    </a:cubicBezTo>
                    <a:cubicBezTo>
                      <a:pt x="28" y="42"/>
                      <a:pt x="44" y="39"/>
                      <a:pt x="66" y="39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66" y="28"/>
                      <a:pt x="59" y="24"/>
                      <a:pt x="45" y="24"/>
                    </a:cubicBezTo>
                    <a:cubicBezTo>
                      <a:pt x="34" y="24"/>
                      <a:pt x="24" y="27"/>
                      <a:pt x="14" y="32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20" y="3"/>
                      <a:pt x="34" y="0"/>
                      <a:pt x="51" y="0"/>
                    </a:cubicBezTo>
                    <a:cubicBezTo>
                      <a:pt x="67" y="0"/>
                      <a:pt x="79" y="4"/>
                      <a:pt x="88" y="12"/>
                    </a:cubicBezTo>
                    <a:cubicBezTo>
                      <a:pt x="96" y="20"/>
                      <a:pt x="100" y="32"/>
                      <a:pt x="100" y="47"/>
                    </a:cubicBezTo>
                    <a:close/>
                    <a:moveTo>
                      <a:pt x="67" y="72"/>
                    </a:moveTo>
                    <a:cubicBezTo>
                      <a:pt x="67" y="60"/>
                      <a:pt x="67" y="60"/>
                      <a:pt x="67" y="60"/>
                    </a:cubicBezTo>
                    <a:cubicBezTo>
                      <a:pt x="45" y="60"/>
                      <a:pt x="34" y="66"/>
                      <a:pt x="34" y="77"/>
                    </a:cubicBezTo>
                    <a:cubicBezTo>
                      <a:pt x="34" y="81"/>
                      <a:pt x="35" y="85"/>
                      <a:pt x="38" y="87"/>
                    </a:cubicBezTo>
                    <a:cubicBezTo>
                      <a:pt x="40" y="89"/>
                      <a:pt x="43" y="90"/>
                      <a:pt x="48" y="90"/>
                    </a:cubicBezTo>
                    <a:cubicBezTo>
                      <a:pt x="52" y="90"/>
                      <a:pt x="57" y="89"/>
                      <a:pt x="61" y="85"/>
                    </a:cubicBezTo>
                    <a:cubicBezTo>
                      <a:pt x="65" y="82"/>
                      <a:pt x="67" y="77"/>
                      <a:pt x="67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48" name="Freeform 70">
                <a:extLst>
                  <a:ext uri="{FF2B5EF4-FFF2-40B4-BE49-F238E27FC236}">
                    <a16:creationId xmlns:a16="http://schemas.microsoft.com/office/drawing/2014/main" id="{6672B73E-8DC2-4A6F-A379-EDE2720175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11513" y="1255713"/>
                <a:ext cx="85725" cy="120650"/>
              </a:xfrm>
              <a:custGeom>
                <a:avLst/>
                <a:gdLst>
                  <a:gd name="T0" fmla="*/ 81 w 116"/>
                  <a:gd name="T1" fmla="*/ 0 h 162"/>
                  <a:gd name="T2" fmla="*/ 115 w 116"/>
                  <a:gd name="T3" fmla="*/ 0 h 162"/>
                  <a:gd name="T4" fmla="*/ 115 w 116"/>
                  <a:gd name="T5" fmla="*/ 126 h 162"/>
                  <a:gd name="T6" fmla="*/ 116 w 116"/>
                  <a:gd name="T7" fmla="*/ 159 h 162"/>
                  <a:gd name="T8" fmla="*/ 85 w 116"/>
                  <a:gd name="T9" fmla="*/ 159 h 162"/>
                  <a:gd name="T10" fmla="*/ 84 w 116"/>
                  <a:gd name="T11" fmla="*/ 142 h 162"/>
                  <a:gd name="T12" fmla="*/ 84 w 116"/>
                  <a:gd name="T13" fmla="*/ 142 h 162"/>
                  <a:gd name="T14" fmla="*/ 48 w 116"/>
                  <a:gd name="T15" fmla="*/ 162 h 162"/>
                  <a:gd name="T16" fmla="*/ 14 w 116"/>
                  <a:gd name="T17" fmla="*/ 146 h 162"/>
                  <a:gd name="T18" fmla="*/ 0 w 116"/>
                  <a:gd name="T19" fmla="*/ 105 h 162"/>
                  <a:gd name="T20" fmla="*/ 14 w 116"/>
                  <a:gd name="T21" fmla="*/ 63 h 162"/>
                  <a:gd name="T22" fmla="*/ 50 w 116"/>
                  <a:gd name="T23" fmla="*/ 47 h 162"/>
                  <a:gd name="T24" fmla="*/ 80 w 116"/>
                  <a:gd name="T25" fmla="*/ 60 h 162"/>
                  <a:gd name="T26" fmla="*/ 81 w 116"/>
                  <a:gd name="T27" fmla="*/ 60 h 162"/>
                  <a:gd name="T28" fmla="*/ 81 w 116"/>
                  <a:gd name="T29" fmla="*/ 0 h 162"/>
                  <a:gd name="T30" fmla="*/ 81 w 116"/>
                  <a:gd name="T31" fmla="*/ 109 h 162"/>
                  <a:gd name="T32" fmla="*/ 81 w 116"/>
                  <a:gd name="T33" fmla="*/ 97 h 162"/>
                  <a:gd name="T34" fmla="*/ 75 w 116"/>
                  <a:gd name="T35" fmla="*/ 80 h 162"/>
                  <a:gd name="T36" fmla="*/ 59 w 116"/>
                  <a:gd name="T37" fmla="*/ 74 h 162"/>
                  <a:gd name="T38" fmla="*/ 41 w 116"/>
                  <a:gd name="T39" fmla="*/ 82 h 162"/>
                  <a:gd name="T40" fmla="*/ 35 w 116"/>
                  <a:gd name="T41" fmla="*/ 104 h 162"/>
                  <a:gd name="T42" fmla="*/ 41 w 116"/>
                  <a:gd name="T43" fmla="*/ 126 h 162"/>
                  <a:gd name="T44" fmla="*/ 59 w 116"/>
                  <a:gd name="T45" fmla="*/ 134 h 162"/>
                  <a:gd name="T46" fmla="*/ 74 w 116"/>
                  <a:gd name="T47" fmla="*/ 128 h 162"/>
                  <a:gd name="T48" fmla="*/ 81 w 116"/>
                  <a:gd name="T49" fmla="*/ 109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6" h="162">
                    <a:moveTo>
                      <a:pt x="81" y="0"/>
                    </a:moveTo>
                    <a:cubicBezTo>
                      <a:pt x="115" y="0"/>
                      <a:pt x="115" y="0"/>
                      <a:pt x="115" y="0"/>
                    </a:cubicBezTo>
                    <a:cubicBezTo>
                      <a:pt x="115" y="126"/>
                      <a:pt x="115" y="126"/>
                      <a:pt x="115" y="126"/>
                    </a:cubicBezTo>
                    <a:cubicBezTo>
                      <a:pt x="115" y="138"/>
                      <a:pt x="116" y="149"/>
                      <a:pt x="116" y="159"/>
                    </a:cubicBezTo>
                    <a:cubicBezTo>
                      <a:pt x="85" y="159"/>
                      <a:pt x="85" y="159"/>
                      <a:pt x="85" y="159"/>
                    </a:cubicBezTo>
                    <a:cubicBezTo>
                      <a:pt x="84" y="142"/>
                      <a:pt x="84" y="142"/>
                      <a:pt x="84" y="142"/>
                    </a:cubicBezTo>
                    <a:cubicBezTo>
                      <a:pt x="84" y="142"/>
                      <a:pt x="84" y="142"/>
                      <a:pt x="84" y="142"/>
                    </a:cubicBezTo>
                    <a:cubicBezTo>
                      <a:pt x="76" y="155"/>
                      <a:pt x="64" y="162"/>
                      <a:pt x="48" y="162"/>
                    </a:cubicBezTo>
                    <a:cubicBezTo>
                      <a:pt x="34" y="162"/>
                      <a:pt x="23" y="156"/>
                      <a:pt x="14" y="146"/>
                    </a:cubicBezTo>
                    <a:cubicBezTo>
                      <a:pt x="4" y="135"/>
                      <a:pt x="0" y="122"/>
                      <a:pt x="0" y="105"/>
                    </a:cubicBezTo>
                    <a:cubicBezTo>
                      <a:pt x="0" y="88"/>
                      <a:pt x="5" y="74"/>
                      <a:pt x="14" y="63"/>
                    </a:cubicBezTo>
                    <a:cubicBezTo>
                      <a:pt x="24" y="52"/>
                      <a:pt x="36" y="47"/>
                      <a:pt x="50" y="47"/>
                    </a:cubicBezTo>
                    <a:cubicBezTo>
                      <a:pt x="64" y="47"/>
                      <a:pt x="74" y="51"/>
                      <a:pt x="80" y="60"/>
                    </a:cubicBezTo>
                    <a:cubicBezTo>
                      <a:pt x="81" y="60"/>
                      <a:pt x="81" y="60"/>
                      <a:pt x="81" y="60"/>
                    </a:cubicBezTo>
                    <a:lnTo>
                      <a:pt x="81" y="0"/>
                    </a:lnTo>
                    <a:close/>
                    <a:moveTo>
                      <a:pt x="81" y="109"/>
                    </a:moveTo>
                    <a:cubicBezTo>
                      <a:pt x="81" y="97"/>
                      <a:pt x="81" y="97"/>
                      <a:pt x="81" y="97"/>
                    </a:cubicBezTo>
                    <a:cubicBezTo>
                      <a:pt x="81" y="90"/>
                      <a:pt x="79" y="84"/>
                      <a:pt x="75" y="80"/>
                    </a:cubicBezTo>
                    <a:cubicBezTo>
                      <a:pt x="71" y="76"/>
                      <a:pt x="66" y="74"/>
                      <a:pt x="59" y="74"/>
                    </a:cubicBezTo>
                    <a:cubicBezTo>
                      <a:pt x="52" y="74"/>
                      <a:pt x="46" y="76"/>
                      <a:pt x="41" y="82"/>
                    </a:cubicBezTo>
                    <a:cubicBezTo>
                      <a:pt x="37" y="88"/>
                      <a:pt x="35" y="95"/>
                      <a:pt x="35" y="104"/>
                    </a:cubicBezTo>
                    <a:cubicBezTo>
                      <a:pt x="35" y="113"/>
                      <a:pt x="37" y="121"/>
                      <a:pt x="41" y="126"/>
                    </a:cubicBezTo>
                    <a:cubicBezTo>
                      <a:pt x="46" y="131"/>
                      <a:pt x="52" y="134"/>
                      <a:pt x="59" y="134"/>
                    </a:cubicBezTo>
                    <a:cubicBezTo>
                      <a:pt x="65" y="134"/>
                      <a:pt x="69" y="132"/>
                      <a:pt x="74" y="128"/>
                    </a:cubicBezTo>
                    <a:cubicBezTo>
                      <a:pt x="78" y="124"/>
                      <a:pt x="81" y="118"/>
                      <a:pt x="81" y="1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49" name="Freeform 71">
                <a:extLst>
                  <a:ext uri="{FF2B5EF4-FFF2-40B4-BE49-F238E27FC236}">
                    <a16:creationId xmlns:a16="http://schemas.microsoft.com/office/drawing/2014/main" id="{58B4C8DE-571C-471C-86BF-D46D54C594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8350" y="1293813"/>
                <a:ext cx="88900" cy="117475"/>
              </a:xfrm>
              <a:custGeom>
                <a:avLst/>
                <a:gdLst>
                  <a:gd name="T0" fmla="*/ 0 w 118"/>
                  <a:gd name="T1" fmla="*/ 0 h 159"/>
                  <a:gd name="T2" fmla="*/ 38 w 118"/>
                  <a:gd name="T3" fmla="*/ 0 h 159"/>
                  <a:gd name="T4" fmla="*/ 61 w 118"/>
                  <a:gd name="T5" fmla="*/ 74 h 159"/>
                  <a:gd name="T6" fmla="*/ 62 w 118"/>
                  <a:gd name="T7" fmla="*/ 74 h 159"/>
                  <a:gd name="T8" fmla="*/ 81 w 118"/>
                  <a:gd name="T9" fmla="*/ 0 h 159"/>
                  <a:gd name="T10" fmla="*/ 118 w 118"/>
                  <a:gd name="T11" fmla="*/ 0 h 159"/>
                  <a:gd name="T12" fmla="*/ 93 w 118"/>
                  <a:gd name="T13" fmla="*/ 69 h 159"/>
                  <a:gd name="T14" fmla="*/ 74 w 118"/>
                  <a:gd name="T15" fmla="*/ 113 h 159"/>
                  <a:gd name="T16" fmla="*/ 58 w 118"/>
                  <a:gd name="T17" fmla="*/ 138 h 159"/>
                  <a:gd name="T18" fmla="*/ 39 w 118"/>
                  <a:gd name="T19" fmla="*/ 152 h 159"/>
                  <a:gd name="T20" fmla="*/ 18 w 118"/>
                  <a:gd name="T21" fmla="*/ 159 h 159"/>
                  <a:gd name="T22" fmla="*/ 11 w 118"/>
                  <a:gd name="T23" fmla="*/ 129 h 159"/>
                  <a:gd name="T24" fmla="*/ 34 w 118"/>
                  <a:gd name="T25" fmla="*/ 118 h 159"/>
                  <a:gd name="T26" fmla="*/ 43 w 118"/>
                  <a:gd name="T27" fmla="*/ 105 h 159"/>
                  <a:gd name="T28" fmla="*/ 41 w 118"/>
                  <a:gd name="T29" fmla="*/ 100 h 159"/>
                  <a:gd name="T30" fmla="*/ 0 w 118"/>
                  <a:gd name="T31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8" h="159">
                    <a:moveTo>
                      <a:pt x="0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52" y="44"/>
                      <a:pt x="60" y="69"/>
                      <a:pt x="61" y="74"/>
                    </a:cubicBezTo>
                    <a:cubicBezTo>
                      <a:pt x="62" y="74"/>
                      <a:pt x="62" y="74"/>
                      <a:pt x="62" y="74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93" y="69"/>
                      <a:pt x="93" y="69"/>
                      <a:pt x="93" y="69"/>
                    </a:cubicBezTo>
                    <a:cubicBezTo>
                      <a:pt x="86" y="88"/>
                      <a:pt x="80" y="102"/>
                      <a:pt x="74" y="113"/>
                    </a:cubicBezTo>
                    <a:cubicBezTo>
                      <a:pt x="69" y="124"/>
                      <a:pt x="63" y="133"/>
                      <a:pt x="58" y="138"/>
                    </a:cubicBezTo>
                    <a:cubicBezTo>
                      <a:pt x="52" y="144"/>
                      <a:pt x="46" y="149"/>
                      <a:pt x="39" y="152"/>
                    </a:cubicBezTo>
                    <a:cubicBezTo>
                      <a:pt x="33" y="156"/>
                      <a:pt x="26" y="158"/>
                      <a:pt x="18" y="159"/>
                    </a:cubicBezTo>
                    <a:cubicBezTo>
                      <a:pt x="11" y="129"/>
                      <a:pt x="11" y="129"/>
                      <a:pt x="11" y="129"/>
                    </a:cubicBezTo>
                    <a:cubicBezTo>
                      <a:pt x="21" y="127"/>
                      <a:pt x="29" y="124"/>
                      <a:pt x="34" y="118"/>
                    </a:cubicBezTo>
                    <a:cubicBezTo>
                      <a:pt x="40" y="112"/>
                      <a:pt x="43" y="108"/>
                      <a:pt x="43" y="105"/>
                    </a:cubicBezTo>
                    <a:cubicBezTo>
                      <a:pt x="43" y="104"/>
                      <a:pt x="42" y="103"/>
                      <a:pt x="41" y="10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88E725E-EB5B-45C1-BE91-500C6B8861E5}"/>
                </a:ext>
              </a:extLst>
            </p:cNvPr>
            <p:cNvGrpSpPr/>
            <p:nvPr/>
          </p:nvGrpSpPr>
          <p:grpSpPr>
            <a:xfrm>
              <a:off x="6737009" y="5612000"/>
              <a:ext cx="1613688" cy="648160"/>
              <a:chOff x="6359526" y="5711366"/>
              <a:chExt cx="1613688" cy="64816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DD33788-6E72-4AE4-BE1A-A689FEA07FB5}"/>
                  </a:ext>
                </a:extLst>
              </p:cNvPr>
              <p:cNvSpPr/>
              <p:nvPr/>
            </p:nvSpPr>
            <p:spPr>
              <a:xfrm>
                <a:off x="7176789" y="5711366"/>
                <a:ext cx="7964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rtl="0"/>
                <a:r>
                  <a:rPr lang="en-US" sz="9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People’s</a:t>
                </a:r>
                <a:br>
                  <a:rPr lang="en-US" sz="9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</a:br>
                <a:r>
                  <a:rPr lang="en-US" sz="9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Choice</a:t>
                </a:r>
              </a:p>
              <a:p>
                <a:pPr algn="l" rtl="0"/>
                <a:r>
                  <a:rPr lang="en-US" sz="9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Award</a:t>
                </a:r>
                <a:br>
                  <a:rPr lang="en-US" sz="9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</a:br>
                <a:r>
                  <a:rPr lang="en-US" sz="9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2016</a:t>
                </a: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083F01EC-5750-4419-B063-39D53DEEAE04}"/>
                  </a:ext>
                </a:extLst>
              </p:cNvPr>
              <p:cNvGrpSpPr/>
              <p:nvPr/>
            </p:nvGrpSpPr>
            <p:grpSpPr>
              <a:xfrm>
                <a:off x="6359526" y="5715000"/>
                <a:ext cx="847725" cy="644526"/>
                <a:chOff x="6359526" y="5715000"/>
                <a:chExt cx="847725" cy="644526"/>
              </a:xfrm>
            </p:grpSpPr>
            <p:sp>
              <p:nvSpPr>
                <p:cNvPr id="53" name="Freeform 75">
                  <a:extLst>
                    <a:ext uri="{FF2B5EF4-FFF2-40B4-BE49-F238E27FC236}">
                      <a16:creationId xmlns:a16="http://schemas.microsoft.com/office/drawing/2014/main" id="{24884E21-CB55-4706-8C6E-A0265ABAEA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32601" y="6122988"/>
                  <a:ext cx="157163" cy="168275"/>
                </a:xfrm>
                <a:custGeom>
                  <a:avLst/>
                  <a:gdLst>
                    <a:gd name="T0" fmla="*/ 127 w 199"/>
                    <a:gd name="T1" fmla="*/ 22 h 212"/>
                    <a:gd name="T2" fmla="*/ 75 w 199"/>
                    <a:gd name="T3" fmla="*/ 98 h 212"/>
                    <a:gd name="T4" fmla="*/ 135 w 199"/>
                    <a:gd name="T5" fmla="*/ 174 h 212"/>
                    <a:gd name="T6" fmla="*/ 199 w 199"/>
                    <a:gd name="T7" fmla="*/ 153 h 212"/>
                    <a:gd name="T8" fmla="*/ 199 w 199"/>
                    <a:gd name="T9" fmla="*/ 189 h 212"/>
                    <a:gd name="T10" fmla="*/ 107 w 199"/>
                    <a:gd name="T11" fmla="*/ 212 h 212"/>
                    <a:gd name="T12" fmla="*/ 30 w 199"/>
                    <a:gd name="T13" fmla="*/ 184 h 212"/>
                    <a:gd name="T14" fmla="*/ 0 w 199"/>
                    <a:gd name="T15" fmla="*/ 109 h 212"/>
                    <a:gd name="T16" fmla="*/ 118 w 199"/>
                    <a:gd name="T17" fmla="*/ 0 h 212"/>
                    <a:gd name="T18" fmla="*/ 197 w 199"/>
                    <a:gd name="T19" fmla="*/ 52 h 212"/>
                    <a:gd name="T20" fmla="*/ 160 w 199"/>
                    <a:gd name="T21" fmla="*/ 86 h 212"/>
                    <a:gd name="T22" fmla="*/ 127 w 199"/>
                    <a:gd name="T23" fmla="*/ 76 h 212"/>
                    <a:gd name="T24" fmla="*/ 127 w 199"/>
                    <a:gd name="T25" fmla="*/ 22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99" h="212">
                      <a:moveTo>
                        <a:pt x="127" y="22"/>
                      </a:moveTo>
                      <a:cubicBezTo>
                        <a:pt x="93" y="28"/>
                        <a:pt x="75" y="53"/>
                        <a:pt x="75" y="98"/>
                      </a:cubicBezTo>
                      <a:cubicBezTo>
                        <a:pt x="75" y="144"/>
                        <a:pt x="99" y="174"/>
                        <a:pt x="135" y="174"/>
                      </a:cubicBezTo>
                      <a:cubicBezTo>
                        <a:pt x="152" y="174"/>
                        <a:pt x="167" y="168"/>
                        <a:pt x="199" y="153"/>
                      </a:cubicBezTo>
                      <a:cubicBezTo>
                        <a:pt x="199" y="189"/>
                        <a:pt x="199" y="189"/>
                        <a:pt x="199" y="189"/>
                      </a:cubicBezTo>
                      <a:cubicBezTo>
                        <a:pt x="160" y="207"/>
                        <a:pt x="138" y="212"/>
                        <a:pt x="107" y="212"/>
                      </a:cubicBezTo>
                      <a:cubicBezTo>
                        <a:pt x="73" y="212"/>
                        <a:pt x="49" y="203"/>
                        <a:pt x="30" y="184"/>
                      </a:cubicBezTo>
                      <a:cubicBezTo>
                        <a:pt x="10" y="164"/>
                        <a:pt x="0" y="138"/>
                        <a:pt x="0" y="109"/>
                      </a:cubicBezTo>
                      <a:cubicBezTo>
                        <a:pt x="0" y="44"/>
                        <a:pt x="48" y="0"/>
                        <a:pt x="118" y="0"/>
                      </a:cubicBezTo>
                      <a:cubicBezTo>
                        <a:pt x="165" y="0"/>
                        <a:pt x="197" y="21"/>
                        <a:pt x="197" y="52"/>
                      </a:cubicBezTo>
                      <a:cubicBezTo>
                        <a:pt x="197" y="72"/>
                        <a:pt x="182" y="86"/>
                        <a:pt x="160" y="86"/>
                      </a:cubicBezTo>
                      <a:cubicBezTo>
                        <a:pt x="149" y="86"/>
                        <a:pt x="139" y="83"/>
                        <a:pt x="127" y="76"/>
                      </a:cubicBezTo>
                      <a:lnTo>
                        <a:pt x="127" y="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4" name="Freeform 76">
                  <a:extLst>
                    <a:ext uri="{FF2B5EF4-FFF2-40B4-BE49-F238E27FC236}">
                      <a16:creationId xmlns:a16="http://schemas.microsoft.com/office/drawing/2014/main" id="{690435D2-1D0F-4224-BD1F-FDD870F8E1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9551" y="6122988"/>
                  <a:ext cx="271463" cy="165100"/>
                </a:xfrm>
                <a:custGeom>
                  <a:avLst/>
                  <a:gdLst>
                    <a:gd name="T0" fmla="*/ 303 w 345"/>
                    <a:gd name="T1" fmla="*/ 109 h 209"/>
                    <a:gd name="T2" fmla="*/ 345 w 345"/>
                    <a:gd name="T3" fmla="*/ 34 h 209"/>
                    <a:gd name="T4" fmla="*/ 310 w 345"/>
                    <a:gd name="T5" fmla="*/ 0 h 209"/>
                    <a:gd name="T6" fmla="*/ 280 w 345"/>
                    <a:gd name="T7" fmla="*/ 12 h 209"/>
                    <a:gd name="T8" fmla="*/ 280 w 345"/>
                    <a:gd name="T9" fmla="*/ 92 h 209"/>
                    <a:gd name="T10" fmla="*/ 230 w 345"/>
                    <a:gd name="T11" fmla="*/ 159 h 209"/>
                    <a:gd name="T12" fmla="*/ 230 w 345"/>
                    <a:gd name="T13" fmla="*/ 5 h 209"/>
                    <a:gd name="T14" fmla="*/ 181 w 345"/>
                    <a:gd name="T15" fmla="*/ 5 h 209"/>
                    <a:gd name="T16" fmla="*/ 101 w 345"/>
                    <a:gd name="T17" fmla="*/ 138 h 209"/>
                    <a:gd name="T18" fmla="*/ 101 w 345"/>
                    <a:gd name="T19" fmla="*/ 5 h 209"/>
                    <a:gd name="T20" fmla="*/ 73 w 345"/>
                    <a:gd name="T21" fmla="*/ 5 h 209"/>
                    <a:gd name="T22" fmla="*/ 0 w 345"/>
                    <a:gd name="T23" fmla="*/ 23 h 209"/>
                    <a:gd name="T24" fmla="*/ 0 w 345"/>
                    <a:gd name="T25" fmla="*/ 41 h 209"/>
                    <a:gd name="T26" fmla="*/ 40 w 345"/>
                    <a:gd name="T27" fmla="*/ 45 h 209"/>
                    <a:gd name="T28" fmla="*/ 40 w 345"/>
                    <a:gd name="T29" fmla="*/ 209 h 209"/>
                    <a:gd name="T30" fmla="*/ 91 w 345"/>
                    <a:gd name="T31" fmla="*/ 209 h 209"/>
                    <a:gd name="T32" fmla="*/ 168 w 345"/>
                    <a:gd name="T33" fmla="*/ 82 h 209"/>
                    <a:gd name="T34" fmla="*/ 168 w 345"/>
                    <a:gd name="T35" fmla="*/ 209 h 209"/>
                    <a:gd name="T36" fmla="*/ 225 w 345"/>
                    <a:gd name="T37" fmla="*/ 209 h 209"/>
                    <a:gd name="T38" fmla="*/ 303 w 345"/>
                    <a:gd name="T39" fmla="*/ 109 h 2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45" h="209">
                      <a:moveTo>
                        <a:pt x="303" y="109"/>
                      </a:moveTo>
                      <a:cubicBezTo>
                        <a:pt x="334" y="69"/>
                        <a:pt x="345" y="54"/>
                        <a:pt x="345" y="34"/>
                      </a:cubicBezTo>
                      <a:cubicBezTo>
                        <a:pt x="345" y="15"/>
                        <a:pt x="330" y="0"/>
                        <a:pt x="310" y="0"/>
                      </a:cubicBezTo>
                      <a:cubicBezTo>
                        <a:pt x="297" y="0"/>
                        <a:pt x="286" y="6"/>
                        <a:pt x="280" y="12"/>
                      </a:cubicBezTo>
                      <a:cubicBezTo>
                        <a:pt x="280" y="92"/>
                        <a:pt x="280" y="92"/>
                        <a:pt x="280" y="92"/>
                      </a:cubicBezTo>
                      <a:cubicBezTo>
                        <a:pt x="230" y="159"/>
                        <a:pt x="230" y="159"/>
                        <a:pt x="230" y="159"/>
                      </a:cubicBezTo>
                      <a:cubicBezTo>
                        <a:pt x="230" y="5"/>
                        <a:pt x="230" y="5"/>
                        <a:pt x="230" y="5"/>
                      </a:cubicBezTo>
                      <a:cubicBezTo>
                        <a:pt x="181" y="5"/>
                        <a:pt x="181" y="5"/>
                        <a:pt x="181" y="5"/>
                      </a:cubicBezTo>
                      <a:cubicBezTo>
                        <a:pt x="101" y="138"/>
                        <a:pt x="101" y="138"/>
                        <a:pt x="101" y="138"/>
                      </a:cubicBezTo>
                      <a:cubicBezTo>
                        <a:pt x="101" y="5"/>
                        <a:pt x="101" y="5"/>
                        <a:pt x="101" y="5"/>
                      </a:cubicBezTo>
                      <a:cubicBezTo>
                        <a:pt x="73" y="5"/>
                        <a:pt x="73" y="5"/>
                        <a:pt x="73" y="5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40" y="45"/>
                        <a:pt x="40" y="45"/>
                        <a:pt x="40" y="45"/>
                      </a:cubicBezTo>
                      <a:cubicBezTo>
                        <a:pt x="40" y="209"/>
                        <a:pt x="40" y="209"/>
                        <a:pt x="40" y="209"/>
                      </a:cubicBezTo>
                      <a:cubicBezTo>
                        <a:pt x="91" y="209"/>
                        <a:pt x="91" y="209"/>
                        <a:pt x="91" y="209"/>
                      </a:cubicBezTo>
                      <a:cubicBezTo>
                        <a:pt x="168" y="82"/>
                        <a:pt x="168" y="82"/>
                        <a:pt x="168" y="82"/>
                      </a:cubicBezTo>
                      <a:cubicBezTo>
                        <a:pt x="168" y="209"/>
                        <a:pt x="168" y="209"/>
                        <a:pt x="168" y="209"/>
                      </a:cubicBezTo>
                      <a:cubicBezTo>
                        <a:pt x="225" y="209"/>
                        <a:pt x="225" y="209"/>
                        <a:pt x="225" y="209"/>
                      </a:cubicBezTo>
                      <a:lnTo>
                        <a:pt x="303" y="10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5" name="Freeform 77">
                  <a:extLst>
                    <a:ext uri="{FF2B5EF4-FFF2-40B4-BE49-F238E27FC236}">
                      <a16:creationId xmlns:a16="http://schemas.microsoft.com/office/drawing/2014/main" id="{56FEDFA0-6DC6-4583-8801-CB384E87FD3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59526" y="6122988"/>
                  <a:ext cx="193675" cy="236538"/>
                </a:xfrm>
                <a:custGeom>
                  <a:avLst/>
                  <a:gdLst>
                    <a:gd name="T0" fmla="*/ 101 w 248"/>
                    <a:gd name="T1" fmla="*/ 184 h 300"/>
                    <a:gd name="T2" fmla="*/ 112 w 248"/>
                    <a:gd name="T3" fmla="*/ 184 h 300"/>
                    <a:gd name="T4" fmla="*/ 176 w 248"/>
                    <a:gd name="T5" fmla="*/ 109 h 300"/>
                    <a:gd name="T6" fmla="*/ 124 w 248"/>
                    <a:gd name="T7" fmla="*/ 44 h 300"/>
                    <a:gd name="T8" fmla="*/ 101 w 248"/>
                    <a:gd name="T9" fmla="*/ 46 h 300"/>
                    <a:gd name="T10" fmla="*/ 101 w 248"/>
                    <a:gd name="T11" fmla="*/ 184 h 300"/>
                    <a:gd name="T12" fmla="*/ 101 w 248"/>
                    <a:gd name="T13" fmla="*/ 273 h 300"/>
                    <a:gd name="T14" fmla="*/ 134 w 248"/>
                    <a:gd name="T15" fmla="*/ 281 h 300"/>
                    <a:gd name="T16" fmla="*/ 134 w 248"/>
                    <a:gd name="T17" fmla="*/ 300 h 300"/>
                    <a:gd name="T18" fmla="*/ 3 w 248"/>
                    <a:gd name="T19" fmla="*/ 300 h 300"/>
                    <a:gd name="T20" fmla="*/ 3 w 248"/>
                    <a:gd name="T21" fmla="*/ 281 h 300"/>
                    <a:gd name="T22" fmla="*/ 33 w 248"/>
                    <a:gd name="T23" fmla="*/ 273 h 300"/>
                    <a:gd name="T24" fmla="*/ 33 w 248"/>
                    <a:gd name="T25" fmla="*/ 44 h 300"/>
                    <a:gd name="T26" fmla="*/ 0 w 248"/>
                    <a:gd name="T27" fmla="*/ 44 h 300"/>
                    <a:gd name="T28" fmla="*/ 0 w 248"/>
                    <a:gd name="T29" fmla="*/ 25 h 300"/>
                    <a:gd name="T30" fmla="*/ 80 w 248"/>
                    <a:gd name="T31" fmla="*/ 0 h 300"/>
                    <a:gd name="T32" fmla="*/ 101 w 248"/>
                    <a:gd name="T33" fmla="*/ 0 h 300"/>
                    <a:gd name="T34" fmla="*/ 101 w 248"/>
                    <a:gd name="T35" fmla="*/ 28 h 300"/>
                    <a:gd name="T36" fmla="*/ 171 w 248"/>
                    <a:gd name="T37" fmla="*/ 1 h 300"/>
                    <a:gd name="T38" fmla="*/ 248 w 248"/>
                    <a:gd name="T39" fmla="*/ 99 h 300"/>
                    <a:gd name="T40" fmla="*/ 135 w 248"/>
                    <a:gd name="T41" fmla="*/ 209 h 300"/>
                    <a:gd name="T42" fmla="*/ 101 w 248"/>
                    <a:gd name="T43" fmla="*/ 207 h 300"/>
                    <a:gd name="T44" fmla="*/ 101 w 248"/>
                    <a:gd name="T45" fmla="*/ 273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48" h="300">
                      <a:moveTo>
                        <a:pt x="101" y="184"/>
                      </a:moveTo>
                      <a:cubicBezTo>
                        <a:pt x="106" y="184"/>
                        <a:pt x="109" y="184"/>
                        <a:pt x="112" y="184"/>
                      </a:cubicBezTo>
                      <a:cubicBezTo>
                        <a:pt x="154" y="184"/>
                        <a:pt x="176" y="158"/>
                        <a:pt x="176" y="109"/>
                      </a:cubicBezTo>
                      <a:cubicBezTo>
                        <a:pt x="176" y="67"/>
                        <a:pt x="158" y="44"/>
                        <a:pt x="124" y="44"/>
                      </a:cubicBezTo>
                      <a:cubicBezTo>
                        <a:pt x="119" y="44"/>
                        <a:pt x="113" y="45"/>
                        <a:pt x="101" y="46"/>
                      </a:cubicBezTo>
                      <a:lnTo>
                        <a:pt x="101" y="184"/>
                      </a:lnTo>
                      <a:close/>
                      <a:moveTo>
                        <a:pt x="101" y="273"/>
                      </a:moveTo>
                      <a:cubicBezTo>
                        <a:pt x="134" y="281"/>
                        <a:pt x="134" y="281"/>
                        <a:pt x="134" y="281"/>
                      </a:cubicBezTo>
                      <a:cubicBezTo>
                        <a:pt x="134" y="300"/>
                        <a:pt x="134" y="300"/>
                        <a:pt x="134" y="300"/>
                      </a:cubicBezTo>
                      <a:cubicBezTo>
                        <a:pt x="3" y="300"/>
                        <a:pt x="3" y="300"/>
                        <a:pt x="3" y="300"/>
                      </a:cubicBezTo>
                      <a:cubicBezTo>
                        <a:pt x="3" y="281"/>
                        <a:pt x="3" y="281"/>
                        <a:pt x="3" y="281"/>
                      </a:cubicBezTo>
                      <a:cubicBezTo>
                        <a:pt x="33" y="273"/>
                        <a:pt x="33" y="273"/>
                        <a:pt x="33" y="273"/>
                      </a:cubicBezTo>
                      <a:cubicBezTo>
                        <a:pt x="33" y="44"/>
                        <a:pt x="33" y="44"/>
                        <a:pt x="33" y="44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101" y="0"/>
                        <a:pt x="101" y="0"/>
                        <a:pt x="101" y="0"/>
                      </a:cubicBezTo>
                      <a:cubicBezTo>
                        <a:pt x="101" y="28"/>
                        <a:pt x="101" y="28"/>
                        <a:pt x="101" y="28"/>
                      </a:cubicBezTo>
                      <a:cubicBezTo>
                        <a:pt x="138" y="5"/>
                        <a:pt x="151" y="1"/>
                        <a:pt x="171" y="1"/>
                      </a:cubicBezTo>
                      <a:cubicBezTo>
                        <a:pt x="215" y="1"/>
                        <a:pt x="248" y="42"/>
                        <a:pt x="248" y="99"/>
                      </a:cubicBezTo>
                      <a:cubicBezTo>
                        <a:pt x="248" y="165"/>
                        <a:pt x="204" y="209"/>
                        <a:pt x="135" y="209"/>
                      </a:cubicBezTo>
                      <a:cubicBezTo>
                        <a:pt x="127" y="209"/>
                        <a:pt x="114" y="209"/>
                        <a:pt x="101" y="207"/>
                      </a:cubicBezTo>
                      <a:lnTo>
                        <a:pt x="101" y="27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6" name="Rectangle 78">
                  <a:extLst>
                    <a:ext uri="{FF2B5EF4-FFF2-40B4-BE49-F238E27FC236}">
                      <a16:creationId xmlns:a16="http://schemas.microsoft.com/office/drawing/2014/main" id="{61982C8F-77B9-4A0F-9B08-3353A41DCD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65976" y="5913438"/>
                  <a:ext cx="41275" cy="77788"/>
                </a:xfrm>
                <a:prstGeom prst="rect">
                  <a:avLst/>
                </a:prstGeom>
                <a:solidFill>
                  <a:srgbClr val="DE4F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7" name="Rectangle 79">
                  <a:extLst>
                    <a:ext uri="{FF2B5EF4-FFF2-40B4-BE49-F238E27FC236}">
                      <a16:creationId xmlns:a16="http://schemas.microsoft.com/office/drawing/2014/main" id="{A602980E-0FD8-4076-A063-F7B09E0D85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54851" y="5745163"/>
                  <a:ext cx="31750" cy="49213"/>
                </a:xfrm>
                <a:prstGeom prst="rect">
                  <a:avLst/>
                </a:prstGeom>
                <a:solidFill>
                  <a:srgbClr val="F3A07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8" name="Rectangle 80">
                  <a:extLst>
                    <a:ext uri="{FF2B5EF4-FFF2-40B4-BE49-F238E27FC236}">
                      <a16:creationId xmlns:a16="http://schemas.microsoft.com/office/drawing/2014/main" id="{411FA61E-24AA-4860-BBAB-CB85BC897A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97688" y="5715000"/>
                  <a:ext cx="157163" cy="30163"/>
                </a:xfrm>
                <a:prstGeom prst="rect">
                  <a:avLst/>
                </a:prstGeom>
                <a:solidFill>
                  <a:srgbClr val="F37E3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9" name="Freeform 81">
                  <a:extLst>
                    <a:ext uri="{FF2B5EF4-FFF2-40B4-BE49-F238E27FC236}">
                      <a16:creationId xmlns:a16="http://schemas.microsoft.com/office/drawing/2014/main" id="{1BD81891-E9D8-4F3A-B2D1-4F4467C678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97688" y="5745163"/>
                  <a:ext cx="157163" cy="168275"/>
                </a:xfrm>
                <a:custGeom>
                  <a:avLst/>
                  <a:gdLst>
                    <a:gd name="T0" fmla="*/ 0 w 99"/>
                    <a:gd name="T1" fmla="*/ 106 h 106"/>
                    <a:gd name="T2" fmla="*/ 0 w 99"/>
                    <a:gd name="T3" fmla="*/ 106 h 106"/>
                    <a:gd name="T4" fmla="*/ 0 w 99"/>
                    <a:gd name="T5" fmla="*/ 0 h 106"/>
                    <a:gd name="T6" fmla="*/ 99 w 99"/>
                    <a:gd name="T7" fmla="*/ 0 h 106"/>
                    <a:gd name="T8" fmla="*/ 99 w 99"/>
                    <a:gd name="T9" fmla="*/ 31 h 106"/>
                    <a:gd name="T10" fmla="*/ 0 w 99"/>
                    <a:gd name="T11" fmla="*/ 31 h 106"/>
                    <a:gd name="T12" fmla="*/ 0 w 99"/>
                    <a:gd name="T13" fmla="*/ 10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9" h="106">
                      <a:moveTo>
                        <a:pt x="0" y="106"/>
                      </a:moveTo>
                      <a:lnTo>
                        <a:pt x="0" y="106"/>
                      </a:lnTo>
                      <a:lnTo>
                        <a:pt x="0" y="0"/>
                      </a:lnTo>
                      <a:lnTo>
                        <a:pt x="99" y="0"/>
                      </a:lnTo>
                      <a:lnTo>
                        <a:pt x="99" y="31"/>
                      </a:lnTo>
                      <a:lnTo>
                        <a:pt x="0" y="31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EC5827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0" name="Rectangle 82">
                  <a:extLst>
                    <a:ext uri="{FF2B5EF4-FFF2-40B4-BE49-F238E27FC236}">
                      <a16:creationId xmlns:a16="http://schemas.microsoft.com/office/drawing/2014/main" id="{08D7A6D9-44D5-445E-A015-2BB8F4E1C3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86601" y="5794375"/>
                  <a:ext cx="79375" cy="119063"/>
                </a:xfrm>
                <a:prstGeom prst="rect">
                  <a:avLst/>
                </a:prstGeom>
                <a:solidFill>
                  <a:srgbClr val="F5A42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1" name="Rectangle 83">
                  <a:extLst>
                    <a:ext uri="{FF2B5EF4-FFF2-40B4-BE49-F238E27FC236}">
                      <a16:creationId xmlns:a16="http://schemas.microsoft.com/office/drawing/2014/main" id="{A56EC517-2145-47E6-9357-AB4F62F27E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86601" y="5913438"/>
                  <a:ext cx="79375" cy="77788"/>
                </a:xfrm>
                <a:prstGeom prst="rect">
                  <a:avLst/>
                </a:prstGeom>
                <a:solidFill>
                  <a:srgbClr val="E8382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2" name="Rectangle 84">
                  <a:extLst>
                    <a:ext uri="{FF2B5EF4-FFF2-40B4-BE49-F238E27FC236}">
                      <a16:creationId xmlns:a16="http://schemas.microsoft.com/office/drawing/2014/main" id="{13DA4698-E889-46FC-A066-EE9531F8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54851" y="5794375"/>
                  <a:ext cx="31750" cy="119063"/>
                </a:xfrm>
                <a:prstGeom prst="rect">
                  <a:avLst/>
                </a:prstGeom>
                <a:solidFill>
                  <a:srgbClr val="EE702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3" name="Rectangle 85">
                  <a:extLst>
                    <a:ext uri="{FF2B5EF4-FFF2-40B4-BE49-F238E27FC236}">
                      <a16:creationId xmlns:a16="http://schemas.microsoft.com/office/drawing/2014/main" id="{961639DA-3C4A-4AD0-9161-AE6E1866DF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54851" y="5913438"/>
                  <a:ext cx="31750" cy="77788"/>
                </a:xfrm>
                <a:prstGeom prst="rect">
                  <a:avLst/>
                </a:prstGeom>
                <a:solidFill>
                  <a:srgbClr val="DB2C27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4" name="Freeform 86">
                  <a:extLst>
                    <a:ext uri="{FF2B5EF4-FFF2-40B4-BE49-F238E27FC236}">
                      <a16:creationId xmlns:a16="http://schemas.microsoft.com/office/drawing/2014/main" id="{7FF5FBE8-D7B1-4F70-92B3-09F8C694EF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97688" y="5794375"/>
                  <a:ext cx="157163" cy="119063"/>
                </a:xfrm>
                <a:custGeom>
                  <a:avLst/>
                  <a:gdLst>
                    <a:gd name="T0" fmla="*/ 99 w 99"/>
                    <a:gd name="T1" fmla="*/ 75 h 75"/>
                    <a:gd name="T2" fmla="*/ 62 w 99"/>
                    <a:gd name="T3" fmla="*/ 75 h 75"/>
                    <a:gd name="T4" fmla="*/ 62 w 99"/>
                    <a:gd name="T5" fmla="*/ 50 h 75"/>
                    <a:gd name="T6" fmla="*/ 0 w 99"/>
                    <a:gd name="T7" fmla="*/ 50 h 75"/>
                    <a:gd name="T8" fmla="*/ 0 w 99"/>
                    <a:gd name="T9" fmla="*/ 75 h 75"/>
                    <a:gd name="T10" fmla="*/ 0 w 99"/>
                    <a:gd name="T11" fmla="*/ 0 h 75"/>
                    <a:gd name="T12" fmla="*/ 99 w 99"/>
                    <a:gd name="T13" fmla="*/ 0 h 75"/>
                    <a:gd name="T14" fmla="*/ 99 w 99"/>
                    <a:gd name="T15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9" h="75">
                      <a:moveTo>
                        <a:pt x="99" y="75"/>
                      </a:moveTo>
                      <a:lnTo>
                        <a:pt x="62" y="75"/>
                      </a:lnTo>
                      <a:lnTo>
                        <a:pt x="62" y="50"/>
                      </a:lnTo>
                      <a:lnTo>
                        <a:pt x="0" y="50"/>
                      </a:lnTo>
                      <a:lnTo>
                        <a:pt x="0" y="75"/>
                      </a:lnTo>
                      <a:lnTo>
                        <a:pt x="0" y="0"/>
                      </a:lnTo>
                      <a:lnTo>
                        <a:pt x="99" y="0"/>
                      </a:lnTo>
                      <a:lnTo>
                        <a:pt x="99" y="75"/>
                      </a:lnTo>
                      <a:close/>
                    </a:path>
                  </a:pathLst>
                </a:custGeom>
                <a:solidFill>
                  <a:srgbClr val="E1422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5" name="Rectangle 87">
                  <a:extLst>
                    <a:ext uri="{FF2B5EF4-FFF2-40B4-BE49-F238E27FC236}">
                      <a16:creationId xmlns:a16="http://schemas.microsoft.com/office/drawing/2014/main" id="{5C5FEA97-8292-4BAD-B834-CD4D50BDDF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96113" y="5913438"/>
                  <a:ext cx="58738" cy="77788"/>
                </a:xfrm>
                <a:prstGeom prst="rect">
                  <a:avLst/>
                </a:prstGeom>
                <a:solidFill>
                  <a:srgbClr val="C8292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6" name="Rectangle 88">
                  <a:extLst>
                    <a:ext uri="{FF2B5EF4-FFF2-40B4-BE49-F238E27FC236}">
                      <a16:creationId xmlns:a16="http://schemas.microsoft.com/office/drawing/2014/main" id="{EB8C2DD6-4ED2-42DC-9041-F348D6E7C1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97688" y="5873750"/>
                  <a:ext cx="98425" cy="39688"/>
                </a:xfrm>
                <a:prstGeom prst="rect">
                  <a:avLst/>
                </a:prstGeom>
                <a:solidFill>
                  <a:srgbClr val="C4362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7" name="Rectangle 89">
                  <a:extLst>
                    <a:ext uri="{FF2B5EF4-FFF2-40B4-BE49-F238E27FC236}">
                      <a16:creationId xmlns:a16="http://schemas.microsoft.com/office/drawing/2014/main" id="{111B0902-4FD5-4054-B9D0-50ED203BE3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97688" y="5913438"/>
                  <a:ext cx="98425" cy="77788"/>
                </a:xfrm>
                <a:prstGeom prst="rect">
                  <a:avLst/>
                </a:prstGeom>
                <a:solidFill>
                  <a:srgbClr val="AC272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8" name="Rectangle 90">
                  <a:extLst>
                    <a:ext uri="{FF2B5EF4-FFF2-40B4-BE49-F238E27FC236}">
                      <a16:creationId xmlns:a16="http://schemas.microsoft.com/office/drawing/2014/main" id="{32139BC9-38BF-42E0-B480-91574A89C5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40526" y="5991225"/>
                  <a:ext cx="157163" cy="39688"/>
                </a:xfrm>
                <a:prstGeom prst="rect">
                  <a:avLst/>
                </a:prstGeom>
                <a:solidFill>
                  <a:srgbClr val="AC272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</p:grp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E5C6374-B31F-4D9D-9A3E-BB260CE2CCF3}"/>
                </a:ext>
              </a:extLst>
            </p:cNvPr>
            <p:cNvGrpSpPr/>
            <p:nvPr/>
          </p:nvGrpSpPr>
          <p:grpSpPr>
            <a:xfrm>
              <a:off x="5166716" y="5666150"/>
              <a:ext cx="1113712" cy="577690"/>
              <a:chOff x="4801613" y="5765516"/>
              <a:chExt cx="1113712" cy="577690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08404213-B1D3-409E-B3E5-6DE8AF9E8044}"/>
                  </a:ext>
                </a:extLst>
              </p:cNvPr>
              <p:cNvGrpSpPr/>
              <p:nvPr/>
            </p:nvGrpSpPr>
            <p:grpSpPr>
              <a:xfrm>
                <a:off x="4892301" y="5765516"/>
                <a:ext cx="1023024" cy="238340"/>
                <a:chOff x="598488" y="4762500"/>
                <a:chExt cx="2820987" cy="657226"/>
              </a:xfrm>
              <a:solidFill>
                <a:schemeClr val="bg1"/>
              </a:solidFill>
            </p:grpSpPr>
            <p:sp>
              <p:nvSpPr>
                <p:cNvPr id="72" name="Freeform 94">
                  <a:extLst>
                    <a:ext uri="{FF2B5EF4-FFF2-40B4-BE49-F238E27FC236}">
                      <a16:creationId xmlns:a16="http://schemas.microsoft.com/office/drawing/2014/main" id="{F309A731-B389-4000-A11E-67B5468FA8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59125" y="4976813"/>
                  <a:ext cx="260350" cy="422275"/>
                </a:xfrm>
                <a:custGeom>
                  <a:avLst/>
                  <a:gdLst>
                    <a:gd name="T0" fmla="*/ 69 w 69"/>
                    <a:gd name="T1" fmla="*/ 0 h 111"/>
                    <a:gd name="T2" fmla="*/ 67 w 69"/>
                    <a:gd name="T3" fmla="*/ 26 h 111"/>
                    <a:gd name="T4" fmla="*/ 56 w 69"/>
                    <a:gd name="T5" fmla="*/ 26 h 111"/>
                    <a:gd name="T6" fmla="*/ 30 w 69"/>
                    <a:gd name="T7" fmla="*/ 53 h 111"/>
                    <a:gd name="T8" fmla="*/ 30 w 69"/>
                    <a:gd name="T9" fmla="*/ 111 h 111"/>
                    <a:gd name="T10" fmla="*/ 0 w 69"/>
                    <a:gd name="T11" fmla="*/ 111 h 111"/>
                    <a:gd name="T12" fmla="*/ 0 w 69"/>
                    <a:gd name="T13" fmla="*/ 0 h 111"/>
                    <a:gd name="T14" fmla="*/ 28 w 69"/>
                    <a:gd name="T15" fmla="*/ 0 h 111"/>
                    <a:gd name="T16" fmla="*/ 29 w 69"/>
                    <a:gd name="T17" fmla="*/ 14 h 111"/>
                    <a:gd name="T18" fmla="*/ 59 w 69"/>
                    <a:gd name="T19" fmla="*/ 0 h 111"/>
                    <a:gd name="T20" fmla="*/ 69 w 69"/>
                    <a:gd name="T21" fmla="*/ 0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9" h="111">
                      <a:moveTo>
                        <a:pt x="69" y="0"/>
                      </a:moveTo>
                      <a:cubicBezTo>
                        <a:pt x="67" y="26"/>
                        <a:pt x="67" y="26"/>
                        <a:pt x="67" y="26"/>
                      </a:cubicBezTo>
                      <a:cubicBezTo>
                        <a:pt x="56" y="26"/>
                        <a:pt x="56" y="26"/>
                        <a:pt x="56" y="26"/>
                      </a:cubicBezTo>
                      <a:cubicBezTo>
                        <a:pt x="39" y="26"/>
                        <a:pt x="30" y="40"/>
                        <a:pt x="30" y="53"/>
                      </a:cubicBezTo>
                      <a:cubicBezTo>
                        <a:pt x="30" y="111"/>
                        <a:pt x="30" y="111"/>
                        <a:pt x="30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35" y="4"/>
                        <a:pt x="46" y="0"/>
                        <a:pt x="5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3" name="Freeform 95">
                  <a:extLst>
                    <a:ext uri="{FF2B5EF4-FFF2-40B4-BE49-F238E27FC236}">
                      <a16:creationId xmlns:a16="http://schemas.microsoft.com/office/drawing/2014/main" id="{129E5C9B-175C-48B2-AB70-A30A55B2A5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7900" y="4964113"/>
                  <a:ext cx="384175" cy="434975"/>
                </a:xfrm>
                <a:custGeom>
                  <a:avLst/>
                  <a:gdLst>
                    <a:gd name="T0" fmla="*/ 102 w 102"/>
                    <a:gd name="T1" fmla="*/ 114 h 114"/>
                    <a:gd name="T2" fmla="*/ 72 w 102"/>
                    <a:gd name="T3" fmla="*/ 114 h 114"/>
                    <a:gd name="T4" fmla="*/ 72 w 102"/>
                    <a:gd name="T5" fmla="*/ 56 h 114"/>
                    <a:gd name="T6" fmla="*/ 54 w 102"/>
                    <a:gd name="T7" fmla="*/ 28 h 114"/>
                    <a:gd name="T8" fmla="*/ 31 w 102"/>
                    <a:gd name="T9" fmla="*/ 54 h 114"/>
                    <a:gd name="T10" fmla="*/ 31 w 102"/>
                    <a:gd name="T11" fmla="*/ 114 h 114"/>
                    <a:gd name="T12" fmla="*/ 0 w 102"/>
                    <a:gd name="T13" fmla="*/ 114 h 114"/>
                    <a:gd name="T14" fmla="*/ 0 w 102"/>
                    <a:gd name="T15" fmla="*/ 3 h 114"/>
                    <a:gd name="T16" fmla="*/ 28 w 102"/>
                    <a:gd name="T17" fmla="*/ 3 h 114"/>
                    <a:gd name="T18" fmla="*/ 29 w 102"/>
                    <a:gd name="T19" fmla="*/ 17 h 114"/>
                    <a:gd name="T20" fmla="*/ 63 w 102"/>
                    <a:gd name="T21" fmla="*/ 0 h 114"/>
                    <a:gd name="T22" fmla="*/ 102 w 102"/>
                    <a:gd name="T23" fmla="*/ 45 h 114"/>
                    <a:gd name="T24" fmla="*/ 102 w 102"/>
                    <a:gd name="T25" fmla="*/ 11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2" h="114">
                      <a:moveTo>
                        <a:pt x="102" y="114"/>
                      </a:moveTo>
                      <a:cubicBezTo>
                        <a:pt x="72" y="114"/>
                        <a:pt x="72" y="114"/>
                        <a:pt x="72" y="114"/>
                      </a:cubicBezTo>
                      <a:cubicBezTo>
                        <a:pt x="72" y="56"/>
                        <a:pt x="72" y="56"/>
                        <a:pt x="72" y="56"/>
                      </a:cubicBezTo>
                      <a:cubicBezTo>
                        <a:pt x="72" y="43"/>
                        <a:pt x="71" y="28"/>
                        <a:pt x="54" y="28"/>
                      </a:cubicBezTo>
                      <a:cubicBezTo>
                        <a:pt x="37" y="28"/>
                        <a:pt x="31" y="40"/>
                        <a:pt x="31" y="54"/>
                      </a:cubicBezTo>
                      <a:cubicBezTo>
                        <a:pt x="31" y="114"/>
                        <a:pt x="31" y="114"/>
                        <a:pt x="31" y="114"/>
                      </a:cubicBezTo>
                      <a:cubicBezTo>
                        <a:pt x="0" y="114"/>
                        <a:pt x="0" y="114"/>
                        <a:pt x="0" y="114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28" y="3"/>
                        <a:pt x="28" y="3"/>
                        <a:pt x="28" y="3"/>
                      </a:cubicBezTo>
                      <a:cubicBezTo>
                        <a:pt x="29" y="17"/>
                        <a:pt x="29" y="17"/>
                        <a:pt x="29" y="17"/>
                      </a:cubicBezTo>
                      <a:cubicBezTo>
                        <a:pt x="35" y="8"/>
                        <a:pt x="46" y="0"/>
                        <a:pt x="63" y="0"/>
                      </a:cubicBezTo>
                      <a:cubicBezTo>
                        <a:pt x="93" y="0"/>
                        <a:pt x="102" y="22"/>
                        <a:pt x="102" y="45"/>
                      </a:cubicBezTo>
                      <a:cubicBezTo>
                        <a:pt x="102" y="114"/>
                        <a:pt x="102" y="114"/>
                        <a:pt x="102" y="1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4" name="Freeform 96">
                  <a:extLst>
                    <a:ext uri="{FF2B5EF4-FFF2-40B4-BE49-F238E27FC236}">
                      <a16:creationId xmlns:a16="http://schemas.microsoft.com/office/drawing/2014/main" id="{680AEA35-04E0-4465-80B5-D99EF62E3A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3263" y="4857750"/>
                  <a:ext cx="227012" cy="549275"/>
                </a:xfrm>
                <a:custGeom>
                  <a:avLst/>
                  <a:gdLst>
                    <a:gd name="T0" fmla="*/ 60 w 60"/>
                    <a:gd name="T1" fmla="*/ 117 h 144"/>
                    <a:gd name="T2" fmla="*/ 59 w 60"/>
                    <a:gd name="T3" fmla="*/ 141 h 144"/>
                    <a:gd name="T4" fmla="*/ 37 w 60"/>
                    <a:gd name="T5" fmla="*/ 144 h 144"/>
                    <a:gd name="T6" fmla="*/ 0 w 60"/>
                    <a:gd name="T7" fmla="*/ 105 h 144"/>
                    <a:gd name="T8" fmla="*/ 0 w 60"/>
                    <a:gd name="T9" fmla="*/ 0 h 144"/>
                    <a:gd name="T10" fmla="*/ 30 w 60"/>
                    <a:gd name="T11" fmla="*/ 0 h 144"/>
                    <a:gd name="T12" fmla="*/ 30 w 60"/>
                    <a:gd name="T13" fmla="*/ 31 h 144"/>
                    <a:gd name="T14" fmla="*/ 60 w 60"/>
                    <a:gd name="T15" fmla="*/ 31 h 144"/>
                    <a:gd name="T16" fmla="*/ 59 w 60"/>
                    <a:gd name="T17" fmla="*/ 57 h 144"/>
                    <a:gd name="T18" fmla="*/ 30 w 60"/>
                    <a:gd name="T19" fmla="*/ 57 h 144"/>
                    <a:gd name="T20" fmla="*/ 30 w 60"/>
                    <a:gd name="T21" fmla="*/ 103 h 144"/>
                    <a:gd name="T22" fmla="*/ 44 w 60"/>
                    <a:gd name="T23" fmla="*/ 119 h 144"/>
                    <a:gd name="T24" fmla="*/ 60 w 60"/>
                    <a:gd name="T25" fmla="*/ 117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0" h="144">
                      <a:moveTo>
                        <a:pt x="60" y="117"/>
                      </a:moveTo>
                      <a:cubicBezTo>
                        <a:pt x="59" y="141"/>
                        <a:pt x="59" y="141"/>
                        <a:pt x="59" y="141"/>
                      </a:cubicBezTo>
                      <a:cubicBezTo>
                        <a:pt x="51" y="144"/>
                        <a:pt x="45" y="144"/>
                        <a:pt x="37" y="144"/>
                      </a:cubicBezTo>
                      <a:cubicBezTo>
                        <a:pt x="9" y="144"/>
                        <a:pt x="0" y="131"/>
                        <a:pt x="0" y="10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60" y="31"/>
                        <a:pt x="60" y="31"/>
                        <a:pt x="60" y="31"/>
                      </a:cubicBezTo>
                      <a:cubicBezTo>
                        <a:pt x="59" y="57"/>
                        <a:pt x="59" y="57"/>
                        <a:pt x="59" y="57"/>
                      </a:cubicBezTo>
                      <a:cubicBezTo>
                        <a:pt x="30" y="57"/>
                        <a:pt x="30" y="57"/>
                        <a:pt x="30" y="57"/>
                      </a:cubicBezTo>
                      <a:cubicBezTo>
                        <a:pt x="30" y="103"/>
                        <a:pt x="30" y="103"/>
                        <a:pt x="30" y="103"/>
                      </a:cubicBezTo>
                      <a:cubicBezTo>
                        <a:pt x="30" y="113"/>
                        <a:pt x="34" y="119"/>
                        <a:pt x="44" y="119"/>
                      </a:cubicBezTo>
                      <a:cubicBezTo>
                        <a:pt x="49" y="119"/>
                        <a:pt x="54" y="118"/>
                        <a:pt x="60" y="1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5" name="Freeform 97">
                  <a:extLst>
                    <a:ext uri="{FF2B5EF4-FFF2-40B4-BE49-F238E27FC236}">
                      <a16:creationId xmlns:a16="http://schemas.microsoft.com/office/drawing/2014/main" id="{6D26C936-1FF5-41BD-ADCB-B70693D3B5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90688" y="4976813"/>
                  <a:ext cx="249237" cy="422275"/>
                </a:xfrm>
                <a:custGeom>
                  <a:avLst/>
                  <a:gdLst>
                    <a:gd name="T0" fmla="*/ 66 w 66"/>
                    <a:gd name="T1" fmla="*/ 0 h 111"/>
                    <a:gd name="T2" fmla="*/ 63 w 66"/>
                    <a:gd name="T3" fmla="*/ 26 h 111"/>
                    <a:gd name="T4" fmla="*/ 55 w 66"/>
                    <a:gd name="T5" fmla="*/ 26 h 111"/>
                    <a:gd name="T6" fmla="*/ 30 w 66"/>
                    <a:gd name="T7" fmla="*/ 53 h 111"/>
                    <a:gd name="T8" fmla="*/ 30 w 66"/>
                    <a:gd name="T9" fmla="*/ 111 h 111"/>
                    <a:gd name="T10" fmla="*/ 0 w 66"/>
                    <a:gd name="T11" fmla="*/ 111 h 111"/>
                    <a:gd name="T12" fmla="*/ 0 w 66"/>
                    <a:gd name="T13" fmla="*/ 0 h 111"/>
                    <a:gd name="T14" fmla="*/ 28 w 66"/>
                    <a:gd name="T15" fmla="*/ 0 h 111"/>
                    <a:gd name="T16" fmla="*/ 29 w 66"/>
                    <a:gd name="T17" fmla="*/ 14 h 111"/>
                    <a:gd name="T18" fmla="*/ 58 w 66"/>
                    <a:gd name="T19" fmla="*/ 0 h 111"/>
                    <a:gd name="T20" fmla="*/ 66 w 66"/>
                    <a:gd name="T21" fmla="*/ 0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6" h="111">
                      <a:moveTo>
                        <a:pt x="66" y="0"/>
                      </a:moveTo>
                      <a:cubicBezTo>
                        <a:pt x="63" y="26"/>
                        <a:pt x="63" y="26"/>
                        <a:pt x="63" y="26"/>
                      </a:cubicBezTo>
                      <a:cubicBezTo>
                        <a:pt x="55" y="26"/>
                        <a:pt x="55" y="26"/>
                        <a:pt x="55" y="26"/>
                      </a:cubicBezTo>
                      <a:cubicBezTo>
                        <a:pt x="38" y="26"/>
                        <a:pt x="30" y="40"/>
                        <a:pt x="30" y="53"/>
                      </a:cubicBezTo>
                      <a:cubicBezTo>
                        <a:pt x="30" y="111"/>
                        <a:pt x="30" y="111"/>
                        <a:pt x="30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35" y="4"/>
                        <a:pt x="45" y="0"/>
                        <a:pt x="58" y="0"/>
                      </a:cubicBezTo>
                      <a:cubicBezTo>
                        <a:pt x="66" y="0"/>
                        <a:pt x="66" y="0"/>
                        <a:pt x="6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6" name="Freeform 98">
                  <a:extLst>
                    <a:ext uri="{FF2B5EF4-FFF2-40B4-BE49-F238E27FC236}">
                      <a16:creationId xmlns:a16="http://schemas.microsoft.com/office/drawing/2014/main" id="{A565391A-154C-4BA1-8648-50532AC03D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488" y="4762500"/>
                  <a:ext cx="581025" cy="657226"/>
                </a:xfrm>
                <a:custGeom>
                  <a:avLst/>
                  <a:gdLst>
                    <a:gd name="T0" fmla="*/ 154 w 154"/>
                    <a:gd name="T1" fmla="*/ 155 h 172"/>
                    <a:gd name="T2" fmla="*/ 86 w 154"/>
                    <a:gd name="T3" fmla="*/ 172 h 172"/>
                    <a:gd name="T4" fmla="*/ 0 w 154"/>
                    <a:gd name="T5" fmla="*/ 87 h 172"/>
                    <a:gd name="T6" fmla="*/ 86 w 154"/>
                    <a:gd name="T7" fmla="*/ 1 h 172"/>
                    <a:gd name="T8" fmla="*/ 152 w 154"/>
                    <a:gd name="T9" fmla="*/ 22 h 172"/>
                    <a:gd name="T10" fmla="*/ 130 w 154"/>
                    <a:gd name="T11" fmla="*/ 44 h 172"/>
                    <a:gd name="T12" fmla="*/ 85 w 154"/>
                    <a:gd name="T13" fmla="*/ 30 h 172"/>
                    <a:gd name="T14" fmla="*/ 34 w 154"/>
                    <a:gd name="T15" fmla="*/ 85 h 172"/>
                    <a:gd name="T16" fmla="*/ 86 w 154"/>
                    <a:gd name="T17" fmla="*/ 142 h 172"/>
                    <a:gd name="T18" fmla="*/ 122 w 154"/>
                    <a:gd name="T19" fmla="*/ 137 h 172"/>
                    <a:gd name="T20" fmla="*/ 122 w 154"/>
                    <a:gd name="T21" fmla="*/ 102 h 172"/>
                    <a:gd name="T22" fmla="*/ 88 w 154"/>
                    <a:gd name="T23" fmla="*/ 102 h 172"/>
                    <a:gd name="T24" fmla="*/ 91 w 154"/>
                    <a:gd name="T25" fmla="*/ 74 h 172"/>
                    <a:gd name="T26" fmla="*/ 154 w 154"/>
                    <a:gd name="T27" fmla="*/ 74 h 172"/>
                    <a:gd name="T28" fmla="*/ 154 w 154"/>
                    <a:gd name="T29" fmla="*/ 155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4" h="172">
                      <a:moveTo>
                        <a:pt x="154" y="155"/>
                      </a:moveTo>
                      <a:cubicBezTo>
                        <a:pt x="133" y="166"/>
                        <a:pt x="113" y="172"/>
                        <a:pt x="86" y="172"/>
                      </a:cubicBezTo>
                      <a:cubicBezTo>
                        <a:pt x="37" y="170"/>
                        <a:pt x="0" y="139"/>
                        <a:pt x="0" y="87"/>
                      </a:cubicBezTo>
                      <a:cubicBezTo>
                        <a:pt x="0" y="34"/>
                        <a:pt x="37" y="2"/>
                        <a:pt x="86" y="1"/>
                      </a:cubicBezTo>
                      <a:cubicBezTo>
                        <a:pt x="111" y="0"/>
                        <a:pt x="133" y="7"/>
                        <a:pt x="152" y="22"/>
                      </a:cubicBezTo>
                      <a:cubicBezTo>
                        <a:pt x="130" y="44"/>
                        <a:pt x="130" y="44"/>
                        <a:pt x="130" y="44"/>
                      </a:cubicBezTo>
                      <a:cubicBezTo>
                        <a:pt x="119" y="34"/>
                        <a:pt x="103" y="29"/>
                        <a:pt x="85" y="30"/>
                      </a:cubicBezTo>
                      <a:cubicBezTo>
                        <a:pt x="53" y="31"/>
                        <a:pt x="34" y="54"/>
                        <a:pt x="34" y="85"/>
                      </a:cubicBezTo>
                      <a:cubicBezTo>
                        <a:pt x="33" y="118"/>
                        <a:pt x="54" y="142"/>
                        <a:pt x="86" y="142"/>
                      </a:cubicBezTo>
                      <a:cubicBezTo>
                        <a:pt x="102" y="143"/>
                        <a:pt x="113" y="142"/>
                        <a:pt x="122" y="137"/>
                      </a:cubicBezTo>
                      <a:cubicBezTo>
                        <a:pt x="122" y="102"/>
                        <a:pt x="122" y="102"/>
                        <a:pt x="122" y="102"/>
                      </a:cubicBezTo>
                      <a:cubicBezTo>
                        <a:pt x="88" y="102"/>
                        <a:pt x="88" y="102"/>
                        <a:pt x="88" y="102"/>
                      </a:cubicBezTo>
                      <a:cubicBezTo>
                        <a:pt x="91" y="74"/>
                        <a:pt x="91" y="74"/>
                        <a:pt x="91" y="74"/>
                      </a:cubicBezTo>
                      <a:cubicBezTo>
                        <a:pt x="154" y="74"/>
                        <a:pt x="154" y="74"/>
                        <a:pt x="154" y="74"/>
                      </a:cubicBezTo>
                      <a:cubicBezTo>
                        <a:pt x="154" y="155"/>
                        <a:pt x="154" y="155"/>
                        <a:pt x="154" y="1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7" name="Freeform 99">
                  <a:extLst>
                    <a:ext uri="{FF2B5EF4-FFF2-40B4-BE49-F238E27FC236}">
                      <a16:creationId xmlns:a16="http://schemas.microsoft.com/office/drawing/2014/main" id="{D1E611BD-BA71-4F99-8FD1-45A385FD15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84463" y="4964113"/>
                  <a:ext cx="422275" cy="447675"/>
                </a:xfrm>
                <a:custGeom>
                  <a:avLst/>
                  <a:gdLst>
                    <a:gd name="T0" fmla="*/ 112 w 112"/>
                    <a:gd name="T1" fmla="*/ 70 h 117"/>
                    <a:gd name="T2" fmla="*/ 30 w 112"/>
                    <a:gd name="T3" fmla="*/ 70 h 117"/>
                    <a:gd name="T4" fmla="*/ 57 w 112"/>
                    <a:gd name="T5" fmla="*/ 93 h 117"/>
                    <a:gd name="T6" fmla="*/ 88 w 112"/>
                    <a:gd name="T7" fmla="*/ 79 h 117"/>
                    <a:gd name="T8" fmla="*/ 108 w 112"/>
                    <a:gd name="T9" fmla="*/ 94 h 117"/>
                    <a:gd name="T10" fmla="*/ 58 w 112"/>
                    <a:gd name="T11" fmla="*/ 117 h 117"/>
                    <a:gd name="T12" fmla="*/ 0 w 112"/>
                    <a:gd name="T13" fmla="*/ 58 h 117"/>
                    <a:gd name="T14" fmla="*/ 57 w 112"/>
                    <a:gd name="T15" fmla="*/ 0 h 117"/>
                    <a:gd name="T16" fmla="*/ 112 w 112"/>
                    <a:gd name="T17" fmla="*/ 60 h 117"/>
                    <a:gd name="T18" fmla="*/ 112 w 112"/>
                    <a:gd name="T19" fmla="*/ 70 h 117"/>
                    <a:gd name="T20" fmla="*/ 82 w 112"/>
                    <a:gd name="T21" fmla="*/ 46 h 117"/>
                    <a:gd name="T22" fmla="*/ 57 w 112"/>
                    <a:gd name="T23" fmla="*/ 23 h 117"/>
                    <a:gd name="T24" fmla="*/ 30 w 112"/>
                    <a:gd name="T25" fmla="*/ 46 h 117"/>
                    <a:gd name="T26" fmla="*/ 82 w 112"/>
                    <a:gd name="T27" fmla="*/ 46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2" h="117">
                      <a:moveTo>
                        <a:pt x="112" y="70"/>
                      </a:moveTo>
                      <a:cubicBezTo>
                        <a:pt x="30" y="70"/>
                        <a:pt x="30" y="70"/>
                        <a:pt x="30" y="70"/>
                      </a:cubicBezTo>
                      <a:cubicBezTo>
                        <a:pt x="33" y="83"/>
                        <a:pt x="44" y="92"/>
                        <a:pt x="57" y="93"/>
                      </a:cubicBezTo>
                      <a:cubicBezTo>
                        <a:pt x="71" y="93"/>
                        <a:pt x="79" y="89"/>
                        <a:pt x="88" y="79"/>
                      </a:cubicBezTo>
                      <a:cubicBezTo>
                        <a:pt x="108" y="94"/>
                        <a:pt x="108" y="94"/>
                        <a:pt x="108" y="94"/>
                      </a:cubicBezTo>
                      <a:cubicBezTo>
                        <a:pt x="94" y="111"/>
                        <a:pt x="78" y="117"/>
                        <a:pt x="58" y="117"/>
                      </a:cubicBezTo>
                      <a:cubicBezTo>
                        <a:pt x="25" y="117"/>
                        <a:pt x="0" y="94"/>
                        <a:pt x="0" y="58"/>
                      </a:cubicBezTo>
                      <a:cubicBezTo>
                        <a:pt x="0" y="24"/>
                        <a:pt x="25" y="0"/>
                        <a:pt x="57" y="0"/>
                      </a:cubicBezTo>
                      <a:cubicBezTo>
                        <a:pt x="94" y="0"/>
                        <a:pt x="112" y="22"/>
                        <a:pt x="112" y="60"/>
                      </a:cubicBezTo>
                      <a:cubicBezTo>
                        <a:pt x="112" y="70"/>
                        <a:pt x="112" y="70"/>
                        <a:pt x="112" y="70"/>
                      </a:cubicBezTo>
                      <a:close/>
                      <a:moveTo>
                        <a:pt x="82" y="46"/>
                      </a:moveTo>
                      <a:cubicBezTo>
                        <a:pt x="82" y="32"/>
                        <a:pt x="71" y="23"/>
                        <a:pt x="57" y="23"/>
                      </a:cubicBezTo>
                      <a:cubicBezTo>
                        <a:pt x="42" y="24"/>
                        <a:pt x="33" y="34"/>
                        <a:pt x="30" y="46"/>
                      </a:cubicBezTo>
                      <a:cubicBezTo>
                        <a:pt x="82" y="46"/>
                        <a:pt x="82" y="46"/>
                        <a:pt x="82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8" name="Freeform 100">
                  <a:extLst>
                    <a:ext uri="{FF2B5EF4-FFF2-40B4-BE49-F238E27FC236}">
                      <a16:creationId xmlns:a16="http://schemas.microsoft.com/office/drawing/2014/main" id="{607F6A22-901E-4D2A-BE7E-CB2D61AA780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31900" y="4964113"/>
                  <a:ext cx="387350" cy="447675"/>
                </a:xfrm>
                <a:custGeom>
                  <a:avLst/>
                  <a:gdLst>
                    <a:gd name="T0" fmla="*/ 103 w 103"/>
                    <a:gd name="T1" fmla="*/ 41 h 117"/>
                    <a:gd name="T2" fmla="*/ 103 w 103"/>
                    <a:gd name="T3" fmla="*/ 114 h 117"/>
                    <a:gd name="T4" fmla="*/ 76 w 103"/>
                    <a:gd name="T5" fmla="*/ 114 h 117"/>
                    <a:gd name="T6" fmla="*/ 75 w 103"/>
                    <a:gd name="T7" fmla="*/ 103 h 117"/>
                    <a:gd name="T8" fmla="*/ 40 w 103"/>
                    <a:gd name="T9" fmla="*/ 117 h 117"/>
                    <a:gd name="T10" fmla="*/ 1 w 103"/>
                    <a:gd name="T11" fmla="*/ 83 h 117"/>
                    <a:gd name="T12" fmla="*/ 68 w 103"/>
                    <a:gd name="T13" fmla="*/ 44 h 117"/>
                    <a:gd name="T14" fmla="*/ 74 w 103"/>
                    <a:gd name="T15" fmla="*/ 44 h 117"/>
                    <a:gd name="T16" fmla="*/ 74 w 103"/>
                    <a:gd name="T17" fmla="*/ 42 h 117"/>
                    <a:gd name="T18" fmla="*/ 50 w 103"/>
                    <a:gd name="T19" fmla="*/ 23 h 117"/>
                    <a:gd name="T20" fmla="*/ 20 w 103"/>
                    <a:gd name="T21" fmla="*/ 35 h 117"/>
                    <a:gd name="T22" fmla="*/ 3 w 103"/>
                    <a:gd name="T23" fmla="*/ 18 h 117"/>
                    <a:gd name="T24" fmla="*/ 53 w 103"/>
                    <a:gd name="T25" fmla="*/ 0 h 117"/>
                    <a:gd name="T26" fmla="*/ 103 w 103"/>
                    <a:gd name="T27" fmla="*/ 41 h 117"/>
                    <a:gd name="T28" fmla="*/ 74 w 103"/>
                    <a:gd name="T29" fmla="*/ 66 h 117"/>
                    <a:gd name="T30" fmla="*/ 69 w 103"/>
                    <a:gd name="T31" fmla="*/ 66 h 117"/>
                    <a:gd name="T32" fmla="*/ 31 w 103"/>
                    <a:gd name="T33" fmla="*/ 82 h 117"/>
                    <a:gd name="T34" fmla="*/ 74 w 103"/>
                    <a:gd name="T35" fmla="*/ 70 h 117"/>
                    <a:gd name="T36" fmla="*/ 74 w 103"/>
                    <a:gd name="T37" fmla="*/ 66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03" h="117">
                      <a:moveTo>
                        <a:pt x="103" y="41"/>
                      </a:moveTo>
                      <a:cubicBezTo>
                        <a:pt x="103" y="114"/>
                        <a:pt x="103" y="114"/>
                        <a:pt x="103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5" y="103"/>
                        <a:pt x="75" y="103"/>
                        <a:pt x="75" y="103"/>
                      </a:cubicBezTo>
                      <a:cubicBezTo>
                        <a:pt x="68" y="113"/>
                        <a:pt x="54" y="117"/>
                        <a:pt x="40" y="117"/>
                      </a:cubicBezTo>
                      <a:cubicBezTo>
                        <a:pt x="20" y="117"/>
                        <a:pt x="1" y="107"/>
                        <a:pt x="1" y="83"/>
                      </a:cubicBezTo>
                      <a:cubicBezTo>
                        <a:pt x="0" y="46"/>
                        <a:pt x="42" y="44"/>
                        <a:pt x="68" y="44"/>
                      </a:cubicBezTo>
                      <a:cubicBezTo>
                        <a:pt x="74" y="44"/>
                        <a:pt x="74" y="44"/>
                        <a:pt x="74" y="44"/>
                      </a:cubicBezTo>
                      <a:cubicBezTo>
                        <a:pt x="74" y="42"/>
                        <a:pt x="74" y="42"/>
                        <a:pt x="74" y="42"/>
                      </a:cubicBezTo>
                      <a:cubicBezTo>
                        <a:pt x="74" y="30"/>
                        <a:pt x="66" y="23"/>
                        <a:pt x="50" y="23"/>
                      </a:cubicBezTo>
                      <a:cubicBezTo>
                        <a:pt x="39" y="23"/>
                        <a:pt x="29" y="28"/>
                        <a:pt x="20" y="35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19" y="5"/>
                        <a:pt x="36" y="0"/>
                        <a:pt x="53" y="0"/>
                      </a:cubicBezTo>
                      <a:cubicBezTo>
                        <a:pt x="87" y="0"/>
                        <a:pt x="103" y="16"/>
                        <a:pt x="103" y="41"/>
                      </a:cubicBezTo>
                      <a:close/>
                      <a:moveTo>
                        <a:pt x="74" y="66"/>
                      </a:moveTo>
                      <a:cubicBezTo>
                        <a:pt x="69" y="66"/>
                        <a:pt x="69" y="66"/>
                        <a:pt x="69" y="66"/>
                      </a:cubicBezTo>
                      <a:cubicBezTo>
                        <a:pt x="56" y="66"/>
                        <a:pt x="30" y="66"/>
                        <a:pt x="31" y="82"/>
                      </a:cubicBezTo>
                      <a:cubicBezTo>
                        <a:pt x="31" y="102"/>
                        <a:pt x="74" y="95"/>
                        <a:pt x="74" y="70"/>
                      </a:cubicBezTo>
                      <a:cubicBezTo>
                        <a:pt x="74" y="66"/>
                        <a:pt x="74" y="66"/>
                        <a:pt x="74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</p:grp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91CE3883-3627-4DC8-8179-C694C1840AC0}"/>
                  </a:ext>
                </a:extLst>
              </p:cNvPr>
              <p:cNvSpPr/>
              <p:nvPr/>
            </p:nvSpPr>
            <p:spPr>
              <a:xfrm>
                <a:off x="4801613" y="6051447"/>
                <a:ext cx="1107135" cy="2917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rtl="0"/>
                <a:r>
                  <a:rPr lang="en-US" sz="105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Cool Vendor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967E51D-850A-490D-AC10-70D2B28BF458}"/>
                </a:ext>
              </a:extLst>
            </p:cNvPr>
            <p:cNvGrpSpPr/>
            <p:nvPr/>
          </p:nvGrpSpPr>
          <p:grpSpPr>
            <a:xfrm>
              <a:off x="6516687" y="5612000"/>
              <a:ext cx="3403600" cy="706250"/>
              <a:chOff x="6516687" y="5612000"/>
              <a:chExt cx="3403600" cy="706250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A941615-5717-4229-8881-7D0702D27786}"/>
                  </a:ext>
                </a:extLst>
              </p:cNvPr>
              <p:cNvCxnSpPr/>
              <p:nvPr/>
            </p:nvCxnSpPr>
            <p:spPr>
              <a:xfrm>
                <a:off x="8301037" y="5612000"/>
                <a:ext cx="0" cy="7062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BF21638-0F33-4F34-B3F2-D381413377CC}"/>
                  </a:ext>
                </a:extLst>
              </p:cNvPr>
              <p:cNvCxnSpPr/>
              <p:nvPr/>
            </p:nvCxnSpPr>
            <p:spPr>
              <a:xfrm>
                <a:off x="9920287" y="5612000"/>
                <a:ext cx="0" cy="7062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72A9EB83-ED32-4292-9511-7017C838F197}"/>
                  </a:ext>
                </a:extLst>
              </p:cNvPr>
              <p:cNvCxnSpPr/>
              <p:nvPr/>
            </p:nvCxnSpPr>
            <p:spPr>
              <a:xfrm>
                <a:off x="6516687" y="5612000"/>
                <a:ext cx="0" cy="7062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4" name="Title 1" hidden="1">
            <a:extLst>
              <a:ext uri="{FF2B5EF4-FFF2-40B4-BE49-F238E27FC236}">
                <a16:creationId xmlns:a16="http://schemas.microsoft.com/office/drawing/2014/main" id="{685FD5DD-37F2-4101-8914-24E8E4F3A53B}"/>
              </a:ext>
            </a:extLst>
          </p:cNvPr>
          <p:cNvSpPr txBox="1">
            <a:spLocks/>
          </p:cNvSpPr>
          <p:nvPr/>
        </p:nvSpPr>
        <p:spPr>
          <a:xfrm>
            <a:off x="1904999" y="3130867"/>
            <a:ext cx="8382002" cy="3362325"/>
          </a:xfrm>
          <a:prstGeom prst="rect">
            <a:avLst/>
          </a:prstGeom>
          <a:noFill/>
        </p:spPr>
        <p:txBody>
          <a:bodyPr vert="horz" wrap="square" lIns="180000" tIns="144000" rIns="252000" bIns="180000" rtlCol="1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spc="-200" baseline="0">
                <a:solidFill>
                  <a:srgbClr val="F57E2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-20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j-cs"/>
              </a:rPr>
              <a:t>Changing Endpoint Security, For Good!</a:t>
            </a:r>
            <a:endParaRPr kumimoji="0" lang="he-IL" sz="5400" b="0" i="0" u="none" strike="noStrike" kern="1200" cap="none" spc="-2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00F96848-2999-49EC-B35A-B5C87082B59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124" y="442041"/>
            <a:ext cx="4452874" cy="12730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07AEAF-0969-4726-A366-84D01586B797}"/>
              </a:ext>
            </a:extLst>
          </p:cNvPr>
          <p:cNvCxnSpPr>
            <a:cxnSpLocks/>
          </p:cNvCxnSpPr>
          <p:nvPr/>
        </p:nvCxnSpPr>
        <p:spPr>
          <a:xfrm>
            <a:off x="823316" y="2471473"/>
            <a:ext cx="0" cy="2377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26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1C16F-D111-4179-86F0-C4B51160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P-code </a:t>
            </a:r>
            <a:r>
              <a:rPr lang="en-US" dirty="0" err="1"/>
              <a:t>deobfuscation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3023B-D9C4-46A9-96FC-D732800D8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intuitive for reversing and understanding the code </a:t>
            </a:r>
          </a:p>
          <a:p>
            <a:r>
              <a:rPr lang="en-US" dirty="0"/>
              <a:t>More prone to damage the control flow (we would like to debug it)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36286-4C2A-4DD2-A911-6D0B926CA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79" y="2805113"/>
            <a:ext cx="116300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22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1D89D-9DAF-4F70-8D70-FC38A972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the shellcode - runtime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AE010-635A-499B-8A96-07C4F7FAF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05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Runtime – sometimes easier and faster (use </a:t>
            </a:r>
            <a:r>
              <a:rPr lang="en-US" dirty="0" err="1"/>
              <a:t>windbg</a:t>
            </a:r>
            <a:r>
              <a:rPr lang="en-US" dirty="0"/>
              <a:t> or other debuggers)</a:t>
            </a:r>
          </a:p>
          <a:p>
            <a:pPr lvl="1"/>
            <a:r>
              <a:rPr lang="en-US" dirty="0"/>
              <a:t>Look for new process creation</a:t>
            </a:r>
          </a:p>
          <a:p>
            <a:pPr lvl="1"/>
            <a:r>
              <a:rPr lang="en-US" dirty="0"/>
              <a:t>Allocation of memory chunks</a:t>
            </a:r>
          </a:p>
          <a:p>
            <a:pPr lvl="1"/>
            <a:r>
              <a:rPr lang="en-US" dirty="0"/>
              <a:t>Thread creation</a:t>
            </a:r>
          </a:p>
          <a:p>
            <a:pPr lvl="1"/>
            <a:r>
              <a:rPr lang="en-US" dirty="0"/>
              <a:t>Configure the most convenient environment to run the exploit </a:t>
            </a:r>
          </a:p>
          <a:p>
            <a:pPr lvl="1"/>
            <a:r>
              <a:rPr lang="en-US" dirty="0"/>
              <a:t>Search for strings/patterns during runtime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4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1D89D-9DAF-4F70-8D70-FC38A972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the shellcode - static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AE010-635A-499B-8A96-07C4F7FAF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05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Static – slower but sometimes more effective due to anti-debugging manipulations, sometimes not feasible due to shellcode decryption in runtime</a:t>
            </a:r>
          </a:p>
          <a:p>
            <a:pPr lvl="1"/>
            <a:r>
              <a:rPr lang="en-US" dirty="0"/>
              <a:t>Look for big hex or decimal blobs (either binary blobs or code embedded arrays)</a:t>
            </a:r>
          </a:p>
          <a:p>
            <a:pPr lvl="1"/>
            <a:r>
              <a:rPr lang="en-US" dirty="0"/>
              <a:t>Write XOR decompressors (use python) – apply the blob with all possible one byte </a:t>
            </a:r>
            <a:r>
              <a:rPr lang="en-US" dirty="0" err="1"/>
              <a:t>xors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Use Yara to identify shellcode patterns </a:t>
            </a:r>
          </a:p>
          <a:p>
            <a:pPr lvl="1"/>
            <a:r>
              <a:rPr lang="en-US" dirty="0"/>
              <a:t>Modify different bytes to cause runtime crash during runtime analyze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47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46803-919D-4FA5-8B57-BF79D923A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interception example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A2A83-A3AB-4A8E-B219-7329E3D9B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CreateProcess</a:t>
            </a:r>
            <a:r>
              <a:rPr lang="en-US" dirty="0"/>
              <a:t> interception – look for return addresses 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719F7E-B2C5-4E67-B42D-AE5510AA5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89" y="2077491"/>
            <a:ext cx="11782914" cy="409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61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02C9A-0DF8-4148-85F9-8130036A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Base and protection flags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545F0-5FD7-4F85-B583-CDEA3A4DF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Shellcode was identified and so as the XORed function names (</a:t>
            </a:r>
            <a:r>
              <a:rPr lang="en-US" dirty="0" err="1"/>
              <a:t>createthread</a:t>
            </a:r>
            <a:r>
              <a:rPr lang="en-US" dirty="0"/>
              <a:t>, </a:t>
            </a:r>
            <a:r>
              <a:rPr lang="en-US" dirty="0" err="1"/>
              <a:t>virtualalloc</a:t>
            </a:r>
            <a:r>
              <a:rPr lang="en-US" dirty="0"/>
              <a:t>, </a:t>
            </a:r>
            <a:r>
              <a:rPr lang="en-US" dirty="0" err="1"/>
              <a:t>waitforsingleobject</a:t>
            </a:r>
            <a:r>
              <a:rPr lang="en-US" dirty="0"/>
              <a:t>)</a:t>
            </a:r>
          </a:p>
          <a:p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E15D9-F34A-4A53-BDEA-BE659F6DE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01" y="2402144"/>
            <a:ext cx="11146201" cy="392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47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08C1F-0223-4D1D-81DC-9CF99060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Interception by looking at page protection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B9A68-0DC5-4BC3-9150-AC8092714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Recover the encrypted shellcode- look for RWE in the heap </a:t>
            </a:r>
            <a:r>
              <a:rPr lang="en-US" dirty="0" err="1"/>
              <a:t>jitting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D6E989-3162-4D24-A399-DEA61CE9F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63" y="2038279"/>
            <a:ext cx="11247320" cy="413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82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FD557-C950-4D70-AC20-E141277B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for the shellcode inside flash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8F619-F2FA-424F-BA12-5760FA71F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 modifying shellcode found – non encrypted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7C7290-AAAA-4E89-8426-9E42DEB89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58" y="2148707"/>
            <a:ext cx="11397721" cy="402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61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2722-F315-4361-8578-C323078A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Shellcode </a:t>
            </a:r>
            <a:r>
              <a:rPr lang="en-US" dirty="0" err="1"/>
              <a:t>decryptor</a:t>
            </a:r>
            <a:r>
              <a:rPr lang="en-US" dirty="0"/>
              <a:t> (shellcode loader)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2B02A-C9CE-4DC9-AAF7-AB1486061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0391"/>
            <a:ext cx="109251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2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5A74-F512-4A72-9FDF-8BDC524D4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Anti-reversing techniques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FEB19-3BD3-4BAD-B4E2-EFC973F3E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 modifying shellcode – </a:t>
            </a:r>
          </a:p>
          <a:p>
            <a:pPr lvl="1"/>
            <a:r>
              <a:rPr lang="en-US" dirty="0"/>
              <a:t>look for code entry before </a:t>
            </a:r>
            <a:r>
              <a:rPr lang="en-US" dirty="0" err="1"/>
              <a:t>depacking</a:t>
            </a:r>
            <a:endParaRPr lang="en-US" dirty="0"/>
          </a:p>
          <a:p>
            <a:pPr lvl="1"/>
            <a:r>
              <a:rPr lang="en-US" dirty="0"/>
              <a:t>search for allocated pages with RWX (Read write execute) privileges</a:t>
            </a:r>
          </a:p>
          <a:p>
            <a:pPr lvl="1"/>
            <a:r>
              <a:rPr lang="en-US" dirty="0"/>
              <a:t>use debug registers to intercept the writing to those pages</a:t>
            </a:r>
          </a:p>
          <a:p>
            <a:pPr lvl="1"/>
            <a:r>
              <a:rPr lang="en-US" dirty="0"/>
              <a:t>Be careful with software breakpoints that may influence the decryption</a:t>
            </a:r>
          </a:p>
          <a:p>
            <a:pPr lvl="1"/>
            <a:endParaRPr lang="en-US" dirty="0"/>
          </a:p>
          <a:p>
            <a:r>
              <a:rPr lang="en-US" dirty="0"/>
              <a:t>Encrypted shellcode within flash – </a:t>
            </a:r>
          </a:p>
          <a:p>
            <a:pPr lvl="1"/>
            <a:r>
              <a:rPr lang="en-US" dirty="0"/>
              <a:t>search for the encryption algorithm </a:t>
            </a:r>
          </a:p>
          <a:p>
            <a:pPr lvl="1"/>
            <a:r>
              <a:rPr lang="en-US" dirty="0"/>
              <a:t>Identify if the key is delivered online </a:t>
            </a:r>
          </a:p>
          <a:p>
            <a:pPr lvl="1"/>
            <a:r>
              <a:rPr lang="en-US" dirty="0"/>
              <a:t>Identify if the algorithm or</a:t>
            </a:r>
            <a:r>
              <a:rPr lang="en-US" b="1" dirty="0"/>
              <a:t> how it is being used</a:t>
            </a:r>
            <a:r>
              <a:rPr lang="en-US" dirty="0"/>
              <a:t> has weaknesses </a:t>
            </a:r>
          </a:p>
        </p:txBody>
      </p:sp>
    </p:spTree>
    <p:extLst>
      <p:ext uri="{BB962C8B-B14F-4D97-AF65-F5344CB8AC3E}">
        <p14:creationId xmlns:p14="http://schemas.microsoft.com/office/powerpoint/2010/main" val="3473127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EB66-3651-4C7C-9CB7-067F10EE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CVE-2018-4990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F35F0-49CF-424D-B64D-D9E3DEBD8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Double free vulnerability in Adobe Reader which allows attackers to perform a Remote Code Execution on targeted machines. After successful exploitation, attackers can take control of the vulnerable systems and download and execute malware on them.</a:t>
            </a:r>
          </a:p>
          <a:p>
            <a:pPr fontAlgn="base"/>
            <a:r>
              <a:rPr lang="en-US" dirty="0"/>
              <a:t>The vulnerability is currently being exploited in the wild through a malicious PDF (Portable Document Format) file. The PDF sample embeds a JavaScript code which manipulates Button1 object. This object contains a crafted JPEG2000 image, which triggers the double-free vulnerability in Adobe Reader.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00082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C45B-8318-497B-B2D9-0C556221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CVE-2018-4878 (Flash exploit)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DADDD-D66C-406D-BC98-4279463A0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critical vulnerability (CVE-2018-4878) exists in Adobe Flash Player 28.0.0.137 and earlier versions. Successful exploitation could potentially allow an attacker to take control of the affected system.</a:t>
            </a:r>
          </a:p>
          <a:p>
            <a:r>
              <a:rPr lang="en-US" dirty="0"/>
              <a:t>Adobe is aware of a report that an exploit for CVE-2018-4878 exists in the wild, and is being used in limited, targeted attacks against Windows users. These attacks leverage Office documents with embedded malicious Flash content distributed via email.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15012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C97F-1562-46D2-AFB8-AE3AE311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D15D0-5C01-476D-80DE-492BC4FDA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Download Acrobat Reader DC (</a:t>
            </a:r>
            <a:r>
              <a:rPr lang="en-US" dirty="0">
                <a:solidFill>
                  <a:schemeClr val="tx1"/>
                </a:solidFill>
                <a:hlinkClick r:id="rId3" tooltip="ftp://ftp.adobe.com/pub/adobe/reader/win/AcrobatDC/1800920044/AcroRdrDC1800920044_en_US.ex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ftp://ftp.adobe.com/pub/adobe/reader/win/AcrobatDC/1800920044/AcroRdrDC1800920044_en_US.exe</a:t>
            </a:r>
            <a:r>
              <a:rPr lang="en-US" dirty="0">
                <a:solidFill>
                  <a:schemeClr val="tx1"/>
                </a:solidFill>
              </a:rPr>
              <a:t> 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Update it to the latest vulnerable version </a:t>
            </a:r>
            <a:r>
              <a:rPr lang="en-US" u="sng" dirty="0">
                <a:solidFill>
                  <a:schemeClr val="tx1"/>
                </a:solidFill>
                <a:hlinkClick r:id="rId4" tooltip="ftp://ftp.adobe.com/pub/adobe/reader/win/AcrobatDC/1801120038/AcroRdrDCUpd1801120038.msp,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ftp://ftp.adobe.com/pub/adobe/reader/win/AcrobatDC/1801120038/AcroRdrDCUpd1801120038.msp,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Choose “</a:t>
            </a:r>
            <a:r>
              <a:rPr lang="en-US" i="1" dirty="0">
                <a:solidFill>
                  <a:schemeClr val="tx1"/>
                </a:solidFill>
              </a:rPr>
              <a:t>never check for updates”, preferably disconnect the network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Download the Exploit and Calculator </a:t>
            </a:r>
            <a:r>
              <a:rPr lang="en-US" dirty="0" err="1">
                <a:solidFill>
                  <a:schemeClr val="tx1"/>
                </a:solidFill>
              </a:rPr>
              <a:t>PoC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https://github.com/smgorelik/Windows-RCE-exploits/blob/master/Documents/Acrobat/CVE-2018-4990_%23PoC%23.zip</a:t>
            </a:r>
            <a:r>
              <a:rPr lang="en-US" dirty="0">
                <a:solidFill>
                  <a:schemeClr val="tx1"/>
                </a:solidFill>
              </a:rPr>
              <a:t> 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Password: infected</a:t>
            </a:r>
          </a:p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770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9A71-DF74-49ED-9355-21F13C21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for </a:t>
            </a:r>
            <a:r>
              <a:rPr lang="en-US" dirty="0" err="1"/>
              <a:t>javascript</a:t>
            </a:r>
            <a:r>
              <a:rPr lang="en-US" dirty="0"/>
              <a:t> in the PDF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8BF7D-29EA-48EB-8C2B-8EF1008E6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0B35C8-420F-41AA-AC38-7CC75F574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2482850"/>
            <a:ext cx="106965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34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EF3E8-1808-41C0-9CC2-C54CCB29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and decompress </a:t>
            </a:r>
            <a:r>
              <a:rPr lang="en-US" dirty="0" err="1"/>
              <a:t>Javascript</a:t>
            </a:r>
            <a:r>
              <a:rPr lang="en-US" dirty="0"/>
              <a:t> stream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97947F-474C-47CB-B8C9-50FE02374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89" y="2704955"/>
            <a:ext cx="11331666" cy="322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44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7AFE-2C75-40A5-BDC4-D893E19B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by inserting logs – generate new PDF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49160-AE72-4378-BE78-D3A02A595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98" y="2167139"/>
            <a:ext cx="10451804" cy="397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46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3C9-4096-4755-BA3F-DB2DEBD2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Beatify the stream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B255C-1466-4B46-8586-ED723C096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41" y="1440046"/>
            <a:ext cx="9143871" cy="483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86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9709-F99F-4AA6-8723-636F9A79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debug log lines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16D179-7880-4A96-A330-FC45CA906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35" y="3204628"/>
            <a:ext cx="10753060" cy="159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92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D551D-F712-443B-9608-5A849471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new PDF from the python script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B8B3C-FFDD-4EAF-B50C-78D3954E2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958" y="1186597"/>
            <a:ext cx="8119491" cy="497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43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DDD3-13C2-44FE-8796-5B09CB64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for Fun – Generate alternative Shellcode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3EE6D-1D94-4073-A92C-D24365C4B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726073-4ECE-4540-AFAC-63CD919EB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35" y="1690688"/>
            <a:ext cx="6877050" cy="3257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B5EF21-5183-4EE9-9CF1-9E525442D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335" y="3935187"/>
            <a:ext cx="91059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9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C97F-1562-46D2-AFB8-AE3AE311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D15D0-5C01-476D-80DE-492BC4FDA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Download Adobe flash 28.0.0.137 (</a:t>
            </a:r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https://helpx.adobe.com/flash-player/kb/archived-flash-player-versions.html</a:t>
            </a:r>
            <a:r>
              <a:rPr lang="en-US" dirty="0">
                <a:solidFill>
                  <a:schemeClr val="tx1"/>
                </a:solidFill>
              </a:rPr>
              <a:t> 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Install the flashplayer28_0r0_137_winax.exe (</a:t>
            </a:r>
            <a:r>
              <a:rPr lang="en-US" dirty="0" err="1">
                <a:solidFill>
                  <a:schemeClr val="tx1"/>
                </a:solidFill>
              </a:rPr>
              <a:t>activeX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Choose “</a:t>
            </a:r>
            <a:r>
              <a:rPr lang="en-US" i="1" dirty="0">
                <a:solidFill>
                  <a:schemeClr val="tx1"/>
                </a:solidFill>
              </a:rPr>
              <a:t>never check for updates”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Download the Exploit and Calculator </a:t>
            </a:r>
            <a:r>
              <a:rPr lang="en-US" dirty="0" err="1">
                <a:solidFill>
                  <a:schemeClr val="tx1"/>
                </a:solidFill>
              </a:rPr>
              <a:t>PoC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https://github.com/smgorelik/Windows-RCE-exploits/blob/master/Documents/Office%2BFlash/CVE-2018-4878_%23PoC%23.zip</a:t>
            </a:r>
            <a:r>
              <a:rPr lang="en-US" dirty="0">
                <a:solidFill>
                  <a:schemeClr val="tx1"/>
                </a:solidFill>
              </a:rPr>
              <a:t> 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Password: infected</a:t>
            </a:r>
          </a:p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62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880C3-3D21-4381-9139-6820D4722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the flash content from .xlsx</a:t>
            </a:r>
            <a:endParaRPr lang="en-I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A22EBC-4C84-4463-8E2F-D2E95C3D0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-x : extract flash content based on magic header from the ole file</a:t>
            </a:r>
          </a:p>
          <a:p>
            <a:r>
              <a:rPr lang="en-US" dirty="0"/>
              <a:t>-d : try to decompress the stream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8197FF-67A8-49F1-85EE-DB89FA08C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3429000"/>
            <a:ext cx="112680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623C-D693-4DDB-8CA0-0B1C6D59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Decompress the CWS to FWS (if needed)</a:t>
            </a:r>
            <a:endParaRPr lang="en-I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A4B3A2-5ECC-4D27-8B8D-DCAEDA78D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1362203"/>
            <a:ext cx="10410825" cy="35028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49BD83-A819-4AE6-BE0E-586E409EB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265324"/>
            <a:ext cx="104108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16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5756-1520-40D4-9436-C59E8B49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analysis - JPEX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0BBD44-57C1-434C-987C-EAC961945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350" y="1762125"/>
            <a:ext cx="103251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6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ADA93-549A-481E-87BC-937AA7411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flash (configure environment)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E93046-63D5-49D9-82E4-5F5ACBBF7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5300" y="1409400"/>
            <a:ext cx="9738350" cy="3426760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11E509AD-ABD4-47FC-B58F-83D9F4D1A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4087" y="2888691"/>
            <a:ext cx="9276968" cy="342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8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E3EE-0279-426B-8CD2-3B19724B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P-code (portable code) </a:t>
            </a:r>
            <a:r>
              <a:rPr lang="en-US" dirty="0" err="1"/>
              <a:t>deobfuscation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0F2C9-3D91-4BBA-BC0A-6F54091B8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 set designed for efficient execution by software interpreter.</a:t>
            </a:r>
          </a:p>
          <a:p>
            <a:r>
              <a:rPr lang="en-US" dirty="0"/>
              <a:t>Read - </a:t>
            </a:r>
            <a:r>
              <a:rPr lang="en-US" dirty="0">
                <a:hlinkClick r:id="rId2"/>
              </a:rPr>
              <a:t>https://www.free-decompiler.com/flash/docs/as3_pcode_instructions.en.html</a:t>
            </a:r>
            <a:r>
              <a:rPr lang="en-US" dirty="0"/>
              <a:t> </a:t>
            </a:r>
          </a:p>
          <a:p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0E4669-5B66-458E-8FBA-AB01FDC59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02" y="3217960"/>
            <a:ext cx="11318240" cy="286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81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65BDC-461F-4E61-9FEC-43D2CA56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P-code using JPEX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5AD0E-42EE-4ED6-9D7D-64D362367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redundant loops</a:t>
            </a:r>
          </a:p>
          <a:p>
            <a:r>
              <a:rPr lang="en-US" dirty="0"/>
              <a:t>Remove false evaluated condition control flows (never happen)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3A4CBC-CB70-4BC2-A61D-15EEBBD54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13" y="2628803"/>
            <a:ext cx="11220450" cy="340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4334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Morphisec">
      <a:dk1>
        <a:srgbClr val="404040"/>
      </a:dk1>
      <a:lt1>
        <a:sysClr val="window" lastClr="FFFFFF"/>
      </a:lt1>
      <a:dk2>
        <a:srgbClr val="404040"/>
      </a:dk2>
      <a:lt2>
        <a:srgbClr val="565656"/>
      </a:lt2>
      <a:accent1>
        <a:srgbClr val="F87E1F"/>
      </a:accent1>
      <a:accent2>
        <a:srgbClr val="E9004E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4BACC6"/>
      </a:folHlink>
    </a:clrScheme>
    <a:fontScheme name="Morphisec Fonts">
      <a:majorFont>
        <a:latin typeface="Roboto Medium"/>
        <a:ea typeface=""/>
        <a:cs typeface="Aharoni"/>
      </a:majorFont>
      <a:minorFont>
        <a:latin typeface="Roboto Light"/>
        <a:ea typeface=""/>
        <a:cs typeface="Aharon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ving Target Defense  - Flowserve" id="{D8DD1D24-E4D4-4142-9DDF-9C8237C47746}" vid="{135E2BF1-3F58-9C40-979E-35434FC01AC3}"/>
    </a:ext>
  </a:extLst>
</a:theme>
</file>

<file path=ppt/theme/theme2.xml><?xml version="1.0" encoding="utf-8"?>
<a:theme xmlns:a="http://schemas.openxmlformats.org/drawingml/2006/main" name="3_Office Theme">
  <a:themeElements>
    <a:clrScheme name="Morphisec 2018">
      <a:dk1>
        <a:srgbClr val="263145"/>
      </a:dk1>
      <a:lt1>
        <a:sysClr val="window" lastClr="FFFFFF"/>
      </a:lt1>
      <a:dk2>
        <a:srgbClr val="404040"/>
      </a:dk2>
      <a:lt2>
        <a:srgbClr val="565656"/>
      </a:lt2>
      <a:accent1>
        <a:srgbClr val="F87E1F"/>
      </a:accent1>
      <a:accent2>
        <a:srgbClr val="E9004E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4BACC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rphisec_prezo_CISO_Inspired_NYC_V2" id="{D7FDDED5-A0F0-B048-8707-76A9AFAA933D}" vid="{2A67096E-7094-9B45-B75D-0F2A714EA39C}"/>
    </a:ext>
  </a:extLst>
</a:theme>
</file>

<file path=ppt/theme/theme3.xml><?xml version="1.0" encoding="utf-8"?>
<a:theme xmlns:a="http://schemas.openxmlformats.org/drawingml/2006/main" name="2_Office Theme">
  <a:themeElements>
    <a:clrScheme name="Morphisec">
      <a:dk1>
        <a:srgbClr val="2B2B2B"/>
      </a:dk1>
      <a:lt1>
        <a:sysClr val="window" lastClr="FFFFFF"/>
      </a:lt1>
      <a:dk2>
        <a:srgbClr val="3F1266"/>
      </a:dk2>
      <a:lt2>
        <a:srgbClr val="565656"/>
      </a:lt2>
      <a:accent1>
        <a:srgbClr val="F87E1F"/>
      </a:accent1>
      <a:accent2>
        <a:srgbClr val="E9004E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BACC6"/>
      </a:hlink>
      <a:folHlink>
        <a:srgbClr val="4BACC6"/>
      </a:folHlink>
    </a:clrScheme>
    <a:fontScheme name="Morphisec Fonts">
      <a:majorFont>
        <a:latin typeface="Roboto Medium"/>
        <a:ea typeface=""/>
        <a:cs typeface="Aharoni"/>
      </a:majorFont>
      <a:minorFont>
        <a:latin typeface="Roboto Light"/>
        <a:ea typeface=""/>
        <a:cs typeface="Aharon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rphisec_prezo_CISO_Inspired_NYC_V2" id="{D7FDDED5-A0F0-B048-8707-76A9AFAA933D}" vid="{82BA4EDA-7C2C-FF46-8BDD-B2756D8F27E5}"/>
    </a:ext>
  </a:extLst>
</a:theme>
</file>

<file path=ppt/theme/theme4.xml><?xml version="1.0" encoding="utf-8"?>
<a:theme xmlns:a="http://schemas.openxmlformats.org/drawingml/2006/main" name="4_Office Theme">
  <a:themeElements>
    <a:clrScheme name="Morphisec">
      <a:dk1>
        <a:srgbClr val="404040"/>
      </a:dk1>
      <a:lt1>
        <a:sysClr val="window" lastClr="FFFFFF"/>
      </a:lt1>
      <a:dk2>
        <a:srgbClr val="404040"/>
      </a:dk2>
      <a:lt2>
        <a:srgbClr val="565656"/>
      </a:lt2>
      <a:accent1>
        <a:srgbClr val="F87E1F"/>
      </a:accent1>
      <a:accent2>
        <a:srgbClr val="E9004E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4BACC6"/>
      </a:folHlink>
    </a:clrScheme>
    <a:fontScheme name="Morphisec Fonts">
      <a:majorFont>
        <a:latin typeface="Roboto Medium"/>
        <a:ea typeface=""/>
        <a:cs typeface="Aharoni"/>
      </a:majorFont>
      <a:minorFont>
        <a:latin typeface="Roboto Light"/>
        <a:ea typeface=""/>
        <a:cs typeface="Aharon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rphisec_prezo_CISO_Inspired_NYC_V2" id="{D7FDDED5-A0F0-B048-8707-76A9AFAA933D}" vid="{3D6882CE-FC7B-0346-B2FD-9A21F6B6612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Morphisec Moving Target Defense Overview_v3</Template>
  <TotalTime>2121</TotalTime>
  <Words>905</Words>
  <Application>Microsoft Office PowerPoint</Application>
  <PresentationFormat>Widescreen</PresentationFormat>
  <Paragraphs>101</Paragraphs>
  <Slides>27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Aharoni</vt:lpstr>
      <vt:lpstr>Arial</vt:lpstr>
      <vt:lpstr>Calibri</vt:lpstr>
      <vt:lpstr>Roboto</vt:lpstr>
      <vt:lpstr>Roboto Light</vt:lpstr>
      <vt:lpstr>Roboto Medium</vt:lpstr>
      <vt:lpstr>Times New Roman</vt:lpstr>
      <vt:lpstr>Wingdings</vt:lpstr>
      <vt:lpstr>1_Office Theme</vt:lpstr>
      <vt:lpstr>3_Office Theme</vt:lpstr>
      <vt:lpstr>2_Office Theme</vt:lpstr>
      <vt:lpstr>4_Office Theme</vt:lpstr>
      <vt:lpstr>Dissection of Advanced Exploits (Document &amp; Browser exploitation)</vt:lpstr>
      <vt:lpstr>CVE-2018-4878 (Flash exploit)</vt:lpstr>
      <vt:lpstr>Preparation</vt:lpstr>
      <vt:lpstr>Extract the flash content from .xlsx</vt:lpstr>
      <vt:lpstr>Decompress the CWS to FWS (if needed)</vt:lpstr>
      <vt:lpstr>Runtime analysis - JPEX</vt:lpstr>
      <vt:lpstr>Debugging flash (configure environment)</vt:lpstr>
      <vt:lpstr>P-code (portable code) deobfuscation</vt:lpstr>
      <vt:lpstr>Editing P-code using JPEX </vt:lpstr>
      <vt:lpstr>Automatic P-code deobfuscation</vt:lpstr>
      <vt:lpstr>Identifying the shellcode - runtime</vt:lpstr>
      <vt:lpstr>Identifying the shellcode - static</vt:lpstr>
      <vt:lpstr>Runtime interception example</vt:lpstr>
      <vt:lpstr>Allocation Base and protection flags</vt:lpstr>
      <vt:lpstr>Interception by looking at page protection</vt:lpstr>
      <vt:lpstr>Look for the shellcode inside flash</vt:lpstr>
      <vt:lpstr>Shellcode decryptor (shellcode loader)</vt:lpstr>
      <vt:lpstr>Anti-reversing techniques</vt:lpstr>
      <vt:lpstr>CVE-2018-4990</vt:lpstr>
      <vt:lpstr>Preparation</vt:lpstr>
      <vt:lpstr>Search for javascript in the PDF</vt:lpstr>
      <vt:lpstr>Extract and decompress Javascript stream</vt:lpstr>
      <vt:lpstr>Debug by inserting logs – generate new PDF</vt:lpstr>
      <vt:lpstr>Beatify the stream</vt:lpstr>
      <vt:lpstr>Insert debug log lines</vt:lpstr>
      <vt:lpstr>Generate new PDF from the python script</vt:lpstr>
      <vt:lpstr>Just for Fun – Generate alternative Shellcode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Gorelik</dc:creator>
  <cp:lastModifiedBy>Michael Gorelik</cp:lastModifiedBy>
  <cp:revision>37</cp:revision>
  <dcterms:created xsi:type="dcterms:W3CDTF">2018-10-29T00:36:30Z</dcterms:created>
  <dcterms:modified xsi:type="dcterms:W3CDTF">2018-11-10T00:30:25Z</dcterms:modified>
</cp:coreProperties>
</file>