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9" r:id="rId3"/>
    <p:sldId id="276" r:id="rId4"/>
    <p:sldId id="258" r:id="rId5"/>
    <p:sldId id="259" r:id="rId6"/>
    <p:sldId id="260" r:id="rId7"/>
    <p:sldId id="277" r:id="rId8"/>
    <p:sldId id="261" r:id="rId9"/>
    <p:sldId id="262" r:id="rId10"/>
    <p:sldId id="263" r:id="rId11"/>
    <p:sldId id="264" r:id="rId12"/>
    <p:sldId id="278" r:id="rId13"/>
    <p:sldId id="266" r:id="rId14"/>
    <p:sldId id="267" r:id="rId15"/>
    <p:sldId id="270" r:id="rId16"/>
    <p:sldId id="275" r:id="rId17"/>
    <p:sldId id="281" r:id="rId18"/>
    <p:sldId id="279" r:id="rId19"/>
    <p:sldId id="272" r:id="rId20"/>
    <p:sldId id="273" r:id="rId21"/>
    <p:sldId id="274" r:id="rId22"/>
    <p:sldId id="280" r:id="rId23"/>
    <p:sldId id="282" r:id="rId24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AF07C-8DBA-C749-9E6C-28926F81F5C0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DAA43-0D06-B348-8FD4-ED6E54DA1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73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42" y="2766263"/>
            <a:ext cx="2560319" cy="26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13013"/>
            <a:ext cx="10363200" cy="1386116"/>
          </a:xfrm>
        </p:spPr>
        <p:txBody>
          <a:bodyPr anchor="ctr">
            <a:normAutofit/>
          </a:bodyPr>
          <a:lstStyle>
            <a:lvl1pPr algn="ctr">
              <a:defRPr sz="2933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8198" y="1081209"/>
            <a:ext cx="5361021" cy="15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4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955C-348D-4EB3-A841-E35E41179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76C0-CCCB-4DC1-9C6D-93BB900C6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FA22E-3B02-4D90-84EC-A53DE31A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94CCB-23EA-4441-A3AE-96E1003B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31623-3318-4F87-99F5-F0CDCB9D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B1B3-8979-4F2F-936C-68AE144A488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2413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solidFill>
          <a:srgbClr val="290C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095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N Title and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001" y="1375772"/>
            <a:ext cx="10621020" cy="4882985"/>
          </a:xfrm>
        </p:spPr>
        <p:txBody>
          <a:bodyPr lIns="0">
            <a:noAutofit/>
          </a:bodyPr>
          <a:lstStyle>
            <a:lvl1pPr marL="228600" indent="-2286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  <a:latin typeface="+mj-lt"/>
              </a:defRPr>
            </a:lvl1pPr>
            <a:lvl2pPr marL="685800" indent="-2286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143000" indent="-2286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00200" indent="-2286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057400" indent="-2286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83001" y="213431"/>
            <a:ext cx="10621020" cy="1143000"/>
          </a:xfrm>
        </p:spPr>
        <p:txBody>
          <a:bodyPr lIns="0">
            <a:noAutofit/>
          </a:bodyPr>
          <a:lstStyle>
            <a:lvl1pPr>
              <a:defRPr sz="360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62216-48BD-45C2-9F3F-5AAFECF52DFE}"/>
              </a:ext>
            </a:extLst>
          </p:cNvPr>
          <p:cNvSpPr/>
          <p:nvPr/>
        </p:nvSpPr>
        <p:spPr>
          <a:xfrm>
            <a:off x="546099" y="6792438"/>
            <a:ext cx="11099800" cy="73152"/>
          </a:xfrm>
          <a:prstGeom prst="rect">
            <a:avLst/>
          </a:prstGeom>
          <a:gradFill>
            <a:gsLst>
              <a:gs pos="0">
                <a:srgbClr val="FF6800"/>
              </a:gs>
              <a:gs pos="100000">
                <a:srgbClr val="EF003C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Light"/>
              <a:ea typeface="+mn-ea"/>
              <a:cs typeface="Aharon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FBB13D-2213-4AC0-AF12-FCA77AF7DA6B}"/>
              </a:ext>
            </a:extLst>
          </p:cNvPr>
          <p:cNvSpPr txBox="1"/>
          <p:nvPr/>
        </p:nvSpPr>
        <p:spPr>
          <a:xfrm>
            <a:off x="546101" y="6519986"/>
            <a:ext cx="1620529" cy="287259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Roboto Light"/>
                <a:ea typeface="+mn-ea"/>
                <a:cs typeface="Roboto Light"/>
              </a:rPr>
              <a:t>© Morphisec Ltd., 2018 | </a:t>
            </a: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Roboto Light"/>
              </a:rPr>
              <a:t>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85625-F6BF-4C28-9D22-758454AEA3A8}"/>
              </a:ext>
            </a:extLst>
          </p:cNvPr>
          <p:cNvSpPr/>
          <p:nvPr/>
        </p:nvSpPr>
        <p:spPr>
          <a:xfrm>
            <a:off x="0" y="529843"/>
            <a:ext cx="45719" cy="553998"/>
          </a:xfrm>
          <a:prstGeom prst="rect">
            <a:avLst/>
          </a:prstGeom>
          <a:solidFill>
            <a:srgbClr val="ED1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5" name="Picture 14" descr="Morphisec_presentation_template.pdf">
            <a:extLst>
              <a:ext uri="{FF2B5EF4-FFF2-40B4-BE49-F238E27FC236}">
                <a16:creationId xmlns:a16="http://schemas.microsoft.com/office/drawing/2014/main" id="{6D48F516-5279-425A-8157-795E61B78E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417" t="94941" r="7155" b="2368"/>
          <a:stretch/>
        </p:blipFill>
        <p:spPr>
          <a:xfrm>
            <a:off x="10128064" y="6572180"/>
            <a:ext cx="1073537" cy="172532"/>
          </a:xfrm>
          <a:prstGeom prst="rect">
            <a:avLst/>
          </a:prstGeom>
        </p:spPr>
      </p:pic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F4CE3A23-971F-44DB-B977-D45F8C1EF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699" y="6466358"/>
            <a:ext cx="6223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AA1B1B3-8979-4F2F-936C-68AE144A488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3944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83001" y="213431"/>
            <a:ext cx="10621020" cy="1143000"/>
          </a:xfrm>
        </p:spPr>
        <p:txBody>
          <a:bodyPr lIns="0">
            <a:noAutofit/>
          </a:bodyPr>
          <a:lstStyle>
            <a:lvl1pPr>
              <a:defRPr sz="360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62216-48BD-45C2-9F3F-5AAFECF52DFE}"/>
              </a:ext>
            </a:extLst>
          </p:cNvPr>
          <p:cNvSpPr/>
          <p:nvPr/>
        </p:nvSpPr>
        <p:spPr>
          <a:xfrm>
            <a:off x="546099" y="6792438"/>
            <a:ext cx="11099800" cy="73152"/>
          </a:xfrm>
          <a:prstGeom prst="rect">
            <a:avLst/>
          </a:prstGeom>
          <a:gradFill>
            <a:gsLst>
              <a:gs pos="0">
                <a:srgbClr val="FF6800"/>
              </a:gs>
              <a:gs pos="100000">
                <a:srgbClr val="EF003C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Light"/>
              <a:ea typeface="+mn-ea"/>
              <a:cs typeface="Aharon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FBB13D-2213-4AC0-AF12-FCA77AF7DA6B}"/>
              </a:ext>
            </a:extLst>
          </p:cNvPr>
          <p:cNvSpPr txBox="1"/>
          <p:nvPr/>
        </p:nvSpPr>
        <p:spPr>
          <a:xfrm>
            <a:off x="546101" y="6519986"/>
            <a:ext cx="1620529" cy="287259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Roboto Light"/>
                <a:ea typeface="+mn-ea"/>
                <a:cs typeface="Roboto Light"/>
              </a:rPr>
              <a:t>© Morphisec Ltd., 2018 | </a:t>
            </a: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Roboto Light"/>
              </a:rPr>
              <a:t>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85625-F6BF-4C28-9D22-758454AEA3A8}"/>
              </a:ext>
            </a:extLst>
          </p:cNvPr>
          <p:cNvSpPr/>
          <p:nvPr/>
        </p:nvSpPr>
        <p:spPr>
          <a:xfrm>
            <a:off x="0" y="529843"/>
            <a:ext cx="45719" cy="553998"/>
          </a:xfrm>
          <a:prstGeom prst="rect">
            <a:avLst/>
          </a:prstGeom>
          <a:solidFill>
            <a:srgbClr val="ED1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5" name="Picture 14" descr="Morphisec_presentation_template.pdf">
            <a:extLst>
              <a:ext uri="{FF2B5EF4-FFF2-40B4-BE49-F238E27FC236}">
                <a16:creationId xmlns:a16="http://schemas.microsoft.com/office/drawing/2014/main" id="{6D48F516-5279-425A-8157-795E61B78E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417" t="94941" r="7155" b="2368"/>
          <a:stretch/>
        </p:blipFill>
        <p:spPr>
          <a:xfrm>
            <a:off x="10128064" y="6572180"/>
            <a:ext cx="1073537" cy="172532"/>
          </a:xfrm>
          <a:prstGeom prst="rect">
            <a:avLst/>
          </a:prstGeom>
        </p:spPr>
      </p:pic>
      <p:sp>
        <p:nvSpPr>
          <p:cNvPr id="16" name="Slide Number Placeholder 12">
            <a:extLst>
              <a:ext uri="{FF2B5EF4-FFF2-40B4-BE49-F238E27FC236}">
                <a16:creationId xmlns:a16="http://schemas.microsoft.com/office/drawing/2014/main" id="{77711F81-B717-42F5-AB9C-5D6FAAA89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699" y="6466358"/>
            <a:ext cx="6223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AA1B1B3-8979-4F2F-936C-68AE144A488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2099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8962216-48BD-45C2-9F3F-5AAFECF52DFE}"/>
              </a:ext>
            </a:extLst>
          </p:cNvPr>
          <p:cNvSpPr/>
          <p:nvPr/>
        </p:nvSpPr>
        <p:spPr>
          <a:xfrm>
            <a:off x="546099" y="6792438"/>
            <a:ext cx="11099800" cy="73152"/>
          </a:xfrm>
          <a:prstGeom prst="rect">
            <a:avLst/>
          </a:prstGeom>
          <a:gradFill>
            <a:gsLst>
              <a:gs pos="0">
                <a:srgbClr val="FF6800"/>
              </a:gs>
              <a:gs pos="100000">
                <a:srgbClr val="EF003C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Light"/>
              <a:ea typeface="+mn-ea"/>
              <a:cs typeface="Aharon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FBB13D-2213-4AC0-AF12-FCA77AF7DA6B}"/>
              </a:ext>
            </a:extLst>
          </p:cNvPr>
          <p:cNvSpPr txBox="1"/>
          <p:nvPr/>
        </p:nvSpPr>
        <p:spPr>
          <a:xfrm>
            <a:off x="546101" y="6519986"/>
            <a:ext cx="1620529" cy="287259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Roboto Light"/>
                <a:ea typeface="+mn-ea"/>
                <a:cs typeface="Roboto Light"/>
              </a:rPr>
              <a:t>© Morphisec Ltd., 2018 | </a:t>
            </a: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Roboto Light"/>
              </a:rPr>
              <a:t>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85625-F6BF-4C28-9D22-758454AEA3A8}"/>
              </a:ext>
            </a:extLst>
          </p:cNvPr>
          <p:cNvSpPr/>
          <p:nvPr/>
        </p:nvSpPr>
        <p:spPr>
          <a:xfrm>
            <a:off x="0" y="529843"/>
            <a:ext cx="45719" cy="553998"/>
          </a:xfrm>
          <a:prstGeom prst="rect">
            <a:avLst/>
          </a:prstGeom>
          <a:solidFill>
            <a:srgbClr val="ED1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5" name="Picture 14" descr="Morphisec_presentation_template.pdf">
            <a:extLst>
              <a:ext uri="{FF2B5EF4-FFF2-40B4-BE49-F238E27FC236}">
                <a16:creationId xmlns:a16="http://schemas.microsoft.com/office/drawing/2014/main" id="{6D48F516-5279-425A-8157-795E61B78E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417" t="94941" r="7155" b="2368"/>
          <a:stretch/>
        </p:blipFill>
        <p:spPr>
          <a:xfrm>
            <a:off x="10128064" y="6572180"/>
            <a:ext cx="1073537" cy="172532"/>
          </a:xfrm>
          <a:prstGeom prst="rect">
            <a:avLst/>
          </a:prstGeom>
        </p:spPr>
      </p:pic>
      <p:sp>
        <p:nvSpPr>
          <p:cNvPr id="16" name="Slide Number Placeholder 12">
            <a:extLst>
              <a:ext uri="{FF2B5EF4-FFF2-40B4-BE49-F238E27FC236}">
                <a16:creationId xmlns:a16="http://schemas.microsoft.com/office/drawing/2014/main" id="{77711F81-B717-42F5-AB9C-5D6FAAA89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699" y="6466358"/>
            <a:ext cx="6223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AA1B1B3-8979-4F2F-936C-68AE144A488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7437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-132558" y="-82100"/>
            <a:ext cx="12457119" cy="7018288"/>
          </a:xfrm>
          <a:prstGeom prst="rect">
            <a:avLst/>
          </a:prstGeom>
          <a:solidFill>
            <a:srgbClr val="290C42"/>
          </a:soli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200" tIns="38100" rIns="762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609600" y="6356349"/>
            <a:ext cx="2844797" cy="365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x-none"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4165600" y="6356349"/>
            <a:ext cx="3860800" cy="365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x-none"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0735729" y="6427825"/>
            <a:ext cx="668287" cy="365123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t" anchorCtr="0">
            <a:noAutofit/>
          </a:bodyPr>
          <a:lstStyle/>
          <a:p>
            <a:fld id="{FAA1B1B3-8979-4F2F-936C-68AE144A4882}" type="slidenum">
              <a:rPr lang="x-none" smtClean="0"/>
              <a:t>‹#›</a:t>
            </a:fld>
            <a:endParaRPr lang="x-none"/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5841" y="5707364"/>
            <a:ext cx="2560319" cy="2603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/>
          <p:nvPr/>
        </p:nvSpPr>
        <p:spPr>
          <a:xfrm>
            <a:off x="1618073" y="5820619"/>
            <a:ext cx="8955849" cy="458245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867" b="0" i="0" u="none" strike="noStrike" cap="none" dirty="0" err="1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info@morphisec.com</a:t>
            </a:r>
            <a:r>
              <a:rPr lang="en-US" sz="1867" b="0" i="0" u="none" strike="noStrike" cap="none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      </a:t>
            </a:r>
            <a:r>
              <a:rPr lang="en-US" sz="1867" b="0" i="0" u="none" strike="noStrike" cap="none" dirty="0" err="1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www.morphisec.com</a:t>
            </a:r>
            <a:endParaRPr lang="en-US" sz="1867" b="0" i="0" u="none" strike="noStrike" cap="none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913049" y="3231122"/>
            <a:ext cx="10363200" cy="1052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86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2400"/>
            </a:lvl2pPr>
            <a:lvl3pPr lvl="2" indent="0">
              <a:spcBef>
                <a:spcPts val="0"/>
              </a:spcBef>
              <a:buFont typeface="Arial"/>
              <a:buNone/>
              <a:defRPr sz="2400"/>
            </a:lvl3pPr>
            <a:lvl4pPr lvl="3" indent="0">
              <a:spcBef>
                <a:spcPts val="0"/>
              </a:spcBef>
              <a:buFont typeface="Arial"/>
              <a:buNone/>
              <a:defRPr sz="2400"/>
            </a:lvl4pPr>
            <a:lvl5pPr lvl="4" indent="0">
              <a:spcBef>
                <a:spcPts val="0"/>
              </a:spcBef>
              <a:buFont typeface="Arial"/>
              <a:buNone/>
              <a:defRPr sz="2400"/>
            </a:lvl5pPr>
            <a:lvl6pPr lvl="5" indent="0">
              <a:spcBef>
                <a:spcPts val="0"/>
              </a:spcBef>
              <a:buFont typeface="Arial"/>
              <a:buNone/>
              <a:defRPr sz="2400"/>
            </a:lvl6pPr>
            <a:lvl7pPr lvl="6" indent="0">
              <a:spcBef>
                <a:spcPts val="0"/>
              </a:spcBef>
              <a:buFont typeface="Arial"/>
              <a:buNone/>
              <a:defRPr sz="2400"/>
            </a:lvl7pPr>
            <a:lvl8pPr lvl="7" indent="0">
              <a:spcBef>
                <a:spcPts val="0"/>
              </a:spcBef>
              <a:buFont typeface="Arial"/>
              <a:buNone/>
              <a:defRPr sz="2400"/>
            </a:lvl8pPr>
            <a:lvl9pPr lvl="8" indent="0">
              <a:spcBef>
                <a:spcPts val="0"/>
              </a:spcBef>
              <a:buFont typeface="Arial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8" name="Shape 38"/>
          <p:cNvSpPr txBox="1"/>
          <p:nvPr/>
        </p:nvSpPr>
        <p:spPr>
          <a:xfrm>
            <a:off x="3907427" y="1674880"/>
            <a:ext cx="4374444" cy="104644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60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2134" y="6074931"/>
            <a:ext cx="65031" cy="113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8509" y="4793352"/>
            <a:ext cx="2834640" cy="81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0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 You">
    <p:bg>
      <p:bgPr>
        <a:solidFill>
          <a:schemeClr val="tx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825208" y="3231122"/>
            <a:ext cx="10363200" cy="1052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186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2400"/>
            </a:lvl2pPr>
            <a:lvl3pPr lvl="2" indent="0">
              <a:spcBef>
                <a:spcPts val="0"/>
              </a:spcBef>
              <a:buFont typeface="Arial"/>
              <a:buNone/>
              <a:defRPr sz="2400"/>
            </a:lvl3pPr>
            <a:lvl4pPr lvl="3" indent="0">
              <a:spcBef>
                <a:spcPts val="0"/>
              </a:spcBef>
              <a:buFont typeface="Arial"/>
              <a:buNone/>
              <a:defRPr sz="2400"/>
            </a:lvl4pPr>
            <a:lvl5pPr lvl="4" indent="0">
              <a:spcBef>
                <a:spcPts val="0"/>
              </a:spcBef>
              <a:buFont typeface="Arial"/>
              <a:buNone/>
              <a:defRPr sz="2400"/>
            </a:lvl5pPr>
            <a:lvl6pPr lvl="5" indent="0">
              <a:spcBef>
                <a:spcPts val="0"/>
              </a:spcBef>
              <a:buFont typeface="Arial"/>
              <a:buNone/>
              <a:defRPr sz="2400"/>
            </a:lvl6pPr>
            <a:lvl7pPr lvl="6" indent="0">
              <a:spcBef>
                <a:spcPts val="0"/>
              </a:spcBef>
              <a:buFont typeface="Arial"/>
              <a:buNone/>
              <a:defRPr sz="2400"/>
            </a:lvl7pPr>
            <a:lvl8pPr lvl="7" indent="0">
              <a:spcBef>
                <a:spcPts val="0"/>
              </a:spcBef>
              <a:buFont typeface="Arial"/>
              <a:buNone/>
              <a:defRPr sz="2400"/>
            </a:lvl8pPr>
            <a:lvl9pPr lvl="8" indent="0">
              <a:spcBef>
                <a:spcPts val="0"/>
              </a:spcBef>
              <a:buFont typeface="Arial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74293" y="6074931"/>
            <a:ext cx="65031" cy="1138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1528884" y="4744789"/>
            <a:ext cx="8955849" cy="1559264"/>
            <a:chOff x="1584209" y="4744789"/>
            <a:chExt cx="8955849" cy="1559264"/>
          </a:xfrm>
        </p:grpSpPr>
        <p:pic>
          <p:nvPicPr>
            <p:cNvPr id="34" name="Shape 34"/>
            <p:cNvPicPr preferRelativeResize="0"/>
            <p:nvPr/>
          </p:nvPicPr>
          <p:blipFill rotWithShape="1">
            <a:blip r:embed="rId3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81973" y="5687473"/>
              <a:ext cx="2560319" cy="260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Shape 36"/>
            <p:cNvSpPr/>
            <p:nvPr/>
          </p:nvSpPr>
          <p:spPr>
            <a:xfrm>
              <a:off x="1584209" y="5845808"/>
              <a:ext cx="8955849" cy="458245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60933" rIns="121900" bIns="60933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867" b="0" i="0" u="none" strike="noStrike" cap="none" dirty="0" err="1">
                  <a:solidFill>
                    <a:srgbClr val="FFFFFF"/>
                  </a:solidFill>
                  <a:latin typeface="+mj-lt"/>
                  <a:ea typeface="Roboto"/>
                  <a:cs typeface="Roboto"/>
                  <a:sym typeface="Roboto"/>
                </a:rPr>
                <a:t>info@morphisec.com</a:t>
              </a:r>
              <a:r>
                <a:rPr lang="en-US" sz="1867" b="0" i="0" u="none" strike="noStrike" cap="none" dirty="0">
                  <a:solidFill>
                    <a:srgbClr val="FFFFFF"/>
                  </a:solidFill>
                  <a:latin typeface="+mj-lt"/>
                  <a:ea typeface="Roboto"/>
                  <a:cs typeface="Roboto"/>
                  <a:sym typeface="Roboto"/>
                </a:rPr>
                <a:t>      </a:t>
              </a:r>
              <a:r>
                <a:rPr lang="en-US" sz="1867" b="0" i="0" u="none" strike="noStrike" cap="none" dirty="0" err="1">
                  <a:solidFill>
                    <a:srgbClr val="FFFFFF"/>
                  </a:solidFill>
                  <a:latin typeface="+mj-lt"/>
                  <a:ea typeface="Roboto"/>
                  <a:cs typeface="Roboto"/>
                  <a:sym typeface="Roboto"/>
                </a:rPr>
                <a:t>www.morphisec.com</a:t>
              </a:r>
              <a:endParaRPr lang="en-US" sz="1867" b="0" i="0" u="none" strike="noStrike" cap="none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44813" y="4744789"/>
              <a:ext cx="2834640" cy="8103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218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02625" y="-82099"/>
            <a:ext cx="12397253" cy="7028549"/>
          </a:xfrm>
          <a:prstGeom prst="rect">
            <a:avLst/>
          </a:prstGeom>
          <a:solidFill>
            <a:srgbClr val="290C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224" tIns="38112" rIns="76224" bIns="38112" spcCol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0183" y="1364289"/>
            <a:ext cx="6351636" cy="18158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42" y="3535752"/>
            <a:ext cx="2560319" cy="26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917402"/>
            <a:ext cx="10363200" cy="1386116"/>
          </a:xfrm>
        </p:spPr>
        <p:txBody>
          <a:bodyPr anchor="t">
            <a:normAutofit/>
          </a:bodyPr>
          <a:lstStyle>
            <a:lvl1pPr algn="ctr">
              <a:defRPr sz="293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3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2C4B-3F71-4E4F-8821-0A8D32D3C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7F2E9-CD58-4548-BD02-BC799302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59294-EDE0-4AFC-9A71-AD8FF329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93A9D-0C04-4F0A-8F27-85F6E438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FA562-714D-4615-B8CA-0926F263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B1B3-8979-4F2F-936C-68AE144A488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1341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1B1B3-8979-4F2F-936C-68AE144A488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8374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shrzd.wordpress.com/pe-bear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FAD58D-838E-4AA7-8A14-C59ED1685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145" y="592220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</a:rPr>
              <a:t>Michael Gorelik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</a:rPr>
              <a:t>Chief Technology Officer at Morphisec</a:t>
            </a:r>
            <a:endParaRPr lang="x-none" sz="22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3B0708-73BB-A541-8572-BCFFE2B7851D}"/>
              </a:ext>
            </a:extLst>
          </p:cNvPr>
          <p:cNvSpPr txBox="1">
            <a:spLocks/>
          </p:cNvSpPr>
          <p:nvPr/>
        </p:nvSpPr>
        <p:spPr>
          <a:xfrm>
            <a:off x="914400" y="2786959"/>
            <a:ext cx="10363200" cy="1385887"/>
          </a:xfrm>
          <a:prstGeom prst="rect">
            <a:avLst/>
          </a:prstGeom>
          <a:effectLst>
            <a:outerShdw blurRad="292100" dist="50800" dir="5400000" algn="ctr" rotWithShape="0">
              <a:srgbClr val="000000">
                <a:alpha val="9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Dissection of Advanced Persistent Threat (APT) – Semi-Workshop </a:t>
            </a:r>
            <a:endParaRPr lang="en-US" sz="4200" b="1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0860C-B9C5-F04E-B8C9-619D9EFA9AD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13371" y="5922208"/>
            <a:ext cx="3169695" cy="90676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520A94-5392-B64F-8CC7-844B0B56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B1B3-8979-4F2F-936C-68AE144A4882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45484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8123-6494-4002-8F4C-8D0D2934F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going to debug, then try using IE 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ADB3A-7E2E-4D15-96B5-073FBB60A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29" y="1566519"/>
            <a:ext cx="11517341" cy="23146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D65367-05F0-4CF0-9E80-C8F25C213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702" y="3605241"/>
            <a:ext cx="4584381" cy="311803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615B2-A10D-224F-A949-3334A847D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A1B1B3-8979-4F2F-936C-68AE144A4882}" type="slidenum">
              <a:rPr lang="x-none" smtClean="0"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12901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2EC5-1488-4D48-AEB7-79AFCD25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Deobfuscate</a:t>
            </a:r>
            <a:r>
              <a:rPr lang="en-US" dirty="0"/>
              <a:t> (reminds </a:t>
            </a:r>
            <a:r>
              <a:rPr lang="en-US" dirty="0" err="1"/>
              <a:t>threadkit</a:t>
            </a:r>
            <a:r>
              <a:rPr lang="en-US" dirty="0"/>
              <a:t>) 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D1EC0-0312-44D9-A9ED-CC7D53E43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93" y="1544320"/>
            <a:ext cx="11221014" cy="46932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E75EEC-88D7-4128-B12B-23E803B1C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937452"/>
            <a:ext cx="4376928" cy="292054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3F752-7CC3-BF40-A5FF-A6658067E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A1B1B3-8979-4F2F-936C-68AE144A4882}" type="slidenum">
              <a:rPr lang="x-none" smtClean="0"/>
              <a:t>11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6284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4CE7AB-5AD4-484F-915B-1C7E2121589E}"/>
              </a:ext>
            </a:extLst>
          </p:cNvPr>
          <p:cNvSpPr/>
          <p:nvPr/>
        </p:nvSpPr>
        <p:spPr>
          <a:xfrm>
            <a:off x="735291" y="2743302"/>
            <a:ext cx="8352147" cy="474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57A1-2F9E-47E0-AF0C-64D22BCFF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001" y="1356431"/>
            <a:ext cx="10621020" cy="4882985"/>
          </a:xfrm>
        </p:spPr>
        <p:txBody>
          <a:bodyPr/>
          <a:lstStyle/>
          <a:p>
            <a:r>
              <a:rPr lang="en-US" dirty="0"/>
              <a:t>Macro VB</a:t>
            </a:r>
          </a:p>
          <a:p>
            <a:r>
              <a:rPr lang="en-US" dirty="0"/>
              <a:t>JavaScript dropper</a:t>
            </a:r>
          </a:p>
          <a:p>
            <a:r>
              <a:rPr lang="en-US" dirty="0"/>
              <a:t>Dll payload (masquerading as legitimate software) </a:t>
            </a:r>
          </a:p>
          <a:p>
            <a:r>
              <a:rPr lang="en-US" dirty="0"/>
              <a:t>JavaScript downloader</a:t>
            </a:r>
          </a:p>
          <a:p>
            <a:r>
              <a:rPr lang="en-US" dirty="0"/>
              <a:t>Backdoor-&gt;</a:t>
            </a:r>
            <a:r>
              <a:rPr lang="en-US" dirty="0" err="1"/>
              <a:t>Remcos</a:t>
            </a:r>
            <a:r>
              <a:rPr lang="en-US" dirty="0"/>
              <a:t> RAT</a:t>
            </a:r>
          </a:p>
          <a:p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295F8-DF97-47C4-8DCB-4227A46B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BCF89-BACE-964E-B6A3-B3937D9F5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A1B1B3-8979-4F2F-936C-68AE144A4882}" type="slidenum">
              <a:rPr lang="x-none" smtClean="0"/>
              <a:t>12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99370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CAA5-4873-4C23-849C-16151BC9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for hash and signatures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94304-5030-42F3-A2A9-C1A9CC32E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0" y="1826808"/>
            <a:ext cx="9641840" cy="41909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25F03C-ADD0-4EC8-8E46-F0CBF4A09B77}"/>
              </a:ext>
            </a:extLst>
          </p:cNvPr>
          <p:cNvSpPr/>
          <p:nvPr/>
        </p:nvSpPr>
        <p:spPr>
          <a:xfrm>
            <a:off x="6685281" y="6379329"/>
            <a:ext cx="5887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dirty="0">
                <a:hlinkClick r:id="rId3"/>
              </a:rPr>
              <a:t>https://hshrzd.wordpress.com/pe-bear/</a:t>
            </a:r>
            <a:endParaRPr lang="en-US" dirty="0"/>
          </a:p>
          <a:p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9F2E9-4393-5144-91FA-08D191A55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A1B1B3-8979-4F2F-936C-68AE144A4882}" type="slidenum">
              <a:rPr lang="x-none" smtClean="0"/>
              <a:t>13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7445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9972-E9C2-4AE6-B302-A0D4E3EE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for strings and code signatures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BBEC24-1D34-4F6C-9C61-D6543ACC0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88" y="1690688"/>
            <a:ext cx="10515601" cy="416144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0AA21-796F-554D-8478-6ACEAE1B5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A1B1B3-8979-4F2F-936C-68AE144A4882}" type="slidenum">
              <a:rPr lang="x-none" smtClean="0"/>
              <a:t>14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25601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20F5-15EF-43C0-AC69-29D4A5F3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Ida+windbg</a:t>
            </a:r>
            <a:r>
              <a:rPr lang="en-US" dirty="0"/>
              <a:t> -&gt; new </a:t>
            </a:r>
            <a:r>
              <a:rPr lang="en-US" dirty="0" err="1"/>
              <a:t>scriplet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A143F-AE3A-4713-9DD5-B8B12CA1A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766225"/>
            <a:ext cx="11353800" cy="490205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D3A32-CC1A-1A4E-8790-C2407E851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A1B1B3-8979-4F2F-936C-68AE144A4882}" type="slidenum">
              <a:rPr lang="x-none" smtClean="0"/>
              <a:t>15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14674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8716-8527-4166-87F8-6EB41648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 whitelist bypass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034DC3-BCD1-4F53-8394-A2509C71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0353"/>
            <a:ext cx="9987280" cy="414188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B8E1E-F924-8D4D-9161-ED1A04687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A1B1B3-8979-4F2F-936C-68AE144A4882}" type="slidenum">
              <a:rPr lang="x-none" smtClean="0"/>
              <a:t>16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4937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74F568-C0A4-4503-9AAB-03F0F4C7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01" y="175724"/>
            <a:ext cx="10621020" cy="1143000"/>
          </a:xfrm>
        </p:spPr>
        <p:txBody>
          <a:bodyPr/>
          <a:lstStyle/>
          <a:p>
            <a:r>
              <a:rPr lang="en-US"/>
              <a:t>Persistency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B6330-4B7C-4763-A483-50A311B89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699" y="6466358"/>
            <a:ext cx="622301" cy="365125"/>
          </a:xfrm>
        </p:spPr>
        <p:txBody>
          <a:bodyPr/>
          <a:lstStyle/>
          <a:p>
            <a:fld id="{FAA1B1B3-8979-4F2F-936C-68AE144A4882}" type="slidenum">
              <a:rPr lang="x-none" smtClean="0"/>
              <a:t>17</a:t>
            </a:fld>
            <a:endParaRPr 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B25E0-8C93-4D1E-9200-7DD350C94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04" y="1605280"/>
            <a:ext cx="11404816" cy="385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31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403A95-9604-45B0-9AC3-C686D7369AEA}"/>
              </a:ext>
            </a:extLst>
          </p:cNvPr>
          <p:cNvSpPr/>
          <p:nvPr/>
        </p:nvSpPr>
        <p:spPr>
          <a:xfrm>
            <a:off x="705680" y="3368067"/>
            <a:ext cx="4835950" cy="474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57A1-2F9E-47E0-AF0C-64D22BCFF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Macro VB</a:t>
            </a:r>
          </a:p>
          <a:p>
            <a:r>
              <a:rPr lang="en-US" dirty="0"/>
              <a:t>JavaScript dropper</a:t>
            </a:r>
          </a:p>
          <a:p>
            <a:r>
              <a:rPr lang="en-US" dirty="0"/>
              <a:t>Dll payload (masquerading as legitimate software) </a:t>
            </a:r>
          </a:p>
          <a:p>
            <a:r>
              <a:rPr lang="en-US" dirty="0"/>
              <a:t>JavaScript downloader</a:t>
            </a:r>
          </a:p>
          <a:p>
            <a:r>
              <a:rPr lang="en-US" dirty="0"/>
              <a:t>Backdoor-&gt;</a:t>
            </a:r>
            <a:r>
              <a:rPr lang="en-US" dirty="0" err="1"/>
              <a:t>Remcos</a:t>
            </a:r>
            <a:r>
              <a:rPr lang="en-US" dirty="0"/>
              <a:t> RAT</a:t>
            </a:r>
          </a:p>
          <a:p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295F8-DF97-47C4-8DCB-4227A46B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8BC05-BB0F-D246-B57A-27A301867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A1B1B3-8979-4F2F-936C-68AE144A4882}" type="slidenum">
              <a:rPr lang="x-none" smtClean="0"/>
              <a:t>18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84321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52D1A-BF10-4BCB-B09D-D184ECC6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Encrypted JavaScript payload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2B971B-B446-4566-9FF9-D8988CE07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24" y="1930401"/>
            <a:ext cx="11595325" cy="438087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35D40-AFC5-414F-AD39-BFCEF9212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A1B1B3-8979-4F2F-936C-68AE144A4882}" type="slidenum">
              <a:rPr lang="x-none" smtClean="0"/>
              <a:t>19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2846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53DE9-87C2-49E2-A910-4112FC4EC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dissect a full end-to-end attack that leads to full compromise of the computer with installed </a:t>
            </a:r>
            <a:r>
              <a:rPr lang="en-US" dirty="0" err="1"/>
              <a:t>Remcos</a:t>
            </a:r>
            <a:r>
              <a:rPr lang="en-US" dirty="0"/>
              <a:t> RAT</a:t>
            </a:r>
          </a:p>
          <a:p>
            <a:endParaRPr lang="en-US" dirty="0"/>
          </a:p>
          <a:p>
            <a:r>
              <a:rPr lang="en-US" dirty="0"/>
              <a:t>The attack is composed of Macro Visual Basic delivery, white listing bypass + JavaScript </a:t>
            </a:r>
            <a:r>
              <a:rPr lang="en-US" dirty="0" err="1"/>
              <a:t>scriplet</a:t>
            </a:r>
            <a:r>
              <a:rPr lang="en-US" dirty="0"/>
              <a:t> dropper, </a:t>
            </a:r>
            <a:r>
              <a:rPr lang="en-US" dirty="0" err="1"/>
              <a:t>dll</a:t>
            </a:r>
            <a:r>
              <a:rPr lang="en-US" dirty="0"/>
              <a:t> payload, JavaScript downloader, </a:t>
            </a:r>
            <a:r>
              <a:rPr lang="en-US" dirty="0" err="1"/>
              <a:t>Javascript</a:t>
            </a:r>
            <a:r>
              <a:rPr lang="en-US" dirty="0"/>
              <a:t> Backdoor , </a:t>
            </a:r>
            <a:r>
              <a:rPr lang="en-US" dirty="0" err="1"/>
              <a:t>Remcos</a:t>
            </a:r>
            <a:r>
              <a:rPr lang="en-US" dirty="0"/>
              <a:t> RAT executable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63DF4-42C3-4794-9317-48F6F7A5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63E4A-6DA2-E74E-A2C7-784E70C34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A1B1B3-8979-4F2F-936C-68AE144A4882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00867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7A91-1211-469C-8F09-CDD7AF7B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Decrypted downloader (active 8 month ago?)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AF577-F66B-44B6-BFC2-CCA4C2ACC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386" y="1568768"/>
            <a:ext cx="9376228" cy="480218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068A5-1C8A-3E48-81A9-722533C5C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A1B1B3-8979-4F2F-936C-68AE144A4882}" type="slidenum">
              <a:rPr lang="x-none" smtClean="0"/>
              <a:t>20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44328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2C10-4095-4143-B055-673C36C8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Backdoor Beacon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2B484-1C01-4347-95D5-0776D6955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" y="1511393"/>
            <a:ext cx="8717280" cy="475700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5B4D3-4126-1A4C-BA65-6178D97B2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A1B1B3-8979-4F2F-936C-68AE144A4882}" type="slidenum">
              <a:rPr lang="x-none" smtClean="0"/>
              <a:t>21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49536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BB8CD8-9A62-41CF-B28C-65588594B901}"/>
              </a:ext>
            </a:extLst>
          </p:cNvPr>
          <p:cNvSpPr/>
          <p:nvPr/>
        </p:nvSpPr>
        <p:spPr>
          <a:xfrm>
            <a:off x="669304" y="3990508"/>
            <a:ext cx="4835950" cy="474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57A1-2F9E-47E0-AF0C-64D22BCFF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001" y="1375772"/>
            <a:ext cx="10621020" cy="4882985"/>
          </a:xfrm>
        </p:spPr>
        <p:txBody>
          <a:bodyPr/>
          <a:lstStyle/>
          <a:p>
            <a:r>
              <a:rPr lang="en-US" dirty="0"/>
              <a:t>Macro VB</a:t>
            </a:r>
          </a:p>
          <a:p>
            <a:r>
              <a:rPr lang="en-US" dirty="0"/>
              <a:t>JavaScript dropper</a:t>
            </a:r>
          </a:p>
          <a:p>
            <a:r>
              <a:rPr lang="en-US" dirty="0" err="1"/>
              <a:t>Dll</a:t>
            </a:r>
            <a:r>
              <a:rPr lang="en-US" dirty="0"/>
              <a:t> payload (masquerading as legitimate software) </a:t>
            </a:r>
          </a:p>
          <a:p>
            <a:r>
              <a:rPr lang="en-US" dirty="0"/>
              <a:t>JavaScript downloader</a:t>
            </a:r>
          </a:p>
          <a:p>
            <a:r>
              <a:rPr lang="en-US" dirty="0"/>
              <a:t>Backdoor-&gt;</a:t>
            </a:r>
            <a:r>
              <a:rPr lang="en-US" dirty="0" err="1"/>
              <a:t>Remcos</a:t>
            </a:r>
            <a:r>
              <a:rPr lang="en-US" dirty="0"/>
              <a:t> RAT</a:t>
            </a:r>
          </a:p>
          <a:p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295F8-DF97-47C4-8DCB-4227A46B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01" y="213431"/>
            <a:ext cx="10621020" cy="1143000"/>
          </a:xfrm>
        </p:spPr>
        <p:txBody>
          <a:bodyPr/>
          <a:lstStyle/>
          <a:p>
            <a:r>
              <a:rPr lang="en-US"/>
              <a:t>Overview</a:t>
            </a:r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4DC12-41DA-3444-88C7-4868DC494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699" y="6466358"/>
            <a:ext cx="622301" cy="365125"/>
          </a:xfrm>
        </p:spPr>
        <p:txBody>
          <a:bodyPr/>
          <a:lstStyle/>
          <a:p>
            <a:fld id="{FAA1B1B3-8979-4F2F-936C-68AE144A4882}" type="slidenum">
              <a:rPr lang="x-none" smtClean="0"/>
              <a:t>22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94471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2783F-88B5-4670-A51B-2E7C63464EF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FAA1B1B3-8979-4F2F-936C-68AE144A4882}" type="slidenum">
              <a:rPr lang="x-none" smtClean="0"/>
              <a:t>23</a:t>
            </a:fld>
            <a:endParaRPr lang="x-non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F5C375-3E06-4DC1-981E-43F383A37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Last part will be presented in the BLOG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4371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74219B-EE84-4F6E-A521-9E0A3770344B}"/>
              </a:ext>
            </a:extLst>
          </p:cNvPr>
          <p:cNvSpPr/>
          <p:nvPr/>
        </p:nvSpPr>
        <p:spPr>
          <a:xfrm>
            <a:off x="754145" y="1467815"/>
            <a:ext cx="4835950" cy="474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57A1-2F9E-47E0-AF0C-64D22BCFF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Macro VB</a:t>
            </a:r>
          </a:p>
          <a:p>
            <a:r>
              <a:rPr lang="en-US" dirty="0"/>
              <a:t>JavaScript dropper</a:t>
            </a:r>
          </a:p>
          <a:p>
            <a:r>
              <a:rPr lang="en-US" dirty="0"/>
              <a:t>Dll payload (masquerading as legitimate software) </a:t>
            </a:r>
          </a:p>
          <a:p>
            <a:r>
              <a:rPr lang="en-US" dirty="0"/>
              <a:t>JavaScript downloader</a:t>
            </a:r>
          </a:p>
          <a:p>
            <a:r>
              <a:rPr lang="en-US" dirty="0"/>
              <a:t>Backdoor-&gt;</a:t>
            </a:r>
            <a:r>
              <a:rPr lang="en-US" dirty="0" err="1"/>
              <a:t>Remcos</a:t>
            </a:r>
            <a:r>
              <a:rPr lang="en-US" dirty="0"/>
              <a:t> RAT</a:t>
            </a:r>
          </a:p>
          <a:p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295F8-DF97-47C4-8DCB-4227A46B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F31C1-5D3E-5A4D-A5C2-1392F2C71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A1B1B3-8979-4F2F-936C-68AE144A4882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0296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AAB4-4490-4C21-BC45-6DC19F7B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 Macro – Identify Execution Functions</a:t>
            </a:r>
            <a:endParaRPr lang="x-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C7998E-82FF-46EB-8C40-951665C5E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" y="1959287"/>
            <a:ext cx="4962133" cy="4502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46AB61-A525-45E3-95B4-35FDD187D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092" y="1515641"/>
            <a:ext cx="7614285" cy="48348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C21CA-4340-5240-9566-877C036BB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A1B1B3-8979-4F2F-936C-68AE144A4882}" type="slidenum">
              <a:rPr lang="x-none" smtClean="0"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264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1A3-04F5-4474-BE82-A6219262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 Macro – Use </a:t>
            </a:r>
            <a:r>
              <a:rPr lang="en-US" dirty="0" err="1"/>
              <a:t>Debug.Print</a:t>
            </a:r>
            <a:r>
              <a:rPr lang="en-US" dirty="0"/>
              <a:t> as Helper, </a:t>
            </a:r>
            <a:br>
              <a:rPr lang="en-US" dirty="0"/>
            </a:br>
            <a:r>
              <a:rPr lang="en-US" dirty="0"/>
              <a:t>Look for entry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6B233-6518-42BD-82D5-4738279D2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1" y="1843088"/>
            <a:ext cx="12003778" cy="43332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F770C-4C63-B645-B5B8-E74D7B3D3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A1B1B3-8979-4F2F-936C-68AE144A4882}" type="slidenum">
              <a:rPr lang="x-none" smtClean="0"/>
              <a:t>5</a:t>
            </a:fld>
            <a:endParaRPr lang="x-non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AD1CD5-9603-46FC-A6C6-B145C34DA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160" y="1356431"/>
            <a:ext cx="5483729" cy="341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4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A9A0-A4CD-47E5-9550-0F68CF5A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Whitelist Bypass – cmstp.exe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00A2D6-8C9D-47E9-B7E9-5416046A9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261224"/>
            <a:ext cx="6837680" cy="4662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1A639B-7A7D-4672-BAE8-7C48CF41F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986" y="2032000"/>
            <a:ext cx="6224334" cy="44608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1072C-319B-4B40-8DA3-2269125E4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A1B1B3-8979-4F2F-936C-68AE144A4882}" type="slidenum">
              <a:rPr lang="x-none" smtClean="0"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8398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F883A2-287F-41DA-8A3C-33B34052E07D}"/>
              </a:ext>
            </a:extLst>
          </p:cNvPr>
          <p:cNvSpPr/>
          <p:nvPr/>
        </p:nvSpPr>
        <p:spPr>
          <a:xfrm>
            <a:off x="763572" y="2105833"/>
            <a:ext cx="4835950" cy="474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57A1-2F9E-47E0-AF0C-64D22BCFF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Macro VB</a:t>
            </a:r>
          </a:p>
          <a:p>
            <a:r>
              <a:rPr lang="en-US" dirty="0"/>
              <a:t>JavaScript dropper</a:t>
            </a:r>
          </a:p>
          <a:p>
            <a:r>
              <a:rPr lang="en-US" dirty="0"/>
              <a:t>Dll payload (masquerading as legitimate software) </a:t>
            </a:r>
          </a:p>
          <a:p>
            <a:r>
              <a:rPr lang="en-US" dirty="0"/>
              <a:t>JavaScript downloader</a:t>
            </a:r>
          </a:p>
          <a:p>
            <a:r>
              <a:rPr lang="en-US" dirty="0"/>
              <a:t>Backdoor-&gt;</a:t>
            </a:r>
            <a:r>
              <a:rPr lang="en-US" dirty="0" err="1"/>
              <a:t>Remcos</a:t>
            </a:r>
            <a:r>
              <a:rPr lang="en-US" dirty="0"/>
              <a:t> RAT</a:t>
            </a:r>
          </a:p>
          <a:p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295F8-DF97-47C4-8DCB-4227A46B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95E21-F923-4C43-9AB8-CFD844030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A1B1B3-8979-4F2F-936C-68AE144A4882}" type="slidenum">
              <a:rPr lang="x-none" smtClean="0"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8716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9E6E-CDCB-4098-A5C8-7EDBDCB0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Dropped JavaScript </a:t>
            </a:r>
            <a:r>
              <a:rPr lang="en-US" dirty="0" err="1"/>
              <a:t>Scriplet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E0AE52-75FE-4E0F-B85C-659863395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79" y="1690688"/>
            <a:ext cx="9849790" cy="31353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55699-8027-0148-A06D-6BC589AE7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A1B1B3-8979-4F2F-936C-68AE144A4882}" type="slidenum">
              <a:rPr lang="x-none" smtClean="0"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4441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9805-0B32-4E08-84C4-0CD5E6C5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Beautify </a:t>
            </a:r>
            <a:r>
              <a:rPr lang="en-US" dirty="0"/>
              <a:t>first</a:t>
            </a:r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41398F-7FCC-4360-8690-981F2CFDA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680" y="1565292"/>
            <a:ext cx="3857541" cy="47745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8B13C3-9836-4095-A05B-8ED79997B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537" y="945531"/>
            <a:ext cx="5703946" cy="520698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F10F6-F637-7C48-ABE8-1E81BCBD0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A1B1B3-8979-4F2F-936C-68AE144A4882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329538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Morphisec">
      <a:dk1>
        <a:srgbClr val="404040"/>
      </a:dk1>
      <a:lt1>
        <a:sysClr val="window" lastClr="FFFFFF"/>
      </a:lt1>
      <a:dk2>
        <a:srgbClr val="404040"/>
      </a:dk2>
      <a:lt2>
        <a:srgbClr val="565656"/>
      </a:lt2>
      <a:accent1>
        <a:srgbClr val="F87E1F"/>
      </a:accent1>
      <a:accent2>
        <a:srgbClr val="E9004E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4BACC6"/>
      </a:folHlink>
    </a:clrScheme>
    <a:fontScheme name="Morphisec Fonts">
      <a:majorFont>
        <a:latin typeface="Roboto Medium"/>
        <a:ea typeface=""/>
        <a:cs typeface="Aharoni"/>
      </a:majorFont>
      <a:minorFont>
        <a:latin typeface="Roboto Light"/>
        <a:ea typeface=""/>
        <a:cs typeface="Aharon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ving Target Defense  - Flowserve" id="{D8DD1D24-E4D4-4142-9DDF-9C8237C47746}" vid="{135E2BF1-3F58-9C40-979E-35434FC01A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Morphisec Moving Target Defense Overview_v3</Template>
  <TotalTime>1311</TotalTime>
  <Words>280</Words>
  <Application>Microsoft Office PowerPoint</Application>
  <PresentationFormat>Widescreen</PresentationFormat>
  <Paragraphs>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Aharoni</vt:lpstr>
      <vt:lpstr>Arial</vt:lpstr>
      <vt:lpstr>Calibri</vt:lpstr>
      <vt:lpstr>Roboto</vt:lpstr>
      <vt:lpstr>Roboto Black</vt:lpstr>
      <vt:lpstr>Roboto Light</vt:lpstr>
      <vt:lpstr>Roboto Medium</vt:lpstr>
      <vt:lpstr>Wingdings</vt:lpstr>
      <vt:lpstr>1_Office Theme</vt:lpstr>
      <vt:lpstr>PowerPoint Presentation</vt:lpstr>
      <vt:lpstr>Agenda</vt:lpstr>
      <vt:lpstr>Overview</vt:lpstr>
      <vt:lpstr>VBA Macro – Identify Execution Functions</vt:lpstr>
      <vt:lpstr>VBA Macro – Use Debug.Print as Helper,  Look for entry</vt:lpstr>
      <vt:lpstr>Whitelist Bypass – cmstp.exe</vt:lpstr>
      <vt:lpstr>Overview</vt:lpstr>
      <vt:lpstr>Dropped JavaScript Scriplet</vt:lpstr>
      <vt:lpstr>Try Beautify first</vt:lpstr>
      <vt:lpstr>If going to debug, then try using IE </vt:lpstr>
      <vt:lpstr>Deobfuscate (reminds threadkit) </vt:lpstr>
      <vt:lpstr>Overview</vt:lpstr>
      <vt:lpstr>Look for hash and signatures</vt:lpstr>
      <vt:lpstr>Look for strings and code signatures</vt:lpstr>
      <vt:lpstr>Ida+windbg -&gt; new scriplet</vt:lpstr>
      <vt:lpstr>Again whitelist bypass</vt:lpstr>
      <vt:lpstr>Persistency</vt:lpstr>
      <vt:lpstr>Overview</vt:lpstr>
      <vt:lpstr>Encrypted JavaScript payload</vt:lpstr>
      <vt:lpstr>Decrypted downloader (active 8 month ago?)</vt:lpstr>
      <vt:lpstr>Download Backdoor Beacon</vt:lpstr>
      <vt:lpstr>Overview</vt:lpstr>
      <vt:lpstr>Last part will be presented in the BLOG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Gorelik</dc:creator>
  <cp:lastModifiedBy>Michael Gorelik</cp:lastModifiedBy>
  <cp:revision>31</cp:revision>
  <dcterms:created xsi:type="dcterms:W3CDTF">2018-09-25T21:52:34Z</dcterms:created>
  <dcterms:modified xsi:type="dcterms:W3CDTF">2018-09-28T03:46:14Z</dcterms:modified>
</cp:coreProperties>
</file>