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6"/>
  </p:notesMasterIdLst>
  <p:handoutMasterIdLst>
    <p:handoutMasterId r:id="rId47"/>
  </p:handoutMasterIdLst>
  <p:sldIdLst>
    <p:sldId id="265" r:id="rId5"/>
    <p:sldId id="289" r:id="rId6"/>
    <p:sldId id="290" r:id="rId7"/>
    <p:sldId id="291" r:id="rId8"/>
    <p:sldId id="266" r:id="rId9"/>
    <p:sldId id="292" r:id="rId10"/>
    <p:sldId id="294" r:id="rId11"/>
    <p:sldId id="295" r:id="rId12"/>
    <p:sldId id="296" r:id="rId13"/>
    <p:sldId id="297" r:id="rId14"/>
    <p:sldId id="298" r:id="rId15"/>
    <p:sldId id="299" r:id="rId16"/>
    <p:sldId id="300" r:id="rId17"/>
    <p:sldId id="301" r:id="rId18"/>
    <p:sldId id="302" r:id="rId19"/>
    <p:sldId id="303" r:id="rId20"/>
    <p:sldId id="269" r:id="rId21"/>
    <p:sldId id="304" r:id="rId22"/>
    <p:sldId id="305" r:id="rId23"/>
    <p:sldId id="306" r:id="rId24"/>
    <p:sldId id="325" r:id="rId25"/>
    <p:sldId id="308" r:id="rId26"/>
    <p:sldId id="309" r:id="rId27"/>
    <p:sldId id="310" r:id="rId28"/>
    <p:sldId id="326" r:id="rId29"/>
    <p:sldId id="312" r:id="rId30"/>
    <p:sldId id="313" r:id="rId31"/>
    <p:sldId id="314" r:id="rId32"/>
    <p:sldId id="315" r:id="rId33"/>
    <p:sldId id="316" r:id="rId34"/>
    <p:sldId id="327" r:id="rId35"/>
    <p:sldId id="318" r:id="rId36"/>
    <p:sldId id="330" r:id="rId37"/>
    <p:sldId id="319" r:id="rId38"/>
    <p:sldId id="331" r:id="rId39"/>
    <p:sldId id="320" r:id="rId40"/>
    <p:sldId id="328" r:id="rId41"/>
    <p:sldId id="322" r:id="rId42"/>
    <p:sldId id="323" r:id="rId43"/>
    <p:sldId id="324" r:id="rId44"/>
    <p:sldId id="329" r:id="rId4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5700"/>
    <a:srgbClr val="FF8200"/>
    <a:srgbClr val="1B306B"/>
    <a:srgbClr val="262626"/>
    <a:srgbClr val="FFCC00"/>
    <a:srgbClr val="F8F8F8"/>
    <a:srgbClr val="EEECE1"/>
    <a:srgbClr val="C0504D"/>
    <a:srgbClr val="D11034"/>
    <a:srgbClr val="5F6A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7" autoAdjust="0"/>
    <p:restoredTop sz="84281" autoAdjust="0"/>
  </p:normalViewPr>
  <p:slideViewPr>
    <p:cSldViewPr>
      <p:cViewPr>
        <p:scale>
          <a:sx n="66" d="100"/>
          <a:sy n="66" d="100"/>
        </p:scale>
        <p:origin x="-2200" y="-1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5/5/16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5/5/16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6852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355034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3781966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824226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3190112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2442241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12462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183529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36275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1828668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006389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3728483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573618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2235116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14956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2252435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150295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1629726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2883813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378822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95065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65553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534882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886932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3284263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2341142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104781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275854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77746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2045028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4004127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17208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95371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34076744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5308908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3200898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UCFB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8109018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045507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916628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3.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theme" Target="../theme/theme4.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5/5/16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5/5/16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5/5/16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10829717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5/5/16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6385794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5.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jpeg"/><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The Zen of Coding</a:t>
            </a:r>
            <a:endParaRPr lang="en-US" i="1" dirty="0"/>
          </a:p>
        </p:txBody>
      </p:sp>
      <p:sp>
        <p:nvSpPr>
          <p:cNvPr id="3" name="Text Placeholder 2"/>
          <p:cNvSpPr>
            <a:spLocks noGrp="1"/>
          </p:cNvSpPr>
          <p:nvPr>
            <p:ph type="body" sz="quarter" idx="11"/>
          </p:nvPr>
        </p:nvSpPr>
        <p:spPr/>
        <p:txBody>
          <a:bodyPr/>
          <a:lstStyle/>
          <a:p>
            <a:r>
              <a:rPr lang="en-US" smtClean="0"/>
              <a:t>Date goes here</a:t>
            </a:r>
            <a:endParaRPr lang="en-US" dirty="0"/>
          </a:p>
        </p:txBody>
      </p:sp>
      <p:sp>
        <p:nvSpPr>
          <p:cNvPr id="4" name="Text Placeholder 3"/>
          <p:cNvSpPr>
            <a:spLocks noGrp="1"/>
          </p:cNvSpPr>
          <p:nvPr>
            <p:ph type="body" sz="quarter" idx="10"/>
          </p:nvPr>
        </p:nvSpPr>
        <p:spPr/>
        <p:txBody>
          <a:bodyPr/>
          <a:lstStyle/>
          <a:p>
            <a:r>
              <a:rPr lang="en-US" dirty="0" smtClean="0"/>
              <a:t>Day 1</a:t>
            </a:r>
            <a:endParaRPr lang="en-US" dirty="0"/>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 #1 – The Great Confusion</a:t>
            </a:r>
            <a:endParaRPr lang="en-US" dirty="0"/>
          </a:p>
        </p:txBody>
      </p:sp>
      <p:pic>
        <p:nvPicPr>
          <p:cNvPr id="4" name="Picture 2" descr="https://funixx.files.wordpress.com/2014/09/adn5xmm_460s.jpg?w=5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79254"/>
            <a:ext cx="8763000" cy="569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531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 #2 – The Great Doubt</a:t>
            </a:r>
            <a:endParaRPr lang="en-US" dirty="0"/>
          </a:p>
        </p:txBody>
      </p:sp>
      <p:pic>
        <p:nvPicPr>
          <p:cNvPr id="5" name="Picture 4" descr="https://tctechcrunch2011.files.wordpress.com/2014/05/rage-programming-crop.jpg?w=698&amp;h=400&amp;cro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1" y="1028734"/>
            <a:ext cx="9154101" cy="524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712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Nothing Comes Easy…</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endParaRPr lang="en-US" sz="3200" b="1" u="sng" dirty="0" smtClean="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3200" b="1" u="sng" dirty="0" smtClean="0">
                <a:latin typeface="Arial" panose="020B0604020202020204" pitchFamily="34" charset="0"/>
                <a:ea typeface="Roboto" panose="02000000000000000000" pitchFamily="2" charset="0"/>
                <a:cs typeface="Arial" panose="020B0604020202020204" pitchFamily="34" charset="0"/>
              </a:rPr>
              <a:t>Learning Coding Requires Two Things:</a:t>
            </a:r>
          </a:p>
          <a:p>
            <a:pPr indent="0">
              <a:spcBef>
                <a:spcPts val="0"/>
              </a:spcBef>
              <a:buNone/>
            </a:pPr>
            <a:endParaRPr lang="en-US" sz="3200" b="1" u="sng"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smtClean="0">
                <a:latin typeface="Arial" panose="020B0604020202020204" pitchFamily="34" charset="0"/>
                <a:ea typeface="Roboto" panose="02000000000000000000" pitchFamily="2" charset="0"/>
                <a:cs typeface="Arial" panose="020B0604020202020204" pitchFamily="34" charset="0"/>
              </a:rPr>
              <a:t>Persisting in the face of something that feels </a:t>
            </a:r>
            <a:r>
              <a:rPr lang="en-US" sz="3200" u="sng" dirty="0" smtClean="0">
                <a:latin typeface="Arial" panose="020B0604020202020204" pitchFamily="34" charset="0"/>
                <a:ea typeface="Roboto" panose="02000000000000000000" pitchFamily="2" charset="0"/>
                <a:cs typeface="Arial" panose="020B0604020202020204" pitchFamily="34" charset="0"/>
              </a:rPr>
              <a:t>incredibly hard and confusing</a:t>
            </a:r>
          </a:p>
          <a:p>
            <a:pPr marL="742950" indent="-514350">
              <a:spcBef>
                <a:spcPts val="0"/>
              </a:spcBef>
              <a:buFont typeface="+mj-lt"/>
              <a:buAutoNum type="arabicPeriod"/>
            </a:pPr>
            <a:endParaRPr lang="en-US" sz="3200"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smtClean="0">
                <a:latin typeface="Arial" panose="020B0604020202020204" pitchFamily="34" charset="0"/>
                <a:ea typeface="Roboto" panose="02000000000000000000" pitchFamily="2" charset="0"/>
                <a:cs typeface="Arial" panose="020B0604020202020204" pitchFamily="34" charset="0"/>
              </a:rPr>
              <a:t>Maintaining the self-confidence necessary to believe that you </a:t>
            </a:r>
            <a:r>
              <a:rPr lang="en-US" sz="3200" u="sng" dirty="0" smtClean="0">
                <a:latin typeface="Arial" panose="020B0604020202020204" pitchFamily="34" charset="0"/>
                <a:ea typeface="Roboto" panose="02000000000000000000" pitchFamily="2" charset="0"/>
                <a:cs typeface="Arial" panose="020B0604020202020204" pitchFamily="34" charset="0"/>
              </a:rPr>
              <a:t>CAN DO THIS</a:t>
            </a:r>
          </a:p>
        </p:txBody>
      </p:sp>
    </p:spTree>
    <p:extLst>
      <p:ext uri="{BB962C8B-B14F-4D97-AF65-F5344CB8AC3E}">
        <p14:creationId xmlns:p14="http://schemas.microsoft.com/office/powerpoint/2010/main" val="2542888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2000"/>
            <a:ext cx="9144000" cy="4800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Learning is “Frustrating”</a:t>
            </a:r>
          </a:p>
        </p:txBody>
      </p:sp>
      <p:sp>
        <p:nvSpPr>
          <p:cNvPr id="4" name="Content Placeholder 2"/>
          <p:cNvSpPr txBox="1">
            <a:spLocks/>
          </p:cNvSpPr>
          <p:nvPr/>
        </p:nvSpPr>
        <p:spPr>
          <a:xfrm>
            <a:off x="457200" y="8382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“You can’t tell whether you’re learning something when you’re learning it—in fact, </a:t>
            </a:r>
            <a:r>
              <a:rPr lang="en-US" b="1" u="sng" dirty="0" smtClean="0">
                <a:latin typeface="Arial" panose="020B0604020202020204" pitchFamily="34" charset="0"/>
                <a:cs typeface="Arial" panose="020B0604020202020204" pitchFamily="34" charset="0"/>
              </a:rPr>
              <a:t>learning feels a lot more like frustration.”</a:t>
            </a:r>
          </a:p>
          <a:p>
            <a:pPr marL="0" indent="0">
              <a:buFont typeface="Arial" panose="020B0604020202020204" pitchFamily="34" charset="0"/>
              <a:buNone/>
            </a:pPr>
            <a:endParaRPr lang="en-US"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 but you’re probably rapidly expanding your knowledge.”</a:t>
            </a:r>
          </a:p>
          <a:p>
            <a:pPr marL="0" indent="0">
              <a:buFont typeface="Arial" panose="020B0604020202020204" pitchFamily="34" charset="0"/>
              <a:buNone/>
            </a:pPr>
            <a:endParaRPr lang="en-US" sz="16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smtClean="0">
                <a:latin typeface="Arial" panose="020B0604020202020204" pitchFamily="34" charset="0"/>
                <a:cs typeface="Arial" panose="020B0604020202020204" pitchFamily="34" charset="0"/>
              </a:rPr>
              <a:t>Phillip Dickey, Author of Write Modern Web Apps with the MEAN Stack: Mongo, Express, AngularJS, and Node.JS</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1296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6" name="Rectangle 5"/>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3345" y="9144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b="1" u="sng"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indent="0">
              <a:spcBef>
                <a:spcPts val="0"/>
              </a:spcBef>
              <a:buFont typeface="Arial" panose="020B0604020202020204" pitchFamily="34" charset="0"/>
              <a:buNone/>
            </a:pPr>
            <a:endParaRPr lang="en-US"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b="1" i="1"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lgn="ctr">
              <a:spcBef>
                <a:spcPts val="0"/>
              </a:spcBef>
              <a:buFont typeface="+mj-lt"/>
              <a:buAutoNum type="arabicPeriod"/>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indent="0">
              <a:spcBef>
                <a:spcPts val="0"/>
              </a:spcBef>
              <a:buFont typeface="Arial" panose="020B0604020202020204" pitchFamily="34" charset="0"/>
              <a:buNone/>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2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8" name="Picture 2" descr="http://knote.com/wp-content/uploads/2015/02/Hard-wor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057" y="3429000"/>
            <a:ext cx="3042684" cy="300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793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43345" y="914400"/>
            <a:ext cx="8229600" cy="4525963"/>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Font typeface="Arial" panose="020B0604020202020204" pitchFamily="34" charset="0"/>
              <a:buNone/>
            </a:pPr>
            <a:r>
              <a:rPr lang="en-US" sz="2800" b="1" u="sng" dirty="0"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marL="228600" indent="0">
              <a:spcBef>
                <a:spcPts val="0"/>
              </a:spcBef>
              <a:buFont typeface="Arial" panose="020B0604020202020204" pitchFamily="34" charset="0"/>
              <a:buNone/>
            </a:pPr>
            <a:endParaRPr lang="en-US" sz="28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dirty="0"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11" name="Picture 4" descr="http://cdn.meme.am/instances/57165550.jpg"/>
          <p:cNvPicPr>
            <a:picLocks noChangeAspect="1" noChangeArrowheads="1"/>
          </p:cNvPicPr>
          <p:nvPr/>
        </p:nvPicPr>
        <p:blipFill rotWithShape="1">
          <a:blip r:embed="rId3">
            <a:extLst>
              <a:ext uri="{28A0092B-C50C-407E-A947-70E740481C1C}">
                <a14:useLocalDpi xmlns:a14="http://schemas.microsoft.com/office/drawing/2010/main" val="0"/>
              </a:ext>
            </a:extLst>
          </a:blip>
          <a:srcRect b="3604"/>
          <a:stretch/>
        </p:blipFill>
        <p:spPr bwMode="auto">
          <a:xfrm>
            <a:off x="5548465" y="3810000"/>
            <a:ext cx="3607275" cy="260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226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43345" y="9144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b="1" u="sng"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indent="0">
              <a:spcBef>
                <a:spcPts val="0"/>
              </a:spcBef>
              <a:buFont typeface="Arial" panose="020B0604020202020204" pitchFamily="34" charset="0"/>
              <a:buNone/>
            </a:pPr>
            <a:endParaRPr lang="en-US"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smtClean="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3600" b="1" i="1" smtClean="0">
                <a:solidFill>
                  <a:schemeClr val="bg1"/>
                </a:solidFill>
                <a:latin typeface="Arial" panose="020B0604020202020204" pitchFamily="34" charset="0"/>
                <a:ea typeface="Roboto" panose="02000000000000000000" pitchFamily="2" charset="0"/>
                <a:cs typeface="Arial" panose="020B0604020202020204" pitchFamily="34" charset="0"/>
              </a:rPr>
              <a:t>Trust yourself</a:t>
            </a:r>
          </a:p>
          <a:p>
            <a:pPr marL="742950" indent="-514350">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11" name="Picture 8" descr="http://www.quickmeme.com/img/b1/b1863ec001f174e2d9a3cc0ad89aad0cbf78ddd297256b891bd8ff4662f3f044.jpg"/>
          <p:cNvPicPr>
            <a:picLocks noChangeAspect="1" noChangeArrowheads="1"/>
          </p:cNvPicPr>
          <p:nvPr/>
        </p:nvPicPr>
        <p:blipFill rotWithShape="1">
          <a:blip r:embed="rId3">
            <a:extLst>
              <a:ext uri="{28A0092B-C50C-407E-A947-70E740481C1C}">
                <a14:useLocalDpi xmlns:a14="http://schemas.microsoft.com/office/drawing/2010/main" val="0"/>
              </a:ext>
            </a:extLst>
          </a:blip>
          <a:srcRect t="2868" b="2857"/>
          <a:stretch/>
        </p:blipFill>
        <p:spPr bwMode="auto">
          <a:xfrm>
            <a:off x="5559444" y="3917921"/>
            <a:ext cx="358455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740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Structure</a:t>
            </a:r>
            <a:endParaRPr lang="en-US" dirty="0"/>
          </a:p>
        </p:txBody>
      </p:sp>
    </p:spTree>
    <p:extLst>
      <p:ext uri="{BB962C8B-B14F-4D97-AF65-F5344CB8AC3E}">
        <p14:creationId xmlns:p14="http://schemas.microsoft.com/office/powerpoint/2010/main" val="352094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Schedule</a:t>
            </a:r>
            <a:endParaRPr lang="en-US" dirty="0"/>
          </a:p>
        </p:txBody>
      </p:sp>
      <p:sp>
        <p:nvSpPr>
          <p:cNvPr id="4" name="Shape 70"/>
          <p:cNvSpPr txBox="1">
            <a:spLocks/>
          </p:cNvSpPr>
          <p:nvPr/>
        </p:nvSpPr>
        <p:spPr>
          <a:xfrm>
            <a:off x="98425" y="747991"/>
            <a:ext cx="8947150" cy="556820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For each class we’ll run through the following:</a:t>
            </a:r>
          </a:p>
          <a:p>
            <a:pPr marL="228600" indent="0">
              <a:spcBef>
                <a:spcPts val="0"/>
              </a:spcBef>
              <a:buNone/>
            </a:pPr>
            <a:endParaRPr 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Set Objectives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Brief Background Lecture</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Watch Me / Coding Demos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Code Discussions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In-Class Exercises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Project Work</a:t>
            </a:r>
            <a:endParaRPr lang="en" sz="28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47797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Schedule</a:t>
            </a:r>
            <a:endParaRPr lang="en-US" dirty="0"/>
          </a:p>
        </p:txBody>
      </p:sp>
      <p:sp>
        <p:nvSpPr>
          <p:cNvPr id="5" name="Shape 70"/>
          <p:cNvSpPr txBox="1">
            <a:spLocks/>
          </p:cNvSpPr>
          <p:nvPr/>
        </p:nvSpPr>
        <p:spPr>
          <a:xfrm>
            <a:off x="98425" y="747991"/>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For each class we’ll run through the following:</a:t>
            </a:r>
          </a:p>
          <a:p>
            <a:pPr marL="228600" indent="0">
              <a:spcBef>
                <a:spcPts val="0"/>
              </a:spcBef>
              <a:buNone/>
            </a:pPr>
            <a:endParaRPr 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Set Objectives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Brief Background Lecture</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Watch Me / Coding Demos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Code Discussions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In-Class Exercises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Project Work</a:t>
            </a:r>
            <a:endParaRPr lang="en" sz="2800" dirty="0">
              <a:latin typeface="Arial" panose="020B0604020202020204" pitchFamily="34" charset="0"/>
              <a:ea typeface="Roboto" panose="02000000000000000000" pitchFamily="2" charset="0"/>
              <a:cs typeface="Arial" panose="020B0604020202020204" pitchFamily="34" charset="0"/>
            </a:endParaRPr>
          </a:p>
        </p:txBody>
      </p:sp>
      <p:sp>
        <p:nvSpPr>
          <p:cNvPr id="6" name="Rectangle 5"/>
          <p:cNvSpPr/>
          <p:nvPr/>
        </p:nvSpPr>
        <p:spPr>
          <a:xfrm>
            <a:off x="304801" y="3981690"/>
            <a:ext cx="3746703" cy="2334509"/>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p:nvSpPr>
        <p:spPr>
          <a:xfrm>
            <a:off x="4114800" y="4770099"/>
            <a:ext cx="4977645" cy="523220"/>
          </a:xfrm>
          <a:prstGeom prst="rect">
            <a:avLst/>
          </a:prstGeom>
          <a:noFill/>
        </p:spPr>
        <p:txBody>
          <a:bodyPr wrap="none" rtlCol="0">
            <a:spAutoFit/>
          </a:bodyPr>
          <a:lstStyle/>
          <a:p>
            <a:pPr algn="ctr"/>
            <a:r>
              <a:rPr lang="en-US" sz="2800" b="1" u="sng" dirty="0" smtClean="0">
                <a:solidFill>
                  <a:srgbClr val="C00000"/>
                </a:solidFill>
                <a:latin typeface="Arial" panose="020B0604020202020204" pitchFamily="34" charset="0"/>
                <a:cs typeface="Arial" panose="020B0604020202020204" pitchFamily="34" charset="0"/>
              </a:rPr>
              <a:t>The Super Important Stuff!!!</a:t>
            </a:r>
            <a:endParaRPr lang="en-US" sz="2800" b="1" u="sng"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4779502" y="5364612"/>
            <a:ext cx="3648243" cy="523220"/>
          </a:xfrm>
          <a:prstGeom prst="rect">
            <a:avLst/>
          </a:prstGeom>
          <a:noFill/>
        </p:spPr>
        <p:txBody>
          <a:bodyPr wrap="none" rtlCol="0">
            <a:spAutoFit/>
          </a:bodyPr>
          <a:lstStyle/>
          <a:p>
            <a:pPr algn="ctr"/>
            <a:r>
              <a:rPr lang="en-US" sz="2800" i="1" dirty="0" smtClean="0">
                <a:solidFill>
                  <a:srgbClr val="C00000"/>
                </a:solidFill>
                <a:latin typeface="Arial" panose="020B0604020202020204" pitchFamily="34" charset="0"/>
                <a:cs typeface="Arial" panose="020B0604020202020204" pitchFamily="34" charset="0"/>
              </a:rPr>
              <a:t>i.e. Always be coding!</a:t>
            </a:r>
            <a:endParaRPr lang="en-US" sz="2800" i="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3267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653854"/>
          </a:xfrm>
        </p:spPr>
        <p:txBody>
          <a:bodyPr>
            <a:normAutofit/>
          </a:bodyPr>
          <a:lstStyle/>
          <a:p>
            <a:r>
              <a:rPr lang="en-US" dirty="0" smtClean="0"/>
              <a:t>Quick Introductions!</a:t>
            </a:r>
            <a:endParaRPr lang="en-US" dirty="0"/>
          </a:p>
        </p:txBody>
      </p:sp>
      <p:pic>
        <p:nvPicPr>
          <p:cNvPr id="1034" name="Picture 10" descr="http://i.imgur.com/HaKbP2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962400"/>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5" name="Shape 70"/>
          <p:cNvSpPr txBox="1">
            <a:spLocks/>
          </p:cNvSpPr>
          <p:nvPr/>
        </p:nvSpPr>
        <p:spPr>
          <a:xfrm>
            <a:off x="196850" y="838200"/>
            <a:ext cx="8947150" cy="4495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3200" dirty="0" smtClean="0">
                <a:latin typeface="Arial" panose="020B0604020202020204" pitchFamily="34" charset="0"/>
                <a:ea typeface="Roboto" pitchFamily="2" charset="0"/>
                <a:cs typeface="Arial" panose="020B0604020202020204" pitchFamily="34" charset="0"/>
              </a:rPr>
              <a:t>In 30 seconds</a:t>
            </a:r>
          </a:p>
          <a:p>
            <a:pPr marL="685800" indent="-457200">
              <a:spcBef>
                <a:spcPts val="0"/>
              </a:spcBef>
            </a:pPr>
            <a:endParaRPr lang="en-US" sz="32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Name</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Location</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Background </a:t>
            </a:r>
            <a:r>
              <a:rPr lang="en" sz="3200" dirty="0">
                <a:latin typeface="Arial" panose="020B0604020202020204" pitchFamily="34" charset="0"/>
                <a:ea typeface="Roboto" pitchFamily="2" charset="0"/>
                <a:cs typeface="Arial" panose="020B0604020202020204" pitchFamily="34" charset="0"/>
              </a:rPr>
              <a:t>(Career, Education, Interests</a:t>
            </a:r>
            <a:r>
              <a:rPr lang="en" sz="3200" dirty="0" smtClean="0">
                <a:latin typeface="Arial" panose="020B0604020202020204" pitchFamily="34" charset="0"/>
                <a:ea typeface="Roboto" pitchFamily="2" charset="0"/>
                <a:cs typeface="Arial" panose="020B0604020202020204" pitchFamily="34" charset="0"/>
              </a:rPr>
              <a:t>)</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Why </a:t>
            </a:r>
            <a:r>
              <a:rPr lang="en" sz="3200" dirty="0">
                <a:latin typeface="Arial" panose="020B0604020202020204" pitchFamily="34" charset="0"/>
                <a:ea typeface="Roboto" pitchFamily="2" charset="0"/>
                <a:cs typeface="Arial" panose="020B0604020202020204" pitchFamily="34" charset="0"/>
              </a:rPr>
              <a:t>learn web development</a:t>
            </a:r>
            <a:r>
              <a:rPr lang="en" sz="3200" dirty="0" smtClean="0">
                <a:latin typeface="Arial" panose="020B0604020202020204" pitchFamily="34" charset="0"/>
                <a:ea typeface="Roboto" pitchFamily="2" charset="0"/>
                <a:cs typeface="Arial" panose="020B0604020202020204" pitchFamily="34" charset="0"/>
              </a:rPr>
              <a:t>?</a:t>
            </a: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Fears about class?</a:t>
            </a: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a:p>
            <a:pPr marL="228600" indent="0">
              <a:spcBef>
                <a:spcPts val="0"/>
              </a:spcBef>
              <a:buNone/>
            </a:pPr>
            <a:endParaRPr lang="en" sz="32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05484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Schedule</a:t>
            </a:r>
            <a:endParaRPr lang="en-US" dirty="0"/>
          </a:p>
        </p:txBody>
      </p:sp>
      <p:sp>
        <p:nvSpPr>
          <p:cNvPr id="9" name="Shape 70"/>
          <p:cNvSpPr txBox="1">
            <a:spLocks/>
          </p:cNvSpPr>
          <p:nvPr/>
        </p:nvSpPr>
        <p:spPr>
          <a:xfrm>
            <a:off x="98425" y="1066800"/>
            <a:ext cx="8947150" cy="4495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1800" dirty="0">
                <a:latin typeface="Arial" panose="020B0604020202020204" pitchFamily="34" charset="0"/>
                <a:ea typeface="Roboto" pitchFamily="2" charset="0"/>
                <a:cs typeface="Arial" panose="020B0604020202020204" pitchFamily="34" charset="0"/>
              </a:rPr>
              <a:t>Students will </a:t>
            </a:r>
            <a:r>
              <a:rPr lang="en-US" sz="1800" dirty="0" smtClean="0">
                <a:latin typeface="Arial" panose="020B0604020202020204" pitchFamily="34" charset="0"/>
                <a:ea typeface="Roboto" pitchFamily="2" charset="0"/>
                <a:cs typeface="Arial" panose="020B0604020202020204" pitchFamily="34" charset="0"/>
              </a:rPr>
              <a:t>get </a:t>
            </a:r>
            <a:r>
              <a:rPr lang="en-US" sz="1800" dirty="0">
                <a:latin typeface="Arial" panose="020B0604020202020204" pitchFamily="34" charset="0"/>
                <a:ea typeface="Roboto" pitchFamily="2" charset="0"/>
                <a:cs typeface="Arial" panose="020B0604020202020204" pitchFamily="34" charset="0"/>
              </a:rPr>
              <a:t>to know their classmates, Instructor, TA's, and Support Team</a:t>
            </a:r>
            <a:r>
              <a:rPr lang="en-US" sz="1800" dirty="0" smtClean="0">
                <a:latin typeface="Arial" panose="020B0604020202020204" pitchFamily="34" charset="0"/>
                <a:ea typeface="Roboto" pitchFamily="2" charset="0"/>
                <a:cs typeface="Arial" panose="020B0604020202020204" pitchFamily="34" charset="0"/>
              </a:rPr>
              <a:t>.</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resolve any issues regarding pre-work </a:t>
            </a:r>
            <a:r>
              <a:rPr lang="en-US" sz="1800" dirty="0" smtClean="0">
                <a:latin typeface="Arial" panose="020B0604020202020204" pitchFamily="34" charset="0"/>
                <a:ea typeface="Roboto" pitchFamily="2" charset="0"/>
                <a:cs typeface="Arial" panose="020B0604020202020204" pitchFamily="34" charset="0"/>
              </a:rPr>
              <a:t>and computer setup</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understand the course structure</a:t>
            </a:r>
            <a:r>
              <a:rPr lang="en-US" sz="1800" dirty="0" smtClean="0">
                <a:latin typeface="Arial" panose="020B0604020202020204" pitchFamily="34" charset="0"/>
                <a:ea typeface="Roboto" pitchFamily="2" charset="0"/>
                <a:cs typeface="Arial" panose="020B0604020202020204" pitchFamily="34" charset="0"/>
              </a:rPr>
              <a:t>.</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learn common Terminal (Mac) </a:t>
            </a:r>
            <a:r>
              <a:rPr lang="en-US" sz="1800" dirty="0" smtClean="0">
                <a:latin typeface="Arial" panose="020B0604020202020204" pitchFamily="34" charset="0"/>
                <a:ea typeface="Roboto" pitchFamily="2" charset="0"/>
                <a:cs typeface="Arial" panose="020B0604020202020204" pitchFamily="34" charset="0"/>
              </a:rPr>
              <a:t>/ </a:t>
            </a:r>
            <a:r>
              <a:rPr lang="en-US" sz="1800" dirty="0" err="1" smtClean="0">
                <a:latin typeface="Arial" panose="020B0604020202020204" pitchFamily="34" charset="0"/>
                <a:ea typeface="Roboto" pitchFamily="2" charset="0"/>
                <a:cs typeface="Arial" panose="020B0604020202020204" pitchFamily="34" charset="0"/>
              </a:rPr>
              <a:t>Git</a:t>
            </a:r>
            <a:r>
              <a:rPr lang="en-US" sz="1800" dirty="0" smtClean="0">
                <a:latin typeface="Arial" panose="020B0604020202020204" pitchFamily="34" charset="0"/>
                <a:ea typeface="Roboto" pitchFamily="2" charset="0"/>
                <a:cs typeface="Arial" panose="020B0604020202020204" pitchFamily="34" charset="0"/>
              </a:rPr>
              <a:t> </a:t>
            </a:r>
            <a:r>
              <a:rPr lang="en-US" sz="1800" dirty="0">
                <a:latin typeface="Arial" panose="020B0604020202020204" pitchFamily="34" charset="0"/>
                <a:ea typeface="Roboto" pitchFamily="2" charset="0"/>
                <a:cs typeface="Arial" panose="020B0604020202020204" pitchFamily="34" charset="0"/>
              </a:rPr>
              <a:t>Bash (Windows) commands to set up your </a:t>
            </a:r>
            <a:r>
              <a:rPr lang="en-US" sz="1800" dirty="0" smtClean="0">
                <a:latin typeface="Arial" panose="020B0604020202020204" pitchFamily="34" charset="0"/>
                <a:ea typeface="Roboto" pitchFamily="2" charset="0"/>
                <a:cs typeface="Arial" panose="020B0604020202020204" pitchFamily="34" charset="0"/>
              </a:rPr>
              <a:t>file and folder structures. </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be able to use common Terminal (Mac) / </a:t>
            </a:r>
            <a:r>
              <a:rPr lang="en-US" sz="1800" dirty="0" err="1">
                <a:latin typeface="Arial" panose="020B0604020202020204" pitchFamily="34" charset="0"/>
                <a:ea typeface="Roboto" pitchFamily="2" charset="0"/>
                <a:cs typeface="Arial" panose="020B0604020202020204" pitchFamily="34" charset="0"/>
              </a:rPr>
              <a:t>Git</a:t>
            </a:r>
            <a:r>
              <a:rPr lang="en-US" sz="1800" dirty="0">
                <a:latin typeface="Arial" panose="020B0604020202020204" pitchFamily="34" charset="0"/>
                <a:ea typeface="Roboto" pitchFamily="2" charset="0"/>
                <a:cs typeface="Arial" panose="020B0604020202020204" pitchFamily="34" charset="0"/>
              </a:rPr>
              <a:t> Bash (Windows) commands for web development</a:t>
            </a:r>
            <a:r>
              <a:rPr lang="en-US" sz="1800" dirty="0" smtClean="0">
                <a:latin typeface="Arial" panose="020B0604020202020204" pitchFamily="34" charset="0"/>
                <a:ea typeface="Roboto" pitchFamily="2" charset="0"/>
                <a:cs typeface="Arial" panose="020B0604020202020204" pitchFamily="34" charset="0"/>
              </a:rPr>
              <a:t>.</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be able to set up a basic HTML document</a:t>
            </a:r>
            <a:r>
              <a:rPr lang="en-US" sz="1800" dirty="0" smtClean="0">
                <a:latin typeface="Arial" panose="020B0604020202020204" pitchFamily="34" charset="0"/>
                <a:ea typeface="Roboto" pitchFamily="2" charset="0"/>
                <a:cs typeface="Arial" panose="020B0604020202020204" pitchFamily="34" charset="0"/>
              </a:rPr>
              <a:t>.</a:t>
            </a:r>
          </a:p>
          <a:p>
            <a:endParaRPr lang="en-US" sz="18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0310928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Pre-Work</a:t>
            </a:r>
            <a:endParaRPr lang="en-US" dirty="0"/>
          </a:p>
        </p:txBody>
      </p:sp>
    </p:spTree>
    <p:extLst>
      <p:ext uri="{BB962C8B-B14F-4D97-AF65-F5344CB8AC3E}">
        <p14:creationId xmlns:p14="http://schemas.microsoft.com/office/powerpoint/2010/main" val="23307900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Checklist</a:t>
            </a:r>
            <a:endParaRPr lang="en-US" dirty="0"/>
          </a:p>
        </p:txBody>
      </p:sp>
      <p:sp>
        <p:nvSpPr>
          <p:cNvPr id="4" name="Shape 70"/>
          <p:cNvSpPr txBox="1">
            <a:spLocks/>
          </p:cNvSpPr>
          <p:nvPr/>
        </p:nvSpPr>
        <p:spPr>
          <a:xfrm>
            <a:off x="98425" y="747990"/>
            <a:ext cx="8947150" cy="5348009"/>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 sz="1500" b="1"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At this point, you should have each of these installed:</a:t>
            </a: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Slack </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Sublime Text 3</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 </a:t>
            </a:r>
            <a:r>
              <a:rPr lang="en" sz="2800" dirty="0">
                <a:latin typeface="Arial" panose="020B0604020202020204" pitchFamily="34" charset="0"/>
                <a:ea typeface="Roboto" panose="02000000000000000000" pitchFamily="2" charset="0"/>
                <a:cs typeface="Arial" panose="020B0604020202020204" pitchFamily="34" charset="0"/>
              </a:rPr>
              <a:t>for Version </a:t>
            </a:r>
            <a:r>
              <a:rPr lang="en" sz="2800" dirty="0" smtClean="0">
                <a:latin typeface="Arial" panose="020B0604020202020204" pitchFamily="34" charset="0"/>
                <a:ea typeface="Roboto" panose="02000000000000000000" pitchFamily="2" charset="0"/>
                <a:cs typeface="Arial" panose="020B0604020202020204" pitchFamily="34" charset="0"/>
              </a:rPr>
              <a:t>Control</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 Bash (Windows) or Terminal (Mac)</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Node.js</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Heroku Toolbelt</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MySQL </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Heidi SQL (Windows) or Sequel Pro (Mac)</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Google Chrome</a:t>
            </a: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33729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Accounts Checklist</a:t>
            </a:r>
            <a:endParaRPr lang="en-US" dirty="0"/>
          </a:p>
        </p:txBody>
      </p:sp>
      <p:sp>
        <p:nvSpPr>
          <p:cNvPr id="5" name="Shape 70"/>
          <p:cNvSpPr txBox="1">
            <a:spLocks/>
          </p:cNvSpPr>
          <p:nvPr/>
        </p:nvSpPr>
        <p:spPr>
          <a:xfrm>
            <a:off x="98425" y="914400"/>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You </a:t>
            </a:r>
            <a:r>
              <a:rPr lang="en" sz="2800" dirty="0">
                <a:latin typeface="Arial" panose="020B0604020202020204" pitchFamily="34" charset="0"/>
                <a:ea typeface="Roboto" panose="02000000000000000000" pitchFamily="2" charset="0"/>
                <a:cs typeface="Arial" panose="020B0604020202020204" pitchFamily="34" charset="0"/>
              </a:rPr>
              <a:t>should also </a:t>
            </a:r>
            <a:r>
              <a:rPr lang="en" sz="2800" dirty="0" smtClean="0">
                <a:latin typeface="Arial" panose="020B0604020202020204" pitchFamily="34" charset="0"/>
                <a:ea typeface="Roboto" panose="02000000000000000000" pitchFamily="2" charset="0"/>
                <a:cs typeface="Arial" panose="020B0604020202020204" pitchFamily="34" charset="0"/>
              </a:rPr>
              <a:t>now have accounts for:</a:t>
            </a: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GitHub (with </a:t>
            </a:r>
            <a:r>
              <a:rPr lang="en" sz="2800" dirty="0">
                <a:latin typeface="Arial" panose="020B0604020202020204" pitchFamily="34" charset="0"/>
                <a:ea typeface="Roboto" panose="02000000000000000000" pitchFamily="2" charset="0"/>
                <a:cs typeface="Arial" panose="020B0604020202020204" pitchFamily="34" charset="0"/>
              </a:rPr>
              <a:t>SSH </a:t>
            </a:r>
            <a:r>
              <a:rPr lang="en" sz="2800" dirty="0" smtClean="0">
                <a:latin typeface="Arial" panose="020B0604020202020204" pitchFamily="34" charset="0"/>
                <a:ea typeface="Roboto" panose="02000000000000000000" pitchFamily="2" charset="0"/>
                <a:cs typeface="Arial" panose="020B0604020202020204" pitchFamily="34" charset="0"/>
              </a:rPr>
              <a:t>Integration)</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Heroku</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LinkedIn</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Stack Overflow</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Twitter</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137062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Self-Check</a:t>
            </a:r>
            <a:endParaRPr lang="en-US" dirty="0"/>
          </a:p>
        </p:txBody>
      </p:sp>
      <p:sp>
        <p:nvSpPr>
          <p:cNvPr id="4" name="Shape 70"/>
          <p:cNvSpPr txBox="1">
            <a:spLocks/>
          </p:cNvSpPr>
          <p:nvPr/>
        </p:nvSpPr>
        <p:spPr>
          <a:xfrm>
            <a:off x="98425" y="914400"/>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Let’s do some quick checks of the following</a:t>
            </a: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Sublime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Git Bash / Terminal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Node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Git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Heroku Check</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22447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Modern Web</a:t>
            </a:r>
            <a:endParaRPr lang="en-US" dirty="0"/>
          </a:p>
        </p:txBody>
      </p:sp>
    </p:spTree>
    <p:extLst>
      <p:ext uri="{BB962C8B-B14F-4D97-AF65-F5344CB8AC3E}">
        <p14:creationId xmlns:p14="http://schemas.microsoft.com/office/powerpoint/2010/main" val="3195269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2" descr="http://cdn.meme.am/instances/64428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599"/>
            <a:ext cx="6400800" cy="5177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6450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“Magic” of YouTube</a:t>
            </a:r>
            <a:endParaRPr lang="en-US" dirty="0"/>
          </a:p>
        </p:txBody>
      </p:sp>
      <p:pic>
        <p:nvPicPr>
          <p:cNvPr id="4" name="Picture 3"/>
          <p:cNvPicPr>
            <a:picLocks noChangeAspect="1"/>
          </p:cNvPicPr>
          <p:nvPr/>
        </p:nvPicPr>
        <p:blipFill>
          <a:blip r:embed="rId3"/>
          <a:stretch>
            <a:fillRect/>
          </a:stretch>
        </p:blipFill>
        <p:spPr>
          <a:xfrm>
            <a:off x="1143000" y="802186"/>
            <a:ext cx="7206085" cy="5573668"/>
          </a:xfrm>
          <a:prstGeom prst="rect">
            <a:avLst/>
          </a:prstGeom>
        </p:spPr>
      </p:pic>
    </p:spTree>
    <p:extLst>
      <p:ext uri="{BB962C8B-B14F-4D97-AF65-F5344CB8AC3E}">
        <p14:creationId xmlns:p14="http://schemas.microsoft.com/office/powerpoint/2010/main" val="2850271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4" descr="C:\Users\ahaque89\Downloads\MEAN Deployment Strategy - Page 1 (2).png"/>
          <p:cNvPicPr/>
          <p:nvPr/>
        </p:nvPicPr>
        <p:blipFill rotWithShape="1">
          <a:blip r:embed="rId3" cstate="print">
            <a:extLst>
              <a:ext uri="{28A0092B-C50C-407E-A947-70E740481C1C}">
                <a14:useLocalDpi xmlns:a14="http://schemas.microsoft.com/office/drawing/2010/main" val="0"/>
              </a:ext>
            </a:extLst>
          </a:blip>
          <a:srcRect l="2424" t="13635" r="3151" b="5248"/>
          <a:stretch/>
        </p:blipFill>
        <p:spPr bwMode="auto">
          <a:xfrm>
            <a:off x="57398" y="740473"/>
            <a:ext cx="8948716" cy="4212062"/>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1" y="4908485"/>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ectangle 6"/>
          <p:cNvSpPr/>
          <p:nvPr/>
        </p:nvSpPr>
        <p:spPr>
          <a:xfrm>
            <a:off x="173842" y="5092005"/>
            <a:ext cx="8796315" cy="1015663"/>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In modern </a:t>
            </a: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web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applications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there is a constant back-and-forth communication between the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visuals displayed on the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user’s browser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frontend)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and the data and logic stored on the server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backend).</a:t>
            </a:r>
          </a:p>
        </p:txBody>
      </p:sp>
    </p:spTree>
    <p:extLst>
      <p:ext uri="{BB962C8B-B14F-4D97-AF65-F5344CB8AC3E}">
        <p14:creationId xmlns:p14="http://schemas.microsoft.com/office/powerpoint/2010/main" val="2728304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4" descr="C:\Users\ahaque89\Downloads\MEAN Deployment Strategy - Page 1 (2).png"/>
          <p:cNvPicPr/>
          <p:nvPr/>
        </p:nvPicPr>
        <p:blipFill rotWithShape="1">
          <a:blip r:embed="rId3" cstate="print">
            <a:extLst>
              <a:ext uri="{28A0092B-C50C-407E-A947-70E740481C1C}">
                <a14:useLocalDpi xmlns:a14="http://schemas.microsoft.com/office/drawing/2010/main" val="0"/>
              </a:ext>
            </a:extLst>
          </a:blip>
          <a:srcRect l="2424" t="13635" r="3151" b="5248"/>
          <a:stretch/>
        </p:blipFill>
        <p:spPr bwMode="auto">
          <a:xfrm>
            <a:off x="57398" y="740473"/>
            <a:ext cx="8948716" cy="4212062"/>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1" y="4908485"/>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Rectangle 7"/>
          <p:cNvSpPr/>
          <p:nvPr/>
        </p:nvSpPr>
        <p:spPr>
          <a:xfrm>
            <a:off x="173842" y="5181600"/>
            <a:ext cx="8796315"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Full-Stack Development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is the concept of building </a:t>
            </a:r>
            <a:r>
              <a:rPr lang="en-US" sz="2000" b="1" i="1" u="sng" dirty="0" smtClean="0">
                <a:solidFill>
                  <a:schemeClr val="bg1"/>
                </a:solidFill>
                <a:latin typeface="Arial" panose="020B0604020202020204" pitchFamily="34" charset="0"/>
                <a:ea typeface="Roboto" panose="02000000000000000000" pitchFamily="2" charset="0"/>
                <a:cs typeface="Arial" panose="020B0604020202020204" pitchFamily="34" charset="0"/>
              </a:rPr>
              <a:t>every</a:t>
            </a:r>
            <a:r>
              <a:rPr lang="en-US" sz="2000" i="1"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aspect of the web application – from the visuals and interactions, to the data transfer and processing.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959324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 … ?</a:t>
            </a:r>
            <a:endParaRPr lang="en-US" dirty="0"/>
          </a:p>
        </p:txBody>
      </p:sp>
      <p:sp>
        <p:nvSpPr>
          <p:cNvPr id="5" name="Shape 70"/>
          <p:cNvSpPr txBox="1">
            <a:spLocks/>
          </p:cNvSpPr>
          <p:nvPr/>
        </p:nvSpPr>
        <p:spPr>
          <a:xfrm>
            <a:off x="196850" y="760690"/>
            <a:ext cx="8947150" cy="5676985"/>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800" b="1" u="sng" smtClean="0">
                <a:latin typeface="Arial" panose="020B0604020202020204" pitchFamily="34" charset="0"/>
                <a:ea typeface="Roboto" panose="02000000000000000000" pitchFamily="2" charset="0"/>
                <a:cs typeface="Arial" panose="020B0604020202020204" pitchFamily="34" charset="0"/>
              </a:rPr>
              <a:t>Your Name Here</a:t>
            </a:r>
            <a:endParaRPr lang="en" sz="2800" b="1" u="sng"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1500" b="1"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BS in Biomedical Engineering from Texas A&amp;M</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PhD Candidate in Bioengineering from Rice U.</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Over 7 years coding, </a:t>
            </a:r>
            <a:r>
              <a:rPr lang="en" sz="1500" dirty="0" smtClean="0">
                <a:latin typeface="Arial" panose="020B0604020202020204" pitchFamily="34" charset="0"/>
                <a:ea typeface="Roboto" panose="02000000000000000000" pitchFamily="2" charset="0"/>
                <a:cs typeface="Arial" panose="020B0604020202020204" pitchFamily="34" charset="0"/>
              </a:rPr>
              <a:t>(with plenty of experience being a n00b at it.)</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b="1" dirty="0">
              <a:latin typeface="Arial" panose="020B0604020202020204" pitchFamily="34" charset="0"/>
              <a:ea typeface="Roboto" panose="02000000000000000000" pitchFamily="2" charset="0"/>
              <a:cs typeface="Arial" panose="020B0604020202020204" pitchFamily="34" charset="0"/>
            </a:endParaRPr>
          </a:p>
        </p:txBody>
      </p:sp>
      <p:sp>
        <p:nvSpPr>
          <p:cNvPr id="7" name="Rectangle 6"/>
          <p:cNvSpPr/>
          <p:nvPr/>
        </p:nvSpPr>
        <p:spPr>
          <a:xfrm>
            <a:off x="3429000" y="4326923"/>
            <a:ext cx="5726741" cy="1323439"/>
          </a:xfrm>
          <a:prstGeom prst="rect">
            <a:avLst/>
          </a:prstGeom>
        </p:spPr>
        <p:txBody>
          <a:bodyPr wrap="square">
            <a:spAutoFit/>
          </a:bodyPr>
          <a:lstStyle/>
          <a:p>
            <a:pPr marL="685800" indent="-457200">
              <a:spcBef>
                <a:spcPts val="0"/>
              </a:spcBef>
              <a:buFont typeface="Arial" panose="020B0604020202020204" pitchFamily="34" charset="0"/>
              <a:buChar char="•"/>
            </a:pPr>
            <a:r>
              <a:rPr lang="en" sz="3000" i="1" dirty="0" smtClean="0">
                <a:latin typeface="Arial" panose="020B0604020202020204" pitchFamily="34" charset="0"/>
                <a:ea typeface="Roboto" panose="02000000000000000000" pitchFamily="2" charset="0"/>
                <a:cs typeface="Arial" panose="020B0604020202020204" pitchFamily="34" charset="0"/>
              </a:rPr>
              <a:t>LOVES</a:t>
            </a:r>
            <a:r>
              <a:rPr lang="en" sz="3000" dirty="0" smtClean="0">
                <a:latin typeface="Arial" panose="020B0604020202020204" pitchFamily="34" charset="0"/>
                <a:ea typeface="Roboto" panose="02000000000000000000" pitchFamily="2" charset="0"/>
                <a:cs typeface="Arial" panose="020B0604020202020204" pitchFamily="34" charset="0"/>
              </a:rPr>
              <a:t> teaching</a:t>
            </a:r>
          </a:p>
          <a:p>
            <a:pPr marL="685800" indent="-457200">
              <a:spcBef>
                <a:spcPts val="0"/>
              </a:spcBef>
              <a:buFont typeface="Arial" panose="020B0604020202020204" pitchFamily="34" charset="0"/>
              <a:buChar char="•"/>
            </a:pPr>
            <a:endParaRPr lang="en" sz="3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Arial" panose="020B0604020202020204" pitchFamily="34" charset="0"/>
              <a:buChar char="•"/>
            </a:pPr>
            <a:r>
              <a:rPr lang="en" sz="2000" dirty="0" smtClean="0">
                <a:latin typeface="Arial" panose="020B0604020202020204" pitchFamily="34" charset="0"/>
                <a:ea typeface="Roboto" panose="02000000000000000000" pitchFamily="2" charset="0"/>
                <a:cs typeface="Arial" panose="020B0604020202020204" pitchFamily="34" charset="0"/>
              </a:rPr>
              <a:t>Secretly, an aspiring zen master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8" name="TextBox 7"/>
          <p:cNvSpPr txBox="1"/>
          <p:nvPr/>
        </p:nvSpPr>
        <p:spPr>
          <a:xfrm>
            <a:off x="870741" y="4803976"/>
            <a:ext cx="1832489" cy="369332"/>
          </a:xfrm>
          <a:prstGeom prst="rect">
            <a:avLst/>
          </a:prstGeom>
          <a:noFill/>
        </p:spPr>
        <p:txBody>
          <a:bodyPr wrap="none" rtlCol="0">
            <a:spAutoFit/>
          </a:bodyPr>
          <a:lstStyle/>
          <a:p>
            <a:r>
              <a:rPr lang="en-US" smtClean="0"/>
              <a:t>Insert image </a:t>
            </a:r>
            <a:r>
              <a:rPr lang="en-US" dirty="0" smtClean="0"/>
              <a:t>here</a:t>
            </a:r>
            <a:endParaRPr lang="en-US" dirty="0"/>
          </a:p>
        </p:txBody>
      </p:sp>
    </p:spTree>
    <p:extLst>
      <p:ext uri="{BB962C8B-B14F-4D97-AF65-F5344CB8AC3E}">
        <p14:creationId xmlns:p14="http://schemas.microsoft.com/office/powerpoint/2010/main" val="14380862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sp>
        <p:nvSpPr>
          <p:cNvPr id="55" name="Shape 70"/>
          <p:cNvSpPr txBox="1">
            <a:spLocks/>
          </p:cNvSpPr>
          <p:nvPr/>
        </p:nvSpPr>
        <p:spPr>
          <a:xfrm>
            <a:off x="0" y="1041306"/>
            <a:ext cx="3079750" cy="202606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HTML</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CSS</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JavaScript</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jQuery</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Bootstrap</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SEO</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6" name="Shape 70"/>
          <p:cNvSpPr txBox="1">
            <a:spLocks/>
          </p:cNvSpPr>
          <p:nvPr/>
        </p:nvSpPr>
        <p:spPr>
          <a:xfrm>
            <a:off x="2896001" y="1028449"/>
            <a:ext cx="1920875" cy="135478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err="1" smtClean="0">
                <a:latin typeface="Arial" panose="020B0604020202020204" pitchFamily="34" charset="0"/>
                <a:ea typeface="Roboto" panose="02000000000000000000" pitchFamily="2" charset="0"/>
                <a:cs typeface="Arial" panose="020B0604020202020204" pitchFamily="34" charset="0"/>
              </a:rPr>
              <a:t>Heroku</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Git</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GitHub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7" name="Shape 70"/>
          <p:cNvSpPr txBox="1">
            <a:spLocks/>
          </p:cNvSpPr>
          <p:nvPr/>
        </p:nvSpPr>
        <p:spPr>
          <a:xfrm>
            <a:off x="0" y="3754837"/>
            <a:ext cx="3962401" cy="1828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APIs (Consuming)</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JSON</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AJAX</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Real Time </a:t>
            </a:r>
            <a:r>
              <a:rPr lang="en" sz="2000" dirty="0" smtClean="0">
                <a:latin typeface="Arial" panose="020B0604020202020204" pitchFamily="34" charset="0"/>
                <a:ea typeface="Roboto" panose="02000000000000000000" pitchFamily="2" charset="0"/>
                <a:cs typeface="Arial" panose="020B0604020202020204" pitchFamily="34" charset="0"/>
              </a:rPr>
              <a:t>Cloud </a:t>
            </a:r>
            <a:r>
              <a:rPr lang="en-US" sz="2000" dirty="0" smtClean="0">
                <a:latin typeface="Arial" panose="020B0604020202020204" pitchFamily="34" charset="0"/>
                <a:ea typeface="Roboto" panose="02000000000000000000" pitchFamily="2" charset="0"/>
                <a:cs typeface="Arial" panose="020B0604020202020204" pitchFamily="34" charset="0"/>
              </a:rPr>
              <a:t>Database </a:t>
            </a:r>
            <a:r>
              <a:rPr lang="en" sz="2000" dirty="0" smtClean="0">
                <a:latin typeface="Arial" panose="020B0604020202020204" pitchFamily="34" charset="0"/>
                <a:ea typeface="Roboto" panose="02000000000000000000" pitchFamily="2" charset="0"/>
                <a:cs typeface="Arial" panose="020B0604020202020204" pitchFamily="34" charset="0"/>
              </a:rPr>
              <a:t>via </a:t>
            </a:r>
            <a:r>
              <a:rPr lang="en-US" sz="2000" dirty="0" smtClean="0">
                <a:latin typeface="Arial" panose="020B0604020202020204" pitchFamily="34" charset="0"/>
                <a:ea typeface="Roboto" panose="02000000000000000000" pitchFamily="2" charset="0"/>
                <a:cs typeface="Arial" panose="020B0604020202020204" pitchFamily="34" charset="0"/>
              </a:rPr>
              <a:t>Firebase</a:t>
            </a:r>
            <a:endParaRPr lang="en" sz="2000" dirty="0" smtClean="0">
              <a:latin typeface="Arial" panose="020B0604020202020204" pitchFamily="34" charset="0"/>
              <a:ea typeface="Roboto" panose="02000000000000000000" pitchFamily="2" charset="0"/>
              <a:cs typeface="Arial" panose="020B0604020202020204" pitchFamily="34" charset="0"/>
            </a:endParaRPr>
          </a:p>
        </p:txBody>
      </p:sp>
      <p:sp>
        <p:nvSpPr>
          <p:cNvPr id="58" name="Shape 70"/>
          <p:cNvSpPr txBox="1">
            <a:spLocks/>
          </p:cNvSpPr>
          <p:nvPr/>
        </p:nvSpPr>
        <p:spPr>
          <a:xfrm>
            <a:off x="5101131" y="1011637"/>
            <a:ext cx="3841750" cy="27432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Templating Engines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Sessions</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Writing tests</a:t>
            </a:r>
          </a:p>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Node.js</a:t>
            </a: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err="1" smtClean="0">
                <a:latin typeface="Arial" panose="020B0604020202020204" pitchFamily="34" charset="0"/>
                <a:ea typeface="Roboto" panose="02000000000000000000" pitchFamily="2" charset="0"/>
                <a:cs typeface="Arial" panose="020B0604020202020204" pitchFamily="34" charset="0"/>
              </a:rPr>
              <a:t>Express.js</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Creating APIs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MVC</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User Authentication</a:t>
            </a:r>
            <a:endParaRPr lang="en-US"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ORM (</a:t>
            </a:r>
            <a:r>
              <a:rPr lang="en-US" sz="2000" dirty="0" err="1" smtClean="0">
                <a:latin typeface="Arial" panose="020B0604020202020204" pitchFamily="34" charset="0"/>
                <a:ea typeface="Roboto" panose="02000000000000000000" pitchFamily="2" charset="0"/>
                <a:cs typeface="Arial" panose="020B0604020202020204" pitchFamily="34" charset="0"/>
              </a:rPr>
              <a:t>Sequelize</a:t>
            </a:r>
            <a:r>
              <a:rPr lang="en-US" sz="2000" dirty="0" smtClean="0">
                <a:latin typeface="Arial" panose="020B0604020202020204" pitchFamily="34" charset="0"/>
                <a:ea typeface="Roboto" panose="02000000000000000000" pitchFamily="2" charset="0"/>
                <a:cs typeface="Arial" panose="020B0604020202020204" pitchFamily="34" charset="0"/>
              </a:rPr>
              <a:t>)</a:t>
            </a:r>
          </a:p>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Meteor.js</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9" name="Shape 70"/>
          <p:cNvSpPr txBox="1">
            <a:spLocks/>
          </p:cNvSpPr>
          <p:nvPr/>
        </p:nvSpPr>
        <p:spPr>
          <a:xfrm>
            <a:off x="2940592" y="2832132"/>
            <a:ext cx="2130158" cy="90166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MySQL</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MongoDB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0" name="Shape 70"/>
          <p:cNvSpPr txBox="1">
            <a:spLocks/>
          </p:cNvSpPr>
          <p:nvPr/>
        </p:nvSpPr>
        <p:spPr>
          <a:xfrm>
            <a:off x="5070750" y="4460435"/>
            <a:ext cx="3049242" cy="90166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Algorithms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Design Patterns</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1" name="Shape 70"/>
          <p:cNvSpPr txBox="1">
            <a:spLocks/>
          </p:cNvSpPr>
          <p:nvPr/>
        </p:nvSpPr>
        <p:spPr>
          <a:xfrm>
            <a:off x="464904" y="3349346"/>
            <a:ext cx="230505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API Interaction</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2" name="Shape 70"/>
          <p:cNvSpPr txBox="1">
            <a:spLocks/>
          </p:cNvSpPr>
          <p:nvPr/>
        </p:nvSpPr>
        <p:spPr>
          <a:xfrm>
            <a:off x="3382673" y="2471504"/>
            <a:ext cx="190500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Databases</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3" name="Shape 70"/>
          <p:cNvSpPr txBox="1">
            <a:spLocks/>
          </p:cNvSpPr>
          <p:nvPr/>
        </p:nvSpPr>
        <p:spPr>
          <a:xfrm>
            <a:off x="5504959" y="4708441"/>
            <a:ext cx="2592042"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CS Fundamentals </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4" name="Shape 70"/>
          <p:cNvSpPr txBox="1">
            <a:spLocks/>
          </p:cNvSpPr>
          <p:nvPr/>
        </p:nvSpPr>
        <p:spPr>
          <a:xfrm>
            <a:off x="438460" y="5554332"/>
            <a:ext cx="390494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Cutting Edge Development</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5" name="Shape 70"/>
          <p:cNvSpPr txBox="1">
            <a:spLocks/>
          </p:cNvSpPr>
          <p:nvPr/>
        </p:nvSpPr>
        <p:spPr>
          <a:xfrm>
            <a:off x="1676400" y="5867400"/>
            <a:ext cx="1773681" cy="388803"/>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marR="0" lvl="0" indent="-457200" defTabSz="914400" eaLnBrk="1" fontAlgn="auto" latinLnBrk="0" hangingPunct="1">
              <a:lnSpc>
                <a:spcPct val="100000"/>
              </a:lnSpc>
              <a:spcBef>
                <a:spcPts val="0"/>
              </a:spcBef>
              <a:spcAft>
                <a:spcPts val="0"/>
              </a:spcAft>
              <a:buClrTx/>
              <a:buSzTx/>
              <a:buFontTx/>
              <a:buNone/>
              <a:tabLst/>
              <a:defRPr/>
            </a:pP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6" name="Shape 70"/>
          <p:cNvSpPr txBox="1">
            <a:spLocks/>
          </p:cNvSpPr>
          <p:nvPr/>
        </p:nvSpPr>
        <p:spPr>
          <a:xfrm>
            <a:off x="439688" y="634823"/>
            <a:ext cx="2181003"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The Browser</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7" name="Shape 70"/>
          <p:cNvSpPr txBox="1">
            <a:spLocks/>
          </p:cNvSpPr>
          <p:nvPr/>
        </p:nvSpPr>
        <p:spPr>
          <a:xfrm>
            <a:off x="3355059" y="634823"/>
            <a:ext cx="190500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Dev Tools</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8" name="Shape 70"/>
          <p:cNvSpPr txBox="1">
            <a:spLocks/>
          </p:cNvSpPr>
          <p:nvPr/>
        </p:nvSpPr>
        <p:spPr>
          <a:xfrm>
            <a:off x="5562982" y="609600"/>
            <a:ext cx="3522975"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u="sng" dirty="0" smtClean="0">
                <a:latin typeface="Arial" panose="020B0604020202020204" pitchFamily="34" charset="0"/>
                <a:ea typeface="Roboto" panose="02000000000000000000" pitchFamily="2" charset="0"/>
                <a:cs typeface="Arial" panose="020B0604020202020204" pitchFamily="34" charset="0"/>
              </a:rPr>
              <a:t>Server Side</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72" name="Shape 70"/>
          <p:cNvSpPr txBox="1">
            <a:spLocks/>
          </p:cNvSpPr>
          <p:nvPr/>
        </p:nvSpPr>
        <p:spPr>
          <a:xfrm>
            <a:off x="-3208" y="5867400"/>
            <a:ext cx="2213008" cy="482109"/>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React.js</a:t>
            </a:r>
            <a:endParaRPr 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4196559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a:t>
            </a:r>
            <a:r>
              <a:rPr lang="en-US" dirty="0" err="1" smtClean="0"/>
              <a:t>Crackin</a:t>
            </a:r>
            <a:r>
              <a:rPr lang="en-US" dirty="0" smtClean="0"/>
              <a:t>!</a:t>
            </a:r>
            <a:endParaRPr lang="en-US" dirty="0"/>
          </a:p>
        </p:txBody>
      </p:sp>
    </p:spTree>
    <p:extLst>
      <p:ext uri="{BB962C8B-B14F-4D97-AF65-F5344CB8AC3E}">
        <p14:creationId xmlns:p14="http://schemas.microsoft.com/office/powerpoint/2010/main" val="3729688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Console / Terminal</a:t>
            </a:r>
            <a:endParaRPr lang="en-US" dirty="0"/>
          </a:p>
        </p:txBody>
      </p:sp>
      <p:pic>
        <p:nvPicPr>
          <p:cNvPr id="4" name="Picture 4" descr="http://cdn.osxdaily.com/wp-content/uploads/2013/02/better-looking-terminal-mac-os-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847004"/>
            <a:ext cx="7620000" cy="546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530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DEMO</a:t>
            </a:r>
            <a:endParaRPr lang="en-US" dirty="0"/>
          </a:p>
        </p:txBody>
      </p:sp>
      <p:sp>
        <p:nvSpPr>
          <p:cNvPr id="5"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smtClean="0">
                <a:latin typeface="Arial" panose="020B0604020202020204" pitchFamily="34" charset="0"/>
                <a:ea typeface="Roboto" panose="02000000000000000000" pitchFamily="2" charset="0"/>
                <a:cs typeface="Arial" panose="020B0604020202020204" pitchFamily="34" charset="0"/>
              </a:rPr>
              <a:t>Instructor: Demo </a:t>
            </a:r>
          </a:p>
          <a:p>
            <a:r>
              <a:rPr lang="en-US" sz="3600" i="1" dirty="0" smtClean="0">
                <a:latin typeface="Arial" panose="020B0604020202020204" pitchFamily="34" charset="0"/>
                <a:ea typeface="Roboto" panose="02000000000000000000" pitchFamily="2" charset="0"/>
                <a:cs typeface="Arial" panose="020B0604020202020204" pitchFamily="34" charset="0"/>
              </a:rPr>
              <a:t>(1-ConsoleCommands)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30179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&gt; Organize Your Code</a:t>
            </a:r>
            <a:endParaRPr lang="en-US" dirty="0"/>
          </a:p>
        </p:txBody>
      </p:sp>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p:cNvSpPr txBox="1"/>
          <p:nvPr/>
        </p:nvSpPr>
        <p:spPr>
          <a:xfrm>
            <a:off x="304800" y="914400"/>
            <a:ext cx="8686800" cy="3477875"/>
          </a:xfrm>
          <a:prstGeom prst="rect">
            <a:avLst/>
          </a:prstGeom>
          <a:noFill/>
        </p:spPr>
        <p:txBody>
          <a:bodyPr wrap="square" rtlCol="0">
            <a:spAutoFit/>
          </a:bodyPr>
          <a:lstStyle/>
          <a:p>
            <a:r>
              <a:rPr lang="en-US" sz="2000" b="1" dirty="0" smtClean="0">
                <a:latin typeface="Arial" panose="020B0604020202020204" pitchFamily="34" charset="0"/>
                <a:ea typeface="Roboto" pitchFamily="2" charset="0"/>
                <a:cs typeface="Arial" panose="020B0604020202020204" pitchFamily="34" charset="0"/>
              </a:rPr>
              <a:t>1. Make a folder on your desktop named code</a:t>
            </a:r>
          </a:p>
          <a:p>
            <a:endParaRPr lang="en-US" sz="2000" b="1" dirty="0" smtClean="0">
              <a:latin typeface="Arial" panose="020B0604020202020204" pitchFamily="34" charset="0"/>
              <a:ea typeface="Roboto" pitchFamily="2" charset="0"/>
              <a:cs typeface="Arial" panose="020B0604020202020204" pitchFamily="34" charset="0"/>
            </a:endParaRPr>
          </a:p>
          <a:p>
            <a:r>
              <a:rPr lang="en-US" sz="2000" b="1" dirty="0" smtClean="0">
                <a:latin typeface="Arial" panose="020B0604020202020204" pitchFamily="34" charset="0"/>
                <a:ea typeface="Roboto" pitchFamily="2" charset="0"/>
                <a:cs typeface="Arial" panose="020B0604020202020204" pitchFamily="34" charset="0"/>
              </a:rPr>
              <a:t>Put all of you code that you do inside of that folder</a:t>
            </a:r>
          </a:p>
          <a:p>
            <a:endParaRPr lang="en-US" sz="2000" b="1" dirty="0">
              <a:latin typeface="Arial" panose="020B0604020202020204" pitchFamily="34" charset="0"/>
              <a:ea typeface="Roboto" pitchFamily="2" charset="0"/>
              <a:cs typeface="Arial" panose="020B0604020202020204" pitchFamily="34" charset="0"/>
            </a:endParaRPr>
          </a:p>
          <a:p>
            <a:r>
              <a:rPr lang="en-US" sz="2000" b="1" dirty="0" smtClean="0">
                <a:latin typeface="Arial" panose="020B0604020202020204" pitchFamily="34" charset="0"/>
                <a:ea typeface="Roboto" pitchFamily="2" charset="0"/>
                <a:cs typeface="Arial" panose="020B0604020202020204" pitchFamily="34" charset="0"/>
              </a:rPr>
              <a:t>BEST PRACTICES:</a:t>
            </a:r>
          </a:p>
          <a:p>
            <a:endParaRPr lang="en-US" sz="2000" b="1" dirty="0">
              <a:latin typeface="Arial" panose="020B0604020202020204" pitchFamily="34" charset="0"/>
              <a:ea typeface="Roboto" pitchFamily="2" charset="0"/>
              <a:cs typeface="Arial" panose="020B0604020202020204" pitchFamily="34" charset="0"/>
            </a:endParaRPr>
          </a:p>
          <a:p>
            <a:r>
              <a:rPr lang="en-US" sz="2000" b="1" dirty="0" smtClean="0">
                <a:latin typeface="Arial" panose="020B0604020202020204" pitchFamily="34" charset="0"/>
                <a:ea typeface="Roboto" pitchFamily="2" charset="0"/>
                <a:cs typeface="Arial" panose="020B0604020202020204" pitchFamily="34" charset="0"/>
              </a:rPr>
              <a:t>Always use lowercase for folder and file names</a:t>
            </a:r>
          </a:p>
          <a:p>
            <a:endParaRPr lang="en-US" sz="2000" b="1" dirty="0">
              <a:latin typeface="Arial" panose="020B0604020202020204" pitchFamily="34" charset="0"/>
              <a:ea typeface="Roboto" pitchFamily="2" charset="0"/>
              <a:cs typeface="Arial" panose="020B0604020202020204" pitchFamily="34" charset="0"/>
            </a:endParaRPr>
          </a:p>
          <a:p>
            <a:r>
              <a:rPr lang="en-US" sz="2000" b="1" dirty="0" smtClean="0">
                <a:latin typeface="Arial" panose="020B0604020202020204" pitchFamily="34" charset="0"/>
                <a:ea typeface="Roboto" pitchFamily="2" charset="0"/>
                <a:cs typeface="Arial" panose="020B0604020202020204" pitchFamily="34" charset="0"/>
              </a:rPr>
              <a:t>Never put in spaces in your folder and file names</a:t>
            </a:r>
          </a:p>
          <a:p>
            <a:endParaRPr lang="en-US" sz="2000" b="1" dirty="0">
              <a:latin typeface="Arial" panose="020B0604020202020204" pitchFamily="34" charset="0"/>
              <a:ea typeface="Roboto" pitchFamily="2" charset="0"/>
              <a:cs typeface="Arial" panose="020B0604020202020204" pitchFamily="34" charset="0"/>
            </a:endParaRPr>
          </a:p>
          <a:p>
            <a:r>
              <a:rPr lang="en-US" sz="2000" b="1" dirty="0" smtClean="0">
                <a:latin typeface="Arial" panose="020B0604020202020204" pitchFamily="34" charset="0"/>
                <a:ea typeface="Roboto" pitchFamily="2" charset="0"/>
                <a:cs typeface="Arial" panose="020B0604020202020204" pitchFamily="34" charset="0"/>
              </a:rPr>
              <a:t>Use dashes to separate </a:t>
            </a:r>
            <a:endParaRPr lang="en-US" sz="2000" b="1" dirty="0">
              <a:latin typeface="Arial" panose="020B0604020202020204" pitchFamily="34" charset="0"/>
              <a:ea typeface="Roboto" pitchFamily="2" charset="0"/>
              <a:cs typeface="Arial" panose="020B0604020202020204" pitchFamily="34" charset="0"/>
            </a:endParaRPr>
          </a:p>
        </p:txBody>
      </p:sp>
      <p:sp>
        <p:nvSpPr>
          <p:cNvPr id="5" name="TextBox 4"/>
          <p:cNvSpPr txBox="1"/>
          <p:nvPr/>
        </p:nvSpPr>
        <p:spPr>
          <a:xfrm>
            <a:off x="2895600" y="124825"/>
            <a:ext cx="6096000" cy="369332"/>
          </a:xfrm>
          <a:prstGeom prst="rect">
            <a:avLst/>
          </a:prstGeom>
          <a:noFill/>
        </p:spPr>
        <p:txBody>
          <a:bodyPr wrap="square" rtlCol="0">
            <a:spAutoFit/>
          </a:bodyPr>
          <a:lstStyle/>
          <a:p>
            <a:pPr algn="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a:t>
            </a:r>
            <a:r>
              <a:rPr lang="en-US" b="1">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a:t>
            </a:r>
            <a:r>
              <a:rPr lang="en-US" smtClean="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0336937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&gt; YOUR TURN!</a:t>
            </a:r>
            <a:endParaRPr lang="en-US" dirty="0"/>
          </a:p>
        </p:txBody>
      </p:sp>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p:cNvSpPr txBox="1"/>
          <p:nvPr/>
        </p:nvSpPr>
        <p:spPr>
          <a:xfrm>
            <a:off x="304800" y="914400"/>
            <a:ext cx="8686800" cy="5324535"/>
          </a:xfrm>
          <a:prstGeom prst="rect">
            <a:avLst/>
          </a:prstGeom>
          <a:noFill/>
        </p:spPr>
        <p:txBody>
          <a:bodyPr wrap="square" rtlCol="0">
            <a:spAutoFit/>
          </a:bodyPr>
          <a:lstStyle/>
          <a:p>
            <a:r>
              <a:rPr lang="en-US" sz="2000" b="1" dirty="0" smtClean="0">
                <a:latin typeface="Arial" panose="020B0604020202020204" pitchFamily="34" charset="0"/>
                <a:ea typeface="Roboto" pitchFamily="2" charset="0"/>
                <a:cs typeface="Arial" panose="020B0604020202020204" pitchFamily="34" charset="0"/>
              </a:rPr>
              <a:t>Assignment:</a:t>
            </a:r>
          </a:p>
          <a:p>
            <a:r>
              <a:rPr lang="en-US" sz="2000" dirty="0" smtClean="0">
                <a:latin typeface="Arial" panose="020B0604020202020204" pitchFamily="34" charset="0"/>
                <a:ea typeface="Roboto" pitchFamily="2" charset="0"/>
                <a:cs typeface="Arial" panose="020B0604020202020204" pitchFamily="34" charset="0"/>
              </a:rPr>
              <a:t>From the Terminal / Console and using only the command line, create:</a:t>
            </a:r>
          </a:p>
          <a:p>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 new folder with the name of </a:t>
            </a:r>
            <a:r>
              <a:rPr lang="en-US" sz="2000" dirty="0" err="1" smtClean="0">
                <a:latin typeface="Arial" panose="020B0604020202020204" pitchFamily="34" charset="0"/>
                <a:ea typeface="Roboto" pitchFamily="2" charset="0"/>
                <a:cs typeface="Arial" panose="020B0604020202020204" pitchFamily="34" charset="0"/>
              </a:rPr>
              <a:t>first_day_stuff</a:t>
            </a:r>
            <a:endParaRPr lang="en-US" sz="2000" dirty="0" smtClean="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 new HTML file with the name of </a:t>
            </a:r>
            <a:r>
              <a:rPr lang="en-US" sz="2000" dirty="0" smtClean="0">
                <a:latin typeface="Arial" panose="020B0604020202020204" pitchFamily="34" charset="0"/>
                <a:ea typeface="Roboto" pitchFamily="2" charset="0"/>
                <a:cs typeface="Arial" panose="020B0604020202020204" pitchFamily="34" charset="0"/>
              </a:rPr>
              <a:t>first_day.html</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Open the current folder containing the new HTML file.</a:t>
            </a:r>
          </a:p>
          <a:p>
            <a:endParaRPr lang="en-US" sz="2000" dirty="0">
              <a:latin typeface="Arial" panose="020B0604020202020204" pitchFamily="34" charset="0"/>
              <a:ea typeface="Roboto" pitchFamily="2" charset="0"/>
              <a:cs typeface="Arial" panose="020B0604020202020204" pitchFamily="34" charset="0"/>
            </a:endParaRPr>
          </a:p>
          <a:p>
            <a:r>
              <a:rPr lang="en-US" sz="2000" b="1" dirty="0" smtClean="0">
                <a:latin typeface="Arial" panose="020B0604020202020204" pitchFamily="34" charset="0"/>
                <a:ea typeface="Roboto" pitchFamily="2" charset="0"/>
                <a:cs typeface="Arial" panose="020B0604020202020204" pitchFamily="34" charset="0"/>
              </a:rPr>
              <a:t>Bonus:</a:t>
            </a: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Create multiple directories/folders with the names </a:t>
            </a:r>
            <a:r>
              <a:rPr lang="en-US" sz="2000" dirty="0" err="1">
                <a:latin typeface="Arial" panose="020B0604020202020204" pitchFamily="34" charset="0"/>
                <a:ea typeface="Roboto" pitchFamily="2" charset="0"/>
                <a:cs typeface="Arial" panose="020B0604020202020204" pitchFamily="34" charset="0"/>
              </a:rPr>
              <a:t>one_folder</a:t>
            </a:r>
            <a:r>
              <a:rPr lang="en-US" sz="2000" dirty="0">
                <a:latin typeface="Arial" panose="020B0604020202020204" pitchFamily="34" charset="0"/>
                <a:ea typeface="Roboto" pitchFamily="2" charset="0"/>
                <a:cs typeface="Arial" panose="020B0604020202020204" pitchFamily="34" charset="0"/>
              </a:rPr>
              <a:t> and </a:t>
            </a:r>
            <a:r>
              <a:rPr lang="en-US" sz="2000" dirty="0" err="1">
                <a:latin typeface="Arial" panose="020B0604020202020204" pitchFamily="34" charset="0"/>
                <a:ea typeface="Roboto" pitchFamily="2" charset="0"/>
                <a:cs typeface="Arial" panose="020B0604020202020204" pitchFamily="34" charset="0"/>
              </a:rPr>
              <a:t>second_folder</a:t>
            </a:r>
            <a:r>
              <a:rPr lang="en-US" sz="2000" dirty="0">
                <a:latin typeface="Arial" panose="020B0604020202020204" pitchFamily="34" charset="0"/>
                <a:ea typeface="Roboto" pitchFamily="2" charset="0"/>
                <a:cs typeface="Arial" panose="020B0604020202020204" pitchFamily="34" charset="0"/>
              </a:rPr>
              <a:t> in one command</a:t>
            </a:r>
            <a:r>
              <a:rPr lang="en-US" sz="2000" dirty="0" smtClean="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Create multiple files with the names one.html and two.html in one command in the </a:t>
            </a:r>
            <a:r>
              <a:rPr lang="en-US" sz="2000" dirty="0" err="1">
                <a:latin typeface="Arial" panose="020B0604020202020204" pitchFamily="34" charset="0"/>
                <a:ea typeface="Roboto" pitchFamily="2" charset="0"/>
                <a:cs typeface="Arial" panose="020B0604020202020204" pitchFamily="34" charset="0"/>
              </a:rPr>
              <a:t>first_day_stuff</a:t>
            </a:r>
            <a:r>
              <a:rPr lang="en-US" sz="2000" dirty="0">
                <a:latin typeface="Arial" panose="020B0604020202020204" pitchFamily="34" charset="0"/>
                <a:ea typeface="Roboto" pitchFamily="2" charset="0"/>
                <a:cs typeface="Arial" panose="020B0604020202020204" pitchFamily="34" charset="0"/>
              </a:rPr>
              <a:t> directory</a:t>
            </a:r>
            <a:r>
              <a:rPr lang="en-US" sz="2000" dirty="0" smtClean="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endParaRPr lang="en-US" sz="2000" dirty="0">
              <a:latin typeface="Arial" panose="020B0604020202020204" pitchFamily="34" charset="0"/>
              <a:ea typeface="Roboto" pitchFamily="2" charset="0"/>
              <a:cs typeface="Arial" panose="020B0604020202020204" pitchFamily="34" charset="0"/>
            </a:endParaRPr>
          </a:p>
        </p:txBody>
      </p:sp>
      <p:sp>
        <p:nvSpPr>
          <p:cNvPr id="5" name="TextBox 4"/>
          <p:cNvSpPr txBox="1"/>
          <p:nvPr/>
        </p:nvSpPr>
        <p:spPr>
          <a:xfrm>
            <a:off x="2895600" y="124825"/>
            <a:ext cx="6096000" cy="369332"/>
          </a:xfrm>
          <a:prstGeom prst="rect">
            <a:avLst/>
          </a:prstGeom>
          <a:noFill/>
        </p:spPr>
        <p:txBody>
          <a:bodyPr wrap="square" rtlCol="0">
            <a:spAutoFit/>
          </a:bodyPr>
          <a:lstStyle/>
          <a:p>
            <a:pPr algn="r"/>
            <a:r>
              <a:rPr lang="en-US" b="1" dirty="0" smtClean="0">
                <a:latin typeface="Arial" panose="020B0604020202020204" pitchFamily="34" charset="0"/>
                <a:ea typeface="Roboto" pitchFamily="2" charset="0"/>
                <a:cs typeface="Arial" panose="020B0604020202020204" pitchFamily="34" charset="0"/>
              </a:rPr>
              <a:t>Activity</a:t>
            </a:r>
            <a:r>
              <a:rPr lang="en-US" i="1" dirty="0" smtClean="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Console Commands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0057416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 to Console</a:t>
            </a:r>
            <a:endParaRPr lang="en-US" dirty="0"/>
          </a:p>
        </p:txBody>
      </p:sp>
      <p:sp>
        <p:nvSpPr>
          <p:cNvPr id="5" name="Title 1"/>
          <p:cNvSpPr txBox="1">
            <a:spLocks/>
          </p:cNvSpPr>
          <p:nvPr/>
        </p:nvSpPr>
        <p:spPr>
          <a:xfrm>
            <a:off x="1438276" y="1267852"/>
            <a:ext cx="6457950" cy="1098174"/>
          </a:xfrm>
          <a:prstGeom prst="rect">
            <a:avLst/>
          </a:prstGeom>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smtClean="0">
                <a:latin typeface="Arial" panose="020B0604020202020204" pitchFamily="34" charset="0"/>
                <a:ea typeface="Roboto" panose="02000000000000000000" pitchFamily="2" charset="0"/>
                <a:cs typeface="Arial" panose="020B0604020202020204" pitchFamily="34" charset="0"/>
              </a:rPr>
              <a:t>Discuss with Neighbors</a:t>
            </a:r>
            <a:endParaRPr lang="en-US" sz="6000" b="1" i="1" dirty="0">
              <a:latin typeface="Arial" panose="020B0604020202020204" pitchFamily="34" charset="0"/>
              <a:ea typeface="Roboto" panose="02000000000000000000" pitchFamily="2" charset="0"/>
              <a:cs typeface="Arial" panose="020B0604020202020204" pitchFamily="34" charset="0"/>
            </a:endParaRPr>
          </a:p>
        </p:txBody>
      </p:sp>
      <p:pic>
        <p:nvPicPr>
          <p:cNvPr id="6" name="Picture 4" descr="http://www.mememaker.net/static/images/memes/34812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490612"/>
            <a:ext cx="4270823" cy="353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5615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HTML</a:t>
            </a:r>
            <a:endParaRPr lang="en-US" dirty="0"/>
          </a:p>
        </p:txBody>
      </p:sp>
    </p:spTree>
    <p:extLst>
      <p:ext uri="{BB962C8B-B14F-4D97-AF65-F5344CB8AC3E}">
        <p14:creationId xmlns:p14="http://schemas.microsoft.com/office/powerpoint/2010/main" val="1558655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&lt;title&gt; Intro to HTML &lt;/title&gt;</a:t>
            </a:r>
          </a:p>
        </p:txBody>
      </p:sp>
      <p:pic>
        <p:nvPicPr>
          <p:cNvPr id="7" name="Picture 2" descr="https://upload.wikimedia.org/wikipedia/commons/thumb/6/61/HTML5_logo_and_wordmark.svg/2000px-HTML5_logo_and_wordmar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897972"/>
            <a:ext cx="4101965" cy="41019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99lime.com/_bak/topics/you-only-need-10-tags/assets/example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364" y="927158"/>
            <a:ext cx="4776296" cy="414135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 y="5127511"/>
            <a:ext cx="9155741" cy="11970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p:nvSpPr>
        <p:spPr>
          <a:xfrm>
            <a:off x="173842" y="5257800"/>
            <a:ext cx="8796315"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HTML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is one of the three base languages behind </a:t>
            </a:r>
            <a:r>
              <a:rPr lang="en-US" sz="2000" u="sng" dirty="0" smtClean="0">
                <a:solidFill>
                  <a:schemeClr val="bg1"/>
                </a:solidFill>
                <a:latin typeface="Arial" panose="020B0604020202020204" pitchFamily="34" charset="0"/>
                <a:ea typeface="Roboto" panose="02000000000000000000" pitchFamily="2" charset="0"/>
                <a:cs typeface="Arial" panose="020B0604020202020204" pitchFamily="34" charset="0"/>
              </a:rPr>
              <a:t>every single website</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t>
            </a:r>
          </a:p>
          <a:p>
            <a:pPr marL="342900" indent="-342900">
              <a:buFont typeface="Arial" panose="020B0604020202020204" pitchFamily="34" charset="0"/>
              <a:buChar char="•"/>
            </a:pP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It defines all of the basic content and a </a:t>
            </a:r>
            <a:r>
              <a:rPr lang="en-US" sz="2000" i="1" dirty="0" smtClean="0">
                <a:solidFill>
                  <a:schemeClr val="bg1"/>
                </a:solidFill>
                <a:latin typeface="Arial" panose="020B0604020202020204" pitchFamily="34" charset="0"/>
                <a:ea typeface="Roboto" panose="02000000000000000000" pitchFamily="2" charset="0"/>
                <a:cs typeface="Arial" panose="020B0604020202020204" pitchFamily="34" charset="0"/>
              </a:rPr>
              <a:t>bit</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 of formatting.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12104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&gt; YOUR TURN</a:t>
            </a:r>
            <a:endParaRPr lang="en-US" dirty="0"/>
          </a:p>
        </p:txBody>
      </p:sp>
      <p:sp>
        <p:nvSpPr>
          <p:cNvPr id="11" name="Rectangle 10"/>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TextBox 11"/>
          <p:cNvSpPr txBox="1"/>
          <p:nvPr/>
        </p:nvSpPr>
        <p:spPr>
          <a:xfrm>
            <a:off x="304800" y="914400"/>
            <a:ext cx="8686800" cy="5355312"/>
          </a:xfrm>
          <a:prstGeom prst="rect">
            <a:avLst/>
          </a:prstGeom>
          <a:noFill/>
        </p:spPr>
        <p:txBody>
          <a:bodyPr wrap="square" rtlCol="0">
            <a:spAutoFit/>
          </a:bodyPr>
          <a:lstStyle/>
          <a:p>
            <a:r>
              <a:rPr lang="en-US" b="1" dirty="0" smtClean="0">
                <a:latin typeface="Arial" panose="020B0604020202020204" pitchFamily="34" charset="0"/>
                <a:ea typeface="Roboto" pitchFamily="2" charset="0"/>
                <a:cs typeface="Arial" panose="020B0604020202020204" pitchFamily="34" charset="0"/>
              </a:rPr>
              <a:t>Assignment:</a:t>
            </a:r>
          </a:p>
          <a:p>
            <a:r>
              <a:rPr lang="en-US" dirty="0" smtClean="0">
                <a:latin typeface="Arial" panose="020B0604020202020204" pitchFamily="34" charset="0"/>
                <a:ea typeface="Roboto" pitchFamily="2" charset="0"/>
                <a:cs typeface="Arial" panose="020B0604020202020204" pitchFamily="34" charset="0"/>
              </a:rPr>
              <a:t>In </a:t>
            </a:r>
            <a:r>
              <a:rPr lang="en-US" dirty="0">
                <a:latin typeface="Arial" panose="020B0604020202020204" pitchFamily="34" charset="0"/>
                <a:ea typeface="Roboto" pitchFamily="2" charset="0"/>
                <a:cs typeface="Arial" panose="020B0604020202020204" pitchFamily="34" charset="0"/>
              </a:rPr>
              <a:t>a new HTML file, create the basic structure of an HTML document and include the following in it:</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DOCTYPE </a:t>
            </a:r>
            <a:r>
              <a:rPr lang="en-US" dirty="0">
                <a:latin typeface="Arial" panose="020B0604020202020204" pitchFamily="34" charset="0"/>
                <a:ea typeface="Roboto" pitchFamily="2" charset="0"/>
                <a:cs typeface="Arial" panose="020B0604020202020204" pitchFamily="34" charset="0"/>
              </a:rPr>
              <a:t>declaration</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Head </a:t>
            </a:r>
            <a:r>
              <a:rPr lang="en-US" dirty="0">
                <a:latin typeface="Arial" panose="020B0604020202020204" pitchFamily="34" charset="0"/>
                <a:ea typeface="Roboto" pitchFamily="2" charset="0"/>
                <a:cs typeface="Arial" panose="020B0604020202020204" pitchFamily="34" charset="0"/>
              </a:rPr>
              <a:t>tag with a title tag</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H1 </a:t>
            </a:r>
            <a:r>
              <a:rPr lang="en-US" dirty="0">
                <a:latin typeface="Arial" panose="020B0604020202020204" pitchFamily="34" charset="0"/>
                <a:ea typeface="Roboto" pitchFamily="2" charset="0"/>
                <a:cs typeface="Arial" panose="020B0604020202020204" pitchFamily="34" charset="0"/>
              </a:rPr>
              <a:t>tag with a title of your choice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Embed </a:t>
            </a:r>
            <a:r>
              <a:rPr lang="en-US" dirty="0">
                <a:latin typeface="Arial" panose="020B0604020202020204" pitchFamily="34" charset="0"/>
                <a:ea typeface="Roboto" pitchFamily="2" charset="0"/>
                <a:cs typeface="Arial" panose="020B0604020202020204" pitchFamily="34" charset="0"/>
              </a:rPr>
              <a:t>an image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the following three links on your page: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One </a:t>
            </a:r>
            <a:r>
              <a:rPr lang="en-US" dirty="0">
                <a:latin typeface="Arial" panose="020B0604020202020204" pitchFamily="34" charset="0"/>
                <a:ea typeface="Roboto" pitchFamily="2" charset="0"/>
                <a:cs typeface="Arial" panose="020B0604020202020204" pitchFamily="34" charset="0"/>
              </a:rPr>
              <a:t>link that is target="_blank" so that it opens a new tab when clicked on.</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Make </a:t>
            </a:r>
            <a:r>
              <a:rPr lang="en-US" dirty="0">
                <a:latin typeface="Arial" panose="020B0604020202020204" pitchFamily="34" charset="0"/>
                <a:ea typeface="Roboto" pitchFamily="2" charset="0"/>
                <a:cs typeface="Arial" panose="020B0604020202020204" pitchFamily="34" charset="0"/>
              </a:rPr>
              <a:t>the second link bold.</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Make </a:t>
            </a:r>
            <a:r>
              <a:rPr lang="en-US" dirty="0">
                <a:latin typeface="Arial" panose="020B0604020202020204" pitchFamily="34" charset="0"/>
                <a:ea typeface="Roboto" pitchFamily="2" charset="0"/>
                <a:cs typeface="Arial" panose="020B0604020202020204" pitchFamily="34" charset="0"/>
              </a:rPr>
              <a:t>the third link a placeholder so it goes nowhere.</a:t>
            </a:r>
          </a:p>
          <a:p>
            <a:endParaRPr lang="en-US" dirty="0">
              <a:latin typeface="Arial" panose="020B0604020202020204" pitchFamily="34" charset="0"/>
              <a:ea typeface="Roboto" pitchFamily="2" charset="0"/>
              <a:cs typeface="Arial" panose="020B0604020202020204" pitchFamily="34" charset="0"/>
            </a:endParaRPr>
          </a:p>
          <a:p>
            <a:r>
              <a:rPr lang="en-US" b="1" dirty="0">
                <a:latin typeface="Arial" panose="020B0604020202020204" pitchFamily="34" charset="0"/>
                <a:ea typeface="Roboto" pitchFamily="2" charset="0"/>
                <a:cs typeface="Arial" panose="020B0604020202020204" pitchFamily="34" charset="0"/>
              </a:rPr>
              <a:t>Bonus</a:t>
            </a:r>
            <a:r>
              <a:rPr lang="en-US" b="1" dirty="0" smtClean="0">
                <a:latin typeface="Arial" panose="020B0604020202020204" pitchFamily="34" charset="0"/>
                <a:ea typeface="Roboto" pitchFamily="2" charset="0"/>
                <a:cs typeface="Arial" panose="020B0604020202020204" pitchFamily="34" charset="0"/>
              </a:rPr>
              <a:t>:</a:t>
            </a:r>
            <a:endParaRPr lang="en-US"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an ordered list of steps to make a sandwich.</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an unordered list of 5 bands/musicians you like.</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a table with 2 columns (animal class, animal name) and have 4 rows of animals </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Use </a:t>
            </a:r>
            <a:r>
              <a:rPr lang="en-US" dirty="0">
                <a:latin typeface="Arial" panose="020B0604020202020204" pitchFamily="34" charset="0"/>
                <a:ea typeface="Roboto" pitchFamily="2" charset="0"/>
                <a:cs typeface="Arial" panose="020B0604020202020204" pitchFamily="34" charset="0"/>
              </a:rPr>
              <a:t>an alternate way of separating links without line breaks.</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Embed </a:t>
            </a:r>
            <a:r>
              <a:rPr lang="en-US" dirty="0">
                <a:latin typeface="Arial" panose="020B0604020202020204" pitchFamily="34" charset="0"/>
                <a:ea typeface="Roboto" pitchFamily="2" charset="0"/>
                <a:cs typeface="Arial" panose="020B0604020202020204" pitchFamily="34" charset="0"/>
              </a:rPr>
              <a:t>a </a:t>
            </a:r>
            <a:r>
              <a:rPr lang="en-US" dirty="0" err="1">
                <a:latin typeface="Arial" panose="020B0604020202020204" pitchFamily="34" charset="0"/>
                <a:ea typeface="Roboto" pitchFamily="2" charset="0"/>
                <a:cs typeface="Arial" panose="020B0604020202020204" pitchFamily="34" charset="0"/>
              </a:rPr>
              <a:t>Youtube</a:t>
            </a:r>
            <a:r>
              <a:rPr lang="en-US" dirty="0">
                <a:latin typeface="Arial" panose="020B0604020202020204" pitchFamily="34" charset="0"/>
                <a:ea typeface="Roboto" pitchFamily="2" charset="0"/>
                <a:cs typeface="Arial" panose="020B0604020202020204" pitchFamily="34" charset="0"/>
              </a:rPr>
              <a:t> video of your favorite band/musician.</a:t>
            </a:r>
          </a:p>
        </p:txBody>
      </p:sp>
    </p:spTree>
    <p:extLst>
      <p:ext uri="{BB962C8B-B14F-4D97-AF65-F5344CB8AC3E}">
        <p14:creationId xmlns:p14="http://schemas.microsoft.com/office/powerpoint/2010/main" val="26322917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Cool Stuff I Made…</a:t>
            </a:r>
            <a:endParaRPr lang="en-US" dirty="0"/>
          </a:p>
        </p:txBody>
      </p:sp>
      <p:sp>
        <p:nvSpPr>
          <p:cNvPr id="3" name="Rectangle 2"/>
          <p:cNvSpPr/>
          <p:nvPr/>
        </p:nvSpPr>
        <p:spPr>
          <a:xfrm>
            <a:off x="304800" y="914400"/>
            <a:ext cx="8686800" cy="518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Arial" panose="020B0604020202020204" pitchFamily="34" charset="0"/>
                <a:cs typeface="Arial" panose="020B0604020202020204" pitchFamily="34" charset="0"/>
              </a:rPr>
              <a:t>SNAPSHOT OF SOMETHING </a:t>
            </a:r>
          </a:p>
          <a:p>
            <a:pPr algn="ctr"/>
            <a:r>
              <a:rPr lang="en-US" sz="3600" b="1" dirty="0" smtClean="0">
                <a:latin typeface="Arial" panose="020B0604020202020204" pitchFamily="34" charset="0"/>
                <a:cs typeface="Arial" panose="020B0604020202020204" pitchFamily="34" charset="0"/>
              </a:rPr>
              <a:t>YOU MADE GOES HERE!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18510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&lt;title&gt; Intro to HTML &lt;/title&gt;</a:t>
            </a:r>
          </a:p>
        </p:txBody>
      </p:sp>
      <p:sp>
        <p:nvSpPr>
          <p:cNvPr id="5" name="Title 1"/>
          <p:cNvSpPr txBox="1">
            <a:spLocks/>
          </p:cNvSpPr>
          <p:nvPr/>
        </p:nvSpPr>
        <p:spPr>
          <a:xfrm>
            <a:off x="3208820" y="2935535"/>
            <a:ext cx="6457950" cy="1098174"/>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smtClean="0">
                <a:latin typeface="Arial" panose="020B0604020202020204" pitchFamily="34" charset="0"/>
                <a:ea typeface="Roboto" panose="02000000000000000000" pitchFamily="2" charset="0"/>
                <a:cs typeface="Arial" panose="020B0604020202020204" pitchFamily="34" charset="0"/>
              </a:rPr>
              <a:t>How’d it go?</a:t>
            </a:r>
            <a:endParaRPr lang="en-US" sz="6000" b="1" i="1" dirty="0">
              <a:latin typeface="Arial" panose="020B0604020202020204" pitchFamily="34" charset="0"/>
              <a:ea typeface="Roboto" panose="02000000000000000000" pitchFamily="2" charset="0"/>
              <a:cs typeface="Arial" panose="020B0604020202020204" pitchFamily="34" charset="0"/>
            </a:endParaRPr>
          </a:p>
        </p:txBody>
      </p:sp>
      <p:pic>
        <p:nvPicPr>
          <p:cNvPr id="6" name="Picture 2" descr="http://static1.squarespace.com/static/553ac67be4b0301603207af9/t/557d4704e4b05efa91181261/1434273541516/question+answer+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 y="1498852"/>
            <a:ext cx="3447706" cy="4097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027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Tree>
    <p:extLst>
      <p:ext uri="{BB962C8B-B14F-4D97-AF65-F5344CB8AC3E}">
        <p14:creationId xmlns:p14="http://schemas.microsoft.com/office/powerpoint/2010/main" val="948001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of Learning</a:t>
            </a:r>
            <a:endParaRPr lang="en-US" dirty="0"/>
          </a:p>
        </p:txBody>
      </p:sp>
    </p:spTree>
    <p:extLst>
      <p:ext uri="{BB962C8B-B14F-4D97-AF65-F5344CB8AC3E}">
        <p14:creationId xmlns:p14="http://schemas.microsoft.com/office/powerpoint/2010/main" val="1094745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Student Goals</a:t>
            </a:r>
            <a:endParaRPr lang="en-US" dirty="0"/>
          </a:p>
        </p:txBody>
      </p:sp>
      <p:sp>
        <p:nvSpPr>
          <p:cNvPr id="3" name="Shape 70"/>
          <p:cNvSpPr txBox="1">
            <a:spLocks/>
          </p:cNvSpPr>
          <p:nvPr/>
        </p:nvSpPr>
        <p:spPr>
          <a:xfrm>
            <a:off x="590336" y="1490934"/>
            <a:ext cx="8032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“Hope to make something of myself one day…”</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4" name="Shape 70"/>
          <p:cNvSpPr txBox="1">
            <a:spLocks/>
          </p:cNvSpPr>
          <p:nvPr/>
        </p:nvSpPr>
        <p:spPr>
          <a:xfrm>
            <a:off x="971336" y="863613"/>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“To land a solid career.. </a:t>
            </a:r>
            <a:r>
              <a:rPr lang="en-US" sz="2000" dirty="0">
                <a:latin typeface="Arial" panose="020B0604020202020204" pitchFamily="34" charset="0"/>
                <a:ea typeface="Roboto" panose="02000000000000000000" pitchFamily="2" charset="0"/>
                <a:cs typeface="Arial" panose="020B0604020202020204" pitchFamily="34" charset="0"/>
              </a:rPr>
              <a:t>a</a:t>
            </a:r>
            <a:r>
              <a:rPr lang="en" sz="2000" dirty="0" smtClean="0">
                <a:latin typeface="Arial" panose="020B0604020202020204" pitchFamily="34" charset="0"/>
                <a:ea typeface="Roboto" panose="02000000000000000000" pitchFamily="2" charset="0"/>
                <a:cs typeface="Arial" panose="020B0604020202020204" pitchFamily="34" charset="0"/>
              </a:rPr>
              <a:t>nd be able to support a family.”</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 name="Shape 70"/>
          <p:cNvSpPr txBox="1">
            <a:spLocks/>
          </p:cNvSpPr>
          <p:nvPr/>
        </p:nvSpPr>
        <p:spPr>
          <a:xfrm>
            <a:off x="971336" y="2195888"/>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“An opportunity to be more creative in my day-to-day work.”</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 name="Shape 70"/>
          <p:cNvSpPr txBox="1">
            <a:spLocks/>
          </p:cNvSpPr>
          <p:nvPr/>
        </p:nvSpPr>
        <p:spPr>
          <a:xfrm>
            <a:off x="1324241" y="2807535"/>
            <a:ext cx="6564941"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“…to get a better paying job.”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7" name="Shape 70"/>
          <p:cNvSpPr txBox="1">
            <a:spLocks/>
          </p:cNvSpPr>
          <p:nvPr/>
        </p:nvSpPr>
        <p:spPr>
          <a:xfrm>
            <a:off x="412322" y="346731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“I want nothing more in the entire world than to be a game designer.”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8" name="Shape 70"/>
          <p:cNvSpPr txBox="1">
            <a:spLocks/>
          </p:cNvSpPr>
          <p:nvPr/>
        </p:nvSpPr>
        <p:spPr>
          <a:xfrm>
            <a:off x="412322" y="412174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“Change careers and become a web developer.”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9" name="Shape 70"/>
          <p:cNvSpPr txBox="1">
            <a:spLocks/>
          </p:cNvSpPr>
          <p:nvPr/>
        </p:nvSpPr>
        <p:spPr>
          <a:xfrm>
            <a:off x="412322" y="4781658"/>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“…to build mastery. To learn a skill that I haven’t yet explored.”</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10" name="Shape 70"/>
          <p:cNvSpPr txBox="1">
            <a:spLocks/>
          </p:cNvSpPr>
          <p:nvPr/>
        </p:nvSpPr>
        <p:spPr>
          <a:xfrm>
            <a:off x="412322" y="5486400"/>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 chapter] better than the last.”</a:t>
            </a:r>
            <a:endParaRPr 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981248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Goal = Our Goal</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3200" dirty="0" smtClean="0">
                <a:latin typeface="Arial" panose="020B0604020202020204" pitchFamily="34" charset="0"/>
                <a:ea typeface="Roboto" panose="02000000000000000000" pitchFamily="2" charset="0"/>
                <a:cs typeface="Arial" panose="020B0604020202020204" pitchFamily="34" charset="0"/>
              </a:rPr>
              <a:t>As instructors, </a:t>
            </a:r>
          </a:p>
          <a:p>
            <a:pPr indent="0" algn="ctr">
              <a:spcBef>
                <a:spcPts val="0"/>
              </a:spcBef>
              <a:buNone/>
            </a:pPr>
            <a:r>
              <a:rPr lang="en-US" sz="3200" b="1" dirty="0" smtClean="0">
                <a:latin typeface="Arial" panose="020B0604020202020204" pitchFamily="34" charset="0"/>
                <a:ea typeface="Roboto" panose="02000000000000000000" pitchFamily="2" charset="0"/>
                <a:cs typeface="Arial" panose="020B0604020202020204" pitchFamily="34" charset="0"/>
              </a:rPr>
              <a:t>We take your goals </a:t>
            </a:r>
            <a:r>
              <a:rPr lang="en-US" sz="3200" b="1" u="sng" dirty="0" smtClean="0">
                <a:latin typeface="Arial" panose="020B0604020202020204" pitchFamily="34" charset="0"/>
                <a:ea typeface="Roboto" panose="02000000000000000000" pitchFamily="2" charset="0"/>
                <a:cs typeface="Arial" panose="020B0604020202020204" pitchFamily="34" charset="0"/>
              </a:rPr>
              <a:t>very, </a:t>
            </a:r>
            <a:r>
              <a:rPr lang="en-US" sz="3200" b="1" i="1" u="sng" dirty="0" smtClean="0">
                <a:latin typeface="Arial" panose="020B0604020202020204" pitchFamily="34" charset="0"/>
                <a:ea typeface="Roboto" panose="02000000000000000000" pitchFamily="2" charset="0"/>
                <a:cs typeface="Arial" panose="020B0604020202020204" pitchFamily="34" charset="0"/>
              </a:rPr>
              <a:t>very</a:t>
            </a:r>
            <a:r>
              <a:rPr lang="en-US" sz="3200" b="1" u="sng" dirty="0" smtClean="0">
                <a:latin typeface="Arial" panose="020B0604020202020204" pitchFamily="34" charset="0"/>
                <a:ea typeface="Roboto" panose="02000000000000000000" pitchFamily="2" charset="0"/>
                <a:cs typeface="Arial" panose="020B0604020202020204" pitchFamily="34" charset="0"/>
              </a:rPr>
              <a:t> seriously.</a:t>
            </a:r>
            <a:endParaRPr lang="en-US" sz="3200" b="1" u="sng"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b="1" u="sng"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11278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Team</a:t>
            </a:r>
            <a:endParaRPr lang="en-US" dirty="0"/>
          </a:p>
        </p:txBody>
      </p:sp>
      <p:sp>
        <p:nvSpPr>
          <p:cNvPr id="3" name="Content Placeholder 2"/>
          <p:cNvSpPr txBox="1">
            <a:spLocks/>
          </p:cNvSpPr>
          <p:nvPr/>
        </p:nvSpPr>
        <p:spPr>
          <a:xfrm>
            <a:off x="289560" y="762000"/>
            <a:ext cx="8583814" cy="53340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endParaRPr lang="en-US" sz="1500" b="1" dirty="0" smtClean="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3200" b="1" dirty="0" smtClean="0">
                <a:latin typeface="Arial" panose="020B0604020202020204" pitchFamily="34" charset="0"/>
                <a:ea typeface="Roboto" panose="02000000000000000000" pitchFamily="2" charset="0"/>
                <a:cs typeface="Arial" panose="020B0604020202020204" pitchFamily="34" charset="0"/>
              </a:rPr>
              <a:t>Our Promise:</a:t>
            </a:r>
          </a:p>
          <a:p>
            <a:pPr indent="0">
              <a:spcBef>
                <a:spcPts val="0"/>
              </a:spcBef>
              <a:buNone/>
            </a:pPr>
            <a:r>
              <a:rPr lang="en-US" sz="2400" dirty="0" smtClean="0">
                <a:latin typeface="Arial" panose="020B0604020202020204" pitchFamily="34" charset="0"/>
                <a:ea typeface="Roboto" panose="02000000000000000000" pitchFamily="2" charset="0"/>
                <a:cs typeface="Arial" panose="020B0604020202020204" pitchFamily="34" charset="0"/>
              </a:rPr>
              <a:t>If you’re willing to put in the time – and you take our advice, we’re here to help you </a:t>
            </a:r>
            <a:r>
              <a:rPr lang="en-US" sz="2400" u="sng" dirty="0" smtClean="0">
                <a:latin typeface="Arial" panose="020B0604020202020204" pitchFamily="34" charset="0"/>
                <a:ea typeface="Roboto" panose="02000000000000000000" pitchFamily="2" charset="0"/>
                <a:cs typeface="Arial" panose="020B0604020202020204" pitchFamily="34" charset="0"/>
              </a:rPr>
              <a:t>100% of the way</a:t>
            </a:r>
            <a:r>
              <a:rPr lang="en-US" sz="2400" dirty="0" smtClean="0">
                <a:latin typeface="Arial" panose="020B0604020202020204" pitchFamily="34" charset="0"/>
                <a:ea typeface="Roboto" panose="02000000000000000000" pitchFamily="2" charset="0"/>
                <a:cs typeface="Arial" panose="020B0604020202020204" pitchFamily="34" charset="0"/>
              </a:rPr>
              <a:t>. </a:t>
            </a:r>
          </a:p>
          <a:p>
            <a:pPr indent="0">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2400" dirty="0" smtClean="0">
                <a:latin typeface="Arial" panose="020B0604020202020204" pitchFamily="34" charset="0"/>
                <a:ea typeface="Roboto" panose="02000000000000000000" pitchFamily="2" charset="0"/>
                <a:cs typeface="Arial" panose="020B0604020202020204" pitchFamily="34" charset="0"/>
              </a:rPr>
              <a:t>This goes for everyone working behind the program:</a:t>
            </a:r>
          </a:p>
          <a:p>
            <a:pPr indent="0">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Instructors</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TAs </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Student Success Team</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Career Coaches</a:t>
            </a:r>
          </a:p>
          <a:p>
            <a:pPr marL="571500" indent="-3429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Everyone Else…</a:t>
            </a:r>
          </a:p>
          <a:p>
            <a:pPr indent="0" algn="ctr">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729684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Nothing Comes Easy…</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3200" dirty="0" smtClean="0">
                <a:latin typeface="Arial" panose="020B0604020202020204" pitchFamily="34" charset="0"/>
                <a:ea typeface="Roboto" panose="02000000000000000000" pitchFamily="2" charset="0"/>
                <a:cs typeface="Arial" panose="020B0604020202020204" pitchFamily="34" charset="0"/>
              </a:rPr>
              <a:t/>
            </a:r>
            <a:br>
              <a:rPr lang="en-US" sz="3200" dirty="0" smtClean="0">
                <a:latin typeface="Arial" panose="020B0604020202020204" pitchFamily="34" charset="0"/>
                <a:ea typeface="Roboto" panose="02000000000000000000" pitchFamily="2" charset="0"/>
                <a:cs typeface="Arial" panose="020B0604020202020204" pitchFamily="34" charset="0"/>
              </a:rPr>
            </a:br>
            <a:r>
              <a:rPr lang="en-US" sz="3200" dirty="0" smtClean="0">
                <a:latin typeface="Arial" panose="020B0604020202020204" pitchFamily="34" charset="0"/>
                <a:ea typeface="Roboto" panose="02000000000000000000" pitchFamily="2" charset="0"/>
                <a:cs typeface="Arial" panose="020B0604020202020204" pitchFamily="34" charset="0"/>
              </a:rPr>
              <a:t>As students, you face two </a:t>
            </a:r>
            <a:r>
              <a:rPr lang="en-US" sz="3200" b="1" dirty="0" smtClean="0">
                <a:latin typeface="Arial" panose="020B0604020202020204" pitchFamily="34" charset="0"/>
                <a:ea typeface="Roboto" panose="02000000000000000000" pitchFamily="2" charset="0"/>
                <a:cs typeface="Arial" panose="020B0604020202020204" pitchFamily="34" charset="0"/>
              </a:rPr>
              <a:t>HUGE obstacles</a:t>
            </a:r>
            <a:endParaRPr lang="en-US" sz="3200" b="1" u="sng"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067931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12239</TotalTime>
  <Words>1273</Words>
  <Application>Microsoft Macintosh PowerPoint</Application>
  <PresentationFormat>On-screen Show (4:3)</PresentationFormat>
  <Paragraphs>339</Paragraphs>
  <Slides>41</Slides>
  <Notes>33</Notes>
  <HiddenSlides>0</HiddenSlides>
  <MMClips>0</MMClips>
  <ScaleCrop>false</ScaleCrop>
  <HeadingPairs>
    <vt:vector size="4" baseType="variant">
      <vt:variant>
        <vt:lpstr>Theme</vt:lpstr>
      </vt:variant>
      <vt:variant>
        <vt:i4>4</vt:i4>
      </vt:variant>
      <vt:variant>
        <vt:lpstr>Slide Titles</vt:lpstr>
      </vt:variant>
      <vt:variant>
        <vt:i4>41</vt:i4>
      </vt:variant>
    </vt:vector>
  </HeadingPairs>
  <TitlesOfParts>
    <vt:vector size="45" baseType="lpstr">
      <vt:lpstr>UCF - Theme</vt:lpstr>
      <vt:lpstr>Rutgers - Theme</vt:lpstr>
      <vt:lpstr>Unbranded</vt:lpstr>
      <vt:lpstr>UTAustin</vt:lpstr>
      <vt:lpstr>The Zen of Coding</vt:lpstr>
      <vt:lpstr>Quick Introductions!</vt:lpstr>
      <vt:lpstr>Instructor = … ?</vt:lpstr>
      <vt:lpstr>Some Cool Stuff I Made…</vt:lpstr>
      <vt:lpstr>The Path of Learning</vt:lpstr>
      <vt:lpstr>Common Student Goals</vt:lpstr>
      <vt:lpstr>Your Goal = Our Goal</vt:lpstr>
      <vt:lpstr>Support Team</vt:lpstr>
      <vt:lpstr>Nothing Comes Easy…</vt:lpstr>
      <vt:lpstr>Obstacle #1 – The Great Confusion</vt:lpstr>
      <vt:lpstr>Obstacle #2 – The Great Doubt</vt:lpstr>
      <vt:lpstr>Nothing Comes Easy…</vt:lpstr>
      <vt:lpstr>Learning is “Frustrating”</vt:lpstr>
      <vt:lpstr>Advice for the Journey</vt:lpstr>
      <vt:lpstr>Advice for the Journey</vt:lpstr>
      <vt:lpstr>Advice for the Journey</vt:lpstr>
      <vt:lpstr>Course Structure</vt:lpstr>
      <vt:lpstr>Daily Schedule</vt:lpstr>
      <vt:lpstr>Daily Schedule</vt:lpstr>
      <vt:lpstr>Today’s Schedule</vt:lpstr>
      <vt:lpstr>Pre-Work</vt:lpstr>
      <vt:lpstr>Software Checklist</vt:lpstr>
      <vt:lpstr>Accounts Checklist</vt:lpstr>
      <vt:lpstr>Self-Check</vt:lpstr>
      <vt:lpstr>On the Modern Web</vt:lpstr>
      <vt:lpstr>Full-Stack Development?</vt:lpstr>
      <vt:lpstr>The “Magic” of YouTube</vt:lpstr>
      <vt:lpstr>Full-Stack Development</vt:lpstr>
      <vt:lpstr>Full-Stack Development</vt:lpstr>
      <vt:lpstr>Full-Stack Development</vt:lpstr>
      <vt:lpstr>Let’s Get Crackin!</vt:lpstr>
      <vt:lpstr>Intro to Console / Terminal</vt:lpstr>
      <vt:lpstr>INSTRUCTOR DEMO</vt:lpstr>
      <vt:lpstr>&gt; Organize Your Code</vt:lpstr>
      <vt:lpstr>&gt; YOUR TURN!</vt:lpstr>
      <vt:lpstr>Intro to Console</vt:lpstr>
      <vt:lpstr>Hello, HTML</vt:lpstr>
      <vt:lpstr>&lt;title&gt; Intro to HTML &lt;/title&gt;</vt:lpstr>
      <vt:lpstr>&gt; YOUR TURN</vt:lpstr>
      <vt:lpstr>&lt;title&gt; Intro to HTML &lt;/title&gt;</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Stephanie Greco</cp:lastModifiedBy>
  <cp:revision>1400</cp:revision>
  <cp:lastPrinted>2016-01-30T16:23:56Z</cp:lastPrinted>
  <dcterms:created xsi:type="dcterms:W3CDTF">2015-01-20T17:19:00Z</dcterms:created>
  <dcterms:modified xsi:type="dcterms:W3CDTF">2016-05-05T21:50:24Z</dcterms:modified>
</cp:coreProperties>
</file>