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46" r:id="rId3"/>
    <p:sldId id="368" r:id="rId4"/>
    <p:sldId id="369" r:id="rId5"/>
    <p:sldId id="370" r:id="rId6"/>
    <p:sldId id="373" r:id="rId7"/>
    <p:sldId id="371" r:id="rId8"/>
    <p:sldId id="372" r:id="rId9"/>
    <p:sldId id="374" r:id="rId10"/>
    <p:sldId id="375" r:id="rId11"/>
    <p:sldId id="348" r:id="rId12"/>
    <p:sldId id="349" r:id="rId13"/>
    <p:sldId id="376" r:id="rId14"/>
    <p:sldId id="381" r:id="rId15"/>
    <p:sldId id="377" r:id="rId16"/>
    <p:sldId id="350" r:id="rId17"/>
    <p:sldId id="378" r:id="rId18"/>
    <p:sldId id="379" r:id="rId19"/>
    <p:sldId id="342" r:id="rId20"/>
    <p:sldId id="351" r:id="rId21"/>
    <p:sldId id="344" r:id="rId22"/>
    <p:sldId id="343" r:id="rId23"/>
    <p:sldId id="345" r:id="rId24"/>
    <p:sldId id="352" r:id="rId25"/>
    <p:sldId id="367" r:id="rId2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8"/>
    <p:restoredTop sz="94694"/>
  </p:normalViewPr>
  <p:slideViewPr>
    <p:cSldViewPr snapToGrid="0">
      <p:cViewPr varScale="1">
        <p:scale>
          <a:sx n="117" d="100"/>
          <a:sy n="117" d="100"/>
        </p:scale>
        <p:origin x="1256"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63af9e88c4a0877" providerId="LiveId" clId="{8EB4F20D-B7D0-43D4-8B26-CB7600E5879D}"/>
    <pc:docChg chg="custSel addSld modSld">
      <pc:chgData name="" userId="b63af9e88c4a0877" providerId="LiveId" clId="{8EB4F20D-B7D0-43D4-8B26-CB7600E5879D}" dt="2023-08-28T14:55:07.617" v="471" actId="20577"/>
      <pc:docMkLst>
        <pc:docMk/>
      </pc:docMkLst>
      <pc:sldChg chg="modSp add">
        <pc:chgData name="" userId="b63af9e88c4a0877" providerId="LiveId" clId="{8EB4F20D-B7D0-43D4-8B26-CB7600E5879D}" dt="2023-08-28T14:55:07.617" v="471" actId="20577"/>
        <pc:sldMkLst>
          <pc:docMk/>
          <pc:sldMk cId="3965189687" sldId="346"/>
        </pc:sldMkLst>
        <pc:spChg chg="mod">
          <ac:chgData name="" userId="b63af9e88c4a0877" providerId="LiveId" clId="{8EB4F20D-B7D0-43D4-8B26-CB7600E5879D}" dt="2023-08-22T21:31:43.217" v="7" actId="20577"/>
          <ac:spMkLst>
            <pc:docMk/>
            <pc:sldMk cId="3965189687" sldId="346"/>
            <ac:spMk id="2" creationId="{7FAA6177-1B59-4873-9046-8AB0850A5E96}"/>
          </ac:spMkLst>
        </pc:spChg>
        <pc:spChg chg="mod">
          <ac:chgData name="" userId="b63af9e88c4a0877" providerId="LiveId" clId="{8EB4F20D-B7D0-43D4-8B26-CB7600E5879D}" dt="2023-08-28T14:55:07.617" v="471" actId="20577"/>
          <ac:spMkLst>
            <pc:docMk/>
            <pc:sldMk cId="3965189687" sldId="346"/>
            <ac:spMk id="3" creationId="{C95F2702-ECFD-4E4E-ACD3-F8BE1CB2B81F}"/>
          </ac:spMkLst>
        </pc:spChg>
      </pc:sldChg>
      <pc:sldChg chg="addSp delSp modSp add">
        <pc:chgData name="" userId="b63af9e88c4a0877" providerId="LiveId" clId="{8EB4F20D-B7D0-43D4-8B26-CB7600E5879D}" dt="2023-08-22T21:38:11.158" v="183" actId="1076"/>
        <pc:sldMkLst>
          <pc:docMk/>
          <pc:sldMk cId="498070206" sldId="347"/>
        </pc:sldMkLst>
        <pc:spChg chg="mod">
          <ac:chgData name="" userId="b63af9e88c4a0877" providerId="LiveId" clId="{8EB4F20D-B7D0-43D4-8B26-CB7600E5879D}" dt="2023-08-22T21:34:09.870" v="56" actId="20577"/>
          <ac:spMkLst>
            <pc:docMk/>
            <pc:sldMk cId="498070206" sldId="347"/>
            <ac:spMk id="2" creationId="{EC60BC42-5388-4B44-BDAE-D0F7D8E306B1}"/>
          </ac:spMkLst>
        </pc:spChg>
        <pc:spChg chg="del mod">
          <ac:chgData name="" userId="b63af9e88c4a0877" providerId="LiveId" clId="{8EB4F20D-B7D0-43D4-8B26-CB7600E5879D}" dt="2023-08-22T21:34:48.901" v="62" actId="478"/>
          <ac:spMkLst>
            <pc:docMk/>
            <pc:sldMk cId="498070206" sldId="347"/>
            <ac:spMk id="3" creationId="{A20AA7AC-AC9B-44DC-A293-22F6258813BC}"/>
          </ac:spMkLst>
        </pc:spChg>
        <pc:spChg chg="add mod">
          <ac:chgData name="" userId="b63af9e88c4a0877" providerId="LiveId" clId="{8EB4F20D-B7D0-43D4-8B26-CB7600E5879D}" dt="2023-08-22T21:38:11.158" v="183" actId="1076"/>
          <ac:spMkLst>
            <pc:docMk/>
            <pc:sldMk cId="498070206" sldId="347"/>
            <ac:spMk id="7" creationId="{02EEDADC-50E1-4998-9652-51F97CFCDF27}"/>
          </ac:spMkLst>
        </pc:spChg>
        <pc:spChg chg="add mod">
          <ac:chgData name="" userId="b63af9e88c4a0877" providerId="LiveId" clId="{8EB4F20D-B7D0-43D4-8B26-CB7600E5879D}" dt="2023-08-22T21:35:43.012" v="101" actId="20577"/>
          <ac:spMkLst>
            <pc:docMk/>
            <pc:sldMk cId="498070206" sldId="347"/>
            <ac:spMk id="8" creationId="{87F4C81C-3B8E-4675-AD89-B3C2921162A0}"/>
          </ac:spMkLst>
        </pc:spChg>
        <pc:spChg chg="add mod">
          <ac:chgData name="" userId="b63af9e88c4a0877" providerId="LiveId" clId="{8EB4F20D-B7D0-43D4-8B26-CB7600E5879D}" dt="2023-08-22T21:35:55.193" v="116" actId="20577"/>
          <ac:spMkLst>
            <pc:docMk/>
            <pc:sldMk cId="498070206" sldId="347"/>
            <ac:spMk id="9" creationId="{9BAF11C5-12F5-4893-B462-41518B433F84}"/>
          </ac:spMkLst>
        </pc:spChg>
        <pc:spChg chg="add mod">
          <ac:chgData name="" userId="b63af9e88c4a0877" providerId="LiveId" clId="{8EB4F20D-B7D0-43D4-8B26-CB7600E5879D}" dt="2023-08-22T21:36:41.972" v="128" actId="1076"/>
          <ac:spMkLst>
            <pc:docMk/>
            <pc:sldMk cId="498070206" sldId="347"/>
            <ac:spMk id="10" creationId="{BC39ACA2-C668-4D80-89CC-E6CCE771516C}"/>
          </ac:spMkLst>
        </pc:spChg>
        <pc:spChg chg="add mod">
          <ac:chgData name="" userId="b63af9e88c4a0877" providerId="LiveId" clId="{8EB4F20D-B7D0-43D4-8B26-CB7600E5879D}" dt="2023-08-22T21:36:52.278" v="136" actId="6549"/>
          <ac:spMkLst>
            <pc:docMk/>
            <pc:sldMk cId="498070206" sldId="347"/>
            <ac:spMk id="11" creationId="{C9790B0F-0C1B-4DB4-8761-A143DE64D758}"/>
          </ac:spMkLst>
        </pc:spChg>
        <pc:spChg chg="add mod">
          <ac:chgData name="" userId="b63af9e88c4a0877" providerId="LiveId" clId="{8EB4F20D-B7D0-43D4-8B26-CB7600E5879D}" dt="2023-08-22T21:37:23.925" v="158" actId="1076"/>
          <ac:spMkLst>
            <pc:docMk/>
            <pc:sldMk cId="498070206" sldId="347"/>
            <ac:spMk id="12" creationId="{82E7B92B-8B6F-4040-ADF5-504424B3544B}"/>
          </ac:spMkLst>
        </pc:spChg>
        <pc:picChg chg="add del mod">
          <ac:chgData name="" userId="b63af9e88c4a0877" providerId="LiveId" clId="{8EB4F20D-B7D0-43D4-8B26-CB7600E5879D}" dt="2023-08-22T21:36:55.184" v="137" actId="478"/>
          <ac:picMkLst>
            <pc:docMk/>
            <pc:sldMk cId="498070206" sldId="347"/>
            <ac:picMk id="5" creationId="{5871DA5F-5805-4C72-8138-251FDCE56255}"/>
          </ac:picMkLst>
        </pc:picChg>
        <pc:picChg chg="add mod">
          <ac:chgData name="" userId="b63af9e88c4a0877" providerId="LiveId" clId="{8EB4F20D-B7D0-43D4-8B26-CB7600E5879D}" dt="2023-08-22T21:35:01.163" v="68" actId="1076"/>
          <ac:picMkLst>
            <pc:docMk/>
            <pc:sldMk cId="498070206" sldId="347"/>
            <ac:picMk id="6" creationId="{1D857DB8-53EF-42AC-944C-13ED7AB6A3B2}"/>
          </ac:picMkLst>
        </pc:picChg>
      </pc:sldChg>
      <pc:sldChg chg="addSp delSp modSp add">
        <pc:chgData name="" userId="b63af9e88c4a0877" providerId="LiveId" clId="{8EB4F20D-B7D0-43D4-8B26-CB7600E5879D}" dt="2023-08-22T21:42:28.392" v="209"/>
        <pc:sldMkLst>
          <pc:docMk/>
          <pc:sldMk cId="1706508743" sldId="348"/>
        </pc:sldMkLst>
        <pc:spChg chg="mod">
          <ac:chgData name="" userId="b63af9e88c4a0877" providerId="LiveId" clId="{8EB4F20D-B7D0-43D4-8B26-CB7600E5879D}" dt="2023-08-22T21:42:02.671" v="202" actId="6549"/>
          <ac:spMkLst>
            <pc:docMk/>
            <pc:sldMk cId="1706508743" sldId="348"/>
            <ac:spMk id="2" creationId="{7067349F-784B-4324-BC9B-F1980E95E364}"/>
          </ac:spMkLst>
        </pc:spChg>
        <pc:spChg chg="del">
          <ac:chgData name="" userId="b63af9e88c4a0877" providerId="LiveId" clId="{8EB4F20D-B7D0-43D4-8B26-CB7600E5879D}" dt="2023-08-22T21:42:04.639" v="203" actId="478"/>
          <ac:spMkLst>
            <pc:docMk/>
            <pc:sldMk cId="1706508743" sldId="348"/>
            <ac:spMk id="3" creationId="{39751806-5D7A-4E28-917C-FB0CA2A124D6}"/>
          </ac:spMkLst>
        </pc:spChg>
        <pc:picChg chg="add mod">
          <ac:chgData name="" userId="b63af9e88c4a0877" providerId="LiveId" clId="{8EB4F20D-B7D0-43D4-8B26-CB7600E5879D}" dt="2023-08-22T21:42:11.627" v="207" actId="1076"/>
          <ac:picMkLst>
            <pc:docMk/>
            <pc:sldMk cId="1706508743" sldId="348"/>
            <ac:picMk id="5" creationId="{C7C0C99A-8C51-4516-9597-111879C47D47}"/>
          </ac:picMkLst>
        </pc:picChg>
        <pc:picChg chg="add del">
          <ac:chgData name="" userId="b63af9e88c4a0877" providerId="LiveId" clId="{8EB4F20D-B7D0-43D4-8B26-CB7600E5879D}" dt="2023-08-22T21:42:28.392" v="209"/>
          <ac:picMkLst>
            <pc:docMk/>
            <pc:sldMk cId="1706508743" sldId="348"/>
            <ac:picMk id="6" creationId="{5E3747CE-D65F-4B4B-9825-EBE9B5E51878}"/>
          </ac:picMkLst>
        </pc:picChg>
      </pc:sldChg>
      <pc:sldChg chg="addSp delSp modSp add">
        <pc:chgData name="" userId="b63af9e88c4a0877" providerId="LiveId" clId="{8EB4F20D-B7D0-43D4-8B26-CB7600E5879D}" dt="2023-08-22T21:48:26.459" v="370" actId="1036"/>
        <pc:sldMkLst>
          <pc:docMk/>
          <pc:sldMk cId="2514811139" sldId="349"/>
        </pc:sldMkLst>
        <pc:spChg chg="mod">
          <ac:chgData name="" userId="b63af9e88c4a0877" providerId="LiveId" clId="{8EB4F20D-B7D0-43D4-8B26-CB7600E5879D}" dt="2023-08-22T21:48:24.880" v="369" actId="20577"/>
          <ac:spMkLst>
            <pc:docMk/>
            <pc:sldMk cId="2514811139" sldId="349"/>
            <ac:spMk id="2" creationId="{7067349F-784B-4324-BC9B-F1980E95E364}"/>
          </ac:spMkLst>
        </pc:spChg>
        <pc:picChg chg="add mod">
          <ac:chgData name="" userId="b63af9e88c4a0877" providerId="LiveId" clId="{8EB4F20D-B7D0-43D4-8B26-CB7600E5879D}" dt="2023-08-22T21:48:26.459" v="370" actId="1036"/>
          <ac:picMkLst>
            <pc:docMk/>
            <pc:sldMk cId="2514811139" sldId="349"/>
            <ac:picMk id="3" creationId="{9FB9AC6A-20C3-4E9E-9C34-87234FF7437A}"/>
          </ac:picMkLst>
        </pc:picChg>
        <pc:picChg chg="del">
          <ac:chgData name="" userId="b63af9e88c4a0877" providerId="LiveId" clId="{8EB4F20D-B7D0-43D4-8B26-CB7600E5879D}" dt="2023-08-22T21:42:36.439" v="211" actId="478"/>
          <ac:picMkLst>
            <pc:docMk/>
            <pc:sldMk cId="2514811139" sldId="349"/>
            <ac:picMk id="5" creationId="{C7C0C99A-8C51-4516-9597-111879C47D47}"/>
          </ac:picMkLst>
        </pc:picChg>
      </pc:sldChg>
      <pc:sldChg chg="addSp delSp modSp add">
        <pc:chgData name="" userId="b63af9e88c4a0877" providerId="LiveId" clId="{8EB4F20D-B7D0-43D4-8B26-CB7600E5879D}" dt="2023-08-22T21:48:14.378" v="339" actId="20577"/>
        <pc:sldMkLst>
          <pc:docMk/>
          <pc:sldMk cId="2148153767" sldId="350"/>
        </pc:sldMkLst>
        <pc:spChg chg="mod">
          <ac:chgData name="" userId="b63af9e88c4a0877" providerId="LiveId" clId="{8EB4F20D-B7D0-43D4-8B26-CB7600E5879D}" dt="2023-08-22T21:48:14.378" v="339" actId="20577"/>
          <ac:spMkLst>
            <pc:docMk/>
            <pc:sldMk cId="2148153767" sldId="350"/>
            <ac:spMk id="2" creationId="{3B2610CD-7C11-40A6-A8D1-00E449AF34F8}"/>
          </ac:spMkLst>
        </pc:spChg>
        <pc:spChg chg="del">
          <ac:chgData name="" userId="b63af9e88c4a0877" providerId="LiveId" clId="{8EB4F20D-B7D0-43D4-8B26-CB7600E5879D}" dt="2023-08-22T21:44:05.314" v="240" actId="478"/>
          <ac:spMkLst>
            <pc:docMk/>
            <pc:sldMk cId="2148153767" sldId="350"/>
            <ac:spMk id="3" creationId="{57EB2CB8-5A62-4C9C-9329-E8B94D9A4608}"/>
          </ac:spMkLst>
        </pc:spChg>
        <pc:picChg chg="add mod">
          <ac:chgData name="" userId="b63af9e88c4a0877" providerId="LiveId" clId="{8EB4F20D-B7D0-43D4-8B26-CB7600E5879D}" dt="2023-08-22T21:44:12.333" v="246" actId="1037"/>
          <ac:picMkLst>
            <pc:docMk/>
            <pc:sldMk cId="2148153767" sldId="350"/>
            <ac:picMk id="5" creationId="{B6E1ABAD-B015-4B18-87F6-397D367E04E1}"/>
          </ac:picMkLst>
        </pc:picChg>
        <pc:picChg chg="add mod">
          <ac:chgData name="" userId="b63af9e88c4a0877" providerId="LiveId" clId="{8EB4F20D-B7D0-43D4-8B26-CB7600E5879D}" dt="2023-08-22T21:44:28.390" v="250" actId="1076"/>
          <ac:picMkLst>
            <pc:docMk/>
            <pc:sldMk cId="2148153767" sldId="350"/>
            <ac:picMk id="6" creationId="{BECB2C8B-B863-4BF5-9E99-869EF596C2E3}"/>
          </ac:picMkLst>
        </pc:picChg>
      </pc:sldChg>
      <pc:sldChg chg="addSp delSp modSp add">
        <pc:chgData name="" userId="b63af9e88c4a0877" providerId="LiveId" clId="{8EB4F20D-B7D0-43D4-8B26-CB7600E5879D}" dt="2023-08-22T21:46:20.456" v="296" actId="1036"/>
        <pc:sldMkLst>
          <pc:docMk/>
          <pc:sldMk cId="735963095" sldId="351"/>
        </pc:sldMkLst>
        <pc:spChg chg="mod">
          <ac:chgData name="" userId="b63af9e88c4a0877" providerId="LiveId" clId="{8EB4F20D-B7D0-43D4-8B26-CB7600E5879D}" dt="2023-08-22T21:45:41.586" v="273" actId="20577"/>
          <ac:spMkLst>
            <pc:docMk/>
            <pc:sldMk cId="735963095" sldId="351"/>
            <ac:spMk id="2" creationId="{A270AF45-68E7-432A-B522-ED34C2A8C4FC}"/>
          </ac:spMkLst>
        </pc:spChg>
        <pc:spChg chg="del">
          <ac:chgData name="" userId="b63af9e88c4a0877" providerId="LiveId" clId="{8EB4F20D-B7D0-43D4-8B26-CB7600E5879D}" dt="2023-08-22T21:45:31.065" v="252" actId="478"/>
          <ac:spMkLst>
            <pc:docMk/>
            <pc:sldMk cId="735963095" sldId="351"/>
            <ac:spMk id="3" creationId="{D469A456-5FD3-477D-ACA5-F182B058C9D6}"/>
          </ac:spMkLst>
        </pc:spChg>
        <pc:picChg chg="add mod">
          <ac:chgData name="" userId="b63af9e88c4a0877" providerId="LiveId" clId="{8EB4F20D-B7D0-43D4-8B26-CB7600E5879D}" dt="2023-08-22T21:46:15.021" v="291" actId="1037"/>
          <ac:picMkLst>
            <pc:docMk/>
            <pc:sldMk cId="735963095" sldId="351"/>
            <ac:picMk id="5" creationId="{76FEF581-0B78-42ED-946D-BBE07A8B5AEC}"/>
          </ac:picMkLst>
        </pc:picChg>
        <pc:picChg chg="add mod">
          <ac:chgData name="" userId="b63af9e88c4a0877" providerId="LiveId" clId="{8EB4F20D-B7D0-43D4-8B26-CB7600E5879D}" dt="2023-08-22T21:46:20.456" v="296" actId="1036"/>
          <ac:picMkLst>
            <pc:docMk/>
            <pc:sldMk cId="735963095" sldId="351"/>
            <ac:picMk id="6" creationId="{21895CCF-0ABB-4DA9-85A9-4CB7C2612540}"/>
          </ac:picMkLst>
        </pc:picChg>
      </pc:sldChg>
    </pc:docChg>
  </pc:docChgLst>
  <pc:docChgLst>
    <pc:chgData name="Saucerman, Jeffrey J (jjs3g)" userId="61e34ad2-91cc-436b-9fcb-3d471751fcd2" providerId="ADAL" clId="{5BFE7B7A-B862-470E-ABE2-FA0709084690}"/>
    <pc:docChg chg="undo custSel addSld modSld sldOrd">
      <pc:chgData name="Saucerman, Jeffrey J (jjs3g)" userId="61e34ad2-91cc-436b-9fcb-3d471751fcd2" providerId="ADAL" clId="{5BFE7B7A-B862-470E-ABE2-FA0709084690}" dt="2024-08-28T14:17:02.588" v="1035" actId="1076"/>
      <pc:docMkLst>
        <pc:docMk/>
      </pc:docMkLst>
      <pc:sldChg chg="modSp new mod">
        <pc:chgData name="Saucerman, Jeffrey J (jjs3g)" userId="61e34ad2-91cc-436b-9fcb-3d471751fcd2" providerId="ADAL" clId="{5BFE7B7A-B862-470E-ABE2-FA0709084690}" dt="2024-08-28T13:45:01.316" v="50" actId="20577"/>
        <pc:sldMkLst>
          <pc:docMk/>
          <pc:sldMk cId="3988987757" sldId="353"/>
        </pc:sldMkLst>
        <pc:spChg chg="mod">
          <ac:chgData name="Saucerman, Jeffrey J (jjs3g)" userId="61e34ad2-91cc-436b-9fcb-3d471751fcd2" providerId="ADAL" clId="{5BFE7B7A-B862-470E-ABE2-FA0709084690}" dt="2024-08-28T13:44:14.465" v="45" actId="20577"/>
          <ac:spMkLst>
            <pc:docMk/>
            <pc:sldMk cId="3988987757" sldId="353"/>
            <ac:spMk id="2" creationId="{B3DB5C60-5ABA-4428-A1F4-0BAADD1AE28C}"/>
          </ac:spMkLst>
        </pc:spChg>
        <pc:spChg chg="mod">
          <ac:chgData name="Saucerman, Jeffrey J (jjs3g)" userId="61e34ad2-91cc-436b-9fcb-3d471751fcd2" providerId="ADAL" clId="{5BFE7B7A-B862-470E-ABE2-FA0709084690}" dt="2024-08-28T13:45:01.316" v="50" actId="20577"/>
          <ac:spMkLst>
            <pc:docMk/>
            <pc:sldMk cId="3988987757" sldId="353"/>
            <ac:spMk id="3" creationId="{3864AA77-6BD1-44D7-9335-482723C1696B}"/>
          </ac:spMkLst>
        </pc:spChg>
      </pc:sldChg>
      <pc:sldChg chg="addSp delSp modSp new mod modAnim">
        <pc:chgData name="Saucerman, Jeffrey J (jjs3g)" userId="61e34ad2-91cc-436b-9fcb-3d471751fcd2" providerId="ADAL" clId="{5BFE7B7A-B862-470E-ABE2-FA0709084690}" dt="2024-08-28T14:05:16.006" v="128" actId="20577"/>
        <pc:sldMkLst>
          <pc:docMk/>
          <pc:sldMk cId="4294483694" sldId="354"/>
        </pc:sldMkLst>
        <pc:spChg chg="mod">
          <ac:chgData name="Saucerman, Jeffrey J (jjs3g)" userId="61e34ad2-91cc-436b-9fcb-3d471751fcd2" providerId="ADAL" clId="{5BFE7B7A-B862-470E-ABE2-FA0709084690}" dt="2024-08-28T14:05:16.006" v="128" actId="20577"/>
          <ac:spMkLst>
            <pc:docMk/>
            <pc:sldMk cId="4294483694" sldId="354"/>
            <ac:spMk id="2" creationId="{5570FBEE-FE81-46DA-954B-EC58169664E3}"/>
          </ac:spMkLst>
        </pc:spChg>
        <pc:spChg chg="del">
          <ac:chgData name="Saucerman, Jeffrey J (jjs3g)" userId="61e34ad2-91cc-436b-9fcb-3d471751fcd2" providerId="ADAL" clId="{5BFE7B7A-B862-470E-ABE2-FA0709084690}" dt="2024-08-28T13:59:42.460" v="70" actId="478"/>
          <ac:spMkLst>
            <pc:docMk/>
            <pc:sldMk cId="4294483694" sldId="354"/>
            <ac:spMk id="3" creationId="{2874CBA5-594F-4BFC-95C0-04D9CBF8BFF4}"/>
          </ac:spMkLst>
        </pc:spChg>
        <pc:picChg chg="add mod">
          <ac:chgData name="Saucerman, Jeffrey J (jjs3g)" userId="61e34ad2-91cc-436b-9fcb-3d471751fcd2" providerId="ADAL" clId="{5BFE7B7A-B862-470E-ABE2-FA0709084690}" dt="2024-08-28T14:00:02.605" v="74" actId="14100"/>
          <ac:picMkLst>
            <pc:docMk/>
            <pc:sldMk cId="4294483694" sldId="354"/>
            <ac:picMk id="5" creationId="{6C2A7CC9-13A7-4C3F-907D-BA362B10A42C}"/>
          </ac:picMkLst>
        </pc:picChg>
      </pc:sldChg>
      <pc:sldChg chg="addSp delSp modSp new mod modAnim">
        <pc:chgData name="Saucerman, Jeffrey J (jjs3g)" userId="61e34ad2-91cc-436b-9fcb-3d471751fcd2" providerId="ADAL" clId="{5BFE7B7A-B862-470E-ABE2-FA0709084690}" dt="2024-08-28T14:04:55.010" v="121" actId="20577"/>
        <pc:sldMkLst>
          <pc:docMk/>
          <pc:sldMk cId="2194082594" sldId="355"/>
        </pc:sldMkLst>
        <pc:spChg chg="mod">
          <ac:chgData name="Saucerman, Jeffrey J (jjs3g)" userId="61e34ad2-91cc-436b-9fcb-3d471751fcd2" providerId="ADAL" clId="{5BFE7B7A-B862-470E-ABE2-FA0709084690}" dt="2024-08-28T14:04:55.010" v="121" actId="20577"/>
          <ac:spMkLst>
            <pc:docMk/>
            <pc:sldMk cId="2194082594" sldId="355"/>
            <ac:spMk id="2" creationId="{2F26072A-C6F6-49F6-BFEC-EEB0FA9E1003}"/>
          </ac:spMkLst>
        </pc:spChg>
        <pc:spChg chg="del">
          <ac:chgData name="Saucerman, Jeffrey J (jjs3g)" userId="61e34ad2-91cc-436b-9fcb-3d471751fcd2" providerId="ADAL" clId="{5BFE7B7A-B862-470E-ABE2-FA0709084690}" dt="2024-08-28T14:00:17.686" v="85" actId="478"/>
          <ac:spMkLst>
            <pc:docMk/>
            <pc:sldMk cId="2194082594" sldId="355"/>
            <ac:spMk id="3" creationId="{DE69AA15-9EA0-45BD-931B-35CA11587D90}"/>
          </ac:spMkLst>
        </pc:spChg>
        <pc:picChg chg="add mod">
          <ac:chgData name="Saucerman, Jeffrey J (jjs3g)" userId="61e34ad2-91cc-436b-9fcb-3d471751fcd2" providerId="ADAL" clId="{5BFE7B7A-B862-470E-ABE2-FA0709084690}" dt="2024-08-28T14:00:57.120" v="88" actId="14100"/>
          <ac:picMkLst>
            <pc:docMk/>
            <pc:sldMk cId="2194082594" sldId="355"/>
            <ac:picMk id="5" creationId="{5B5E3662-0E25-42F7-8958-CEE106D55BF0}"/>
          </ac:picMkLst>
        </pc:picChg>
      </pc:sldChg>
      <pc:sldChg chg="addSp delSp modSp new mod modAnim">
        <pc:chgData name="Saucerman, Jeffrey J (jjs3g)" userId="61e34ad2-91cc-436b-9fcb-3d471751fcd2" providerId="ADAL" clId="{5BFE7B7A-B862-470E-ABE2-FA0709084690}" dt="2024-08-28T14:04:38.820" v="114" actId="20577"/>
        <pc:sldMkLst>
          <pc:docMk/>
          <pc:sldMk cId="2142705139" sldId="356"/>
        </pc:sldMkLst>
        <pc:spChg chg="mod">
          <ac:chgData name="Saucerman, Jeffrey J (jjs3g)" userId="61e34ad2-91cc-436b-9fcb-3d471751fcd2" providerId="ADAL" clId="{5BFE7B7A-B862-470E-ABE2-FA0709084690}" dt="2024-08-28T14:04:38.820" v="114" actId="20577"/>
          <ac:spMkLst>
            <pc:docMk/>
            <pc:sldMk cId="2142705139" sldId="356"/>
            <ac:spMk id="2" creationId="{0491B422-CFBD-485D-AFA8-B6548C85CD3F}"/>
          </ac:spMkLst>
        </pc:spChg>
        <pc:spChg chg="del">
          <ac:chgData name="Saucerman, Jeffrey J (jjs3g)" userId="61e34ad2-91cc-436b-9fcb-3d471751fcd2" providerId="ADAL" clId="{5BFE7B7A-B862-470E-ABE2-FA0709084690}" dt="2024-08-28T14:01:49.573" v="102" actId="478"/>
          <ac:spMkLst>
            <pc:docMk/>
            <pc:sldMk cId="2142705139" sldId="356"/>
            <ac:spMk id="3" creationId="{6B1AF397-0378-448F-A70D-E73176EC18E5}"/>
          </ac:spMkLst>
        </pc:spChg>
        <pc:picChg chg="add mod">
          <ac:chgData name="Saucerman, Jeffrey J (jjs3g)" userId="61e34ad2-91cc-436b-9fcb-3d471751fcd2" providerId="ADAL" clId="{5BFE7B7A-B862-470E-ABE2-FA0709084690}" dt="2024-08-28T14:02:04.927" v="105" actId="14100"/>
          <ac:picMkLst>
            <pc:docMk/>
            <pc:sldMk cId="2142705139" sldId="356"/>
            <ac:picMk id="5" creationId="{31345116-C5C5-42AD-B587-F89CFE34CD54}"/>
          </ac:picMkLst>
        </pc:picChg>
      </pc:sldChg>
      <pc:sldChg chg="addSp delSp modSp new mod modAnim">
        <pc:chgData name="Saucerman, Jeffrey J (jjs3g)" userId="61e34ad2-91cc-436b-9fcb-3d471751fcd2" providerId="ADAL" clId="{5BFE7B7A-B862-470E-ABE2-FA0709084690}" dt="2024-08-28T14:07:49.831" v="153" actId="1037"/>
        <pc:sldMkLst>
          <pc:docMk/>
          <pc:sldMk cId="580726516" sldId="357"/>
        </pc:sldMkLst>
        <pc:spChg chg="mod">
          <ac:chgData name="Saucerman, Jeffrey J (jjs3g)" userId="61e34ad2-91cc-436b-9fcb-3d471751fcd2" providerId="ADAL" clId="{5BFE7B7A-B862-470E-ABE2-FA0709084690}" dt="2024-08-28T14:07:24.898" v="139" actId="20577"/>
          <ac:spMkLst>
            <pc:docMk/>
            <pc:sldMk cId="580726516" sldId="357"/>
            <ac:spMk id="2" creationId="{BE08C2D5-5B70-4AC9-9CAB-99FFE072E5BD}"/>
          </ac:spMkLst>
        </pc:spChg>
        <pc:spChg chg="del">
          <ac:chgData name="Saucerman, Jeffrey J (jjs3g)" userId="61e34ad2-91cc-436b-9fcb-3d471751fcd2" providerId="ADAL" clId="{5BFE7B7A-B862-470E-ABE2-FA0709084690}" dt="2024-08-28T14:07:26.710" v="140" actId="478"/>
          <ac:spMkLst>
            <pc:docMk/>
            <pc:sldMk cId="580726516" sldId="357"/>
            <ac:spMk id="3" creationId="{F6C78913-F557-4748-A898-E7093A36EC56}"/>
          </ac:spMkLst>
        </pc:spChg>
        <pc:spChg chg="add del">
          <ac:chgData name="Saucerman, Jeffrey J (jjs3g)" userId="61e34ad2-91cc-436b-9fcb-3d471751fcd2" providerId="ADAL" clId="{5BFE7B7A-B862-470E-ABE2-FA0709084690}" dt="2024-08-28T14:07:29.997" v="142" actId="478"/>
          <ac:spMkLst>
            <pc:docMk/>
            <pc:sldMk cId="580726516" sldId="357"/>
            <ac:spMk id="6" creationId="{339D87A1-8080-4D1A-8B1B-DA3C7AE86BD8}"/>
          </ac:spMkLst>
        </pc:spChg>
        <pc:picChg chg="add mod">
          <ac:chgData name="Saucerman, Jeffrey J (jjs3g)" userId="61e34ad2-91cc-436b-9fcb-3d471751fcd2" providerId="ADAL" clId="{5BFE7B7A-B862-470E-ABE2-FA0709084690}" dt="2024-08-28T14:07:49.831" v="153" actId="1037"/>
          <ac:picMkLst>
            <pc:docMk/>
            <pc:sldMk cId="580726516" sldId="357"/>
            <ac:picMk id="7" creationId="{4E2BA2F1-6D9E-44E2-9B71-753ED813955C}"/>
          </ac:picMkLst>
        </pc:picChg>
      </pc:sldChg>
      <pc:sldChg chg="modSp new mod ord">
        <pc:chgData name="Saucerman, Jeffrey J (jjs3g)" userId="61e34ad2-91cc-436b-9fcb-3d471751fcd2" providerId="ADAL" clId="{5BFE7B7A-B862-470E-ABE2-FA0709084690}" dt="2024-08-28T14:15:37.104" v="1010"/>
        <pc:sldMkLst>
          <pc:docMk/>
          <pc:sldMk cId="3352118154" sldId="358"/>
        </pc:sldMkLst>
        <pc:spChg chg="mod">
          <ac:chgData name="Saucerman, Jeffrey J (jjs3g)" userId="61e34ad2-91cc-436b-9fcb-3d471751fcd2" providerId="ADAL" clId="{5BFE7B7A-B862-470E-ABE2-FA0709084690}" dt="2024-08-28T14:14:05.520" v="811" actId="20577"/>
          <ac:spMkLst>
            <pc:docMk/>
            <pc:sldMk cId="3352118154" sldId="358"/>
            <ac:spMk id="2" creationId="{7EDF75B2-691B-449B-A053-5672E8FBB997}"/>
          </ac:spMkLst>
        </pc:spChg>
        <pc:spChg chg="mod">
          <ac:chgData name="Saucerman, Jeffrey J (jjs3g)" userId="61e34ad2-91cc-436b-9fcb-3d471751fcd2" providerId="ADAL" clId="{5BFE7B7A-B862-470E-ABE2-FA0709084690}" dt="2024-08-28T14:15:33.972" v="1008" actId="113"/>
          <ac:spMkLst>
            <pc:docMk/>
            <pc:sldMk cId="3352118154" sldId="358"/>
            <ac:spMk id="3" creationId="{7FA68983-8E4B-426F-8784-09F8BA55B6B0}"/>
          </ac:spMkLst>
        </pc:spChg>
      </pc:sldChg>
      <pc:sldChg chg="addSp delSp modSp new mod modAnim">
        <pc:chgData name="Saucerman, Jeffrey J (jjs3g)" userId="61e34ad2-91cc-436b-9fcb-3d471751fcd2" providerId="ADAL" clId="{5BFE7B7A-B862-470E-ABE2-FA0709084690}" dt="2024-08-28T14:17:02.588" v="1035" actId="1076"/>
        <pc:sldMkLst>
          <pc:docMk/>
          <pc:sldMk cId="2947256155" sldId="359"/>
        </pc:sldMkLst>
        <pc:spChg chg="mod">
          <ac:chgData name="Saucerman, Jeffrey J (jjs3g)" userId="61e34ad2-91cc-436b-9fcb-3d471751fcd2" providerId="ADAL" clId="{5BFE7B7A-B862-470E-ABE2-FA0709084690}" dt="2024-08-28T14:16:56.156" v="1032" actId="20577"/>
          <ac:spMkLst>
            <pc:docMk/>
            <pc:sldMk cId="2947256155" sldId="359"/>
            <ac:spMk id="2" creationId="{F915C318-2313-4732-99EB-E8CE4F066371}"/>
          </ac:spMkLst>
        </pc:spChg>
        <pc:spChg chg="del">
          <ac:chgData name="Saucerman, Jeffrey J (jjs3g)" userId="61e34ad2-91cc-436b-9fcb-3d471751fcd2" providerId="ADAL" clId="{5BFE7B7A-B862-470E-ABE2-FA0709084690}" dt="2024-08-28T14:16:39.877" v="1024" actId="478"/>
          <ac:spMkLst>
            <pc:docMk/>
            <pc:sldMk cId="2947256155" sldId="359"/>
            <ac:spMk id="3" creationId="{4B1C8CED-99DB-4379-9E1D-5953EBF01A5C}"/>
          </ac:spMkLst>
        </pc:spChg>
        <pc:picChg chg="add mod">
          <ac:chgData name="Saucerman, Jeffrey J (jjs3g)" userId="61e34ad2-91cc-436b-9fcb-3d471751fcd2" providerId="ADAL" clId="{5BFE7B7A-B862-470E-ABE2-FA0709084690}" dt="2024-08-28T14:17:02.588" v="1035" actId="1076"/>
          <ac:picMkLst>
            <pc:docMk/>
            <pc:sldMk cId="2947256155" sldId="359"/>
            <ac:picMk id="5" creationId="{2CE8EF9B-9104-4579-88D4-0BF742113FBF}"/>
          </ac:picMkLst>
        </pc:picChg>
      </pc:sldChg>
    </pc:docChg>
  </pc:docChgLst>
  <pc:docChgLst>
    <pc:chgData name="Jeff Saucerman" userId="b63af9e88c4a0877" providerId="LiveId" clId="{24C007FB-884E-4E2C-BD2C-AB3E34BA24F6}"/>
    <pc:docChg chg="custSel addSld modSld">
      <pc:chgData name="Jeff Saucerman" userId="b63af9e88c4a0877" providerId="LiveId" clId="{24C007FB-884E-4E2C-BD2C-AB3E34BA24F6}" dt="2023-08-29T14:14:42.682" v="14" actId="20577"/>
      <pc:docMkLst>
        <pc:docMk/>
      </pc:docMkLst>
      <pc:sldChg chg="modSp mod">
        <pc:chgData name="Jeff Saucerman" userId="b63af9e88c4a0877" providerId="LiveId" clId="{24C007FB-884E-4E2C-BD2C-AB3E34BA24F6}" dt="2023-08-29T14:14:42.682" v="14" actId="20577"/>
        <pc:sldMkLst>
          <pc:docMk/>
          <pc:sldMk cId="2745441009" sldId="343"/>
        </pc:sldMkLst>
        <pc:spChg chg="mod">
          <ac:chgData name="Jeff Saucerman" userId="b63af9e88c4a0877" providerId="LiveId" clId="{24C007FB-884E-4E2C-BD2C-AB3E34BA24F6}" dt="2023-08-29T14:14:42.682" v="14" actId="20577"/>
          <ac:spMkLst>
            <pc:docMk/>
            <pc:sldMk cId="2745441009" sldId="343"/>
            <ac:spMk id="3" creationId="{00000000-0000-0000-0000-000000000000}"/>
          </ac:spMkLst>
        </pc:spChg>
      </pc:sldChg>
      <pc:sldChg chg="addSp delSp new mod">
        <pc:chgData name="Jeff Saucerman" userId="b63af9e88c4a0877" providerId="LiveId" clId="{24C007FB-884E-4E2C-BD2C-AB3E34BA24F6}" dt="2023-08-29T13:17:45.034" v="2" actId="22"/>
        <pc:sldMkLst>
          <pc:docMk/>
          <pc:sldMk cId="1740465600" sldId="352"/>
        </pc:sldMkLst>
        <pc:spChg chg="del">
          <ac:chgData name="Jeff Saucerman" userId="b63af9e88c4a0877" providerId="LiveId" clId="{24C007FB-884E-4E2C-BD2C-AB3E34BA24F6}" dt="2023-08-29T13:17:44.069" v="1" actId="478"/>
          <ac:spMkLst>
            <pc:docMk/>
            <pc:sldMk cId="1740465600" sldId="352"/>
            <ac:spMk id="3" creationId="{49B8B420-0FD8-28E7-0D67-2726DC623CA8}"/>
          </ac:spMkLst>
        </pc:spChg>
        <pc:picChg chg="add">
          <ac:chgData name="Jeff Saucerman" userId="b63af9e88c4a0877" providerId="LiveId" clId="{24C007FB-884E-4E2C-BD2C-AB3E34BA24F6}" dt="2023-08-29T13:17:45.034" v="2" actId="22"/>
          <ac:picMkLst>
            <pc:docMk/>
            <pc:sldMk cId="1740465600" sldId="352"/>
            <ac:picMk id="6" creationId="{48ED2909-B96F-0CFB-A20A-FFC7D88A73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3" tIns="46586" rIns="93173" bIns="46586" rtlCol="0"/>
          <a:lstStyle>
            <a:lvl1pPr algn="l">
              <a:defRPr sz="1300"/>
            </a:lvl1pPr>
          </a:lstStyle>
          <a:p>
            <a:endParaRPr lang="en-US"/>
          </a:p>
        </p:txBody>
      </p:sp>
      <p:sp>
        <p:nvSpPr>
          <p:cNvPr id="3" name="Date Placeholder 2"/>
          <p:cNvSpPr>
            <a:spLocks noGrp="1"/>
          </p:cNvSpPr>
          <p:nvPr>
            <p:ph type="dt" sz="quarter" idx="1"/>
          </p:nvPr>
        </p:nvSpPr>
        <p:spPr>
          <a:xfrm>
            <a:off x="3970939" y="0"/>
            <a:ext cx="3037840" cy="464820"/>
          </a:xfrm>
          <a:prstGeom prst="rect">
            <a:avLst/>
          </a:prstGeom>
        </p:spPr>
        <p:txBody>
          <a:bodyPr vert="horz" lIns="93173" tIns="46586" rIns="93173" bIns="46586" rtlCol="0"/>
          <a:lstStyle>
            <a:lvl1pPr algn="r">
              <a:defRPr sz="1300"/>
            </a:lvl1pPr>
          </a:lstStyle>
          <a:p>
            <a:fld id="{A9031F25-D0B6-4B2D-AB10-EEA60C47D62C}" type="datetimeFigureOut">
              <a:rPr lang="en-US" smtClean="0"/>
              <a:pPr/>
              <a:t>3/31/25</a:t>
            </a:fld>
            <a:endParaRPr lang="en-US"/>
          </a:p>
        </p:txBody>
      </p:sp>
      <p:sp>
        <p:nvSpPr>
          <p:cNvPr id="4" name="Footer Placeholder 3"/>
          <p:cNvSpPr>
            <a:spLocks noGrp="1"/>
          </p:cNvSpPr>
          <p:nvPr>
            <p:ph type="ftr" sz="quarter" idx="2"/>
          </p:nvPr>
        </p:nvSpPr>
        <p:spPr>
          <a:xfrm>
            <a:off x="1" y="8829967"/>
            <a:ext cx="3037840" cy="464820"/>
          </a:xfrm>
          <a:prstGeom prst="rect">
            <a:avLst/>
          </a:prstGeom>
        </p:spPr>
        <p:txBody>
          <a:bodyPr vert="horz" lIns="93173" tIns="46586" rIns="93173"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73" tIns="46586" rIns="93173" bIns="46586" rtlCol="0" anchor="b"/>
          <a:lstStyle>
            <a:lvl1pPr algn="r">
              <a:defRPr sz="1300"/>
            </a:lvl1pPr>
          </a:lstStyle>
          <a:p>
            <a:fld id="{8613EE5A-7287-4761-8B59-F2AA3460C946}" type="slidenum">
              <a:rPr lang="en-US" smtClean="0"/>
              <a:pPr/>
              <a:t>‹#›</a:t>
            </a:fld>
            <a:endParaRPr lang="en-US"/>
          </a:p>
        </p:txBody>
      </p:sp>
    </p:spTree>
    <p:extLst>
      <p:ext uri="{BB962C8B-B14F-4D97-AF65-F5344CB8AC3E}">
        <p14:creationId xmlns:p14="http://schemas.microsoft.com/office/powerpoint/2010/main" val="1051149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3" tIns="46586" rIns="93173" bIns="46586" rtlCol="0"/>
          <a:lstStyle>
            <a:lvl1pPr algn="l">
              <a:defRPr sz="1300"/>
            </a:lvl1pPr>
          </a:lstStyle>
          <a:p>
            <a:pPr>
              <a:defRPr/>
            </a:pPr>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73" tIns="46586" rIns="93173" bIns="46586" rtlCol="0"/>
          <a:lstStyle>
            <a:lvl1pPr algn="r">
              <a:defRPr sz="1300"/>
            </a:lvl1pPr>
          </a:lstStyle>
          <a:p>
            <a:pPr>
              <a:defRPr/>
            </a:pPr>
            <a:fld id="{E819C162-2E0F-4FC0-9A7F-EAE056DEC919}" type="datetimeFigureOut">
              <a:rPr lang="en-US"/>
              <a:pPr>
                <a:defRPr/>
              </a:pPr>
              <a:t>3/31/25</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3173" tIns="46586" rIns="93173" bIns="46586" rtlCol="0" anchor="ctr"/>
          <a:lstStyle/>
          <a:p>
            <a:pPr lvl="0"/>
            <a:endParaRPr lang="en-US" noProof="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3173" tIns="46586" rIns="93173"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3173" tIns="46586" rIns="93173" bIns="46586"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3" tIns="46586" rIns="93173" bIns="46586" rtlCol="0" anchor="b"/>
          <a:lstStyle>
            <a:lvl1pPr algn="r">
              <a:defRPr sz="1300"/>
            </a:lvl1pPr>
          </a:lstStyle>
          <a:p>
            <a:pPr>
              <a:defRPr/>
            </a:pPr>
            <a:fld id="{68A9CEBE-6952-4299-97A7-052260E4DAD3}" type="slidenum">
              <a:rPr lang="en-US"/>
              <a:pPr>
                <a:defRPr/>
              </a:pPr>
              <a:t>‹#›</a:t>
            </a:fld>
            <a:endParaRPr lang="en-US"/>
          </a:p>
        </p:txBody>
      </p:sp>
    </p:spTree>
    <p:extLst>
      <p:ext uri="{BB962C8B-B14F-4D97-AF65-F5344CB8AC3E}">
        <p14:creationId xmlns:p14="http://schemas.microsoft.com/office/powerpoint/2010/main" val="1484476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A9CEBE-6952-4299-97A7-052260E4DAD3}" type="slidenum">
              <a:rPr lang="en-US" smtClean="0"/>
              <a:pPr>
                <a:defRPr/>
              </a:pPr>
              <a:t>1</a:t>
            </a:fld>
            <a:endParaRPr lang="en-US"/>
          </a:p>
        </p:txBody>
      </p:sp>
    </p:spTree>
    <p:extLst>
      <p:ext uri="{BB962C8B-B14F-4D97-AF65-F5344CB8AC3E}">
        <p14:creationId xmlns:p14="http://schemas.microsoft.com/office/powerpoint/2010/main" val="195632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lstStyle/>
          <a:p>
            <a:r>
              <a:rPr lang="en-US"/>
              <a:t>It’s important to recognize that this is a very challenging</a:t>
            </a:r>
            <a:r>
              <a:rPr lang="en-US" baseline="0"/>
              <a:t> time for you to come back to UVA. The violent actions of white supremacists both on campus and in Charlottesville last week was extremely concerning and distressing. Quite understandably many students feel a sense of uncertainty regarding their safety and the future of the community here. Bias and hate have no place at the University, and it’s essential that all students feel safe, and know that they are supported and valued members of our community, and are able to focus on learning.</a:t>
            </a:r>
          </a:p>
          <a:p>
            <a:endParaRPr lang="en-US" baseline="0"/>
          </a:p>
          <a:p>
            <a:r>
              <a:rPr lang="en-US"/>
              <a:t>Care about</a:t>
            </a:r>
            <a:r>
              <a:rPr lang="en-US" baseline="0"/>
              <a:t> the students, vital to have a supportive educational environment where all are encouraged to participate. </a:t>
            </a:r>
          </a:p>
          <a:p>
            <a:r>
              <a:rPr lang="en-US" baseline="0"/>
              <a:t>Things happening in life that affect your ability to learn and participate, it’s important that you’re able to take advantage of the resources provided by the University. </a:t>
            </a:r>
          </a:p>
          <a:p>
            <a:endParaRPr lang="en-US"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a:t>Discussion: What else can our class do to promote a bias-free and supportive learning environment? Follow up in office hours.</a:t>
            </a:r>
          </a:p>
          <a:p>
            <a:endParaRPr lang="en-US"/>
          </a:p>
        </p:txBody>
      </p:sp>
      <p:sp>
        <p:nvSpPr>
          <p:cNvPr id="4" name="Slide Number Placeholder 3"/>
          <p:cNvSpPr>
            <a:spLocks noGrp="1"/>
          </p:cNvSpPr>
          <p:nvPr>
            <p:ph type="sldNum" sz="quarter" idx="10"/>
          </p:nvPr>
        </p:nvSpPr>
        <p:spPr/>
        <p:txBody>
          <a:bodyPr/>
          <a:lstStyle/>
          <a:p>
            <a:pPr>
              <a:defRPr/>
            </a:pPr>
            <a:fld id="{68A9CEBE-6952-4299-97A7-052260E4DAD3}" type="slidenum">
              <a:rPr lang="en-US" smtClean="0"/>
              <a:pPr>
                <a:defRPr/>
              </a:pPr>
              <a:t>19</a:t>
            </a:fld>
            <a:endParaRPr lang="en-US"/>
          </a:p>
        </p:txBody>
      </p:sp>
    </p:spTree>
    <p:extLst>
      <p:ext uri="{BB962C8B-B14F-4D97-AF65-F5344CB8AC3E}">
        <p14:creationId xmlns:p14="http://schemas.microsoft.com/office/powerpoint/2010/main" val="69554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lstStyle/>
          <a:p>
            <a:r>
              <a:rPr lang="en-US"/>
              <a:t>It’s important to recognize that this is a very challenging</a:t>
            </a:r>
            <a:r>
              <a:rPr lang="en-US" baseline="0"/>
              <a:t> time for you to come back to UVA. The violent actions of white supremacists both on campus and in Charlottesville last week was extremely concerning and distressing. Quite understandably many students feel a sense of uncertainty regarding their safety and the future of the community here. Bias and hate have no place at the University, and it’s essential that all students feel safe, and know that they are supported and valued members of our community, and are able to focus on learning.</a:t>
            </a:r>
          </a:p>
          <a:p>
            <a:endParaRPr lang="en-US" baseline="0"/>
          </a:p>
          <a:p>
            <a:r>
              <a:rPr lang="en-US"/>
              <a:t>Care about</a:t>
            </a:r>
            <a:r>
              <a:rPr lang="en-US" baseline="0"/>
              <a:t> the students, vital to have a supportive educational environment where all are encouraged to participate. </a:t>
            </a:r>
          </a:p>
          <a:p>
            <a:r>
              <a:rPr lang="en-US" baseline="0"/>
              <a:t>Things happening in life that affect your ability to learn and participate, it’s important that you’re able to take advantage of the resources provided by the University. </a:t>
            </a:r>
          </a:p>
          <a:p>
            <a:endParaRPr lang="en-US"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a:t>Discussion: What else can our class do to promote a bias-free and supportive learning environment? Follow up in office hours.</a:t>
            </a:r>
          </a:p>
          <a:p>
            <a:endParaRPr lang="en-US"/>
          </a:p>
        </p:txBody>
      </p:sp>
      <p:sp>
        <p:nvSpPr>
          <p:cNvPr id="4" name="Slide Number Placeholder 3"/>
          <p:cNvSpPr>
            <a:spLocks noGrp="1"/>
          </p:cNvSpPr>
          <p:nvPr>
            <p:ph type="sldNum" sz="quarter" idx="10"/>
          </p:nvPr>
        </p:nvSpPr>
        <p:spPr/>
        <p:txBody>
          <a:bodyPr/>
          <a:lstStyle/>
          <a:p>
            <a:pPr>
              <a:defRPr/>
            </a:pPr>
            <a:fld id="{68A9CEBE-6952-4299-97A7-052260E4DAD3}" type="slidenum">
              <a:rPr lang="en-US" smtClean="0"/>
              <a:pPr>
                <a:defRPr/>
              </a:pPr>
              <a:t>21</a:t>
            </a:fld>
            <a:endParaRPr lang="en-US"/>
          </a:p>
        </p:txBody>
      </p:sp>
    </p:spTree>
    <p:extLst>
      <p:ext uri="{BB962C8B-B14F-4D97-AF65-F5344CB8AC3E}">
        <p14:creationId xmlns:p14="http://schemas.microsoft.com/office/powerpoint/2010/main" val="335878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A9CEBE-6952-4299-97A7-052260E4DAD3}" type="slidenum">
              <a:rPr lang="en-US" smtClean="0"/>
              <a:pPr>
                <a:defRPr/>
              </a:pPr>
              <a:t>22</a:t>
            </a:fld>
            <a:endParaRPr lang="en-US"/>
          </a:p>
        </p:txBody>
      </p:sp>
    </p:spTree>
    <p:extLst>
      <p:ext uri="{BB962C8B-B14F-4D97-AF65-F5344CB8AC3E}">
        <p14:creationId xmlns:p14="http://schemas.microsoft.com/office/powerpoint/2010/main" val="1804832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lstStyle/>
          <a:p>
            <a:r>
              <a:rPr lang="en-US"/>
              <a:t>It’s important to recognize that this is a very challenging</a:t>
            </a:r>
            <a:r>
              <a:rPr lang="en-US" baseline="0"/>
              <a:t> time for you to come back to UVA. The violent actions of white supremacists both on campus and in Charlottesville last week was extremely concerning and distressing. Quite understandably many students feel a sense of uncertainty regarding their safety and the future of the community here. Bias and hate have no place at the University, and it’s essential that all students feel safe, and know that they are supported and valued members of our community, and are able to focus on learning.</a:t>
            </a:r>
          </a:p>
          <a:p>
            <a:endParaRPr lang="en-US" baseline="0"/>
          </a:p>
          <a:p>
            <a:r>
              <a:rPr lang="en-US"/>
              <a:t>Care about</a:t>
            </a:r>
            <a:r>
              <a:rPr lang="en-US" baseline="0"/>
              <a:t> the students, vital to have a supportive educational environment where all are encouraged to participate. </a:t>
            </a:r>
          </a:p>
          <a:p>
            <a:r>
              <a:rPr lang="en-US" baseline="0"/>
              <a:t>Things happening in life that affect your ability to learn and participate, it’s important that you’re able to take advantage of the resources provided by the University. </a:t>
            </a:r>
          </a:p>
          <a:p>
            <a:endParaRPr lang="en-US"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a:t>Discussion: What else can our class do to promote a bias-free and supportive learning environment? Follow up in office hours.</a:t>
            </a:r>
          </a:p>
          <a:p>
            <a:endParaRPr lang="en-US"/>
          </a:p>
        </p:txBody>
      </p:sp>
      <p:sp>
        <p:nvSpPr>
          <p:cNvPr id="4" name="Slide Number Placeholder 3"/>
          <p:cNvSpPr>
            <a:spLocks noGrp="1"/>
          </p:cNvSpPr>
          <p:nvPr>
            <p:ph type="sldNum" sz="quarter" idx="10"/>
          </p:nvPr>
        </p:nvSpPr>
        <p:spPr/>
        <p:txBody>
          <a:bodyPr/>
          <a:lstStyle/>
          <a:p>
            <a:pPr>
              <a:defRPr/>
            </a:pPr>
            <a:fld id="{68A9CEBE-6952-4299-97A7-052260E4DAD3}" type="slidenum">
              <a:rPr lang="en-US" smtClean="0"/>
              <a:pPr>
                <a:defRPr/>
              </a:pPr>
              <a:t>23</a:t>
            </a:fld>
            <a:endParaRPr lang="en-US"/>
          </a:p>
        </p:txBody>
      </p:sp>
    </p:spTree>
    <p:extLst>
      <p:ext uri="{BB962C8B-B14F-4D97-AF65-F5344CB8AC3E}">
        <p14:creationId xmlns:p14="http://schemas.microsoft.com/office/powerpoint/2010/main" val="414377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1"/>
          <p:cNvSpPr txBox="1">
            <a:spLocks/>
          </p:cNvSpPr>
          <p:nvPr/>
        </p:nvSpPr>
        <p:spPr bwMode="auto">
          <a:xfrm>
            <a:off x="914400" y="1752601"/>
            <a:ext cx="10363200" cy="1470025"/>
          </a:xfrm>
          <a:prstGeom prst="rect">
            <a:avLst/>
          </a:prstGeom>
          <a:noFill/>
          <a:ln w="9525">
            <a:noFill/>
            <a:miter lim="800000"/>
            <a:headEnd/>
            <a:tailEnd/>
          </a:ln>
        </p:spPr>
        <p:txBody>
          <a:bodyPr anchor="ctr"/>
          <a:lstStyle/>
          <a:p>
            <a:pPr algn="ctr">
              <a:defRPr/>
            </a:pPr>
            <a:r>
              <a:rPr lang="en-US" sz="4400" b="1">
                <a:solidFill>
                  <a:schemeClr val="bg1"/>
                </a:solidFill>
                <a:latin typeface="+mj-lt"/>
                <a:ea typeface="+mj-ea"/>
                <a:cs typeface="Arial" charset="0"/>
              </a:rPr>
              <a:t>&lt;insert title&gt;</a:t>
            </a:r>
            <a:endParaRPr lang="en-US" b="1">
              <a:solidFill>
                <a:schemeClr val="bg1"/>
              </a:solidFill>
            </a:endParaRPr>
          </a:p>
        </p:txBody>
      </p:sp>
      <p:sp>
        <p:nvSpPr>
          <p:cNvPr id="2" name="Title 1"/>
          <p:cNvSpPr>
            <a:spLocks noGrp="1"/>
          </p:cNvSpPr>
          <p:nvPr>
            <p:ph type="ctrTitle"/>
          </p:nvPr>
        </p:nvSpPr>
        <p:spPr>
          <a:xfrm>
            <a:off x="914400" y="2130426"/>
            <a:ext cx="10363200" cy="1470025"/>
          </a:xfrm>
        </p:spPr>
        <p:txBody>
          <a:bodyPr/>
          <a:lstStyle>
            <a:lvl1pPr>
              <a:defRPr b="1">
                <a:solidFill>
                  <a:srgbClr val="0000FF"/>
                </a:solidFill>
              </a:defRPr>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1">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Slide Number Placeholder 20"/>
          <p:cNvSpPr>
            <a:spLocks noGrp="1"/>
          </p:cNvSpPr>
          <p:nvPr>
            <p:ph type="sldNum" sz="quarter" idx="11"/>
          </p:nvPr>
        </p:nvSpPr>
        <p:spPr/>
        <p:txBody>
          <a:bodyPr/>
          <a:lstStyle/>
          <a:p>
            <a:pPr>
              <a:defRPr/>
            </a:pPr>
            <a:fld id="{D14846A1-F25D-40BC-92B0-5009FABE0DD8}" type="slidenum">
              <a:rPr lang="en-US" smtClean="0"/>
              <a:pPr>
                <a:defRPr/>
              </a:pPr>
              <a:t>‹#›</a:t>
            </a:fld>
            <a:endParaRPr lang="en-US"/>
          </a:p>
        </p:txBody>
      </p:sp>
      <p:grpSp>
        <p:nvGrpSpPr>
          <p:cNvPr id="4" name="Group 3">
            <a:extLst>
              <a:ext uri="{FF2B5EF4-FFF2-40B4-BE49-F238E27FC236}">
                <a16:creationId xmlns:a16="http://schemas.microsoft.com/office/drawing/2014/main" id="{5BB91CB3-CBCB-4ECF-83F9-5A7AD91A97E3}"/>
              </a:ext>
            </a:extLst>
          </p:cNvPr>
          <p:cNvGrpSpPr/>
          <p:nvPr userDrawn="1"/>
        </p:nvGrpSpPr>
        <p:grpSpPr>
          <a:xfrm>
            <a:off x="101600" y="6096000"/>
            <a:ext cx="2438400" cy="808704"/>
            <a:chOff x="101600" y="6096000"/>
            <a:chExt cx="2438400" cy="808704"/>
          </a:xfrm>
        </p:grpSpPr>
        <p:grpSp>
          <p:nvGrpSpPr>
            <p:cNvPr id="12" name="Group 14"/>
            <p:cNvGrpSpPr>
              <a:grpSpLocks/>
            </p:cNvGrpSpPr>
            <p:nvPr/>
          </p:nvGrpSpPr>
          <p:grpSpPr bwMode="auto">
            <a:xfrm>
              <a:off x="609600" y="6553201"/>
              <a:ext cx="1930400" cy="228600"/>
              <a:chOff x="576" y="384"/>
              <a:chExt cx="912" cy="192"/>
            </a:xfrm>
          </p:grpSpPr>
          <p:sp>
            <p:nvSpPr>
              <p:cNvPr id="13" name="Rectangle 10"/>
              <p:cNvSpPr>
                <a:spLocks noChangeArrowheads="1"/>
              </p:cNvSpPr>
              <p:nvPr/>
            </p:nvSpPr>
            <p:spPr bwMode="auto">
              <a:xfrm>
                <a:off x="576" y="432"/>
                <a:ext cx="912" cy="144"/>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14" name="Rectangle 11"/>
              <p:cNvSpPr>
                <a:spLocks noChangeArrowheads="1"/>
              </p:cNvSpPr>
              <p:nvPr/>
            </p:nvSpPr>
            <p:spPr bwMode="auto">
              <a:xfrm>
                <a:off x="576" y="384"/>
                <a:ext cx="144" cy="192"/>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15" name="Oval 12"/>
              <p:cNvSpPr>
                <a:spLocks noChangeArrowheads="1"/>
              </p:cNvSpPr>
              <p:nvPr/>
            </p:nvSpPr>
            <p:spPr bwMode="auto">
              <a:xfrm>
                <a:off x="1008" y="384"/>
                <a:ext cx="144" cy="144"/>
              </a:xfrm>
              <a:prstGeom prst="ellipse">
                <a:avLst/>
              </a:prstGeom>
              <a:solidFill>
                <a:schemeClr val="bg1"/>
              </a:solidFill>
              <a:ln w="9525">
                <a:noFill/>
                <a:round/>
                <a:headEnd/>
                <a:tailEnd/>
              </a:ln>
              <a:effectLst/>
            </p:spPr>
            <p:txBody>
              <a:bodyPr wrap="none" anchor="ctr"/>
              <a:lstStyle/>
              <a:p>
                <a:pPr>
                  <a:defRPr/>
                </a:pPr>
                <a:endParaRPr lang="en-US"/>
              </a:p>
            </p:txBody>
          </p:sp>
        </p:grpSp>
        <p:pic>
          <p:nvPicPr>
            <p:cNvPr id="17" name="Picture 16"/>
            <p:cNvPicPr>
              <a:picLocks noChangeAspect="1" noChangeArrowheads="1"/>
            </p:cNvPicPr>
            <p:nvPr/>
          </p:nvPicPr>
          <p:blipFill>
            <a:blip r:embed="rId2" cstate="print"/>
            <a:srcRect/>
            <a:stretch>
              <a:fillRect/>
            </a:stretch>
          </p:blipFill>
          <p:spPr bwMode="auto">
            <a:xfrm>
              <a:off x="101600" y="6096000"/>
              <a:ext cx="2032000" cy="658812"/>
            </a:xfrm>
            <a:prstGeom prst="rect">
              <a:avLst/>
            </a:prstGeom>
            <a:noFill/>
            <a:ln w="9525">
              <a:noFill/>
              <a:miter lim="800000"/>
              <a:headEnd/>
              <a:tailEnd/>
            </a:ln>
          </p:spPr>
        </p:pic>
        <p:grpSp>
          <p:nvGrpSpPr>
            <p:cNvPr id="18" name="Group 9"/>
            <p:cNvGrpSpPr>
              <a:grpSpLocks/>
            </p:cNvGrpSpPr>
            <p:nvPr/>
          </p:nvGrpSpPr>
          <p:grpSpPr bwMode="auto">
            <a:xfrm>
              <a:off x="524933" y="6599904"/>
              <a:ext cx="1608667" cy="304800"/>
              <a:chOff x="576" y="384"/>
              <a:chExt cx="912" cy="192"/>
            </a:xfrm>
          </p:grpSpPr>
          <p:sp>
            <p:nvSpPr>
              <p:cNvPr id="20" name="Rectangle 19"/>
              <p:cNvSpPr>
                <a:spLocks noChangeArrowheads="1"/>
              </p:cNvSpPr>
              <p:nvPr/>
            </p:nvSpPr>
            <p:spPr bwMode="auto">
              <a:xfrm>
                <a:off x="576" y="384"/>
                <a:ext cx="912" cy="144"/>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3" name="Rectangle 22"/>
              <p:cNvSpPr>
                <a:spLocks noChangeArrowheads="1"/>
              </p:cNvSpPr>
              <p:nvPr/>
            </p:nvSpPr>
            <p:spPr bwMode="auto">
              <a:xfrm>
                <a:off x="576" y="384"/>
                <a:ext cx="144" cy="192"/>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4" name="Oval 23"/>
              <p:cNvSpPr>
                <a:spLocks noChangeArrowheads="1"/>
              </p:cNvSpPr>
              <p:nvPr/>
            </p:nvSpPr>
            <p:spPr bwMode="auto">
              <a:xfrm>
                <a:off x="1008" y="384"/>
                <a:ext cx="144" cy="144"/>
              </a:xfrm>
              <a:prstGeom prst="ellipse">
                <a:avLst/>
              </a:prstGeom>
              <a:solidFill>
                <a:schemeClr val="bg1"/>
              </a:solidFill>
              <a:ln w="9525">
                <a:noFill/>
                <a:round/>
                <a:headEnd/>
                <a:tailEnd/>
              </a:ln>
              <a:effectLst/>
            </p:spPr>
            <p:txBody>
              <a:bodyPr wrap="none" anchor="ctr"/>
              <a:lstStyle/>
              <a:p>
                <a:pPr>
                  <a:defRPr/>
                </a:pPr>
                <a:endParaRPr 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baseline="0">
                <a:solidFill>
                  <a:srgbClr val="0000FF"/>
                </a:solidFill>
              </a:defRPr>
            </a:lvl1pPr>
          </a:lstStyle>
          <a:p>
            <a:r>
              <a:rPr lang="en-US"/>
              <a:t>Click to edit Master title style</a:t>
            </a:r>
          </a:p>
        </p:txBody>
      </p:sp>
      <p:sp>
        <p:nvSpPr>
          <p:cNvPr id="14" name="Text Placeholder 13"/>
          <p:cNvSpPr>
            <a:spLocks noGrp="1"/>
          </p:cNvSpPr>
          <p:nvPr>
            <p:ph type="body" sz="quarter" idx="13"/>
          </p:nvPr>
        </p:nvSpPr>
        <p:spPr>
          <a:xfrm>
            <a:off x="609600" y="1600200"/>
            <a:ext cx="109728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p:cNvSpPr>
            <a:spLocks noGrp="1"/>
          </p:cNvSpPr>
          <p:nvPr>
            <p:ph type="sldNum" sz="quarter" idx="15"/>
          </p:nvPr>
        </p:nvSpPr>
        <p:spPr/>
        <p:txBody>
          <a:bodyPr/>
          <a:lstStyle/>
          <a:p>
            <a:pPr>
              <a:defRPr/>
            </a:pPr>
            <a:fld id="{D14846A1-F25D-40BC-92B0-5009FABE0DD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p>
            <a:pPr>
              <a:defRPr/>
            </a:pPr>
            <a:fld id="{D14846A1-F25D-40BC-92B0-5009FABE0DD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14846A1-F25D-40BC-92B0-5009FABE0D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Lst>
  <p:hf hdr="0" ftr="0" dt="0"/>
  <p:txStyles>
    <p:titleStyle>
      <a:lvl1pPr algn="ctr" rtl="0" eaLnBrk="1" fontAlgn="base" hangingPunct="1">
        <a:spcBef>
          <a:spcPct val="0"/>
        </a:spcBef>
        <a:spcAft>
          <a:spcPct val="0"/>
        </a:spcAft>
        <a:defRPr sz="4400" b="1" kern="1200">
          <a:solidFill>
            <a:srgbClr val="0000FF"/>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ode.visualstudio.com/docs/python/jupyter-support-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Z952vChhu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dit.com/r/Python/comments/8n6cep/what_is_in_your_python_development_environment/" TargetMode="External"/><Relationship Id="rId2" Type="http://schemas.openxmlformats.org/officeDocument/2006/relationships/hyperlink" Target="https://www.fullstackpython.com/development-environment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82576"/>
            <a:ext cx="8153400" cy="1470025"/>
          </a:xfrm>
        </p:spPr>
        <p:txBody>
          <a:bodyPr/>
          <a:lstStyle/>
          <a:p>
            <a:r>
              <a:rPr lang="en-US" sz="3600"/>
              <a:t>BME 2315: Computational Biomedical Engineering</a:t>
            </a:r>
          </a:p>
        </p:txBody>
      </p:sp>
      <p:sp>
        <p:nvSpPr>
          <p:cNvPr id="3" name="Subtitle 2"/>
          <p:cNvSpPr>
            <a:spLocks noGrp="1"/>
          </p:cNvSpPr>
          <p:nvPr>
            <p:ph type="subTitle" idx="1"/>
          </p:nvPr>
        </p:nvSpPr>
        <p:spPr>
          <a:xfrm>
            <a:off x="2057400" y="5257800"/>
            <a:ext cx="8153400" cy="762000"/>
          </a:xfrm>
        </p:spPr>
        <p:txBody>
          <a:bodyPr/>
          <a:lstStyle/>
          <a:p>
            <a:r>
              <a:rPr lang="en-US" dirty="0"/>
              <a:t>Python Bootcamp</a:t>
            </a:r>
          </a:p>
          <a:p>
            <a:r>
              <a:rPr lang="en-US" dirty="0"/>
              <a:t>Sarah Groves</a:t>
            </a:r>
          </a:p>
        </p:txBody>
      </p:sp>
      <p:sp>
        <p:nvSpPr>
          <p:cNvPr id="4" name="Slide Number Placeholder 3"/>
          <p:cNvSpPr>
            <a:spLocks noGrp="1"/>
          </p:cNvSpPr>
          <p:nvPr>
            <p:ph type="sldNum" sz="quarter" idx="11"/>
          </p:nvPr>
        </p:nvSpPr>
        <p:spPr/>
        <p:txBody>
          <a:bodyPr/>
          <a:lstStyle/>
          <a:p>
            <a:pPr>
              <a:defRPr/>
            </a:pPr>
            <a:fld id="{D14846A1-F25D-40BC-92B0-5009FABE0DD8}" type="slidenum">
              <a:rPr lang="en-US" smtClean="0"/>
              <a:pPr>
                <a:defRPr/>
              </a:pPr>
              <a:t>1</a:t>
            </a:fld>
            <a:endParaRPr lang="en-US"/>
          </a:p>
        </p:txBody>
      </p:sp>
      <p:pic>
        <p:nvPicPr>
          <p:cNvPr id="6" name="Picture 2" descr="Integration sendinblue Transactional Email using Python ...">
            <a:extLst>
              <a:ext uri="{FF2B5EF4-FFF2-40B4-BE49-F238E27FC236}">
                <a16:creationId xmlns:a16="http://schemas.microsoft.com/office/drawing/2014/main" id="{7BC0CD0B-E51D-47E7-9557-0A09FD9A87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15" y="1945375"/>
            <a:ext cx="7010400" cy="2967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321D6D-3DEB-705D-D8D9-5EC1846C6371}"/>
              </a:ext>
            </a:extLst>
          </p:cNvPr>
          <p:cNvSpPr txBox="1"/>
          <p:nvPr/>
        </p:nvSpPr>
        <p:spPr>
          <a:xfrm>
            <a:off x="8072846" y="6390758"/>
            <a:ext cx="3245440" cy="369332"/>
          </a:xfrm>
          <a:prstGeom prst="rect">
            <a:avLst/>
          </a:prstGeom>
          <a:noFill/>
        </p:spPr>
        <p:txBody>
          <a:bodyPr wrap="none" rtlCol="0">
            <a:spAutoFit/>
          </a:bodyPr>
          <a:lstStyle/>
          <a:p>
            <a:r>
              <a:rPr lang="en-US" dirty="0"/>
              <a:t>Adapted from Jeff </a:t>
            </a:r>
            <a:r>
              <a:rPr lang="en-US" dirty="0" err="1"/>
              <a:t>Saucerman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1ADC-2299-7D97-3B49-55F0728BAF53}"/>
              </a:ext>
            </a:extLst>
          </p:cNvPr>
          <p:cNvSpPr>
            <a:spLocks noGrp="1"/>
          </p:cNvSpPr>
          <p:nvPr>
            <p:ph type="title"/>
          </p:nvPr>
        </p:nvSpPr>
        <p:spPr/>
        <p:txBody>
          <a:bodyPr/>
          <a:lstStyle/>
          <a:p>
            <a:r>
              <a:rPr lang="en-US" dirty="0"/>
              <a:t>Interactive mode in Python</a:t>
            </a:r>
          </a:p>
        </p:txBody>
      </p:sp>
      <p:sp>
        <p:nvSpPr>
          <p:cNvPr id="3" name="Text Placeholder 2">
            <a:extLst>
              <a:ext uri="{FF2B5EF4-FFF2-40B4-BE49-F238E27FC236}">
                <a16:creationId xmlns:a16="http://schemas.microsoft.com/office/drawing/2014/main" id="{AD8ED1DC-8021-190B-F24F-1F64E3B08678}"/>
              </a:ext>
            </a:extLst>
          </p:cNvPr>
          <p:cNvSpPr>
            <a:spLocks noGrp="1"/>
          </p:cNvSpPr>
          <p:nvPr>
            <p:ph type="body" sz="quarter" idx="13"/>
          </p:nvPr>
        </p:nvSpPr>
        <p:spPr>
          <a:xfrm>
            <a:off x="609599" y="1600200"/>
            <a:ext cx="11247783" cy="1546283"/>
          </a:xfrm>
        </p:spPr>
        <p:txBody>
          <a:bodyPr/>
          <a:lstStyle/>
          <a:p>
            <a:r>
              <a:rPr lang="en-US" dirty="0"/>
              <a:t>#%% will make code cells that can run in interactive mode</a:t>
            </a:r>
          </a:p>
          <a:p>
            <a:r>
              <a:rPr lang="en-US" dirty="0"/>
              <a:t>Hover over cell to Run or Debug or click Shift + Enter to run cell</a:t>
            </a:r>
          </a:p>
        </p:txBody>
      </p:sp>
      <p:sp>
        <p:nvSpPr>
          <p:cNvPr id="4" name="Slide Number Placeholder 3">
            <a:extLst>
              <a:ext uri="{FF2B5EF4-FFF2-40B4-BE49-F238E27FC236}">
                <a16:creationId xmlns:a16="http://schemas.microsoft.com/office/drawing/2014/main" id="{9BD1C036-A359-56BB-75F5-7B8831EDBBCE}"/>
              </a:ext>
            </a:extLst>
          </p:cNvPr>
          <p:cNvSpPr>
            <a:spLocks noGrp="1"/>
          </p:cNvSpPr>
          <p:nvPr>
            <p:ph type="sldNum" sz="quarter" idx="15"/>
          </p:nvPr>
        </p:nvSpPr>
        <p:spPr/>
        <p:txBody>
          <a:bodyPr/>
          <a:lstStyle/>
          <a:p>
            <a:pPr>
              <a:defRPr/>
            </a:pPr>
            <a:fld id="{D14846A1-F25D-40BC-92B0-5009FABE0DD8}" type="slidenum">
              <a:rPr lang="en-US" smtClean="0"/>
              <a:pPr>
                <a:defRPr/>
              </a:pPr>
              <a:t>10</a:t>
            </a:fld>
            <a:endParaRPr lang="en-US"/>
          </a:p>
        </p:txBody>
      </p:sp>
      <p:sp>
        <p:nvSpPr>
          <p:cNvPr id="7" name="TextBox 6">
            <a:extLst>
              <a:ext uri="{FF2B5EF4-FFF2-40B4-BE49-F238E27FC236}">
                <a16:creationId xmlns:a16="http://schemas.microsoft.com/office/drawing/2014/main" id="{C5ABA2F7-D9BA-C28E-5A68-37BEAD640C25}"/>
              </a:ext>
            </a:extLst>
          </p:cNvPr>
          <p:cNvSpPr txBox="1"/>
          <p:nvPr/>
        </p:nvSpPr>
        <p:spPr>
          <a:xfrm>
            <a:off x="0" y="6356351"/>
            <a:ext cx="6097656" cy="523220"/>
          </a:xfrm>
          <a:prstGeom prst="rect">
            <a:avLst/>
          </a:prstGeom>
          <a:noFill/>
        </p:spPr>
        <p:txBody>
          <a:bodyPr wrap="square">
            <a:spAutoFit/>
          </a:bodyPr>
          <a:lstStyle/>
          <a:p>
            <a:r>
              <a:rPr lang="en-US" sz="1400" dirty="0">
                <a:hlinkClick r:id="rId2"/>
              </a:rPr>
              <a:t>https://code.visualstudio.com/docs/python/jupyter-support-py</a:t>
            </a:r>
            <a:endParaRPr lang="en-US" sz="1400" dirty="0"/>
          </a:p>
          <a:p>
            <a:endParaRPr lang="en-US" sz="1400" dirty="0"/>
          </a:p>
        </p:txBody>
      </p:sp>
      <p:pic>
        <p:nvPicPr>
          <p:cNvPr id="8" name="Picture 7">
            <a:extLst>
              <a:ext uri="{FF2B5EF4-FFF2-40B4-BE49-F238E27FC236}">
                <a16:creationId xmlns:a16="http://schemas.microsoft.com/office/drawing/2014/main" id="{5AC0032C-6041-418B-55AB-433B8820D9D9}"/>
              </a:ext>
            </a:extLst>
          </p:cNvPr>
          <p:cNvPicPr>
            <a:picLocks noChangeAspect="1"/>
          </p:cNvPicPr>
          <p:nvPr/>
        </p:nvPicPr>
        <p:blipFill>
          <a:blip r:embed="rId3"/>
          <a:stretch>
            <a:fillRect/>
          </a:stretch>
        </p:blipFill>
        <p:spPr>
          <a:xfrm>
            <a:off x="1854713" y="3102598"/>
            <a:ext cx="9706961" cy="3017493"/>
          </a:xfrm>
          <a:prstGeom prst="rect">
            <a:avLst/>
          </a:prstGeom>
        </p:spPr>
      </p:pic>
      <p:sp>
        <p:nvSpPr>
          <p:cNvPr id="9" name="TextBox 8">
            <a:extLst>
              <a:ext uri="{FF2B5EF4-FFF2-40B4-BE49-F238E27FC236}">
                <a16:creationId xmlns:a16="http://schemas.microsoft.com/office/drawing/2014/main" id="{E0AF311C-1D37-4020-BD3C-665FF6EB80C8}"/>
              </a:ext>
            </a:extLst>
          </p:cNvPr>
          <p:cNvSpPr txBox="1"/>
          <p:nvPr/>
        </p:nvSpPr>
        <p:spPr>
          <a:xfrm>
            <a:off x="8737600" y="3013411"/>
            <a:ext cx="1911614" cy="369332"/>
          </a:xfrm>
          <a:prstGeom prst="rect">
            <a:avLst/>
          </a:prstGeom>
          <a:solidFill>
            <a:schemeClr val="bg1"/>
          </a:solidFill>
          <a:ln>
            <a:solidFill>
              <a:schemeClr val="tx1"/>
            </a:solidFill>
          </a:ln>
        </p:spPr>
        <p:txBody>
          <a:bodyPr wrap="none" rtlCol="0">
            <a:spAutoFit/>
          </a:bodyPr>
          <a:lstStyle/>
          <a:p>
            <a:r>
              <a:rPr lang="en-US" dirty="0"/>
              <a:t>Variable explorer</a:t>
            </a:r>
          </a:p>
        </p:txBody>
      </p:sp>
      <p:sp>
        <p:nvSpPr>
          <p:cNvPr id="10" name="TextBox 9">
            <a:extLst>
              <a:ext uri="{FF2B5EF4-FFF2-40B4-BE49-F238E27FC236}">
                <a16:creationId xmlns:a16="http://schemas.microsoft.com/office/drawing/2014/main" id="{3349D06C-AD17-729E-F534-AC82A4C268A3}"/>
              </a:ext>
            </a:extLst>
          </p:cNvPr>
          <p:cNvSpPr txBox="1"/>
          <p:nvPr/>
        </p:nvSpPr>
        <p:spPr>
          <a:xfrm>
            <a:off x="6096000" y="2777151"/>
            <a:ext cx="2420856" cy="369332"/>
          </a:xfrm>
          <a:prstGeom prst="rect">
            <a:avLst/>
          </a:prstGeom>
          <a:solidFill>
            <a:schemeClr val="bg1"/>
          </a:solidFill>
          <a:ln>
            <a:solidFill>
              <a:schemeClr val="tx1"/>
            </a:solidFill>
          </a:ln>
        </p:spPr>
        <p:txBody>
          <a:bodyPr wrap="none" rtlCol="0">
            <a:spAutoFit/>
          </a:bodyPr>
          <a:lstStyle/>
          <a:p>
            <a:r>
              <a:rPr lang="en-US" dirty="0"/>
              <a:t>Interactive “notebook”</a:t>
            </a:r>
          </a:p>
        </p:txBody>
      </p:sp>
      <p:sp>
        <p:nvSpPr>
          <p:cNvPr id="11" name="TextBox 10">
            <a:extLst>
              <a:ext uri="{FF2B5EF4-FFF2-40B4-BE49-F238E27FC236}">
                <a16:creationId xmlns:a16="http://schemas.microsoft.com/office/drawing/2014/main" id="{8FA7932C-E3E8-8D65-3688-A9FA7343CF60}"/>
              </a:ext>
            </a:extLst>
          </p:cNvPr>
          <p:cNvSpPr txBox="1"/>
          <p:nvPr/>
        </p:nvSpPr>
        <p:spPr>
          <a:xfrm>
            <a:off x="9998803" y="3604519"/>
            <a:ext cx="1710725" cy="369332"/>
          </a:xfrm>
          <a:prstGeom prst="rect">
            <a:avLst/>
          </a:prstGeom>
          <a:solidFill>
            <a:schemeClr val="bg1"/>
          </a:solidFill>
          <a:ln>
            <a:solidFill>
              <a:schemeClr val="tx1"/>
            </a:solidFill>
          </a:ln>
        </p:spPr>
        <p:txBody>
          <a:bodyPr wrap="none" rtlCol="0">
            <a:spAutoFit/>
          </a:bodyPr>
          <a:lstStyle/>
          <a:p>
            <a:r>
              <a:rPr lang="en-US" dirty="0"/>
              <a:t>Python version</a:t>
            </a:r>
          </a:p>
        </p:txBody>
      </p:sp>
      <p:sp>
        <p:nvSpPr>
          <p:cNvPr id="12" name="TextBox 11">
            <a:extLst>
              <a:ext uri="{FF2B5EF4-FFF2-40B4-BE49-F238E27FC236}">
                <a16:creationId xmlns:a16="http://schemas.microsoft.com/office/drawing/2014/main" id="{11918409-18FB-1962-3327-6D918DE035EA}"/>
              </a:ext>
            </a:extLst>
          </p:cNvPr>
          <p:cNvSpPr txBox="1"/>
          <p:nvPr/>
        </p:nvSpPr>
        <p:spPr>
          <a:xfrm>
            <a:off x="609599" y="4834285"/>
            <a:ext cx="1146468" cy="369332"/>
          </a:xfrm>
          <a:prstGeom prst="rect">
            <a:avLst/>
          </a:prstGeom>
          <a:solidFill>
            <a:schemeClr val="bg1"/>
          </a:solidFill>
          <a:ln>
            <a:solidFill>
              <a:schemeClr val="tx1"/>
            </a:solidFill>
          </a:ln>
        </p:spPr>
        <p:txBody>
          <a:bodyPr wrap="none" rtlCol="0">
            <a:spAutoFit/>
          </a:bodyPr>
          <a:lstStyle/>
          <a:p>
            <a:r>
              <a:rPr lang="en-US" dirty="0"/>
              <a:t>Code cell</a:t>
            </a:r>
          </a:p>
        </p:txBody>
      </p:sp>
      <p:sp>
        <p:nvSpPr>
          <p:cNvPr id="13" name="Left Brace 12">
            <a:extLst>
              <a:ext uri="{FF2B5EF4-FFF2-40B4-BE49-F238E27FC236}">
                <a16:creationId xmlns:a16="http://schemas.microsoft.com/office/drawing/2014/main" id="{33561A12-D9D8-1456-34DF-A243DA7160F8}"/>
              </a:ext>
            </a:extLst>
          </p:cNvPr>
          <p:cNvSpPr/>
          <p:nvPr/>
        </p:nvSpPr>
        <p:spPr>
          <a:xfrm>
            <a:off x="1756067" y="4611344"/>
            <a:ext cx="311272" cy="845239"/>
          </a:xfrm>
          <a:prstGeom prst="leftBrace">
            <a:avLst>
              <a:gd name="adj1" fmla="val 3704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188BDD9-139A-0863-2969-E11F8A5AB9FD}"/>
              </a:ext>
            </a:extLst>
          </p:cNvPr>
          <p:cNvSpPr txBox="1"/>
          <p:nvPr/>
        </p:nvSpPr>
        <p:spPr>
          <a:xfrm>
            <a:off x="3279913" y="3013411"/>
            <a:ext cx="774571" cy="369332"/>
          </a:xfrm>
          <a:prstGeom prst="rect">
            <a:avLst/>
          </a:prstGeom>
          <a:solidFill>
            <a:schemeClr val="bg1"/>
          </a:solidFill>
          <a:ln>
            <a:solidFill>
              <a:schemeClr val="tx1"/>
            </a:solidFill>
          </a:ln>
        </p:spPr>
        <p:txBody>
          <a:bodyPr wrap="none" rtlCol="0">
            <a:spAutoFit/>
          </a:bodyPr>
          <a:lstStyle/>
          <a:p>
            <a:r>
              <a:rPr lang="en-US" dirty="0"/>
              <a:t>Script</a:t>
            </a:r>
          </a:p>
        </p:txBody>
      </p:sp>
      <p:sp>
        <p:nvSpPr>
          <p:cNvPr id="15" name="TextBox 14">
            <a:extLst>
              <a:ext uri="{FF2B5EF4-FFF2-40B4-BE49-F238E27FC236}">
                <a16:creationId xmlns:a16="http://schemas.microsoft.com/office/drawing/2014/main" id="{FDD38423-2BF8-6FDA-A640-688F7A10E032}"/>
              </a:ext>
            </a:extLst>
          </p:cNvPr>
          <p:cNvSpPr txBox="1"/>
          <p:nvPr/>
        </p:nvSpPr>
        <p:spPr>
          <a:xfrm>
            <a:off x="7835623" y="5203617"/>
            <a:ext cx="2813591" cy="369332"/>
          </a:xfrm>
          <a:prstGeom prst="rect">
            <a:avLst/>
          </a:prstGeom>
          <a:solidFill>
            <a:schemeClr val="bg1"/>
          </a:solidFill>
          <a:ln>
            <a:solidFill>
              <a:schemeClr val="tx1"/>
            </a:solidFill>
          </a:ln>
        </p:spPr>
        <p:txBody>
          <a:bodyPr wrap="none" rtlCol="0">
            <a:spAutoFit/>
          </a:bodyPr>
          <a:lstStyle/>
          <a:p>
            <a:r>
              <a:rPr lang="en-US" dirty="0"/>
              <a:t>Plots would show up here</a:t>
            </a:r>
          </a:p>
        </p:txBody>
      </p:sp>
    </p:spTree>
    <p:extLst>
      <p:ext uri="{BB962C8B-B14F-4D97-AF65-F5344CB8AC3E}">
        <p14:creationId xmlns:p14="http://schemas.microsoft.com/office/powerpoint/2010/main" val="369137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349F-784B-4324-BC9B-F1980E95E364}"/>
              </a:ext>
            </a:extLst>
          </p:cNvPr>
          <p:cNvSpPr>
            <a:spLocks noGrp="1"/>
          </p:cNvSpPr>
          <p:nvPr>
            <p:ph type="title"/>
          </p:nvPr>
        </p:nvSpPr>
        <p:spPr/>
        <p:txBody>
          <a:bodyPr/>
          <a:lstStyle/>
          <a:p>
            <a:r>
              <a:rPr lang="en-US"/>
              <a:t>Python_basics.py</a:t>
            </a:r>
          </a:p>
        </p:txBody>
      </p:sp>
      <p:sp>
        <p:nvSpPr>
          <p:cNvPr id="4" name="Slide Number Placeholder 3">
            <a:extLst>
              <a:ext uri="{FF2B5EF4-FFF2-40B4-BE49-F238E27FC236}">
                <a16:creationId xmlns:a16="http://schemas.microsoft.com/office/drawing/2014/main" id="{B52BB901-A18F-4F83-A6C2-965E32C31AF7}"/>
              </a:ext>
            </a:extLst>
          </p:cNvPr>
          <p:cNvSpPr>
            <a:spLocks noGrp="1"/>
          </p:cNvSpPr>
          <p:nvPr>
            <p:ph type="sldNum" sz="quarter" idx="15"/>
          </p:nvPr>
        </p:nvSpPr>
        <p:spPr/>
        <p:txBody>
          <a:bodyPr/>
          <a:lstStyle/>
          <a:p>
            <a:pPr>
              <a:defRPr/>
            </a:pPr>
            <a:fld id="{D14846A1-F25D-40BC-92B0-5009FABE0DD8}" type="slidenum">
              <a:rPr lang="en-US" smtClean="0"/>
              <a:pPr>
                <a:defRPr/>
              </a:pPr>
              <a:t>11</a:t>
            </a:fld>
            <a:endParaRPr lang="en-US"/>
          </a:p>
        </p:txBody>
      </p:sp>
      <p:sp>
        <p:nvSpPr>
          <p:cNvPr id="3" name="TextBox 2">
            <a:extLst>
              <a:ext uri="{FF2B5EF4-FFF2-40B4-BE49-F238E27FC236}">
                <a16:creationId xmlns:a16="http://schemas.microsoft.com/office/drawing/2014/main" id="{5B60B44B-E093-E9B7-5630-F50FD4AA0BA9}"/>
              </a:ext>
            </a:extLst>
          </p:cNvPr>
          <p:cNvSpPr txBox="1"/>
          <p:nvPr/>
        </p:nvSpPr>
        <p:spPr>
          <a:xfrm>
            <a:off x="1465604" y="1315084"/>
            <a:ext cx="9413194" cy="5281305"/>
          </a:xfrm>
          <a:prstGeom prst="rect">
            <a:avLst/>
          </a:prstGeom>
          <a:noFill/>
        </p:spPr>
        <p:txBody>
          <a:bodyPr wrap="square" numCol="2" rtlCol="0">
            <a:spAutoFit/>
          </a:bodyPr>
          <a:lstStyle/>
          <a:p>
            <a:pPr marL="285750" indent="-285750">
              <a:buFont typeface="Arial" panose="020B0604020202020204" pitchFamily="34" charset="0"/>
              <a:buChar char="•"/>
            </a:pPr>
            <a:r>
              <a:rPr lang="en-US" sz="2400" u="sng" dirty="0"/>
              <a:t>Arithmetic</a:t>
            </a:r>
          </a:p>
          <a:p>
            <a:pPr marL="742950" lvl="1" indent="-285750">
              <a:buFont typeface="Arial" panose="020B0604020202020204" pitchFamily="34" charset="0"/>
              <a:buChar char="•"/>
            </a:pPr>
            <a:r>
              <a:rPr lang="en-US" sz="2400" dirty="0"/>
              <a:t>+, -, *, /</a:t>
            </a:r>
          </a:p>
          <a:p>
            <a:pPr marL="742950" lvl="1" indent="-285750">
              <a:buFont typeface="Arial" panose="020B0604020202020204" pitchFamily="34" charset="0"/>
              <a:buChar char="•"/>
            </a:pPr>
            <a:r>
              <a:rPr lang="en-US" sz="2400" dirty="0"/>
              <a:t>** = power</a:t>
            </a:r>
          </a:p>
          <a:p>
            <a:pPr marL="742950" lvl="1" indent="-285750">
              <a:buFont typeface="Arial" panose="020B0604020202020204" pitchFamily="34" charset="0"/>
              <a:buChar char="•"/>
            </a:pPr>
            <a:r>
              <a:rPr lang="en-US" sz="2400" dirty="0"/>
              <a:t>% = remainder; // = divide (discard remainder)</a:t>
            </a:r>
          </a:p>
          <a:p>
            <a:pPr marL="285750" indent="-285750">
              <a:buFont typeface="Arial" panose="020B0604020202020204" pitchFamily="34" charset="0"/>
              <a:buChar char="•"/>
            </a:pPr>
            <a:r>
              <a:rPr lang="en-US" sz="2400" u="sng" dirty="0"/>
              <a:t>Relational</a:t>
            </a:r>
          </a:p>
          <a:p>
            <a:pPr marL="742950" lvl="1" indent="-285750">
              <a:buFont typeface="Arial" panose="020B0604020202020204" pitchFamily="34" charset="0"/>
              <a:buChar char="•"/>
            </a:pPr>
            <a:r>
              <a:rPr lang="en-US" sz="2400" dirty="0"/>
              <a:t>&lt;, &lt;= : is less than</a:t>
            </a:r>
          </a:p>
          <a:p>
            <a:pPr marL="742950" lvl="1" indent="-285750">
              <a:buFont typeface="Arial" panose="020B0604020202020204" pitchFamily="34" charset="0"/>
              <a:buChar char="•"/>
            </a:pPr>
            <a:r>
              <a:rPr lang="en-US" sz="2400" dirty="0"/>
              <a:t>&gt;, &gt;= : is greater than</a:t>
            </a:r>
          </a:p>
          <a:p>
            <a:pPr marL="742950" lvl="1" indent="-285750">
              <a:buFont typeface="Arial" panose="020B0604020202020204" pitchFamily="34" charset="0"/>
              <a:buChar char="•"/>
            </a:pPr>
            <a:r>
              <a:rPr lang="en-US" sz="2400" dirty="0"/>
              <a:t>== : is equal to</a:t>
            </a:r>
          </a:p>
          <a:p>
            <a:pPr marL="742950" lvl="1" indent="-285750">
              <a:buFont typeface="Arial" panose="020B0604020202020204" pitchFamily="34" charset="0"/>
              <a:buChar char="•"/>
            </a:pPr>
            <a:r>
              <a:rPr lang="en-US" sz="2400" dirty="0"/>
              <a:t>!= : is not equal to</a:t>
            </a:r>
          </a:p>
          <a:p>
            <a:pPr marL="285750" indent="-285750">
              <a:buFont typeface="Arial" panose="020B0604020202020204" pitchFamily="34" charset="0"/>
              <a:buChar char="•"/>
            </a:pPr>
            <a:r>
              <a:rPr lang="en-US" sz="2400" u="sng" dirty="0"/>
              <a:t>Logical</a:t>
            </a:r>
          </a:p>
          <a:p>
            <a:pPr marL="742950" lvl="1" indent="-285750">
              <a:buFont typeface="Arial" panose="020B0604020202020204" pitchFamily="34" charset="0"/>
              <a:buChar char="•"/>
            </a:pPr>
            <a:r>
              <a:rPr lang="en-US" sz="2400" dirty="0"/>
              <a:t>and</a:t>
            </a:r>
          </a:p>
          <a:p>
            <a:pPr marL="742950" lvl="1" indent="-285750">
              <a:buFont typeface="Arial" panose="020B0604020202020204" pitchFamily="34" charset="0"/>
              <a:buChar char="•"/>
            </a:pPr>
            <a:r>
              <a:rPr lang="en-US" sz="2400" dirty="0"/>
              <a:t>or</a:t>
            </a:r>
          </a:p>
          <a:p>
            <a:pPr marL="742950" lvl="1" indent="-285750">
              <a:buFont typeface="Arial" panose="020B0604020202020204" pitchFamily="34" charset="0"/>
              <a:buChar char="•"/>
            </a:pPr>
            <a:r>
              <a:rPr lang="en-US" sz="2400" dirty="0"/>
              <a:t>Not</a:t>
            </a:r>
          </a:p>
          <a:p>
            <a:pPr marL="285750" indent="-285750">
              <a:buFont typeface="Arial" panose="020B0604020202020204" pitchFamily="34" charset="0"/>
              <a:buChar char="•"/>
            </a:pPr>
            <a:r>
              <a:rPr lang="en-US" sz="2400" u="sng" dirty="0"/>
              <a:t>Assignment</a:t>
            </a:r>
          </a:p>
          <a:p>
            <a:pPr marL="742950" lvl="1" indent="-285750">
              <a:buFont typeface="Arial" panose="020B0604020202020204" pitchFamily="34" charset="0"/>
              <a:buChar char="•"/>
            </a:pPr>
            <a:r>
              <a:rPr lang="en-US" sz="2400" dirty="0"/>
              <a:t>= : assign a variable</a:t>
            </a:r>
          </a:p>
          <a:p>
            <a:pPr marL="742950" lvl="1" indent="-285750">
              <a:buFont typeface="Arial" panose="020B0604020202020204" pitchFamily="34" charset="0"/>
              <a:buChar char="•"/>
            </a:pPr>
            <a:r>
              <a:rPr lang="en-US" sz="2400" dirty="0"/>
              <a:t>A += B : add B and reassign new sum to A</a:t>
            </a:r>
          </a:p>
          <a:p>
            <a:pPr marL="742950" lvl="1" indent="-285750">
              <a:buFont typeface="Arial" panose="020B0604020202020204" pitchFamily="34" charset="0"/>
              <a:buChar char="•"/>
            </a:pPr>
            <a:r>
              <a:rPr lang="en-US" sz="2400" dirty="0"/>
              <a:t>-=, *=</a:t>
            </a:r>
          </a:p>
          <a:p>
            <a:pPr marL="285750" indent="-285750">
              <a:buFont typeface="Arial" panose="020B0604020202020204" pitchFamily="34" charset="0"/>
              <a:buChar char="•"/>
            </a:pPr>
            <a:r>
              <a:rPr lang="en-US" sz="2400" u="sng" dirty="0"/>
              <a:t>Identity</a:t>
            </a:r>
          </a:p>
          <a:p>
            <a:pPr marL="742950" lvl="1" indent="-285750">
              <a:buFont typeface="Arial" panose="020B0604020202020204" pitchFamily="34" charset="0"/>
              <a:buChar char="•"/>
            </a:pPr>
            <a:r>
              <a:rPr lang="en-US" sz="2400" dirty="0"/>
              <a:t>Is</a:t>
            </a:r>
          </a:p>
          <a:p>
            <a:pPr marL="742950" lvl="1" indent="-285750">
              <a:buFont typeface="Arial" panose="020B0604020202020204" pitchFamily="34" charset="0"/>
              <a:buChar char="•"/>
            </a:pPr>
            <a:r>
              <a:rPr lang="en-US" sz="2400" dirty="0"/>
              <a:t>Is not</a:t>
            </a:r>
          </a:p>
          <a:p>
            <a:pPr marL="285750" indent="-285750">
              <a:buFont typeface="Arial" panose="020B0604020202020204" pitchFamily="34" charset="0"/>
              <a:buChar char="•"/>
            </a:pPr>
            <a:r>
              <a:rPr lang="en-US" sz="2400" dirty="0"/>
              <a:t>Membership</a:t>
            </a:r>
          </a:p>
          <a:p>
            <a:pPr marL="742950" lvl="1" indent="-285750">
              <a:buFont typeface="Arial" panose="020B0604020202020204" pitchFamily="34" charset="0"/>
              <a:buChar char="•"/>
            </a:pPr>
            <a:r>
              <a:rPr lang="en-US" sz="2400" dirty="0"/>
              <a:t>In</a:t>
            </a:r>
          </a:p>
          <a:p>
            <a:pPr marL="742950" lvl="1" indent="-285750">
              <a:buFont typeface="Arial" panose="020B0604020202020204" pitchFamily="34" charset="0"/>
              <a:buChar char="•"/>
            </a:pPr>
            <a:r>
              <a:rPr lang="en-US" sz="2400" dirty="0"/>
              <a:t>Not in</a:t>
            </a:r>
          </a:p>
        </p:txBody>
      </p:sp>
    </p:spTree>
    <p:extLst>
      <p:ext uri="{BB962C8B-B14F-4D97-AF65-F5344CB8AC3E}">
        <p14:creationId xmlns:p14="http://schemas.microsoft.com/office/powerpoint/2010/main" val="170650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349F-784B-4324-BC9B-F1980E95E364}"/>
              </a:ext>
            </a:extLst>
          </p:cNvPr>
          <p:cNvSpPr>
            <a:spLocks noGrp="1"/>
          </p:cNvSpPr>
          <p:nvPr>
            <p:ph type="title"/>
          </p:nvPr>
        </p:nvSpPr>
        <p:spPr/>
        <p:txBody>
          <a:bodyPr/>
          <a:lstStyle/>
          <a:p>
            <a:r>
              <a:rPr lang="en-US"/>
              <a:t>Python_basics.py: basic control structures</a:t>
            </a:r>
          </a:p>
        </p:txBody>
      </p:sp>
      <p:sp>
        <p:nvSpPr>
          <p:cNvPr id="4" name="Slide Number Placeholder 3">
            <a:extLst>
              <a:ext uri="{FF2B5EF4-FFF2-40B4-BE49-F238E27FC236}">
                <a16:creationId xmlns:a16="http://schemas.microsoft.com/office/drawing/2014/main" id="{B52BB901-A18F-4F83-A6C2-965E32C31AF7}"/>
              </a:ext>
            </a:extLst>
          </p:cNvPr>
          <p:cNvSpPr>
            <a:spLocks noGrp="1"/>
          </p:cNvSpPr>
          <p:nvPr>
            <p:ph type="sldNum" sz="quarter" idx="15"/>
          </p:nvPr>
        </p:nvSpPr>
        <p:spPr/>
        <p:txBody>
          <a:bodyPr/>
          <a:lstStyle/>
          <a:p>
            <a:pPr>
              <a:defRPr/>
            </a:pPr>
            <a:fld id="{D14846A1-F25D-40BC-92B0-5009FABE0DD8}" type="slidenum">
              <a:rPr lang="en-US" smtClean="0"/>
              <a:pPr>
                <a:defRPr/>
              </a:pPr>
              <a:t>12</a:t>
            </a:fld>
            <a:endParaRPr lang="en-US"/>
          </a:p>
        </p:txBody>
      </p:sp>
      <p:pic>
        <p:nvPicPr>
          <p:cNvPr id="3" name="Picture 2">
            <a:extLst>
              <a:ext uri="{FF2B5EF4-FFF2-40B4-BE49-F238E27FC236}">
                <a16:creationId xmlns:a16="http://schemas.microsoft.com/office/drawing/2014/main" id="{9FB9AC6A-20C3-4E9E-9C34-87234FF7437A}"/>
              </a:ext>
            </a:extLst>
          </p:cNvPr>
          <p:cNvPicPr>
            <a:picLocks noChangeAspect="1"/>
          </p:cNvPicPr>
          <p:nvPr/>
        </p:nvPicPr>
        <p:blipFill>
          <a:blip r:embed="rId2"/>
          <a:stretch>
            <a:fillRect/>
          </a:stretch>
        </p:blipFill>
        <p:spPr>
          <a:xfrm>
            <a:off x="7084820" y="1417638"/>
            <a:ext cx="4038600" cy="5357799"/>
          </a:xfrm>
          <a:prstGeom prst="rect">
            <a:avLst/>
          </a:prstGeom>
        </p:spPr>
      </p:pic>
      <p:sp>
        <p:nvSpPr>
          <p:cNvPr id="5" name="TextBox 4">
            <a:extLst>
              <a:ext uri="{FF2B5EF4-FFF2-40B4-BE49-F238E27FC236}">
                <a16:creationId xmlns:a16="http://schemas.microsoft.com/office/drawing/2014/main" id="{7B9CD9AE-BF58-4A6F-6446-EC7867CB7AEF}"/>
              </a:ext>
            </a:extLst>
          </p:cNvPr>
          <p:cNvSpPr txBox="1"/>
          <p:nvPr/>
        </p:nvSpPr>
        <p:spPr>
          <a:xfrm>
            <a:off x="609600" y="1511637"/>
            <a:ext cx="6152971" cy="5632311"/>
          </a:xfrm>
          <a:prstGeom prst="rect">
            <a:avLst/>
          </a:prstGeom>
          <a:noFill/>
        </p:spPr>
        <p:txBody>
          <a:bodyPr wrap="square" numCol="1" rtlCol="0">
            <a:spAutoFit/>
          </a:bodyPr>
          <a:lstStyle/>
          <a:p>
            <a:pPr marL="285750" indent="-285750">
              <a:buFont typeface="Arial" panose="020B0604020202020204" pitchFamily="34" charset="0"/>
              <a:buChar char="•"/>
            </a:pPr>
            <a:r>
              <a:rPr lang="en-US" sz="2400" b="1" dirty="0"/>
              <a:t>While</a:t>
            </a:r>
            <a:r>
              <a:rPr lang="en-US" sz="2400" dirty="0"/>
              <a:t> loop: Loop until the condition is not met</a:t>
            </a:r>
          </a:p>
          <a:p>
            <a:pPr marL="742950" lvl="1" indent="-285750">
              <a:buFont typeface="Arial" panose="020B0604020202020204" pitchFamily="34" charset="0"/>
              <a:buChar char="•"/>
            </a:pPr>
            <a:r>
              <a:rPr lang="en-US" sz="2400" dirty="0"/>
              <a:t>These can be dangerous and lead to never-ending code! </a:t>
            </a:r>
            <a:r>
              <a:rPr lang="en-US" sz="2400" b="1" dirty="0"/>
              <a:t>Make sure</a:t>
            </a:r>
            <a:r>
              <a:rPr lang="en-US" sz="2400" dirty="0"/>
              <a:t> you have a break condition that will be met for all inputs.</a:t>
            </a:r>
          </a:p>
          <a:p>
            <a:pPr marL="285750" indent="-285750">
              <a:buFont typeface="Arial" panose="020B0604020202020204" pitchFamily="34" charset="0"/>
              <a:buChar char="•"/>
            </a:pPr>
            <a:r>
              <a:rPr lang="en-US" sz="2400" b="1" dirty="0"/>
              <a:t>For</a:t>
            </a:r>
            <a:r>
              <a:rPr lang="en-US" sz="2400" dirty="0"/>
              <a:t> loop: Loop through a set number of iterations defined in condition</a:t>
            </a:r>
          </a:p>
          <a:p>
            <a:pPr marL="285750" indent="-285750">
              <a:buFont typeface="Arial" panose="020B0604020202020204" pitchFamily="34" charset="0"/>
              <a:buChar char="•"/>
            </a:pPr>
            <a:r>
              <a:rPr lang="en-US" sz="2400" b="1" dirty="0"/>
              <a:t>If/</a:t>
            </a:r>
            <a:r>
              <a:rPr lang="en-US" sz="2400" b="1" dirty="0" err="1"/>
              <a:t>elif</a:t>
            </a:r>
            <a:r>
              <a:rPr lang="en-US" sz="2400" b="1" dirty="0"/>
              <a:t>/else: </a:t>
            </a:r>
            <a:r>
              <a:rPr lang="en-US" sz="2400" dirty="0"/>
              <a:t>If a condition is met, do an action.</a:t>
            </a:r>
            <a:endParaRPr lang="en-US" sz="2400" b="1" dirty="0"/>
          </a:p>
          <a:p>
            <a:pPr marL="285750" indent="-285750">
              <a:buFont typeface="Arial" panose="020B0604020202020204" pitchFamily="34" charset="0"/>
              <a:buChar char="•"/>
            </a:pPr>
            <a:r>
              <a:rPr lang="en-US" sz="2400" b="1" dirty="0"/>
              <a:t>Break</a:t>
            </a:r>
            <a:r>
              <a:rPr lang="en-US" sz="2400" dirty="0"/>
              <a:t>: exit the loop if the condition is met</a:t>
            </a:r>
          </a:p>
          <a:p>
            <a:pPr marL="285750" indent="-285750">
              <a:buFont typeface="Arial" panose="020B0604020202020204" pitchFamily="34" charset="0"/>
              <a:buChar char="•"/>
            </a:pPr>
            <a:r>
              <a:rPr lang="en-US" sz="2400" b="1" dirty="0"/>
              <a:t>Continue</a:t>
            </a:r>
            <a:r>
              <a:rPr lang="en-US" sz="2400" dirty="0"/>
              <a:t>: skips the current iteration and proceeds to the next iteration of the loop</a:t>
            </a:r>
          </a:p>
          <a:p>
            <a:pPr marL="285750" indent="-285750">
              <a:buFont typeface="Arial" panose="020B0604020202020204" pitchFamily="34" charset="0"/>
              <a:buChar char="•"/>
            </a:pPr>
            <a:r>
              <a:rPr lang="en-US" sz="2400" b="1" dirty="0"/>
              <a:t>Pass</a:t>
            </a:r>
            <a:r>
              <a:rPr lang="en-US" sz="2400" dirty="0"/>
              <a:t>: does nothing (placeholder)</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1481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BFDC-FD00-F60A-91D7-B17C6D6D1848}"/>
              </a:ext>
            </a:extLst>
          </p:cNvPr>
          <p:cNvSpPr>
            <a:spLocks noGrp="1"/>
          </p:cNvSpPr>
          <p:nvPr>
            <p:ph type="title"/>
          </p:nvPr>
        </p:nvSpPr>
        <p:spPr/>
        <p:txBody>
          <a:bodyPr/>
          <a:lstStyle/>
          <a:p>
            <a:r>
              <a:rPr lang="en-US" dirty="0"/>
              <a:t>Open the Lockbox Challenge!</a:t>
            </a:r>
          </a:p>
        </p:txBody>
      </p:sp>
      <p:sp>
        <p:nvSpPr>
          <p:cNvPr id="3" name="Text Placeholder 2">
            <a:extLst>
              <a:ext uri="{FF2B5EF4-FFF2-40B4-BE49-F238E27FC236}">
                <a16:creationId xmlns:a16="http://schemas.microsoft.com/office/drawing/2014/main" id="{B05FDB68-61BA-6A0D-2B66-EBF214820395}"/>
              </a:ext>
            </a:extLst>
          </p:cNvPr>
          <p:cNvSpPr>
            <a:spLocks noGrp="1"/>
          </p:cNvSpPr>
          <p:nvPr>
            <p:ph type="body" sz="quarter" idx="13"/>
          </p:nvPr>
        </p:nvSpPr>
        <p:spPr>
          <a:xfrm>
            <a:off x="6332434" y="1600200"/>
            <a:ext cx="5249966" cy="3962400"/>
          </a:xfrm>
        </p:spPr>
        <p:txBody>
          <a:bodyPr/>
          <a:lstStyle/>
          <a:p>
            <a:r>
              <a:rPr lang="en-US" sz="2400" dirty="0"/>
              <a:t>Step 1: Solve your problem (without a computer) and find others who have the same answer as you.</a:t>
            </a:r>
          </a:p>
          <a:p>
            <a:r>
              <a:rPr lang="en-US" sz="2400" dirty="0"/>
              <a:t>Step 2: Get 4 new problems and solve as a group (without a computer). Go to </a:t>
            </a:r>
            <a:r>
              <a:rPr lang="en-US" sz="2400" dirty="0" err="1">
                <a:solidFill>
                  <a:srgbClr val="0000FF"/>
                </a:solidFill>
              </a:rPr>
              <a:t>smgroves.github.io</a:t>
            </a:r>
            <a:r>
              <a:rPr lang="en-US" sz="2400" dirty="0">
                <a:solidFill>
                  <a:srgbClr val="0000FF"/>
                </a:solidFill>
              </a:rPr>
              <a:t>/</a:t>
            </a:r>
            <a:r>
              <a:rPr lang="en-US" sz="2400" dirty="0" err="1">
                <a:solidFill>
                  <a:srgbClr val="0000FF"/>
                </a:solidFill>
              </a:rPr>
              <a:t>codebreak</a:t>
            </a:r>
            <a:r>
              <a:rPr lang="en-US" sz="2400" dirty="0">
                <a:solidFill>
                  <a:srgbClr val="0000FF"/>
                </a:solidFill>
              </a:rPr>
              <a:t> </a:t>
            </a:r>
            <a:r>
              <a:rPr lang="en-US" sz="2400" dirty="0"/>
              <a:t>and enter your answers as a code.</a:t>
            </a:r>
          </a:p>
          <a:p>
            <a:r>
              <a:rPr lang="en-US" sz="2400" dirty="0"/>
              <a:t>Step 3: If you unlocked the Final Challenge page, follow the instructions on the page. </a:t>
            </a:r>
          </a:p>
          <a:p>
            <a:r>
              <a:rPr lang="en-US" sz="2400" dirty="0"/>
              <a:t>Goal: Open the lockbox!!</a:t>
            </a:r>
          </a:p>
        </p:txBody>
      </p:sp>
      <p:sp>
        <p:nvSpPr>
          <p:cNvPr id="4" name="Slide Number Placeholder 3">
            <a:extLst>
              <a:ext uri="{FF2B5EF4-FFF2-40B4-BE49-F238E27FC236}">
                <a16:creationId xmlns:a16="http://schemas.microsoft.com/office/drawing/2014/main" id="{49D9476B-D0AA-944F-0CCC-7637105A759D}"/>
              </a:ext>
            </a:extLst>
          </p:cNvPr>
          <p:cNvSpPr>
            <a:spLocks noGrp="1"/>
          </p:cNvSpPr>
          <p:nvPr>
            <p:ph type="sldNum" sz="quarter" idx="15"/>
          </p:nvPr>
        </p:nvSpPr>
        <p:spPr/>
        <p:txBody>
          <a:bodyPr/>
          <a:lstStyle/>
          <a:p>
            <a:pPr>
              <a:defRPr/>
            </a:pPr>
            <a:fld id="{D14846A1-F25D-40BC-92B0-5009FABE0DD8}" type="slidenum">
              <a:rPr lang="en-US" smtClean="0"/>
              <a:pPr>
                <a:defRPr/>
              </a:pPr>
              <a:t>13</a:t>
            </a:fld>
            <a:endParaRPr lang="en-US"/>
          </a:p>
        </p:txBody>
      </p:sp>
      <p:sp>
        <p:nvSpPr>
          <p:cNvPr id="6" name="TextBox 5">
            <a:extLst>
              <a:ext uri="{FF2B5EF4-FFF2-40B4-BE49-F238E27FC236}">
                <a16:creationId xmlns:a16="http://schemas.microsoft.com/office/drawing/2014/main" id="{FF316755-2639-57E9-F585-F53E9DDB5147}"/>
              </a:ext>
            </a:extLst>
          </p:cNvPr>
          <p:cNvSpPr txBox="1"/>
          <p:nvPr/>
        </p:nvSpPr>
        <p:spPr>
          <a:xfrm>
            <a:off x="713337" y="1673940"/>
            <a:ext cx="4867066" cy="5047536"/>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1400" u="sng" dirty="0"/>
              <a:t>Arithmetic</a:t>
            </a:r>
          </a:p>
          <a:p>
            <a:pPr marL="742950" lvl="1" indent="-285750">
              <a:buFont typeface="Arial" panose="020B0604020202020204" pitchFamily="34" charset="0"/>
              <a:buChar char="•"/>
            </a:pPr>
            <a:r>
              <a:rPr lang="en-US" sz="1400" dirty="0"/>
              <a:t>+, -, *, /</a:t>
            </a:r>
          </a:p>
          <a:p>
            <a:pPr marL="742950" lvl="1" indent="-285750">
              <a:buFont typeface="Arial" panose="020B0604020202020204" pitchFamily="34" charset="0"/>
              <a:buChar char="•"/>
            </a:pPr>
            <a:r>
              <a:rPr lang="en-US" sz="1400" dirty="0"/>
              <a:t>** = power</a:t>
            </a:r>
          </a:p>
          <a:p>
            <a:pPr marL="742950" lvl="1" indent="-285750">
              <a:buFont typeface="Arial" panose="020B0604020202020204" pitchFamily="34" charset="0"/>
              <a:buChar char="•"/>
            </a:pPr>
            <a:r>
              <a:rPr lang="en-US" sz="1400" dirty="0"/>
              <a:t>% = remainder; // = divide (discard remainder)</a:t>
            </a:r>
          </a:p>
          <a:p>
            <a:pPr marL="285750" indent="-285750">
              <a:buFont typeface="Arial" panose="020B0604020202020204" pitchFamily="34" charset="0"/>
              <a:buChar char="•"/>
            </a:pPr>
            <a:r>
              <a:rPr lang="en-US" sz="1400" u="sng" dirty="0"/>
              <a:t>Relational</a:t>
            </a:r>
          </a:p>
          <a:p>
            <a:pPr marL="742950" lvl="1" indent="-285750">
              <a:buFont typeface="Arial" panose="020B0604020202020204" pitchFamily="34" charset="0"/>
              <a:buChar char="•"/>
            </a:pPr>
            <a:r>
              <a:rPr lang="en-US" sz="1400" dirty="0"/>
              <a:t>&lt;, &lt;= : is less than; less than or equal to</a:t>
            </a:r>
          </a:p>
          <a:p>
            <a:pPr marL="742950" lvl="1" indent="-285750">
              <a:buFont typeface="Arial" panose="020B0604020202020204" pitchFamily="34" charset="0"/>
              <a:buChar char="•"/>
            </a:pPr>
            <a:r>
              <a:rPr lang="en-US" sz="1400" dirty="0"/>
              <a:t>&gt;, &gt;= : is greater than; greater than or equal to</a:t>
            </a:r>
          </a:p>
          <a:p>
            <a:pPr marL="742950" lvl="1" indent="-285750">
              <a:buFont typeface="Arial" panose="020B0604020202020204" pitchFamily="34" charset="0"/>
              <a:buChar char="•"/>
            </a:pPr>
            <a:r>
              <a:rPr lang="en-US" sz="1400" dirty="0"/>
              <a:t>== : is equal to</a:t>
            </a:r>
          </a:p>
          <a:p>
            <a:pPr marL="742950" lvl="1" indent="-285750">
              <a:buFont typeface="Arial" panose="020B0604020202020204" pitchFamily="34" charset="0"/>
              <a:buChar char="•"/>
            </a:pPr>
            <a:r>
              <a:rPr lang="en-US" sz="1400" dirty="0"/>
              <a:t>!= : is not equal to</a:t>
            </a:r>
          </a:p>
          <a:p>
            <a:pPr marL="285750" indent="-285750">
              <a:buFont typeface="Arial" panose="020B0604020202020204" pitchFamily="34" charset="0"/>
              <a:buChar char="•"/>
            </a:pPr>
            <a:r>
              <a:rPr lang="en-US" sz="1400" u="sng" dirty="0"/>
              <a:t>Logical</a:t>
            </a:r>
          </a:p>
          <a:p>
            <a:pPr marL="742950" lvl="1" indent="-285750">
              <a:buFont typeface="Arial" panose="020B0604020202020204" pitchFamily="34" charset="0"/>
              <a:buChar char="•"/>
            </a:pPr>
            <a:r>
              <a:rPr lang="en-US" sz="1400" dirty="0"/>
              <a:t>(A) and (B)</a:t>
            </a:r>
          </a:p>
          <a:p>
            <a:pPr marL="742950" lvl="1" indent="-285750">
              <a:buFont typeface="Arial" panose="020B0604020202020204" pitchFamily="34" charset="0"/>
              <a:buChar char="•"/>
            </a:pPr>
            <a:r>
              <a:rPr lang="en-US" sz="1400" dirty="0"/>
              <a:t>(A) or (B)</a:t>
            </a:r>
          </a:p>
          <a:p>
            <a:pPr marL="742950" lvl="1" indent="-285750">
              <a:buFont typeface="Arial" panose="020B0604020202020204" pitchFamily="34" charset="0"/>
              <a:buChar char="•"/>
            </a:pPr>
            <a:r>
              <a:rPr lang="en-US" sz="1400" dirty="0"/>
              <a:t>Not A</a:t>
            </a:r>
          </a:p>
          <a:p>
            <a:pPr marL="285750" indent="-285750">
              <a:buFont typeface="Arial" panose="020B0604020202020204" pitchFamily="34" charset="0"/>
              <a:buChar char="•"/>
            </a:pPr>
            <a:r>
              <a:rPr lang="en-US" sz="1400" u="sng" dirty="0"/>
              <a:t>Assignment</a:t>
            </a:r>
          </a:p>
          <a:p>
            <a:pPr marL="742950" lvl="1" indent="-285750">
              <a:buFont typeface="Arial" panose="020B0604020202020204" pitchFamily="34" charset="0"/>
              <a:buChar char="•"/>
            </a:pPr>
            <a:r>
              <a:rPr lang="en-US" sz="1400" dirty="0"/>
              <a:t>= : assign a variable</a:t>
            </a:r>
          </a:p>
          <a:p>
            <a:pPr marL="742950" lvl="1" indent="-285750">
              <a:buFont typeface="Arial" panose="020B0604020202020204" pitchFamily="34" charset="0"/>
              <a:buChar char="•"/>
            </a:pPr>
            <a:r>
              <a:rPr lang="en-US" sz="1400" dirty="0"/>
              <a:t>A += B : add B and reassign new sum to A</a:t>
            </a:r>
          </a:p>
          <a:p>
            <a:pPr marL="742950" lvl="1" indent="-285750">
              <a:buFont typeface="Arial" panose="020B0604020202020204" pitchFamily="34" charset="0"/>
              <a:buChar char="•"/>
            </a:pPr>
            <a:r>
              <a:rPr lang="en-US" sz="1400" dirty="0"/>
              <a:t>-=, *=</a:t>
            </a:r>
          </a:p>
          <a:p>
            <a:pPr marL="285750" indent="-285750">
              <a:buFont typeface="Arial" panose="020B0604020202020204" pitchFamily="34" charset="0"/>
              <a:buChar char="•"/>
            </a:pPr>
            <a:r>
              <a:rPr lang="en-US" sz="1400" u="sng" dirty="0"/>
              <a:t>Identity</a:t>
            </a:r>
          </a:p>
          <a:p>
            <a:pPr marL="742950" lvl="1" indent="-285750">
              <a:buFont typeface="Arial" panose="020B0604020202020204" pitchFamily="34" charset="0"/>
              <a:buChar char="•"/>
            </a:pPr>
            <a:r>
              <a:rPr lang="en-US" sz="1400" dirty="0"/>
              <a:t>Is</a:t>
            </a:r>
          </a:p>
          <a:p>
            <a:pPr marL="742950" lvl="1" indent="-285750">
              <a:buFont typeface="Arial" panose="020B0604020202020204" pitchFamily="34" charset="0"/>
              <a:buChar char="•"/>
            </a:pPr>
            <a:r>
              <a:rPr lang="en-US" sz="1400" dirty="0"/>
              <a:t>Is not</a:t>
            </a:r>
          </a:p>
          <a:p>
            <a:pPr marL="285750" indent="-285750">
              <a:buFont typeface="Arial" panose="020B0604020202020204" pitchFamily="34" charset="0"/>
              <a:buChar char="•"/>
            </a:pPr>
            <a:r>
              <a:rPr lang="en-US" sz="1400" dirty="0"/>
              <a:t>Membership</a:t>
            </a:r>
          </a:p>
          <a:p>
            <a:pPr marL="742950" lvl="1" indent="-285750">
              <a:buFont typeface="Arial" panose="020B0604020202020204" pitchFamily="34" charset="0"/>
              <a:buChar char="•"/>
            </a:pPr>
            <a:r>
              <a:rPr lang="en-US" sz="1400" dirty="0"/>
              <a:t>In</a:t>
            </a:r>
          </a:p>
          <a:p>
            <a:pPr marL="742950" lvl="1" indent="-285750">
              <a:buFont typeface="Arial" panose="020B0604020202020204" pitchFamily="34" charset="0"/>
              <a:buChar char="•"/>
            </a:pPr>
            <a:r>
              <a:rPr lang="en-US" sz="1400" dirty="0"/>
              <a:t>Not in</a:t>
            </a:r>
          </a:p>
        </p:txBody>
      </p:sp>
      <p:sp>
        <p:nvSpPr>
          <p:cNvPr id="7" name="TextBox 6">
            <a:extLst>
              <a:ext uri="{FF2B5EF4-FFF2-40B4-BE49-F238E27FC236}">
                <a16:creationId xmlns:a16="http://schemas.microsoft.com/office/drawing/2014/main" id="{1EE1AA41-981D-AD89-C274-9A8340F9C42C}"/>
              </a:ext>
            </a:extLst>
          </p:cNvPr>
          <p:cNvSpPr txBox="1"/>
          <p:nvPr/>
        </p:nvSpPr>
        <p:spPr>
          <a:xfrm>
            <a:off x="713337" y="1272561"/>
            <a:ext cx="1249060" cy="369332"/>
          </a:xfrm>
          <a:prstGeom prst="rect">
            <a:avLst/>
          </a:prstGeom>
          <a:noFill/>
        </p:spPr>
        <p:txBody>
          <a:bodyPr wrap="none" rtlCol="0">
            <a:spAutoFit/>
          </a:bodyPr>
          <a:lstStyle/>
          <a:p>
            <a:r>
              <a:rPr lang="en-US" dirty="0"/>
              <a:t>Reminder:</a:t>
            </a:r>
          </a:p>
        </p:txBody>
      </p:sp>
    </p:spTree>
    <p:extLst>
      <p:ext uri="{BB962C8B-B14F-4D97-AF65-F5344CB8AC3E}">
        <p14:creationId xmlns:p14="http://schemas.microsoft.com/office/powerpoint/2010/main" val="229591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41C3-6B81-4001-9EAE-7DFD348A6CD4}"/>
              </a:ext>
            </a:extLst>
          </p:cNvPr>
          <p:cNvSpPr>
            <a:spLocks noGrp="1"/>
          </p:cNvSpPr>
          <p:nvPr>
            <p:ph type="title"/>
          </p:nvPr>
        </p:nvSpPr>
        <p:spPr/>
        <p:txBody>
          <a:bodyPr/>
          <a:lstStyle/>
          <a:p>
            <a:r>
              <a:rPr lang="en-US" dirty="0"/>
              <a:t>Problem </a:t>
            </a:r>
            <a:r>
              <a:rPr lang="en-US"/>
              <a:t>Set 2 due 1/28</a:t>
            </a:r>
            <a:endParaRPr lang="en-US" dirty="0"/>
          </a:p>
        </p:txBody>
      </p:sp>
      <p:sp>
        <p:nvSpPr>
          <p:cNvPr id="3" name="Text Placeholder 2">
            <a:extLst>
              <a:ext uri="{FF2B5EF4-FFF2-40B4-BE49-F238E27FC236}">
                <a16:creationId xmlns:a16="http://schemas.microsoft.com/office/drawing/2014/main" id="{19140CB9-75F0-4D6B-834C-71B530FB7232}"/>
              </a:ext>
            </a:extLst>
          </p:cNvPr>
          <p:cNvSpPr>
            <a:spLocks noGrp="1"/>
          </p:cNvSpPr>
          <p:nvPr>
            <p:ph type="body" sz="quarter" idx="13"/>
          </p:nvPr>
        </p:nvSpPr>
        <p:spPr>
          <a:xfrm>
            <a:off x="1347536" y="1231106"/>
            <a:ext cx="9845842" cy="2971800"/>
          </a:xfrm>
        </p:spPr>
        <p:txBody>
          <a:bodyPr/>
          <a:lstStyle/>
          <a:p>
            <a:pPr marL="385763" indent="-385763">
              <a:buAutoNum type="arabicParenR"/>
            </a:pPr>
            <a:r>
              <a:rPr lang="en-US" sz="2800" dirty="0"/>
              <a:t>Programming challenges: writing functions</a:t>
            </a:r>
          </a:p>
          <a:p>
            <a:pPr marL="385763" indent="-385763">
              <a:buAutoNum type="arabicParenR"/>
            </a:pPr>
            <a:r>
              <a:rPr lang="en-US" sz="2800" dirty="0"/>
              <a:t>Fibonacci sequence</a:t>
            </a:r>
          </a:p>
          <a:p>
            <a:pPr marL="385763" indent="-385763">
              <a:buAutoNum type="arabicParenR"/>
            </a:pPr>
            <a:r>
              <a:rPr lang="en-US" sz="2800" dirty="0"/>
              <a:t>Plotting and analyzing electrocardiogram (ECG) data</a:t>
            </a:r>
          </a:p>
        </p:txBody>
      </p:sp>
      <p:sp>
        <p:nvSpPr>
          <p:cNvPr id="4" name="Slide Number Placeholder 3">
            <a:extLst>
              <a:ext uri="{FF2B5EF4-FFF2-40B4-BE49-F238E27FC236}">
                <a16:creationId xmlns:a16="http://schemas.microsoft.com/office/drawing/2014/main" id="{E3F4B59F-EE15-4B53-B3B0-FABB9A304C9D}"/>
              </a:ext>
            </a:extLst>
          </p:cNvPr>
          <p:cNvSpPr>
            <a:spLocks noGrp="1"/>
          </p:cNvSpPr>
          <p:nvPr>
            <p:ph type="sldNum" sz="quarter" idx="15"/>
          </p:nvPr>
        </p:nvSpPr>
        <p:spPr/>
        <p:txBody>
          <a:bodyPr/>
          <a:lstStyle/>
          <a:p>
            <a:pPr>
              <a:defRPr/>
            </a:pPr>
            <a:fld id="{D14846A1-F25D-40BC-92B0-5009FABE0DD8}" type="slidenum">
              <a:rPr lang="en-US" smtClean="0"/>
              <a:pPr>
                <a:defRPr/>
              </a:pPr>
              <a:t>14</a:t>
            </a:fld>
            <a:endParaRPr lang="en-US"/>
          </a:p>
        </p:txBody>
      </p:sp>
      <p:pic>
        <p:nvPicPr>
          <p:cNvPr id="5" name="Picture 4">
            <a:extLst>
              <a:ext uri="{FF2B5EF4-FFF2-40B4-BE49-F238E27FC236}">
                <a16:creationId xmlns:a16="http://schemas.microsoft.com/office/drawing/2014/main" id="{469BDAFF-EED7-4561-A805-AA9003BA9FA9}"/>
              </a:ext>
            </a:extLst>
          </p:cNvPr>
          <p:cNvPicPr/>
          <p:nvPr/>
        </p:nvPicPr>
        <p:blipFill>
          <a:blip r:embed="rId2"/>
          <a:stretch>
            <a:fillRect/>
          </a:stretch>
        </p:blipFill>
        <p:spPr>
          <a:xfrm>
            <a:off x="2702922" y="2935289"/>
            <a:ext cx="6034678" cy="3421062"/>
          </a:xfrm>
          <a:prstGeom prst="rect">
            <a:avLst/>
          </a:prstGeom>
        </p:spPr>
      </p:pic>
      <p:sp>
        <p:nvSpPr>
          <p:cNvPr id="6" name="TextBox 5">
            <a:extLst>
              <a:ext uri="{FF2B5EF4-FFF2-40B4-BE49-F238E27FC236}">
                <a16:creationId xmlns:a16="http://schemas.microsoft.com/office/drawing/2014/main" id="{97BE586D-E6F0-8430-92D4-EA1C68C2D770}"/>
              </a:ext>
            </a:extLst>
          </p:cNvPr>
          <p:cNvSpPr txBox="1"/>
          <p:nvPr/>
        </p:nvSpPr>
        <p:spPr>
          <a:xfrm>
            <a:off x="173440" y="2935289"/>
            <a:ext cx="2980303" cy="1477328"/>
          </a:xfrm>
          <a:prstGeom prst="rect">
            <a:avLst/>
          </a:prstGeom>
          <a:noFill/>
        </p:spPr>
        <p:txBody>
          <a:bodyPr wrap="none" rtlCol="0">
            <a:spAutoFit/>
          </a:bodyPr>
          <a:lstStyle/>
          <a:p>
            <a:r>
              <a:rPr lang="en-US" dirty="0" err="1"/>
              <a:t>Conda</a:t>
            </a:r>
            <a:r>
              <a:rPr lang="en-US" dirty="0"/>
              <a:t>  activate BME2315</a:t>
            </a:r>
          </a:p>
          <a:p>
            <a:r>
              <a:rPr lang="en-US" dirty="0"/>
              <a:t>Pip install </a:t>
            </a:r>
            <a:r>
              <a:rPr lang="en-US" dirty="0" err="1"/>
              <a:t>numpy</a:t>
            </a:r>
            <a:r>
              <a:rPr lang="en-US" dirty="0"/>
              <a:t> matplotlib</a:t>
            </a:r>
          </a:p>
          <a:p>
            <a:r>
              <a:rPr lang="en-US" dirty="0"/>
              <a:t>Pip install seaborn </a:t>
            </a:r>
          </a:p>
          <a:p>
            <a:r>
              <a:rPr lang="en-US" dirty="0"/>
              <a:t>Pip install pandas</a:t>
            </a:r>
          </a:p>
          <a:p>
            <a:r>
              <a:rPr lang="en-US" dirty="0" err="1"/>
              <a:t>Conda</a:t>
            </a:r>
            <a:r>
              <a:rPr lang="en-US" dirty="0"/>
              <a:t> deactivate </a:t>
            </a:r>
          </a:p>
        </p:txBody>
      </p:sp>
    </p:spTree>
    <p:extLst>
      <p:ext uri="{BB962C8B-B14F-4D97-AF65-F5344CB8AC3E}">
        <p14:creationId xmlns:p14="http://schemas.microsoft.com/office/powerpoint/2010/main" val="14436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E7C-881C-1564-AE56-5D43360AE523}"/>
              </a:ext>
            </a:extLst>
          </p:cNvPr>
          <p:cNvSpPr>
            <a:spLocks noGrp="1"/>
          </p:cNvSpPr>
          <p:nvPr>
            <p:ph type="title"/>
          </p:nvPr>
        </p:nvSpPr>
        <p:spPr/>
        <p:txBody>
          <a:bodyPr/>
          <a:lstStyle/>
          <a:p>
            <a:r>
              <a:rPr lang="en-US" dirty="0"/>
              <a:t>Data structures: Lists, arrays, etc.</a:t>
            </a:r>
          </a:p>
        </p:txBody>
      </p:sp>
      <p:sp>
        <p:nvSpPr>
          <p:cNvPr id="3" name="Text Placeholder 2">
            <a:extLst>
              <a:ext uri="{FF2B5EF4-FFF2-40B4-BE49-F238E27FC236}">
                <a16:creationId xmlns:a16="http://schemas.microsoft.com/office/drawing/2014/main" id="{2BF83F8E-2CF8-089D-052D-CDC6EF8D21C1}"/>
              </a:ext>
            </a:extLst>
          </p:cNvPr>
          <p:cNvSpPr>
            <a:spLocks noGrp="1"/>
          </p:cNvSpPr>
          <p:nvPr>
            <p:ph type="body" sz="quarter" idx="13"/>
          </p:nvPr>
        </p:nvSpPr>
        <p:spPr>
          <a:xfrm>
            <a:off x="1058487" y="1246909"/>
            <a:ext cx="10075025" cy="5336453"/>
          </a:xfrm>
        </p:spPr>
        <p:txBody>
          <a:bodyPr numCol="2"/>
          <a:lstStyle/>
          <a:p>
            <a:r>
              <a:rPr lang="en-US" sz="2400" dirty="0"/>
              <a:t>List </a:t>
            </a:r>
          </a:p>
          <a:p>
            <a:pPr lvl="1"/>
            <a:r>
              <a:rPr lang="en-US" sz="2000" dirty="0"/>
              <a:t>Built into Python</a:t>
            </a:r>
          </a:p>
          <a:p>
            <a:pPr lvl="1"/>
            <a:r>
              <a:rPr lang="en-US" sz="2000" dirty="0"/>
              <a:t>Can store elements of different types</a:t>
            </a:r>
          </a:p>
          <a:p>
            <a:pPr lvl="1"/>
            <a:r>
              <a:rPr lang="en-US" sz="2000" dirty="0"/>
              <a:t>Dynamic size (can easily change size)</a:t>
            </a:r>
          </a:p>
          <a:p>
            <a:pPr lvl="1"/>
            <a:r>
              <a:rPr lang="en-US" sz="2000" dirty="0"/>
              <a:t>Best for 1D lists of things</a:t>
            </a:r>
          </a:p>
          <a:p>
            <a:r>
              <a:rPr lang="en-US" sz="2400" dirty="0"/>
              <a:t>Array</a:t>
            </a:r>
          </a:p>
          <a:p>
            <a:pPr lvl="1"/>
            <a:r>
              <a:rPr lang="en-US" sz="2000" dirty="0"/>
              <a:t>Use </a:t>
            </a:r>
            <a:r>
              <a:rPr lang="en-US" sz="2000" b="1" dirty="0" err="1"/>
              <a:t>numpy</a:t>
            </a:r>
            <a:endParaRPr lang="en-US" sz="2000" b="1" dirty="0"/>
          </a:p>
          <a:p>
            <a:pPr lvl="1"/>
            <a:r>
              <a:rPr lang="en-US" sz="2000" dirty="0"/>
              <a:t>Store a single datatype</a:t>
            </a:r>
          </a:p>
          <a:p>
            <a:pPr lvl="1"/>
            <a:r>
              <a:rPr lang="en-US" sz="2000" dirty="0"/>
              <a:t>Fixed size (not a good idea to change its size)</a:t>
            </a:r>
          </a:p>
          <a:p>
            <a:pPr lvl="1"/>
            <a:r>
              <a:rPr lang="en-US" sz="2000" dirty="0"/>
              <a:t>More memory efficient (contiguous memory)</a:t>
            </a:r>
          </a:p>
          <a:p>
            <a:pPr lvl="1"/>
            <a:r>
              <a:rPr lang="en-US" sz="2000" dirty="0"/>
              <a:t>Can be multidimensional</a:t>
            </a:r>
          </a:p>
          <a:p>
            <a:r>
              <a:rPr lang="en-US" sz="2400" dirty="0" err="1"/>
              <a:t>Dataframes</a:t>
            </a:r>
            <a:endParaRPr lang="en-US" sz="2400" dirty="0"/>
          </a:p>
          <a:p>
            <a:pPr lvl="1"/>
            <a:r>
              <a:rPr lang="en-US" sz="2000" dirty="0"/>
              <a:t>Use </a:t>
            </a:r>
            <a:r>
              <a:rPr lang="en-US" sz="2000" b="1" dirty="0"/>
              <a:t>pandas</a:t>
            </a:r>
          </a:p>
          <a:p>
            <a:pPr lvl="1"/>
            <a:r>
              <a:rPr lang="en-US" sz="2000" dirty="0"/>
              <a:t>Best for 2D data, especially with named columns and rows</a:t>
            </a:r>
          </a:p>
          <a:p>
            <a:r>
              <a:rPr lang="en-US" sz="2400" dirty="0"/>
              <a:t>Sets</a:t>
            </a:r>
          </a:p>
          <a:p>
            <a:pPr lvl="1"/>
            <a:r>
              <a:rPr lang="en-US" sz="2000" dirty="0"/>
              <a:t>Built into Python</a:t>
            </a:r>
          </a:p>
          <a:p>
            <a:pPr lvl="1"/>
            <a:r>
              <a:rPr lang="en-US" sz="2000" dirty="0"/>
              <a:t>Only has unique elements</a:t>
            </a:r>
          </a:p>
          <a:p>
            <a:pPr lvl="1"/>
            <a:r>
              <a:rPr lang="en-US" sz="2000" dirty="0"/>
              <a:t>Unordered</a:t>
            </a:r>
          </a:p>
          <a:p>
            <a:r>
              <a:rPr lang="en-US" sz="2400" dirty="0"/>
              <a:t>Dictionary</a:t>
            </a:r>
          </a:p>
          <a:p>
            <a:pPr lvl="1"/>
            <a:r>
              <a:rPr lang="en-US" sz="2000" dirty="0"/>
              <a:t>Key-value pairs; both keys and values can be any data type!</a:t>
            </a:r>
          </a:p>
          <a:p>
            <a:pPr lvl="1"/>
            <a:r>
              <a:rPr lang="en-US" sz="2000" dirty="0"/>
              <a:t>Ordered (as of Python 3.7)</a:t>
            </a:r>
          </a:p>
        </p:txBody>
      </p:sp>
      <p:sp>
        <p:nvSpPr>
          <p:cNvPr id="4" name="Slide Number Placeholder 3">
            <a:extLst>
              <a:ext uri="{FF2B5EF4-FFF2-40B4-BE49-F238E27FC236}">
                <a16:creationId xmlns:a16="http://schemas.microsoft.com/office/drawing/2014/main" id="{6ED0965E-D55C-2765-EBD6-7F1E58C3CF86}"/>
              </a:ext>
            </a:extLst>
          </p:cNvPr>
          <p:cNvSpPr>
            <a:spLocks noGrp="1"/>
          </p:cNvSpPr>
          <p:nvPr>
            <p:ph type="sldNum" sz="quarter" idx="15"/>
          </p:nvPr>
        </p:nvSpPr>
        <p:spPr/>
        <p:txBody>
          <a:bodyPr/>
          <a:lstStyle/>
          <a:p>
            <a:pPr>
              <a:defRPr/>
            </a:pPr>
            <a:fld id="{D14846A1-F25D-40BC-92B0-5009FABE0DD8}" type="slidenum">
              <a:rPr lang="en-US" smtClean="0"/>
              <a:pPr>
                <a:defRPr/>
              </a:pPr>
              <a:t>15</a:t>
            </a:fld>
            <a:endParaRPr lang="en-US"/>
          </a:p>
        </p:txBody>
      </p:sp>
    </p:spTree>
    <p:extLst>
      <p:ext uri="{BB962C8B-B14F-4D97-AF65-F5344CB8AC3E}">
        <p14:creationId xmlns:p14="http://schemas.microsoft.com/office/powerpoint/2010/main" val="146946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10CD-7C11-40A6-A8D1-00E449AF34F8}"/>
              </a:ext>
            </a:extLst>
          </p:cNvPr>
          <p:cNvSpPr>
            <a:spLocks noGrp="1"/>
          </p:cNvSpPr>
          <p:nvPr>
            <p:ph type="title"/>
          </p:nvPr>
        </p:nvSpPr>
        <p:spPr/>
        <p:txBody>
          <a:bodyPr/>
          <a:lstStyle/>
          <a:p>
            <a:r>
              <a:rPr lang="en-US" dirty="0"/>
              <a:t>Python_basics2.py: arrays etc.</a:t>
            </a:r>
          </a:p>
        </p:txBody>
      </p:sp>
      <p:sp>
        <p:nvSpPr>
          <p:cNvPr id="4" name="Slide Number Placeholder 3">
            <a:extLst>
              <a:ext uri="{FF2B5EF4-FFF2-40B4-BE49-F238E27FC236}">
                <a16:creationId xmlns:a16="http://schemas.microsoft.com/office/drawing/2014/main" id="{D703319A-F3EF-463E-814B-32D7E1E0B6B9}"/>
              </a:ext>
            </a:extLst>
          </p:cNvPr>
          <p:cNvSpPr>
            <a:spLocks noGrp="1"/>
          </p:cNvSpPr>
          <p:nvPr>
            <p:ph type="sldNum" sz="quarter" idx="15"/>
          </p:nvPr>
        </p:nvSpPr>
        <p:spPr/>
        <p:txBody>
          <a:bodyPr/>
          <a:lstStyle/>
          <a:p>
            <a:pPr>
              <a:defRPr/>
            </a:pPr>
            <a:fld id="{D14846A1-F25D-40BC-92B0-5009FABE0DD8}" type="slidenum">
              <a:rPr lang="en-US" smtClean="0"/>
              <a:pPr>
                <a:defRPr/>
              </a:pPr>
              <a:t>16</a:t>
            </a:fld>
            <a:endParaRPr lang="en-US"/>
          </a:p>
        </p:txBody>
      </p:sp>
      <p:pic>
        <p:nvPicPr>
          <p:cNvPr id="5" name="Picture 4">
            <a:extLst>
              <a:ext uri="{FF2B5EF4-FFF2-40B4-BE49-F238E27FC236}">
                <a16:creationId xmlns:a16="http://schemas.microsoft.com/office/drawing/2014/main" id="{B6E1ABAD-B015-4B18-87F6-397D367E04E1}"/>
              </a:ext>
            </a:extLst>
          </p:cNvPr>
          <p:cNvPicPr>
            <a:picLocks noChangeAspect="1"/>
          </p:cNvPicPr>
          <p:nvPr/>
        </p:nvPicPr>
        <p:blipFill>
          <a:blip r:embed="rId2"/>
          <a:stretch>
            <a:fillRect/>
          </a:stretch>
        </p:blipFill>
        <p:spPr>
          <a:xfrm>
            <a:off x="2332401" y="1373189"/>
            <a:ext cx="7527198" cy="5165724"/>
          </a:xfrm>
          <a:prstGeom prst="rect">
            <a:avLst/>
          </a:prstGeom>
        </p:spPr>
      </p:pic>
    </p:spTree>
    <p:extLst>
      <p:ext uri="{BB962C8B-B14F-4D97-AF65-F5344CB8AC3E}">
        <p14:creationId xmlns:p14="http://schemas.microsoft.com/office/powerpoint/2010/main" val="214815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FC07-245B-CEFE-64E1-B3DB7C55C8C1}"/>
              </a:ext>
            </a:extLst>
          </p:cNvPr>
          <p:cNvSpPr>
            <a:spLocks noGrp="1"/>
          </p:cNvSpPr>
          <p:nvPr>
            <p:ph type="title"/>
          </p:nvPr>
        </p:nvSpPr>
        <p:spPr/>
        <p:txBody>
          <a:bodyPr/>
          <a:lstStyle/>
          <a:p>
            <a:r>
              <a:rPr lang="en-US" dirty="0"/>
              <a:t>List comprehension: </a:t>
            </a:r>
            <a:br>
              <a:rPr lang="en-US" dirty="0"/>
            </a:br>
            <a:r>
              <a:rPr lang="en-US" dirty="0"/>
              <a:t>the Pythonic way to code</a:t>
            </a:r>
          </a:p>
        </p:txBody>
      </p:sp>
      <p:sp>
        <p:nvSpPr>
          <p:cNvPr id="3" name="Text Placeholder 2">
            <a:extLst>
              <a:ext uri="{FF2B5EF4-FFF2-40B4-BE49-F238E27FC236}">
                <a16:creationId xmlns:a16="http://schemas.microsoft.com/office/drawing/2014/main" id="{71A008AD-1F6D-BA52-97D5-2CCD0A04D089}"/>
              </a:ext>
            </a:extLst>
          </p:cNvPr>
          <p:cNvSpPr>
            <a:spLocks noGrp="1"/>
          </p:cNvSpPr>
          <p:nvPr>
            <p:ph type="body" sz="quarter" idx="13"/>
          </p:nvPr>
        </p:nvSpPr>
        <p:spPr/>
        <p:txBody>
          <a:bodyPr/>
          <a:lstStyle/>
          <a:p>
            <a:r>
              <a:rPr lang="en-US" dirty="0"/>
              <a:t>Make a list based on the values of an existing list using for loops, if statements, etc. </a:t>
            </a:r>
            <a:r>
              <a:rPr lang="en-US" b="1" dirty="0"/>
              <a:t>all in one line</a:t>
            </a:r>
            <a:r>
              <a:rPr lang="en-US" dirty="0"/>
              <a:t>!</a:t>
            </a:r>
          </a:p>
        </p:txBody>
      </p:sp>
      <p:sp>
        <p:nvSpPr>
          <p:cNvPr id="4" name="Slide Number Placeholder 3">
            <a:extLst>
              <a:ext uri="{FF2B5EF4-FFF2-40B4-BE49-F238E27FC236}">
                <a16:creationId xmlns:a16="http://schemas.microsoft.com/office/drawing/2014/main" id="{0DE520ED-D0E8-10E3-F4C0-C58F660B31F5}"/>
              </a:ext>
            </a:extLst>
          </p:cNvPr>
          <p:cNvSpPr>
            <a:spLocks noGrp="1"/>
          </p:cNvSpPr>
          <p:nvPr>
            <p:ph type="sldNum" sz="quarter" idx="15"/>
          </p:nvPr>
        </p:nvSpPr>
        <p:spPr/>
        <p:txBody>
          <a:bodyPr/>
          <a:lstStyle/>
          <a:p>
            <a:pPr>
              <a:defRPr/>
            </a:pPr>
            <a:fld id="{D14846A1-F25D-40BC-92B0-5009FABE0DD8}" type="slidenum">
              <a:rPr lang="en-US" smtClean="0"/>
              <a:pPr>
                <a:defRPr/>
              </a:pPr>
              <a:t>17</a:t>
            </a:fld>
            <a:endParaRPr lang="en-US"/>
          </a:p>
        </p:txBody>
      </p:sp>
      <p:pic>
        <p:nvPicPr>
          <p:cNvPr id="7" name="Picture 6">
            <a:extLst>
              <a:ext uri="{FF2B5EF4-FFF2-40B4-BE49-F238E27FC236}">
                <a16:creationId xmlns:a16="http://schemas.microsoft.com/office/drawing/2014/main" id="{671E8A7F-2966-F822-26B6-F89297D5F1BB}"/>
              </a:ext>
            </a:extLst>
          </p:cNvPr>
          <p:cNvPicPr>
            <a:picLocks noChangeAspect="1"/>
          </p:cNvPicPr>
          <p:nvPr/>
        </p:nvPicPr>
        <p:blipFill>
          <a:blip r:embed="rId2"/>
          <a:stretch>
            <a:fillRect/>
          </a:stretch>
        </p:blipFill>
        <p:spPr>
          <a:xfrm>
            <a:off x="359664" y="2781300"/>
            <a:ext cx="7073900" cy="2781300"/>
          </a:xfrm>
          <a:prstGeom prst="rect">
            <a:avLst/>
          </a:prstGeom>
        </p:spPr>
      </p:pic>
      <p:pic>
        <p:nvPicPr>
          <p:cNvPr id="8" name="Picture 7">
            <a:extLst>
              <a:ext uri="{FF2B5EF4-FFF2-40B4-BE49-F238E27FC236}">
                <a16:creationId xmlns:a16="http://schemas.microsoft.com/office/drawing/2014/main" id="{B0F3D02B-B712-8001-D144-D1CD6B3BF218}"/>
              </a:ext>
            </a:extLst>
          </p:cNvPr>
          <p:cNvPicPr>
            <a:picLocks noChangeAspect="1"/>
          </p:cNvPicPr>
          <p:nvPr/>
        </p:nvPicPr>
        <p:blipFill>
          <a:blip r:embed="rId3"/>
          <a:stretch>
            <a:fillRect/>
          </a:stretch>
        </p:blipFill>
        <p:spPr>
          <a:xfrm>
            <a:off x="4821936" y="4284854"/>
            <a:ext cx="7010400" cy="1841500"/>
          </a:xfrm>
          <a:prstGeom prst="rect">
            <a:avLst/>
          </a:prstGeom>
        </p:spPr>
      </p:pic>
      <p:sp>
        <p:nvSpPr>
          <p:cNvPr id="9" name="Curved Down Arrow 8">
            <a:extLst>
              <a:ext uri="{FF2B5EF4-FFF2-40B4-BE49-F238E27FC236}">
                <a16:creationId xmlns:a16="http://schemas.microsoft.com/office/drawing/2014/main" id="{63FBD7CF-5A7F-CB7C-3914-08D07400180E}"/>
              </a:ext>
            </a:extLst>
          </p:cNvPr>
          <p:cNvSpPr/>
          <p:nvPr/>
        </p:nvSpPr>
        <p:spPr>
          <a:xfrm rot="2564029">
            <a:off x="7442540" y="3359125"/>
            <a:ext cx="1536192" cy="627458"/>
          </a:xfrm>
          <a:prstGeom prst="curvedDownArrow">
            <a:avLst>
              <a:gd name="adj1" fmla="val 29195"/>
              <a:gd name="adj2" fmla="val 78001"/>
              <a:gd name="adj3" fmla="val 2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035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02D6-C4BB-D53D-A9DF-4F6CA2C85945}"/>
              </a:ext>
            </a:extLst>
          </p:cNvPr>
          <p:cNvSpPr>
            <a:spLocks noGrp="1"/>
          </p:cNvSpPr>
          <p:nvPr>
            <p:ph type="title"/>
          </p:nvPr>
        </p:nvSpPr>
        <p:spPr/>
        <p:txBody>
          <a:bodyPr/>
          <a:lstStyle/>
          <a:p>
            <a:r>
              <a:rPr lang="en-US" dirty="0"/>
              <a:t>Plotting: matplotlib and seaborn</a:t>
            </a:r>
          </a:p>
        </p:txBody>
      </p:sp>
      <p:sp>
        <p:nvSpPr>
          <p:cNvPr id="4" name="Slide Number Placeholder 3">
            <a:extLst>
              <a:ext uri="{FF2B5EF4-FFF2-40B4-BE49-F238E27FC236}">
                <a16:creationId xmlns:a16="http://schemas.microsoft.com/office/drawing/2014/main" id="{91FBC0D5-B753-70B7-5F4F-EC3086FDB343}"/>
              </a:ext>
            </a:extLst>
          </p:cNvPr>
          <p:cNvSpPr>
            <a:spLocks noGrp="1"/>
          </p:cNvSpPr>
          <p:nvPr>
            <p:ph type="sldNum" sz="quarter" idx="15"/>
          </p:nvPr>
        </p:nvSpPr>
        <p:spPr/>
        <p:txBody>
          <a:bodyPr/>
          <a:lstStyle/>
          <a:p>
            <a:pPr>
              <a:defRPr/>
            </a:pPr>
            <a:fld id="{D14846A1-F25D-40BC-92B0-5009FABE0DD8}" type="slidenum">
              <a:rPr lang="en-US" smtClean="0"/>
              <a:pPr>
                <a:defRPr/>
              </a:pPr>
              <a:t>18</a:t>
            </a:fld>
            <a:endParaRPr lang="en-US"/>
          </a:p>
        </p:txBody>
      </p:sp>
      <p:pic>
        <p:nvPicPr>
          <p:cNvPr id="5" name="Picture 4">
            <a:extLst>
              <a:ext uri="{FF2B5EF4-FFF2-40B4-BE49-F238E27FC236}">
                <a16:creationId xmlns:a16="http://schemas.microsoft.com/office/drawing/2014/main" id="{5212A601-FF21-6E0E-A769-00D2BA7DDEB0}"/>
              </a:ext>
            </a:extLst>
          </p:cNvPr>
          <p:cNvPicPr>
            <a:picLocks noChangeAspect="1"/>
          </p:cNvPicPr>
          <p:nvPr/>
        </p:nvPicPr>
        <p:blipFill>
          <a:blip r:embed="rId2"/>
          <a:stretch>
            <a:fillRect/>
          </a:stretch>
        </p:blipFill>
        <p:spPr>
          <a:xfrm>
            <a:off x="431800" y="1708021"/>
            <a:ext cx="5664200" cy="2705100"/>
          </a:xfrm>
          <a:prstGeom prst="rect">
            <a:avLst/>
          </a:prstGeom>
        </p:spPr>
      </p:pic>
      <p:pic>
        <p:nvPicPr>
          <p:cNvPr id="6" name="Picture 5">
            <a:extLst>
              <a:ext uri="{FF2B5EF4-FFF2-40B4-BE49-F238E27FC236}">
                <a16:creationId xmlns:a16="http://schemas.microsoft.com/office/drawing/2014/main" id="{E6E3541F-6329-AC40-8838-451551F2BE6D}"/>
              </a:ext>
            </a:extLst>
          </p:cNvPr>
          <p:cNvPicPr>
            <a:picLocks noChangeAspect="1"/>
          </p:cNvPicPr>
          <p:nvPr/>
        </p:nvPicPr>
        <p:blipFill>
          <a:blip r:embed="rId3"/>
          <a:stretch>
            <a:fillRect/>
          </a:stretch>
        </p:blipFill>
        <p:spPr>
          <a:xfrm>
            <a:off x="431800" y="4649788"/>
            <a:ext cx="6946900" cy="1231900"/>
          </a:xfrm>
          <a:prstGeom prst="rect">
            <a:avLst/>
          </a:prstGeom>
        </p:spPr>
      </p:pic>
    </p:spTree>
    <p:extLst>
      <p:ext uri="{BB962C8B-B14F-4D97-AF65-F5344CB8AC3E}">
        <p14:creationId xmlns:p14="http://schemas.microsoft.com/office/powerpoint/2010/main" val="18943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Tests</a:t>
            </a:r>
          </a:p>
        </p:txBody>
      </p:sp>
      <p:sp>
        <p:nvSpPr>
          <p:cNvPr id="3" name="Text Placeholder 2"/>
          <p:cNvSpPr>
            <a:spLocks noGrp="1"/>
          </p:cNvSpPr>
          <p:nvPr>
            <p:ph type="body" sz="quarter" idx="13"/>
          </p:nvPr>
        </p:nvSpPr>
        <p:spPr/>
        <p:txBody>
          <a:bodyPr/>
          <a:lstStyle/>
          <a:p>
            <a:r>
              <a:rPr lang="en-US" sz="2800"/>
              <a:t>Checks code in small chunks (units) for errors</a:t>
            </a:r>
          </a:p>
          <a:p>
            <a:r>
              <a:rPr lang="en-US" sz="2800"/>
              <a:t>Always test that your code works in known conditions before applying it to unknown conditions (e.g. real data)</a:t>
            </a:r>
          </a:p>
          <a:p>
            <a:r>
              <a:rPr lang="en-US" sz="2800"/>
              <a:t>Can compare computed answer to:</a:t>
            </a:r>
          </a:p>
          <a:p>
            <a:pPr lvl="1"/>
            <a:r>
              <a:rPr lang="en-US" sz="2400"/>
              <a:t>Exact analytical solution when available</a:t>
            </a:r>
          </a:p>
          <a:p>
            <a:pPr lvl="1"/>
            <a:r>
              <a:rPr lang="en-US" sz="2400"/>
              <a:t>Numerical solution obtained by hand</a:t>
            </a:r>
          </a:p>
          <a:p>
            <a:pPr lvl="1"/>
            <a:r>
              <a:rPr lang="en-US" sz="2400"/>
              <a:t>When answer is unknown, convergence to a stable answer</a:t>
            </a:r>
          </a:p>
        </p:txBody>
      </p:sp>
      <p:sp>
        <p:nvSpPr>
          <p:cNvPr id="4" name="Slide Number Placeholder 3"/>
          <p:cNvSpPr>
            <a:spLocks noGrp="1"/>
          </p:cNvSpPr>
          <p:nvPr>
            <p:ph type="sldNum" sz="quarter" idx="15"/>
          </p:nvPr>
        </p:nvSpPr>
        <p:spPr/>
        <p:txBody>
          <a:bodyPr/>
          <a:lstStyle/>
          <a:p>
            <a:pPr>
              <a:defRPr/>
            </a:pPr>
            <a:fld id="{D14846A1-F25D-40BC-92B0-5009FABE0DD8}" type="slidenum">
              <a:rPr lang="en-US" smtClean="0"/>
              <a:pPr>
                <a:defRPr/>
              </a:pPr>
              <a:t>19</a:t>
            </a:fld>
            <a:endParaRPr lang="en-US"/>
          </a:p>
        </p:txBody>
      </p:sp>
    </p:spTree>
    <p:extLst>
      <p:ext uri="{BB962C8B-B14F-4D97-AF65-F5344CB8AC3E}">
        <p14:creationId xmlns:p14="http://schemas.microsoft.com/office/powerpoint/2010/main" val="200766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6177-1B59-4873-9046-8AB0850A5E96}"/>
              </a:ext>
            </a:extLst>
          </p:cNvPr>
          <p:cNvSpPr>
            <a:spLocks noGrp="1"/>
          </p:cNvSpPr>
          <p:nvPr>
            <p:ph type="title"/>
          </p:nvPr>
        </p:nvSpPr>
        <p:spPr/>
        <p:txBody>
          <a:bodyPr/>
          <a:lstStyle/>
          <a:p>
            <a:r>
              <a:rPr lang="en-US"/>
              <a:t>Outline</a:t>
            </a:r>
          </a:p>
        </p:txBody>
      </p:sp>
      <p:sp>
        <p:nvSpPr>
          <p:cNvPr id="3" name="Text Placeholder 2">
            <a:extLst>
              <a:ext uri="{FF2B5EF4-FFF2-40B4-BE49-F238E27FC236}">
                <a16:creationId xmlns:a16="http://schemas.microsoft.com/office/drawing/2014/main" id="{C95F2702-ECFD-4E4E-ACD3-F8BE1CB2B81F}"/>
              </a:ext>
            </a:extLst>
          </p:cNvPr>
          <p:cNvSpPr>
            <a:spLocks noGrp="1"/>
          </p:cNvSpPr>
          <p:nvPr>
            <p:ph type="body" sz="quarter" idx="13"/>
          </p:nvPr>
        </p:nvSpPr>
        <p:spPr/>
        <p:txBody>
          <a:bodyPr/>
          <a:lstStyle/>
          <a:p>
            <a:r>
              <a:rPr lang="en-US" dirty="0"/>
              <a:t>IDEs</a:t>
            </a:r>
          </a:p>
          <a:p>
            <a:r>
              <a:rPr lang="en-US" dirty="0"/>
              <a:t>Command line operations</a:t>
            </a:r>
          </a:p>
          <a:p>
            <a:r>
              <a:rPr lang="en-US" dirty="0"/>
              <a:t>Control structures</a:t>
            </a:r>
          </a:p>
          <a:p>
            <a:r>
              <a:rPr lang="en-US"/>
              <a:t>Data structures</a:t>
            </a:r>
            <a:endParaRPr lang="en-US" dirty="0"/>
          </a:p>
          <a:p>
            <a:r>
              <a:rPr lang="en-US" dirty="0"/>
              <a:t>Unit tests</a:t>
            </a:r>
          </a:p>
          <a:p>
            <a:r>
              <a:rPr lang="en-US" dirty="0"/>
              <a:t>Debugging code</a:t>
            </a:r>
          </a:p>
          <a:p>
            <a:r>
              <a:rPr lang="en-US" dirty="0" err="1"/>
              <a:t>Jupyter</a:t>
            </a:r>
            <a:r>
              <a:rPr lang="en-US" dirty="0"/>
              <a:t> notebooks</a:t>
            </a:r>
          </a:p>
        </p:txBody>
      </p:sp>
      <p:sp>
        <p:nvSpPr>
          <p:cNvPr id="4" name="Slide Number Placeholder 3">
            <a:extLst>
              <a:ext uri="{FF2B5EF4-FFF2-40B4-BE49-F238E27FC236}">
                <a16:creationId xmlns:a16="http://schemas.microsoft.com/office/drawing/2014/main" id="{00026FEA-35F5-484E-B17E-06786ED30580}"/>
              </a:ext>
            </a:extLst>
          </p:cNvPr>
          <p:cNvSpPr>
            <a:spLocks noGrp="1"/>
          </p:cNvSpPr>
          <p:nvPr>
            <p:ph type="sldNum" sz="quarter" idx="15"/>
          </p:nvPr>
        </p:nvSpPr>
        <p:spPr/>
        <p:txBody>
          <a:bodyPr/>
          <a:lstStyle/>
          <a:p>
            <a:pPr>
              <a:defRPr/>
            </a:pPr>
            <a:fld id="{D14846A1-F25D-40BC-92B0-5009FABE0DD8}" type="slidenum">
              <a:rPr lang="en-US" smtClean="0"/>
              <a:pPr>
                <a:defRPr/>
              </a:pPr>
              <a:t>2</a:t>
            </a:fld>
            <a:endParaRPr lang="en-US"/>
          </a:p>
        </p:txBody>
      </p:sp>
    </p:spTree>
    <p:extLst>
      <p:ext uri="{BB962C8B-B14F-4D97-AF65-F5344CB8AC3E}">
        <p14:creationId xmlns:p14="http://schemas.microsoft.com/office/powerpoint/2010/main" val="396518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AF45-68E7-432A-B522-ED34C2A8C4FC}"/>
              </a:ext>
            </a:extLst>
          </p:cNvPr>
          <p:cNvSpPr>
            <a:spLocks noGrp="1"/>
          </p:cNvSpPr>
          <p:nvPr>
            <p:ph type="title"/>
          </p:nvPr>
        </p:nvSpPr>
        <p:spPr/>
        <p:txBody>
          <a:bodyPr/>
          <a:lstStyle/>
          <a:p>
            <a:r>
              <a:rPr lang="en-US"/>
              <a:t>Example unit tests</a:t>
            </a:r>
          </a:p>
        </p:txBody>
      </p:sp>
      <p:sp>
        <p:nvSpPr>
          <p:cNvPr id="4" name="Slide Number Placeholder 3">
            <a:extLst>
              <a:ext uri="{FF2B5EF4-FFF2-40B4-BE49-F238E27FC236}">
                <a16:creationId xmlns:a16="http://schemas.microsoft.com/office/drawing/2014/main" id="{65A4067F-2B36-4D74-8895-A755A78D04E2}"/>
              </a:ext>
            </a:extLst>
          </p:cNvPr>
          <p:cNvSpPr>
            <a:spLocks noGrp="1"/>
          </p:cNvSpPr>
          <p:nvPr>
            <p:ph type="sldNum" sz="quarter" idx="15"/>
          </p:nvPr>
        </p:nvSpPr>
        <p:spPr/>
        <p:txBody>
          <a:bodyPr/>
          <a:lstStyle/>
          <a:p>
            <a:pPr>
              <a:defRPr/>
            </a:pPr>
            <a:fld id="{D14846A1-F25D-40BC-92B0-5009FABE0DD8}" type="slidenum">
              <a:rPr lang="en-US" smtClean="0"/>
              <a:pPr>
                <a:defRPr/>
              </a:pPr>
              <a:t>20</a:t>
            </a:fld>
            <a:endParaRPr lang="en-US"/>
          </a:p>
        </p:txBody>
      </p:sp>
      <p:pic>
        <p:nvPicPr>
          <p:cNvPr id="5" name="Picture 4">
            <a:extLst>
              <a:ext uri="{FF2B5EF4-FFF2-40B4-BE49-F238E27FC236}">
                <a16:creationId xmlns:a16="http://schemas.microsoft.com/office/drawing/2014/main" id="{76FEF581-0B78-42ED-946D-BBE07A8B5AEC}"/>
              </a:ext>
            </a:extLst>
          </p:cNvPr>
          <p:cNvPicPr>
            <a:picLocks noChangeAspect="1"/>
          </p:cNvPicPr>
          <p:nvPr/>
        </p:nvPicPr>
        <p:blipFill>
          <a:blip r:embed="rId2"/>
          <a:stretch>
            <a:fillRect/>
          </a:stretch>
        </p:blipFill>
        <p:spPr>
          <a:xfrm>
            <a:off x="304800" y="1752600"/>
            <a:ext cx="4800600" cy="4538450"/>
          </a:xfrm>
          <a:prstGeom prst="rect">
            <a:avLst/>
          </a:prstGeom>
        </p:spPr>
      </p:pic>
      <p:pic>
        <p:nvPicPr>
          <p:cNvPr id="6" name="Picture 5">
            <a:extLst>
              <a:ext uri="{FF2B5EF4-FFF2-40B4-BE49-F238E27FC236}">
                <a16:creationId xmlns:a16="http://schemas.microsoft.com/office/drawing/2014/main" id="{21895CCF-0ABB-4DA9-85A9-4CB7C2612540}"/>
              </a:ext>
            </a:extLst>
          </p:cNvPr>
          <p:cNvPicPr>
            <a:picLocks noChangeAspect="1"/>
          </p:cNvPicPr>
          <p:nvPr/>
        </p:nvPicPr>
        <p:blipFill>
          <a:blip r:embed="rId3"/>
          <a:stretch>
            <a:fillRect/>
          </a:stretch>
        </p:blipFill>
        <p:spPr>
          <a:xfrm>
            <a:off x="5322877" y="1524000"/>
            <a:ext cx="6782836" cy="4648200"/>
          </a:xfrm>
          <a:prstGeom prst="rect">
            <a:avLst/>
          </a:prstGeom>
        </p:spPr>
      </p:pic>
    </p:spTree>
    <p:extLst>
      <p:ext uri="{BB962C8B-B14F-4D97-AF65-F5344CB8AC3E}">
        <p14:creationId xmlns:p14="http://schemas.microsoft.com/office/powerpoint/2010/main" val="73596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Tests</a:t>
            </a:r>
          </a:p>
        </p:txBody>
      </p:sp>
      <p:sp>
        <p:nvSpPr>
          <p:cNvPr id="3" name="Text Placeholder 2"/>
          <p:cNvSpPr>
            <a:spLocks noGrp="1"/>
          </p:cNvSpPr>
          <p:nvPr>
            <p:ph type="body" sz="quarter" idx="13"/>
          </p:nvPr>
        </p:nvSpPr>
        <p:spPr/>
        <p:txBody>
          <a:bodyPr/>
          <a:lstStyle/>
          <a:p>
            <a:pPr marL="0" indent="0">
              <a:buNone/>
            </a:pPr>
            <a:r>
              <a:rPr lang="en-US" sz="2800"/>
              <a:t>Requirements of a test function</a:t>
            </a:r>
          </a:p>
          <a:p>
            <a:r>
              <a:rPr lang="en-US" sz="2800"/>
              <a:t>Unit test filename starts with “test_”</a:t>
            </a:r>
          </a:p>
          <a:p>
            <a:r>
              <a:rPr lang="en-US" sz="2800"/>
              <a:t>Unit test functions (inside unit test file) start with “test_”</a:t>
            </a:r>
          </a:p>
          <a:p>
            <a:r>
              <a:rPr lang="en-US" sz="2800"/>
              <a:t>Test functions have no input arguments</a:t>
            </a:r>
          </a:p>
          <a:p>
            <a:r>
              <a:rPr lang="en-US" sz="2800"/>
              <a:t>Test functions evaluate a Boolean expression using </a:t>
            </a:r>
            <a:r>
              <a:rPr lang="en-US" sz="2800" i="1"/>
              <a:t>assert</a:t>
            </a:r>
          </a:p>
        </p:txBody>
      </p:sp>
      <p:sp>
        <p:nvSpPr>
          <p:cNvPr id="4" name="Slide Number Placeholder 3"/>
          <p:cNvSpPr>
            <a:spLocks noGrp="1"/>
          </p:cNvSpPr>
          <p:nvPr>
            <p:ph type="sldNum" sz="quarter" idx="15"/>
          </p:nvPr>
        </p:nvSpPr>
        <p:spPr/>
        <p:txBody>
          <a:bodyPr/>
          <a:lstStyle/>
          <a:p>
            <a:pPr>
              <a:defRPr/>
            </a:pPr>
            <a:fld id="{D14846A1-F25D-40BC-92B0-5009FABE0DD8}" type="slidenum">
              <a:rPr lang="en-US" smtClean="0"/>
              <a:pPr>
                <a:defRPr/>
              </a:pPr>
              <a:t>21</a:t>
            </a:fld>
            <a:endParaRPr lang="en-US"/>
          </a:p>
        </p:txBody>
      </p:sp>
    </p:spTree>
    <p:extLst>
      <p:ext uri="{BB962C8B-B14F-4D97-AF65-F5344CB8AC3E}">
        <p14:creationId xmlns:p14="http://schemas.microsoft.com/office/powerpoint/2010/main" val="87669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23956"/>
            <a:ext cx="10972800" cy="1143000"/>
          </a:xfrm>
        </p:spPr>
        <p:txBody>
          <a:bodyPr/>
          <a:lstStyle/>
          <a:p>
            <a:r>
              <a:rPr lang="en-US"/>
              <a:t>Debugging Code</a:t>
            </a:r>
          </a:p>
        </p:txBody>
      </p:sp>
      <p:sp>
        <p:nvSpPr>
          <p:cNvPr id="3" name="Text Placeholder 2"/>
          <p:cNvSpPr>
            <a:spLocks noGrp="1"/>
          </p:cNvSpPr>
          <p:nvPr>
            <p:ph type="body" sz="quarter" idx="13"/>
          </p:nvPr>
        </p:nvSpPr>
        <p:spPr>
          <a:xfrm>
            <a:off x="229546" y="1747669"/>
            <a:ext cx="7086600" cy="3505200"/>
          </a:xfrm>
        </p:spPr>
        <p:txBody>
          <a:bodyPr/>
          <a:lstStyle/>
          <a:p>
            <a:r>
              <a:rPr lang="en-US" dirty="0"/>
              <a:t>For simple programs, may be able to debug by adding print statements</a:t>
            </a:r>
          </a:p>
          <a:p>
            <a:r>
              <a:rPr lang="en-US" dirty="0"/>
              <a:t>Interactive Mode Variable Explorer helps you see current variable states.</a:t>
            </a:r>
          </a:p>
          <a:p>
            <a:r>
              <a:rPr lang="en-US" dirty="0"/>
              <a:t>Cell mode runs code in chunks</a:t>
            </a:r>
          </a:p>
          <a:p>
            <a:r>
              <a:rPr lang="en-US" dirty="0"/>
              <a:t>Debugger mode lets you run code interactively by adding breakpoints</a:t>
            </a:r>
          </a:p>
        </p:txBody>
      </p:sp>
      <p:sp>
        <p:nvSpPr>
          <p:cNvPr id="4" name="Slide Number Placeholder 3"/>
          <p:cNvSpPr>
            <a:spLocks noGrp="1"/>
          </p:cNvSpPr>
          <p:nvPr>
            <p:ph type="sldNum" sz="quarter" idx="15"/>
          </p:nvPr>
        </p:nvSpPr>
        <p:spPr/>
        <p:txBody>
          <a:bodyPr/>
          <a:lstStyle/>
          <a:p>
            <a:pPr>
              <a:defRPr/>
            </a:pPr>
            <a:fld id="{D14846A1-F25D-40BC-92B0-5009FABE0DD8}" type="slidenum">
              <a:rPr lang="en-US" smtClean="0"/>
              <a:pPr>
                <a:defRPr/>
              </a:pPr>
              <a:t>22</a:t>
            </a:fld>
            <a:endParaRPr lang="en-US"/>
          </a:p>
        </p:txBody>
      </p:sp>
      <p:pic>
        <p:nvPicPr>
          <p:cNvPr id="9" name="Picture 8">
            <a:extLst>
              <a:ext uri="{FF2B5EF4-FFF2-40B4-BE49-F238E27FC236}">
                <a16:creationId xmlns:a16="http://schemas.microsoft.com/office/drawing/2014/main" id="{73C60240-2788-659E-A5A8-17D3BF5B39D7}"/>
              </a:ext>
            </a:extLst>
          </p:cNvPr>
          <p:cNvPicPr>
            <a:picLocks noChangeAspect="1"/>
          </p:cNvPicPr>
          <p:nvPr/>
        </p:nvPicPr>
        <p:blipFill>
          <a:blip r:embed="rId3"/>
          <a:stretch>
            <a:fillRect/>
          </a:stretch>
        </p:blipFill>
        <p:spPr>
          <a:xfrm>
            <a:off x="7515087" y="2356909"/>
            <a:ext cx="3660129" cy="3275772"/>
          </a:xfrm>
          <a:prstGeom prst="rect">
            <a:avLst/>
          </a:prstGeom>
        </p:spPr>
      </p:pic>
      <p:pic>
        <p:nvPicPr>
          <p:cNvPr id="8" name="Picture 7">
            <a:extLst>
              <a:ext uri="{FF2B5EF4-FFF2-40B4-BE49-F238E27FC236}">
                <a16:creationId xmlns:a16="http://schemas.microsoft.com/office/drawing/2014/main" id="{F9FAE279-FCFA-6191-5003-C84E03EBC3DE}"/>
              </a:ext>
            </a:extLst>
          </p:cNvPr>
          <p:cNvPicPr>
            <a:picLocks noChangeAspect="1"/>
          </p:cNvPicPr>
          <p:nvPr/>
        </p:nvPicPr>
        <p:blipFill>
          <a:blip r:embed="rId4"/>
          <a:stretch>
            <a:fillRect/>
          </a:stretch>
        </p:blipFill>
        <p:spPr>
          <a:xfrm>
            <a:off x="7813261" y="4977400"/>
            <a:ext cx="4203700" cy="1778000"/>
          </a:xfrm>
          <a:prstGeom prst="rect">
            <a:avLst/>
          </a:prstGeom>
        </p:spPr>
      </p:pic>
      <p:pic>
        <p:nvPicPr>
          <p:cNvPr id="11" name="Picture 10">
            <a:extLst>
              <a:ext uri="{FF2B5EF4-FFF2-40B4-BE49-F238E27FC236}">
                <a16:creationId xmlns:a16="http://schemas.microsoft.com/office/drawing/2014/main" id="{54706C17-FA0F-A12A-3100-F3BF6B6BD745}"/>
              </a:ext>
            </a:extLst>
          </p:cNvPr>
          <p:cNvPicPr>
            <a:picLocks noChangeAspect="1"/>
          </p:cNvPicPr>
          <p:nvPr/>
        </p:nvPicPr>
        <p:blipFill>
          <a:blip r:embed="rId5"/>
          <a:stretch>
            <a:fillRect/>
          </a:stretch>
        </p:blipFill>
        <p:spPr>
          <a:xfrm>
            <a:off x="6692507" y="231939"/>
            <a:ext cx="5305287" cy="1791198"/>
          </a:xfrm>
          <a:prstGeom prst="rect">
            <a:avLst/>
          </a:prstGeom>
        </p:spPr>
      </p:pic>
    </p:spTree>
    <p:extLst>
      <p:ext uri="{BB962C8B-B14F-4D97-AF65-F5344CB8AC3E}">
        <p14:creationId xmlns:p14="http://schemas.microsoft.com/office/powerpoint/2010/main" val="274544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Jupyter</a:t>
            </a:r>
            <a:r>
              <a:rPr lang="en-US" dirty="0"/>
              <a:t> Notebooks (</a:t>
            </a:r>
            <a:r>
              <a:rPr lang="en-US" dirty="0" err="1"/>
              <a:t>Jupyter</a:t>
            </a:r>
            <a:r>
              <a:rPr lang="en-US" dirty="0"/>
              <a:t> Lab)</a:t>
            </a:r>
          </a:p>
        </p:txBody>
      </p:sp>
      <p:sp>
        <p:nvSpPr>
          <p:cNvPr id="3" name="Text Placeholder 2"/>
          <p:cNvSpPr>
            <a:spLocks noGrp="1"/>
          </p:cNvSpPr>
          <p:nvPr>
            <p:ph type="body" sz="quarter" idx="13"/>
          </p:nvPr>
        </p:nvSpPr>
        <p:spPr/>
        <p:txBody>
          <a:bodyPr/>
          <a:lstStyle/>
          <a:p>
            <a:pPr marL="0" indent="0">
              <a:buNone/>
            </a:pPr>
            <a:r>
              <a:rPr lang="en-US" sz="2800"/>
              <a:t>Combines text descriptions, graphs, and working code in the same document. </a:t>
            </a:r>
          </a:p>
          <a:p>
            <a:pPr marL="0" indent="0">
              <a:buNone/>
            </a:pPr>
            <a:r>
              <a:rPr lang="en-US" sz="2800"/>
              <a:t>It is best for telling a “code story” from data input to data output.</a:t>
            </a:r>
          </a:p>
          <a:p>
            <a:pPr marL="0" indent="0">
              <a:buNone/>
            </a:pPr>
            <a:r>
              <a:rPr lang="en-US" sz="2800"/>
              <a:t>Runs within your browser, enables you to dynamically change the code and get new results.</a:t>
            </a:r>
          </a:p>
          <a:p>
            <a:pPr marL="0" indent="0">
              <a:buNone/>
            </a:pPr>
            <a:r>
              <a:rPr lang="en-US" sz="2800"/>
              <a:t>Highly useful for documenting what the code does.</a:t>
            </a:r>
          </a:p>
          <a:p>
            <a:pPr marL="0" indent="0">
              <a:buNone/>
            </a:pPr>
            <a:r>
              <a:rPr lang="en-US" sz="2800" i="1"/>
              <a:t>*Not recommended for </a:t>
            </a:r>
            <a:r>
              <a:rPr lang="en-US" sz="2800" i="1" u="sng"/>
              <a:t>writing</a:t>
            </a:r>
            <a:r>
              <a:rPr lang="en-US" sz="2800" i="1"/>
              <a:t> complex functions that may require debugging. Instead I recommend </a:t>
            </a:r>
            <a:r>
              <a:rPr lang="en-US" sz="2800" i="1" err="1"/>
              <a:t>Jupyter</a:t>
            </a:r>
            <a:r>
              <a:rPr lang="en-US" sz="2800" i="1"/>
              <a:t> notebooks for documenting working code to share the outputs.</a:t>
            </a:r>
          </a:p>
          <a:p>
            <a:pPr marL="0" indent="0">
              <a:buNone/>
            </a:pPr>
            <a:endParaRPr lang="en-US" sz="2800"/>
          </a:p>
          <a:p>
            <a:pPr marL="0" indent="0">
              <a:buNone/>
            </a:pPr>
            <a:r>
              <a:rPr lang="en-US" sz="2800"/>
              <a:t>Good Tutorial: </a:t>
            </a:r>
            <a:r>
              <a:rPr lang="en-US" sz="2800">
                <a:hlinkClick r:id="rId3"/>
              </a:rPr>
              <a:t>https://www.youtube.com/watch?v=jZ952vChhuI</a:t>
            </a:r>
            <a:endParaRPr lang="en-US" sz="2800"/>
          </a:p>
        </p:txBody>
      </p:sp>
      <p:sp>
        <p:nvSpPr>
          <p:cNvPr id="4" name="Slide Number Placeholder 3"/>
          <p:cNvSpPr>
            <a:spLocks noGrp="1"/>
          </p:cNvSpPr>
          <p:nvPr>
            <p:ph type="sldNum" sz="quarter" idx="15"/>
          </p:nvPr>
        </p:nvSpPr>
        <p:spPr/>
        <p:txBody>
          <a:bodyPr/>
          <a:lstStyle/>
          <a:p>
            <a:pPr>
              <a:defRPr/>
            </a:pPr>
            <a:fld id="{D14846A1-F25D-40BC-92B0-5009FABE0DD8}" type="slidenum">
              <a:rPr lang="en-US" smtClean="0"/>
              <a:pPr>
                <a:defRPr/>
              </a:pPr>
              <a:t>23</a:t>
            </a:fld>
            <a:endParaRPr lang="en-US"/>
          </a:p>
        </p:txBody>
      </p:sp>
    </p:spTree>
    <p:extLst>
      <p:ext uri="{BB962C8B-B14F-4D97-AF65-F5344CB8AC3E}">
        <p14:creationId xmlns:p14="http://schemas.microsoft.com/office/powerpoint/2010/main" val="2906954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4737-8285-41BC-CA2F-1160B925BF4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11AD33E-3715-FAAA-3F81-43C7042D33CD}"/>
              </a:ext>
            </a:extLst>
          </p:cNvPr>
          <p:cNvSpPr>
            <a:spLocks noGrp="1"/>
          </p:cNvSpPr>
          <p:nvPr>
            <p:ph type="sldNum" sz="quarter" idx="15"/>
          </p:nvPr>
        </p:nvSpPr>
        <p:spPr/>
        <p:txBody>
          <a:bodyPr/>
          <a:lstStyle/>
          <a:p>
            <a:pPr>
              <a:defRPr/>
            </a:pPr>
            <a:fld id="{D14846A1-F25D-40BC-92B0-5009FABE0DD8}" type="slidenum">
              <a:rPr lang="en-US" smtClean="0"/>
              <a:pPr>
                <a:defRPr/>
              </a:pPr>
              <a:t>24</a:t>
            </a:fld>
            <a:endParaRPr lang="en-US"/>
          </a:p>
        </p:txBody>
      </p:sp>
      <p:pic>
        <p:nvPicPr>
          <p:cNvPr id="6" name="Picture 5">
            <a:extLst>
              <a:ext uri="{FF2B5EF4-FFF2-40B4-BE49-F238E27FC236}">
                <a16:creationId xmlns:a16="http://schemas.microsoft.com/office/drawing/2014/main" id="{48ED2909-B96F-0CFB-A20A-FFC7D88A7310}"/>
              </a:ext>
            </a:extLst>
          </p:cNvPr>
          <p:cNvPicPr>
            <a:picLocks noChangeAspect="1"/>
          </p:cNvPicPr>
          <p:nvPr/>
        </p:nvPicPr>
        <p:blipFill>
          <a:blip r:embed="rId2"/>
          <a:stretch>
            <a:fillRect/>
          </a:stretch>
        </p:blipFill>
        <p:spPr>
          <a:xfrm>
            <a:off x="1023107" y="0"/>
            <a:ext cx="10145785" cy="6858000"/>
          </a:xfrm>
          <a:prstGeom prst="rect">
            <a:avLst/>
          </a:prstGeom>
        </p:spPr>
      </p:pic>
    </p:spTree>
    <p:extLst>
      <p:ext uri="{BB962C8B-B14F-4D97-AF65-F5344CB8AC3E}">
        <p14:creationId xmlns:p14="http://schemas.microsoft.com/office/powerpoint/2010/main" val="174046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41C3-6B81-4001-9EAE-7DFD348A6CD4}"/>
              </a:ext>
            </a:extLst>
          </p:cNvPr>
          <p:cNvSpPr>
            <a:spLocks noGrp="1"/>
          </p:cNvSpPr>
          <p:nvPr>
            <p:ph type="title"/>
          </p:nvPr>
        </p:nvSpPr>
        <p:spPr/>
        <p:txBody>
          <a:bodyPr/>
          <a:lstStyle/>
          <a:p>
            <a:r>
              <a:rPr lang="en-US" dirty="0"/>
              <a:t>Problem </a:t>
            </a:r>
            <a:r>
              <a:rPr lang="en-US"/>
              <a:t>Set 2 due 1/28</a:t>
            </a:r>
            <a:endParaRPr lang="en-US" dirty="0"/>
          </a:p>
        </p:txBody>
      </p:sp>
      <p:sp>
        <p:nvSpPr>
          <p:cNvPr id="3" name="Text Placeholder 2">
            <a:extLst>
              <a:ext uri="{FF2B5EF4-FFF2-40B4-BE49-F238E27FC236}">
                <a16:creationId xmlns:a16="http://schemas.microsoft.com/office/drawing/2014/main" id="{19140CB9-75F0-4D6B-834C-71B530FB7232}"/>
              </a:ext>
            </a:extLst>
          </p:cNvPr>
          <p:cNvSpPr>
            <a:spLocks noGrp="1"/>
          </p:cNvSpPr>
          <p:nvPr>
            <p:ph type="body" sz="quarter" idx="13"/>
          </p:nvPr>
        </p:nvSpPr>
        <p:spPr>
          <a:xfrm>
            <a:off x="1347536" y="1231106"/>
            <a:ext cx="9845842" cy="2971800"/>
          </a:xfrm>
        </p:spPr>
        <p:txBody>
          <a:bodyPr/>
          <a:lstStyle/>
          <a:p>
            <a:pPr marL="385763" indent="-385763">
              <a:buAutoNum type="arabicParenR"/>
            </a:pPr>
            <a:r>
              <a:rPr lang="en-US" sz="2800" dirty="0"/>
              <a:t>Programming challenges: writing functions</a:t>
            </a:r>
          </a:p>
          <a:p>
            <a:pPr marL="385763" indent="-385763">
              <a:buAutoNum type="arabicParenR"/>
            </a:pPr>
            <a:r>
              <a:rPr lang="en-US" sz="2800" dirty="0"/>
              <a:t>Fibonacci sequence</a:t>
            </a:r>
          </a:p>
          <a:p>
            <a:pPr marL="385763" indent="-385763">
              <a:buAutoNum type="arabicParenR"/>
            </a:pPr>
            <a:r>
              <a:rPr lang="en-US" sz="2800" dirty="0"/>
              <a:t>Plotting and analyzing electrocardiogram (ECG) data</a:t>
            </a:r>
          </a:p>
        </p:txBody>
      </p:sp>
      <p:sp>
        <p:nvSpPr>
          <p:cNvPr id="4" name="Slide Number Placeholder 3">
            <a:extLst>
              <a:ext uri="{FF2B5EF4-FFF2-40B4-BE49-F238E27FC236}">
                <a16:creationId xmlns:a16="http://schemas.microsoft.com/office/drawing/2014/main" id="{E3F4B59F-EE15-4B53-B3B0-FABB9A304C9D}"/>
              </a:ext>
            </a:extLst>
          </p:cNvPr>
          <p:cNvSpPr>
            <a:spLocks noGrp="1"/>
          </p:cNvSpPr>
          <p:nvPr>
            <p:ph type="sldNum" sz="quarter" idx="15"/>
          </p:nvPr>
        </p:nvSpPr>
        <p:spPr/>
        <p:txBody>
          <a:bodyPr/>
          <a:lstStyle/>
          <a:p>
            <a:pPr>
              <a:defRPr/>
            </a:pPr>
            <a:fld id="{D14846A1-F25D-40BC-92B0-5009FABE0DD8}" type="slidenum">
              <a:rPr lang="en-US" smtClean="0"/>
              <a:pPr>
                <a:defRPr/>
              </a:pPr>
              <a:t>25</a:t>
            </a:fld>
            <a:endParaRPr lang="en-US"/>
          </a:p>
        </p:txBody>
      </p:sp>
      <p:pic>
        <p:nvPicPr>
          <p:cNvPr id="5" name="Picture 4">
            <a:extLst>
              <a:ext uri="{FF2B5EF4-FFF2-40B4-BE49-F238E27FC236}">
                <a16:creationId xmlns:a16="http://schemas.microsoft.com/office/drawing/2014/main" id="{469BDAFF-EED7-4561-A805-AA9003BA9FA9}"/>
              </a:ext>
            </a:extLst>
          </p:cNvPr>
          <p:cNvPicPr/>
          <p:nvPr/>
        </p:nvPicPr>
        <p:blipFill>
          <a:blip r:embed="rId2"/>
          <a:stretch>
            <a:fillRect/>
          </a:stretch>
        </p:blipFill>
        <p:spPr>
          <a:xfrm>
            <a:off x="2702922" y="2935289"/>
            <a:ext cx="6034678" cy="3421062"/>
          </a:xfrm>
          <a:prstGeom prst="rect">
            <a:avLst/>
          </a:prstGeom>
        </p:spPr>
      </p:pic>
    </p:spTree>
    <p:extLst>
      <p:ext uri="{BB962C8B-B14F-4D97-AF65-F5344CB8AC3E}">
        <p14:creationId xmlns:p14="http://schemas.microsoft.com/office/powerpoint/2010/main" val="4208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D480-8899-8282-4B1F-C1DDD3E989A7}"/>
              </a:ext>
            </a:extLst>
          </p:cNvPr>
          <p:cNvSpPr>
            <a:spLocks noGrp="1"/>
          </p:cNvSpPr>
          <p:nvPr>
            <p:ph type="title"/>
          </p:nvPr>
        </p:nvSpPr>
        <p:spPr/>
        <p:txBody>
          <a:bodyPr/>
          <a:lstStyle/>
          <a:p>
            <a:r>
              <a:rPr lang="en-US" dirty="0"/>
              <a:t>Integrate Development Environment (IDE)</a:t>
            </a:r>
          </a:p>
        </p:txBody>
      </p:sp>
      <p:sp>
        <p:nvSpPr>
          <p:cNvPr id="3" name="Text Placeholder 2">
            <a:extLst>
              <a:ext uri="{FF2B5EF4-FFF2-40B4-BE49-F238E27FC236}">
                <a16:creationId xmlns:a16="http://schemas.microsoft.com/office/drawing/2014/main" id="{C727C7B3-C568-E1F8-3307-F21DF42C3B75}"/>
              </a:ext>
            </a:extLst>
          </p:cNvPr>
          <p:cNvSpPr>
            <a:spLocks noGrp="1"/>
          </p:cNvSpPr>
          <p:nvPr>
            <p:ph type="body" sz="quarter" idx="13"/>
          </p:nvPr>
        </p:nvSpPr>
        <p:spPr/>
        <p:txBody>
          <a:bodyPr/>
          <a:lstStyle/>
          <a:p>
            <a:r>
              <a:rPr lang="en-US" sz="2400" dirty="0">
                <a:solidFill>
                  <a:srgbClr val="222222"/>
                </a:solidFill>
              </a:rPr>
              <a:t>A</a:t>
            </a:r>
            <a:r>
              <a:rPr lang="en-US" sz="2400" b="0" i="0" dirty="0">
                <a:solidFill>
                  <a:srgbClr val="222222"/>
                </a:solidFill>
                <a:effectLst/>
              </a:rPr>
              <a:t> combination of a </a:t>
            </a:r>
            <a:r>
              <a:rPr lang="en-US" sz="2400" b="0" i="0" u="none" strike="noStrike" dirty="0">
                <a:solidFill>
                  <a:srgbClr val="444444"/>
                </a:solidFill>
                <a:effectLst/>
              </a:rPr>
              <a:t>text editor</a:t>
            </a:r>
            <a:r>
              <a:rPr lang="en-US" sz="2400" b="0" i="0" dirty="0">
                <a:solidFill>
                  <a:srgbClr val="222222"/>
                </a:solidFill>
                <a:effectLst/>
              </a:rPr>
              <a:t> and a Python (or other language) runtime implementation</a:t>
            </a:r>
          </a:p>
          <a:p>
            <a:r>
              <a:rPr lang="en-US" sz="2400" dirty="0">
                <a:solidFill>
                  <a:srgbClr val="222222"/>
                </a:solidFill>
              </a:rPr>
              <a:t>Some IDEs work for multiple languages (like </a:t>
            </a:r>
            <a:r>
              <a:rPr lang="en-US" sz="2400" dirty="0" err="1">
                <a:solidFill>
                  <a:srgbClr val="222222"/>
                </a:solidFill>
              </a:rPr>
              <a:t>VSCode</a:t>
            </a:r>
            <a:r>
              <a:rPr lang="en-US" sz="2400" dirty="0">
                <a:solidFill>
                  <a:srgbClr val="222222"/>
                </a:solidFill>
              </a:rPr>
              <a:t>), some only work for one or focus on one language (like PyCharm, Spider)</a:t>
            </a:r>
          </a:p>
          <a:p>
            <a:r>
              <a:rPr lang="en-US" sz="2400" dirty="0">
                <a:solidFill>
                  <a:srgbClr val="222222"/>
                </a:solidFill>
              </a:rPr>
              <a:t>You must tell your IDE where python is located on your computer, and may want to set up a virtual environment to do so</a:t>
            </a:r>
          </a:p>
          <a:p>
            <a:pPr lvl="1"/>
            <a:r>
              <a:rPr lang="en-US" sz="2000" dirty="0">
                <a:solidFill>
                  <a:srgbClr val="222222"/>
                </a:solidFill>
              </a:rPr>
              <a:t>Some IDEs automatically find python on your computer</a:t>
            </a:r>
            <a:endParaRPr lang="en-US" sz="2000" dirty="0"/>
          </a:p>
        </p:txBody>
      </p:sp>
      <p:sp>
        <p:nvSpPr>
          <p:cNvPr id="4" name="Slide Number Placeholder 3">
            <a:extLst>
              <a:ext uri="{FF2B5EF4-FFF2-40B4-BE49-F238E27FC236}">
                <a16:creationId xmlns:a16="http://schemas.microsoft.com/office/drawing/2014/main" id="{FABAB43E-DFDC-0701-8268-E37DF574BDEE}"/>
              </a:ext>
            </a:extLst>
          </p:cNvPr>
          <p:cNvSpPr>
            <a:spLocks noGrp="1"/>
          </p:cNvSpPr>
          <p:nvPr>
            <p:ph type="sldNum" sz="quarter" idx="15"/>
          </p:nvPr>
        </p:nvSpPr>
        <p:spPr/>
        <p:txBody>
          <a:bodyPr/>
          <a:lstStyle/>
          <a:p>
            <a:pPr>
              <a:defRPr/>
            </a:pPr>
            <a:fld id="{D14846A1-F25D-40BC-92B0-5009FABE0DD8}" type="slidenum">
              <a:rPr lang="en-US" smtClean="0"/>
              <a:pPr>
                <a:defRPr/>
              </a:pPr>
              <a:t>3</a:t>
            </a:fld>
            <a:endParaRPr lang="en-US"/>
          </a:p>
        </p:txBody>
      </p:sp>
      <p:sp>
        <p:nvSpPr>
          <p:cNvPr id="6" name="TextBox 5">
            <a:extLst>
              <a:ext uri="{FF2B5EF4-FFF2-40B4-BE49-F238E27FC236}">
                <a16:creationId xmlns:a16="http://schemas.microsoft.com/office/drawing/2014/main" id="{5174FF42-5083-2189-FF8D-FD4CD7C469BC}"/>
              </a:ext>
            </a:extLst>
          </p:cNvPr>
          <p:cNvSpPr txBox="1"/>
          <p:nvPr/>
        </p:nvSpPr>
        <p:spPr>
          <a:xfrm>
            <a:off x="0" y="5859089"/>
            <a:ext cx="9313333" cy="1200329"/>
          </a:xfrm>
          <a:prstGeom prst="rect">
            <a:avLst/>
          </a:prstGeom>
          <a:noFill/>
        </p:spPr>
        <p:txBody>
          <a:bodyPr wrap="square">
            <a:spAutoFit/>
          </a:bodyPr>
          <a:lstStyle/>
          <a:p>
            <a:r>
              <a:rPr lang="en-US" dirty="0">
                <a:hlinkClick r:id="rId2"/>
              </a:rPr>
              <a:t>https://www.fullstackpython.com/development-environments.html</a:t>
            </a:r>
            <a:endParaRPr lang="en-US" dirty="0"/>
          </a:p>
          <a:p>
            <a:r>
              <a:rPr lang="en-US" dirty="0">
                <a:hlinkClick r:id="rId3"/>
              </a:rPr>
              <a:t>https://www.reddit.com/r/Python/comments/8n6cep/what_is_in_your_python_development_environment/</a:t>
            </a:r>
            <a:endParaRPr lang="en-US" dirty="0"/>
          </a:p>
          <a:p>
            <a:endParaRPr lang="en-US" dirty="0"/>
          </a:p>
        </p:txBody>
      </p:sp>
    </p:spTree>
    <p:extLst>
      <p:ext uri="{BB962C8B-B14F-4D97-AF65-F5344CB8AC3E}">
        <p14:creationId xmlns:p14="http://schemas.microsoft.com/office/powerpoint/2010/main" val="4726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6822-EA69-CB3C-ED34-FF85E4AE1FAC}"/>
              </a:ext>
            </a:extLst>
          </p:cNvPr>
          <p:cNvSpPr>
            <a:spLocks noGrp="1"/>
          </p:cNvSpPr>
          <p:nvPr>
            <p:ph type="title"/>
          </p:nvPr>
        </p:nvSpPr>
        <p:spPr/>
        <p:txBody>
          <a:bodyPr/>
          <a:lstStyle/>
          <a:p>
            <a:r>
              <a:rPr lang="en-US" dirty="0"/>
              <a:t>Anaconda installation</a:t>
            </a:r>
          </a:p>
        </p:txBody>
      </p:sp>
      <p:sp>
        <p:nvSpPr>
          <p:cNvPr id="3" name="Text Placeholder 2">
            <a:extLst>
              <a:ext uri="{FF2B5EF4-FFF2-40B4-BE49-F238E27FC236}">
                <a16:creationId xmlns:a16="http://schemas.microsoft.com/office/drawing/2014/main" id="{0AF49848-91F5-F5C2-48E1-68740EDFC6E0}"/>
              </a:ext>
            </a:extLst>
          </p:cNvPr>
          <p:cNvSpPr>
            <a:spLocks noGrp="1"/>
          </p:cNvSpPr>
          <p:nvPr>
            <p:ph type="body" sz="quarter" idx="13"/>
          </p:nvPr>
        </p:nvSpPr>
        <p:spPr>
          <a:xfrm>
            <a:off x="609600" y="1600200"/>
            <a:ext cx="10972800" cy="4910667"/>
          </a:xfrm>
        </p:spPr>
        <p:txBody>
          <a:bodyPr/>
          <a:lstStyle/>
          <a:p>
            <a:r>
              <a:rPr lang="en-US" sz="2400" dirty="0"/>
              <a:t>You should all have Anaconda installed, which installed Python, some basic Python packages, and some applications (including some IDEs like Spyder) </a:t>
            </a:r>
          </a:p>
          <a:p>
            <a:r>
              <a:rPr lang="en-US" sz="2400" dirty="0"/>
              <a:t>Anaconda allows you to set up </a:t>
            </a:r>
            <a:r>
              <a:rPr lang="en-US" sz="2400" i="1" dirty="0"/>
              <a:t>virtual environments</a:t>
            </a:r>
            <a:r>
              <a:rPr lang="en-US" sz="2400" dirty="0"/>
              <a:t> where you can keep all of the packages for a single project together (to avoid dependency errors, for reproducibility and reuse by other programmers)</a:t>
            </a:r>
          </a:p>
          <a:p>
            <a:pPr lvl="1"/>
            <a:r>
              <a:rPr lang="en-US" sz="2000" dirty="0"/>
              <a:t>The </a:t>
            </a:r>
            <a:r>
              <a:rPr lang="en-US" sz="2000" i="1" dirty="0"/>
              <a:t>base</a:t>
            </a:r>
            <a:r>
              <a:rPr lang="en-US" sz="2000" dirty="0"/>
              <a:t> environment is the default, where anaconda packages are installed</a:t>
            </a:r>
          </a:p>
          <a:p>
            <a:pPr lvl="1"/>
            <a:r>
              <a:rPr lang="en-US" sz="2000" dirty="0"/>
              <a:t>You can make as many environments as you want. This is useful for organizing projects.</a:t>
            </a:r>
          </a:p>
          <a:p>
            <a:pPr lvl="1"/>
            <a:r>
              <a:rPr lang="en-US" sz="2000" dirty="0"/>
              <a:t>We will practice making a </a:t>
            </a:r>
            <a:r>
              <a:rPr lang="en-US" sz="2000" dirty="0" err="1"/>
              <a:t>conda</a:t>
            </a:r>
            <a:r>
              <a:rPr lang="en-US" sz="2000" dirty="0"/>
              <a:t> environment for this class that you should </a:t>
            </a:r>
            <a:r>
              <a:rPr lang="en-US" sz="2000" b="1" dirty="0"/>
              <a:t>activate</a:t>
            </a:r>
            <a:r>
              <a:rPr lang="en-US" sz="2000" dirty="0"/>
              <a:t> for this class. After you are done working on code for this class, you should </a:t>
            </a:r>
            <a:r>
              <a:rPr lang="en-US" sz="2000" b="1" dirty="0"/>
              <a:t>deactivate </a:t>
            </a:r>
            <a:r>
              <a:rPr lang="en-US" sz="2000" dirty="0"/>
              <a:t>the environment. You will need to </a:t>
            </a:r>
            <a:r>
              <a:rPr lang="en-US" sz="2000" b="1" dirty="0"/>
              <a:t>activate </a:t>
            </a:r>
            <a:r>
              <a:rPr lang="en-US" sz="2000" dirty="0"/>
              <a:t>the environment when installing new packages or running </a:t>
            </a:r>
            <a:r>
              <a:rPr lang="en-US" sz="2000" dirty="0" err="1"/>
              <a:t>Jupyter</a:t>
            </a:r>
            <a:r>
              <a:rPr lang="en-US" sz="2000" dirty="0"/>
              <a:t> Notebook!</a:t>
            </a:r>
          </a:p>
          <a:p>
            <a:pPr lvl="1"/>
            <a:r>
              <a:rPr lang="en-US" sz="2000" dirty="0"/>
              <a:t>When working in an IDE, you can automatically tell the IDE to use Python from a specific environment.</a:t>
            </a:r>
          </a:p>
          <a:p>
            <a:endParaRPr lang="en-US" sz="2400" dirty="0"/>
          </a:p>
        </p:txBody>
      </p:sp>
      <p:sp>
        <p:nvSpPr>
          <p:cNvPr id="4" name="Slide Number Placeholder 3">
            <a:extLst>
              <a:ext uri="{FF2B5EF4-FFF2-40B4-BE49-F238E27FC236}">
                <a16:creationId xmlns:a16="http://schemas.microsoft.com/office/drawing/2014/main" id="{DF2AD745-DA0D-0009-B2AF-26E21EA47DAA}"/>
              </a:ext>
            </a:extLst>
          </p:cNvPr>
          <p:cNvSpPr>
            <a:spLocks noGrp="1"/>
          </p:cNvSpPr>
          <p:nvPr>
            <p:ph type="sldNum" sz="quarter" idx="15"/>
          </p:nvPr>
        </p:nvSpPr>
        <p:spPr/>
        <p:txBody>
          <a:bodyPr/>
          <a:lstStyle/>
          <a:p>
            <a:pPr>
              <a:defRPr/>
            </a:pPr>
            <a:fld id="{D14846A1-F25D-40BC-92B0-5009FABE0DD8}" type="slidenum">
              <a:rPr lang="en-US" smtClean="0"/>
              <a:pPr>
                <a:defRPr/>
              </a:pPr>
              <a:t>4</a:t>
            </a:fld>
            <a:endParaRPr lang="en-US"/>
          </a:p>
        </p:txBody>
      </p:sp>
    </p:spTree>
    <p:extLst>
      <p:ext uri="{BB962C8B-B14F-4D97-AF65-F5344CB8AC3E}">
        <p14:creationId xmlns:p14="http://schemas.microsoft.com/office/powerpoint/2010/main" val="1379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4F07-5391-0532-9E8D-096A955CE9EF}"/>
              </a:ext>
            </a:extLst>
          </p:cNvPr>
          <p:cNvSpPr>
            <a:spLocks noGrp="1"/>
          </p:cNvSpPr>
          <p:nvPr>
            <p:ph type="title"/>
          </p:nvPr>
        </p:nvSpPr>
        <p:spPr/>
        <p:txBody>
          <a:bodyPr/>
          <a:lstStyle/>
          <a:p>
            <a:r>
              <a:rPr lang="en-US" dirty="0"/>
              <a:t>Quick overview of the command line: don’t be scared to use it! </a:t>
            </a:r>
          </a:p>
        </p:txBody>
      </p:sp>
      <p:sp>
        <p:nvSpPr>
          <p:cNvPr id="4" name="Slide Number Placeholder 3">
            <a:extLst>
              <a:ext uri="{FF2B5EF4-FFF2-40B4-BE49-F238E27FC236}">
                <a16:creationId xmlns:a16="http://schemas.microsoft.com/office/drawing/2014/main" id="{E2EAF888-2FC1-4B29-F683-C91FB1F2745B}"/>
              </a:ext>
            </a:extLst>
          </p:cNvPr>
          <p:cNvSpPr>
            <a:spLocks noGrp="1"/>
          </p:cNvSpPr>
          <p:nvPr>
            <p:ph type="sldNum" sz="quarter" idx="15"/>
          </p:nvPr>
        </p:nvSpPr>
        <p:spPr/>
        <p:txBody>
          <a:bodyPr/>
          <a:lstStyle/>
          <a:p>
            <a:pPr>
              <a:defRPr/>
            </a:pPr>
            <a:fld id="{D14846A1-F25D-40BC-92B0-5009FABE0DD8}" type="slidenum">
              <a:rPr lang="en-US" smtClean="0"/>
              <a:pPr>
                <a:defRPr/>
              </a:pPr>
              <a:t>5</a:t>
            </a:fld>
            <a:endParaRPr lang="en-US"/>
          </a:p>
        </p:txBody>
      </p:sp>
      <p:pic>
        <p:nvPicPr>
          <p:cNvPr id="1026" name="Picture 2" descr="How to open Command Prompt in Windows ...">
            <a:extLst>
              <a:ext uri="{FF2B5EF4-FFF2-40B4-BE49-F238E27FC236}">
                <a16:creationId xmlns:a16="http://schemas.microsoft.com/office/drawing/2014/main" id="{28016356-B7FB-1911-F8E0-CEA577733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16" y="2421203"/>
            <a:ext cx="4405384" cy="2931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AA6613-285E-2046-DA96-D5B594E2A09C}"/>
              </a:ext>
            </a:extLst>
          </p:cNvPr>
          <p:cNvSpPr txBox="1"/>
          <p:nvPr/>
        </p:nvSpPr>
        <p:spPr>
          <a:xfrm>
            <a:off x="8009972" y="1923534"/>
            <a:ext cx="3121367" cy="369332"/>
          </a:xfrm>
          <a:prstGeom prst="rect">
            <a:avLst/>
          </a:prstGeom>
          <a:noFill/>
        </p:spPr>
        <p:txBody>
          <a:bodyPr wrap="none" rtlCol="0">
            <a:spAutoFit/>
          </a:bodyPr>
          <a:lstStyle/>
          <a:p>
            <a:r>
              <a:rPr lang="en-US" dirty="0"/>
              <a:t>Windows: Command Prompt</a:t>
            </a:r>
          </a:p>
        </p:txBody>
      </p:sp>
      <p:sp>
        <p:nvSpPr>
          <p:cNvPr id="6" name="TextBox 5">
            <a:extLst>
              <a:ext uri="{FF2B5EF4-FFF2-40B4-BE49-F238E27FC236}">
                <a16:creationId xmlns:a16="http://schemas.microsoft.com/office/drawing/2014/main" id="{A337E7AA-A0AE-5FD0-BD40-A0C42FD3D0AE}"/>
              </a:ext>
            </a:extLst>
          </p:cNvPr>
          <p:cNvSpPr txBox="1"/>
          <p:nvPr/>
        </p:nvSpPr>
        <p:spPr>
          <a:xfrm>
            <a:off x="2082800" y="1923534"/>
            <a:ext cx="1616853" cy="369332"/>
          </a:xfrm>
          <a:prstGeom prst="rect">
            <a:avLst/>
          </a:prstGeom>
          <a:noFill/>
        </p:spPr>
        <p:txBody>
          <a:bodyPr wrap="none" rtlCol="0">
            <a:spAutoFit/>
          </a:bodyPr>
          <a:lstStyle/>
          <a:p>
            <a:r>
              <a:rPr lang="en-US" dirty="0"/>
              <a:t>Mac: Terminal</a:t>
            </a:r>
          </a:p>
        </p:txBody>
      </p:sp>
      <p:pic>
        <p:nvPicPr>
          <p:cNvPr id="7" name="Picture 6">
            <a:extLst>
              <a:ext uri="{FF2B5EF4-FFF2-40B4-BE49-F238E27FC236}">
                <a16:creationId xmlns:a16="http://schemas.microsoft.com/office/drawing/2014/main" id="{9FE8586B-49E6-9B51-0243-6002D709CB2B}"/>
              </a:ext>
            </a:extLst>
          </p:cNvPr>
          <p:cNvPicPr>
            <a:picLocks noChangeAspect="1"/>
          </p:cNvPicPr>
          <p:nvPr/>
        </p:nvPicPr>
        <p:blipFill>
          <a:blip r:embed="rId3"/>
          <a:stretch>
            <a:fillRect/>
          </a:stretch>
        </p:blipFill>
        <p:spPr>
          <a:xfrm>
            <a:off x="609600" y="2456165"/>
            <a:ext cx="5602817" cy="3783160"/>
          </a:xfrm>
          <a:prstGeom prst="rect">
            <a:avLst/>
          </a:prstGeom>
        </p:spPr>
      </p:pic>
      <p:sp>
        <p:nvSpPr>
          <p:cNvPr id="8" name="TextBox 7">
            <a:extLst>
              <a:ext uri="{FF2B5EF4-FFF2-40B4-BE49-F238E27FC236}">
                <a16:creationId xmlns:a16="http://schemas.microsoft.com/office/drawing/2014/main" id="{11EAAFB5-E948-2673-15EB-D5DE4EBFD2AE}"/>
              </a:ext>
            </a:extLst>
          </p:cNvPr>
          <p:cNvSpPr txBox="1"/>
          <p:nvPr/>
        </p:nvSpPr>
        <p:spPr>
          <a:xfrm>
            <a:off x="609600" y="3026602"/>
            <a:ext cx="2887134" cy="923330"/>
          </a:xfrm>
          <a:prstGeom prst="rect">
            <a:avLst/>
          </a:prstGeom>
          <a:noFill/>
        </p:spPr>
        <p:txBody>
          <a:bodyPr wrap="square" rtlCol="0">
            <a:spAutoFit/>
          </a:bodyPr>
          <a:lstStyle/>
          <a:p>
            <a:r>
              <a:rPr lang="en-US" dirty="0"/>
              <a:t>Tells you which </a:t>
            </a:r>
            <a:r>
              <a:rPr lang="en-US" dirty="0" err="1"/>
              <a:t>conda</a:t>
            </a:r>
            <a:r>
              <a:rPr lang="en-US" dirty="0"/>
              <a:t> environment you are in (default)</a:t>
            </a:r>
          </a:p>
        </p:txBody>
      </p:sp>
      <p:sp>
        <p:nvSpPr>
          <p:cNvPr id="9" name="TextBox 8">
            <a:extLst>
              <a:ext uri="{FF2B5EF4-FFF2-40B4-BE49-F238E27FC236}">
                <a16:creationId xmlns:a16="http://schemas.microsoft.com/office/drawing/2014/main" id="{E324CA18-947D-2A45-F1E1-30C76C6464D2}"/>
              </a:ext>
            </a:extLst>
          </p:cNvPr>
          <p:cNvSpPr txBox="1"/>
          <p:nvPr/>
        </p:nvSpPr>
        <p:spPr>
          <a:xfrm>
            <a:off x="3069903" y="2841936"/>
            <a:ext cx="2634054" cy="369332"/>
          </a:xfrm>
          <a:prstGeom prst="rect">
            <a:avLst/>
          </a:prstGeom>
          <a:noFill/>
        </p:spPr>
        <p:txBody>
          <a:bodyPr wrap="none" rtlCol="0">
            <a:spAutoFit/>
          </a:bodyPr>
          <a:lstStyle/>
          <a:p>
            <a:r>
              <a:rPr lang="en-US" dirty="0"/>
              <a:t>Location (current folder)</a:t>
            </a:r>
          </a:p>
        </p:txBody>
      </p:sp>
      <p:cxnSp>
        <p:nvCxnSpPr>
          <p:cNvPr id="11" name="Straight Arrow Connector 10">
            <a:extLst>
              <a:ext uri="{FF2B5EF4-FFF2-40B4-BE49-F238E27FC236}">
                <a16:creationId xmlns:a16="http://schemas.microsoft.com/office/drawing/2014/main" id="{8A6642B2-F346-8F9A-9493-41AF846A5E61}"/>
              </a:ext>
            </a:extLst>
          </p:cNvPr>
          <p:cNvCxnSpPr/>
          <p:nvPr/>
        </p:nvCxnSpPr>
        <p:spPr>
          <a:xfrm flipH="1" flipV="1">
            <a:off x="821267" y="2863303"/>
            <a:ext cx="65616" cy="22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4C0D20-7BBA-B83A-EF50-CD488CA98AE6}"/>
              </a:ext>
            </a:extLst>
          </p:cNvPr>
          <p:cNvCxnSpPr>
            <a:cxnSpLocks/>
            <a:stCxn id="9" idx="1"/>
          </p:cNvCxnSpPr>
          <p:nvPr/>
        </p:nvCxnSpPr>
        <p:spPr>
          <a:xfrm flipH="1" flipV="1">
            <a:off x="2211916" y="2831438"/>
            <a:ext cx="857987" cy="195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0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4048-D01E-E08A-A04D-92DA0A9A7B1A}"/>
              </a:ext>
            </a:extLst>
          </p:cNvPr>
          <p:cNvSpPr>
            <a:spLocks noGrp="1"/>
          </p:cNvSpPr>
          <p:nvPr>
            <p:ph type="title"/>
          </p:nvPr>
        </p:nvSpPr>
        <p:spPr/>
        <p:txBody>
          <a:bodyPr/>
          <a:lstStyle/>
          <a:p>
            <a:r>
              <a:rPr lang="en-US" sz="3200" dirty="0" err="1"/>
              <a:t>Conda</a:t>
            </a:r>
            <a:r>
              <a:rPr lang="en-US" sz="3200" dirty="0"/>
              <a:t> environment creation with the command line</a:t>
            </a:r>
          </a:p>
        </p:txBody>
      </p:sp>
      <p:sp>
        <p:nvSpPr>
          <p:cNvPr id="4" name="Slide Number Placeholder 3">
            <a:extLst>
              <a:ext uri="{FF2B5EF4-FFF2-40B4-BE49-F238E27FC236}">
                <a16:creationId xmlns:a16="http://schemas.microsoft.com/office/drawing/2014/main" id="{22874F70-E461-7FAE-84A9-50C98E1459CA}"/>
              </a:ext>
            </a:extLst>
          </p:cNvPr>
          <p:cNvSpPr>
            <a:spLocks noGrp="1"/>
          </p:cNvSpPr>
          <p:nvPr>
            <p:ph type="sldNum" sz="quarter" idx="15"/>
          </p:nvPr>
        </p:nvSpPr>
        <p:spPr/>
        <p:txBody>
          <a:bodyPr/>
          <a:lstStyle/>
          <a:p>
            <a:pPr>
              <a:defRPr/>
            </a:pPr>
            <a:fld id="{D14846A1-F25D-40BC-92B0-5009FABE0DD8}" type="slidenum">
              <a:rPr lang="en-US" smtClean="0"/>
              <a:pPr>
                <a:defRPr/>
              </a:pPr>
              <a:t>6</a:t>
            </a:fld>
            <a:endParaRPr lang="en-US"/>
          </a:p>
        </p:txBody>
      </p:sp>
      <p:pic>
        <p:nvPicPr>
          <p:cNvPr id="5" name="Picture 4">
            <a:extLst>
              <a:ext uri="{FF2B5EF4-FFF2-40B4-BE49-F238E27FC236}">
                <a16:creationId xmlns:a16="http://schemas.microsoft.com/office/drawing/2014/main" id="{CDBF6898-31F3-A8FB-DDD1-4D4FC058CA7C}"/>
              </a:ext>
            </a:extLst>
          </p:cNvPr>
          <p:cNvPicPr>
            <a:picLocks noChangeAspect="1"/>
          </p:cNvPicPr>
          <p:nvPr/>
        </p:nvPicPr>
        <p:blipFill>
          <a:blip r:embed="rId2"/>
          <a:stretch>
            <a:fillRect/>
          </a:stretch>
        </p:blipFill>
        <p:spPr>
          <a:xfrm>
            <a:off x="5804452" y="1295400"/>
            <a:ext cx="6117259" cy="5308717"/>
          </a:xfrm>
          <a:prstGeom prst="rect">
            <a:avLst/>
          </a:prstGeom>
        </p:spPr>
      </p:pic>
      <p:sp>
        <p:nvSpPr>
          <p:cNvPr id="6" name="TextBox 5">
            <a:extLst>
              <a:ext uri="{FF2B5EF4-FFF2-40B4-BE49-F238E27FC236}">
                <a16:creationId xmlns:a16="http://schemas.microsoft.com/office/drawing/2014/main" id="{5B1578ED-9CF1-CEAD-3C92-F630087ED266}"/>
              </a:ext>
            </a:extLst>
          </p:cNvPr>
          <p:cNvSpPr txBox="1"/>
          <p:nvPr/>
        </p:nvSpPr>
        <p:spPr>
          <a:xfrm>
            <a:off x="377227" y="2289126"/>
            <a:ext cx="5427225" cy="2308324"/>
          </a:xfrm>
          <a:prstGeom prst="rect">
            <a:avLst/>
          </a:prstGeom>
          <a:noFill/>
        </p:spPr>
        <p:txBody>
          <a:bodyPr wrap="square">
            <a:spAutoFit/>
          </a:bodyPr>
          <a:lstStyle/>
          <a:p>
            <a:r>
              <a:rPr lang="en-US" sz="1600" dirty="0">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t>
            </a:r>
            <a:r>
              <a:rPr lang="en-US" sz="1600" dirty="0" err="1">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conda</a:t>
            </a:r>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600" dirty="0">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create</a:t>
            </a:r>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600" dirty="0">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--name</a:t>
            </a:r>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600" dirty="0">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ENVNAME]</a:t>
            </a:r>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600" dirty="0">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python=3.9</a:t>
            </a:r>
          </a:p>
          <a:p>
            <a:r>
              <a:rPr lang="en-US" sz="1600" dirty="0" err="1">
                <a:solidFill>
                  <a:srgbClr val="080808"/>
                </a:solidFill>
                <a:effectLst/>
                <a:latin typeface="Verdana" panose="020B0604030504040204" pitchFamily="34" charset="0"/>
                <a:ea typeface="Verdana" panose="020B0604030504040204" pitchFamily="34" charset="0"/>
                <a:cs typeface="Verdana" panose="020B0604030504040204" pitchFamily="34" charset="0"/>
              </a:rPr>
              <a:t>conda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a:solidFill>
                  <a:srgbClr val="080808"/>
                </a:solidFill>
                <a:effectLst/>
                <a:latin typeface="Verdana" panose="020B0604030504040204" pitchFamily="34" charset="0"/>
                <a:ea typeface="Verdana" panose="020B0604030504040204" pitchFamily="34" charset="0"/>
                <a:cs typeface="Verdana" panose="020B0604030504040204" pitchFamily="34" charset="0"/>
              </a:rPr>
              <a:t>create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a:solidFill>
                  <a:srgbClr val="00622F"/>
                </a:solidFill>
                <a:effectLst/>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080808"/>
                </a:solidFill>
                <a:effectLst/>
                <a:latin typeface="Verdana" panose="020B0604030504040204" pitchFamily="34" charset="0"/>
                <a:ea typeface="Verdana" panose="020B0604030504040204" pitchFamily="34" charset="0"/>
                <a:cs typeface="Verdana" panose="020B0604030504040204" pitchFamily="34" charset="0"/>
              </a:rPr>
              <a:t>name</a:t>
            </a:r>
            <a:r>
              <a:rPr lang="en-US" sz="1600" dirty="0">
                <a:latin typeface="Verdana" panose="020B0604030504040204" pitchFamily="34" charset="0"/>
                <a:ea typeface="Verdana" panose="020B0604030504040204" pitchFamily="34" charset="0"/>
                <a:cs typeface="Verdana" panose="020B0604030504040204" pitchFamily="34" charset="0"/>
              </a:rPr>
              <a:t> BME2315 </a:t>
            </a:r>
            <a:r>
              <a:rPr lang="en-US" sz="1600" dirty="0">
                <a:solidFill>
                  <a:srgbClr val="080808"/>
                </a:solidFill>
                <a:effectLst/>
                <a:latin typeface="Verdana" panose="020B0604030504040204" pitchFamily="34" charset="0"/>
                <a:ea typeface="Verdana" panose="020B0604030504040204" pitchFamily="34" charset="0"/>
                <a:cs typeface="Verdana" panose="020B0604030504040204" pitchFamily="34" charset="0"/>
              </a:rPr>
              <a:t>python=3.9</a:t>
            </a:r>
          </a:p>
          <a:p>
            <a:endParaRPr lang="en-US" sz="1600" dirty="0">
              <a:solidFill>
                <a:srgbClr val="080808"/>
              </a:solidFill>
              <a:effectLst/>
              <a:latin typeface="Verdana" panose="020B0604030504040204" pitchFamily="34" charset="0"/>
              <a:ea typeface="Verdana" panose="020B0604030504040204" pitchFamily="34" charset="0"/>
              <a:cs typeface="Verdana" panose="020B0604030504040204" pitchFamily="34" charset="0"/>
            </a:endParaRPr>
          </a:p>
          <a:p>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conda</a:t>
            </a:r>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 activate BME2315</a:t>
            </a:r>
          </a:p>
          <a:p>
            <a:endPar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endParaRPr>
          </a:p>
          <a:p>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pip install </a:t>
            </a:r>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scipy</a:t>
            </a:r>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 </a:t>
            </a:r>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numpy</a:t>
            </a:r>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 </a:t>
            </a:r>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ipykernel</a:t>
            </a:r>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 </a:t>
            </a:r>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jupyterlab</a:t>
            </a:r>
            <a:endPar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endParaRPr>
          </a:p>
          <a:p>
            <a:endPar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endParaRPr>
          </a:p>
          <a:p>
            <a:r>
              <a:rPr lang="en-US" sz="1600" dirty="0" err="1">
                <a:solidFill>
                  <a:srgbClr val="080808"/>
                </a:solidFill>
                <a:latin typeface="Verdana" panose="020B0604030504040204" pitchFamily="34" charset="0"/>
                <a:ea typeface="Verdana" panose="020B0604030504040204" pitchFamily="34" charset="0"/>
                <a:cs typeface="Verdana" panose="020B0604030504040204" pitchFamily="34" charset="0"/>
              </a:rPr>
              <a:t>conda</a:t>
            </a:r>
            <a:r>
              <a:rPr lang="en-US" sz="1600" dirty="0">
                <a:solidFill>
                  <a:srgbClr val="080808"/>
                </a:solidFill>
                <a:latin typeface="Verdana" panose="020B0604030504040204" pitchFamily="34" charset="0"/>
                <a:ea typeface="Verdana" panose="020B0604030504040204" pitchFamily="34" charset="0"/>
                <a:cs typeface="Verdana" panose="020B0604030504040204" pitchFamily="34" charset="0"/>
              </a:rPr>
              <a:t> list</a:t>
            </a:r>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8C08160C-ABB4-14CA-EBFC-0A62A225A7DD}"/>
              </a:ext>
            </a:extLst>
          </p:cNvPr>
          <p:cNvSpPr txBox="1"/>
          <p:nvPr/>
        </p:nvSpPr>
        <p:spPr>
          <a:xfrm>
            <a:off x="521564" y="4808110"/>
            <a:ext cx="5574436" cy="646331"/>
          </a:xfrm>
          <a:prstGeom prst="rect">
            <a:avLst/>
          </a:prstGeom>
          <a:noFill/>
        </p:spPr>
        <p:txBody>
          <a:bodyPr wrap="square" rtlCol="0">
            <a:spAutoFit/>
          </a:bodyPr>
          <a:lstStyle/>
          <a:p>
            <a:r>
              <a:rPr lang="en-US" b="1" dirty="0"/>
              <a:t>Once a </a:t>
            </a:r>
            <a:r>
              <a:rPr lang="en-US" b="1" dirty="0" err="1"/>
              <a:t>conda</a:t>
            </a:r>
            <a:r>
              <a:rPr lang="en-US" b="1" dirty="0"/>
              <a:t> environment is activated, any packages installed will go to that location!</a:t>
            </a:r>
          </a:p>
        </p:txBody>
      </p:sp>
    </p:spTree>
    <p:extLst>
      <p:ext uri="{BB962C8B-B14F-4D97-AF65-F5344CB8AC3E}">
        <p14:creationId xmlns:p14="http://schemas.microsoft.com/office/powerpoint/2010/main" val="175218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4AAE-95CD-6368-D5DA-1C61F3210A35}"/>
              </a:ext>
            </a:extLst>
          </p:cNvPr>
          <p:cNvSpPr>
            <a:spLocks noGrp="1"/>
          </p:cNvSpPr>
          <p:nvPr>
            <p:ph type="title"/>
          </p:nvPr>
        </p:nvSpPr>
        <p:spPr/>
        <p:txBody>
          <a:bodyPr/>
          <a:lstStyle/>
          <a:p>
            <a:r>
              <a:rPr lang="en-US" dirty="0"/>
              <a:t>More </a:t>
            </a:r>
            <a:r>
              <a:rPr lang="en-US" dirty="0" err="1"/>
              <a:t>conda</a:t>
            </a:r>
            <a:r>
              <a:rPr lang="en-US" dirty="0"/>
              <a:t> commands</a:t>
            </a:r>
          </a:p>
        </p:txBody>
      </p:sp>
      <p:sp>
        <p:nvSpPr>
          <p:cNvPr id="3" name="Text Placeholder 2">
            <a:extLst>
              <a:ext uri="{FF2B5EF4-FFF2-40B4-BE49-F238E27FC236}">
                <a16:creationId xmlns:a16="http://schemas.microsoft.com/office/drawing/2014/main" id="{E3AA0534-CA04-EC80-FB51-ADB6FF40FA48}"/>
              </a:ext>
            </a:extLst>
          </p:cNvPr>
          <p:cNvSpPr>
            <a:spLocks noGrp="1"/>
          </p:cNvSpPr>
          <p:nvPr>
            <p:ph type="body" sz="quarter" idx="13"/>
          </p:nvPr>
        </p:nvSpPr>
        <p:spPr/>
        <p:txBody>
          <a:bodyPr/>
          <a:lstStyle/>
          <a:p>
            <a:r>
              <a:rPr lang="en-US" b="1" dirty="0" err="1"/>
              <a:t>conda</a:t>
            </a:r>
            <a:r>
              <a:rPr lang="en-US" b="1" dirty="0"/>
              <a:t> env list</a:t>
            </a:r>
            <a:r>
              <a:rPr lang="en-US" dirty="0"/>
              <a:t>: list all environments</a:t>
            </a:r>
          </a:p>
          <a:p>
            <a:r>
              <a:rPr lang="en-US" b="1" dirty="0" err="1"/>
              <a:t>conda</a:t>
            </a:r>
            <a:r>
              <a:rPr lang="en-US" b="1" dirty="0"/>
              <a:t> list</a:t>
            </a:r>
            <a:r>
              <a:rPr lang="en-US" dirty="0"/>
              <a:t>: list all packages in current environment</a:t>
            </a:r>
          </a:p>
          <a:p>
            <a:pPr algn="l"/>
            <a:r>
              <a:rPr lang="en-US" b="1" i="0" dirty="0" err="1">
                <a:solidFill>
                  <a:srgbClr val="080808"/>
                </a:solidFill>
                <a:effectLst/>
                <a:latin typeface="Inter"/>
              </a:rPr>
              <a:t>conda</a:t>
            </a:r>
            <a:r>
              <a:rPr lang="en-US" b="1" i="0" dirty="0">
                <a:solidFill>
                  <a:srgbClr val="080808"/>
                </a:solidFill>
                <a:effectLst/>
                <a:latin typeface="Inter"/>
              </a:rPr>
              <a:t> env create --file </a:t>
            </a:r>
            <a:r>
              <a:rPr lang="en-US" b="1" i="0" dirty="0" err="1">
                <a:solidFill>
                  <a:srgbClr val="080808"/>
                </a:solidFill>
                <a:effectLst/>
                <a:latin typeface="Inter"/>
              </a:rPr>
              <a:t>environment.yml</a:t>
            </a:r>
            <a:r>
              <a:rPr lang="en-US" dirty="0">
                <a:solidFill>
                  <a:srgbClr val="080808"/>
                </a:solidFill>
                <a:latin typeface="Inter"/>
              </a:rPr>
              <a:t>: create an environment from a </a:t>
            </a:r>
            <a:r>
              <a:rPr lang="en-US" dirty="0" err="1">
                <a:solidFill>
                  <a:srgbClr val="080808"/>
                </a:solidFill>
                <a:latin typeface="Inter"/>
              </a:rPr>
              <a:t>yml</a:t>
            </a:r>
            <a:r>
              <a:rPr lang="en-US" dirty="0">
                <a:solidFill>
                  <a:srgbClr val="080808"/>
                </a:solidFill>
                <a:latin typeface="Inter"/>
              </a:rPr>
              <a:t> file (lists needed packages)</a:t>
            </a:r>
          </a:p>
          <a:p>
            <a:pPr algn="l"/>
            <a:r>
              <a:rPr lang="en-US" b="1" dirty="0">
                <a:solidFill>
                  <a:srgbClr val="080808"/>
                </a:solidFill>
                <a:latin typeface="Inter"/>
              </a:rPr>
              <a:t>p</a:t>
            </a:r>
            <a:r>
              <a:rPr lang="en-US" b="1" i="0" dirty="0">
                <a:solidFill>
                  <a:srgbClr val="080808"/>
                </a:solidFill>
                <a:effectLst/>
                <a:latin typeface="Inter"/>
              </a:rPr>
              <a:t>ip install [package]</a:t>
            </a:r>
            <a:r>
              <a:rPr lang="en-US" b="0" i="0" dirty="0">
                <a:solidFill>
                  <a:srgbClr val="080808"/>
                </a:solidFill>
                <a:effectLst/>
                <a:latin typeface="Inter"/>
              </a:rPr>
              <a:t>: if in correct environment this should install a package in the </a:t>
            </a:r>
            <a:r>
              <a:rPr lang="en-US" b="0" i="0" dirty="0" err="1">
                <a:solidFill>
                  <a:srgbClr val="080808"/>
                </a:solidFill>
                <a:effectLst/>
                <a:latin typeface="Inter"/>
              </a:rPr>
              <a:t>conda</a:t>
            </a:r>
            <a:r>
              <a:rPr lang="en-US" b="0" i="0" dirty="0">
                <a:solidFill>
                  <a:srgbClr val="080808"/>
                </a:solidFill>
                <a:effectLst/>
                <a:latin typeface="Inter"/>
              </a:rPr>
              <a:t> environment</a:t>
            </a:r>
          </a:p>
          <a:p>
            <a:pPr algn="l"/>
            <a:r>
              <a:rPr lang="en-US" b="1" dirty="0" err="1">
                <a:solidFill>
                  <a:srgbClr val="080808"/>
                </a:solidFill>
                <a:latin typeface="Inter"/>
              </a:rPr>
              <a:t>conda</a:t>
            </a:r>
            <a:r>
              <a:rPr lang="en-US" b="1" dirty="0">
                <a:solidFill>
                  <a:srgbClr val="080808"/>
                </a:solidFill>
                <a:latin typeface="Inter"/>
              </a:rPr>
              <a:t> install [package]: </a:t>
            </a:r>
            <a:r>
              <a:rPr lang="en-US" dirty="0">
                <a:solidFill>
                  <a:srgbClr val="080808"/>
                </a:solidFill>
                <a:latin typeface="Inter"/>
              </a:rPr>
              <a:t>will install package in active </a:t>
            </a:r>
            <a:r>
              <a:rPr lang="en-US" dirty="0" err="1">
                <a:solidFill>
                  <a:srgbClr val="080808"/>
                </a:solidFill>
                <a:latin typeface="Inter"/>
              </a:rPr>
              <a:t>conda</a:t>
            </a:r>
            <a:r>
              <a:rPr lang="en-US" dirty="0">
                <a:solidFill>
                  <a:srgbClr val="080808"/>
                </a:solidFill>
                <a:latin typeface="Inter"/>
              </a:rPr>
              <a:t> environment</a:t>
            </a:r>
            <a:br>
              <a:rPr lang="en-US" b="0" i="0" dirty="0">
                <a:solidFill>
                  <a:srgbClr val="343539"/>
                </a:solidFill>
                <a:effectLst/>
                <a:latin typeface="Inter"/>
              </a:rPr>
            </a:br>
            <a:endParaRPr lang="en-US" b="0" i="0" dirty="0">
              <a:solidFill>
                <a:srgbClr val="343539"/>
              </a:solidFill>
              <a:effectLst/>
              <a:latin typeface="Inter"/>
            </a:endParaRPr>
          </a:p>
          <a:p>
            <a:endParaRPr lang="en-US" dirty="0"/>
          </a:p>
          <a:p>
            <a:endParaRPr lang="en-US" dirty="0"/>
          </a:p>
        </p:txBody>
      </p:sp>
      <p:sp>
        <p:nvSpPr>
          <p:cNvPr id="4" name="Slide Number Placeholder 3">
            <a:extLst>
              <a:ext uri="{FF2B5EF4-FFF2-40B4-BE49-F238E27FC236}">
                <a16:creationId xmlns:a16="http://schemas.microsoft.com/office/drawing/2014/main" id="{35FC4ECA-96CB-9ED3-D181-B7A4EC270586}"/>
              </a:ext>
            </a:extLst>
          </p:cNvPr>
          <p:cNvSpPr>
            <a:spLocks noGrp="1"/>
          </p:cNvSpPr>
          <p:nvPr>
            <p:ph type="sldNum" sz="quarter" idx="15"/>
          </p:nvPr>
        </p:nvSpPr>
        <p:spPr/>
        <p:txBody>
          <a:bodyPr/>
          <a:lstStyle/>
          <a:p>
            <a:pPr>
              <a:defRPr/>
            </a:pPr>
            <a:fld id="{D14846A1-F25D-40BC-92B0-5009FABE0DD8}" type="slidenum">
              <a:rPr lang="en-US" smtClean="0"/>
              <a:pPr>
                <a:defRPr/>
              </a:pPr>
              <a:t>7</a:t>
            </a:fld>
            <a:endParaRPr lang="en-US"/>
          </a:p>
        </p:txBody>
      </p:sp>
    </p:spTree>
    <p:extLst>
      <p:ext uri="{BB962C8B-B14F-4D97-AF65-F5344CB8AC3E}">
        <p14:creationId xmlns:p14="http://schemas.microsoft.com/office/powerpoint/2010/main" val="193098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5657-1AB2-33CD-35EB-CE958953AF8D}"/>
              </a:ext>
            </a:extLst>
          </p:cNvPr>
          <p:cNvSpPr>
            <a:spLocks noGrp="1"/>
          </p:cNvSpPr>
          <p:nvPr>
            <p:ph type="title"/>
          </p:nvPr>
        </p:nvSpPr>
        <p:spPr/>
        <p:txBody>
          <a:bodyPr/>
          <a:lstStyle/>
          <a:p>
            <a:r>
              <a:rPr lang="en-US" dirty="0"/>
              <a:t>Getting your IDE to use the right Python </a:t>
            </a:r>
          </a:p>
        </p:txBody>
      </p:sp>
      <p:sp>
        <p:nvSpPr>
          <p:cNvPr id="3" name="Text Placeholder 2">
            <a:extLst>
              <a:ext uri="{FF2B5EF4-FFF2-40B4-BE49-F238E27FC236}">
                <a16:creationId xmlns:a16="http://schemas.microsoft.com/office/drawing/2014/main" id="{D5FB1244-01E2-0B8C-E1BE-C586C127E620}"/>
              </a:ext>
            </a:extLst>
          </p:cNvPr>
          <p:cNvSpPr>
            <a:spLocks noGrp="1"/>
          </p:cNvSpPr>
          <p:nvPr>
            <p:ph type="body" sz="quarter" idx="13"/>
          </p:nvPr>
        </p:nvSpPr>
        <p:spPr>
          <a:xfrm>
            <a:off x="609600" y="1417638"/>
            <a:ext cx="10972800" cy="4144962"/>
          </a:xfrm>
        </p:spPr>
        <p:txBody>
          <a:bodyPr/>
          <a:lstStyle/>
          <a:p>
            <a:r>
              <a:rPr lang="en-US" sz="2800" dirty="0"/>
              <a:t>You probably have multiple versions of Python installed: type </a:t>
            </a:r>
            <a:r>
              <a:rPr lang="en-US" sz="2800" dirty="0">
                <a:solidFill>
                  <a:srgbClr val="FF0000"/>
                </a:solidFill>
                <a:latin typeface="Verdana" panose="020B0604030504040204" pitchFamily="34" charset="0"/>
                <a:ea typeface="Verdana" panose="020B0604030504040204" pitchFamily="34" charset="0"/>
                <a:cs typeface="Verdana" panose="020B0604030504040204" pitchFamily="34" charset="0"/>
              </a:rPr>
              <a:t>where python </a:t>
            </a:r>
            <a:r>
              <a:rPr lang="en-US" sz="2800" dirty="0">
                <a:ea typeface="Verdana" panose="020B0604030504040204" pitchFamily="34" charset="0"/>
                <a:cs typeface="Verdana" panose="020B0604030504040204" pitchFamily="34" charset="0"/>
              </a:rPr>
              <a:t>in command line </a:t>
            </a:r>
            <a:r>
              <a:rPr lang="en-US" sz="2800" dirty="0">
                <a:latin typeface="Arial" panose="020B0604020202020204" pitchFamily="34" charset="0"/>
                <a:ea typeface="Verdana" panose="020B0604030504040204" pitchFamily="34" charset="0"/>
                <a:cs typeface="Arial" panose="020B0604020202020204" pitchFamily="34" charset="0"/>
              </a:rPr>
              <a:t>to see all of them</a:t>
            </a:r>
          </a:p>
          <a:p>
            <a:r>
              <a:rPr lang="en-US" sz="2800" dirty="0">
                <a:latin typeface="Arial" panose="020B0604020202020204" pitchFamily="34" charset="0"/>
                <a:ea typeface="Verdana" panose="020B0604030504040204" pitchFamily="34" charset="0"/>
                <a:cs typeface="Arial" panose="020B0604020202020204" pitchFamily="34" charset="0"/>
              </a:rPr>
              <a:t>Command palette: Command + Shift + P</a:t>
            </a:r>
          </a:p>
          <a:p>
            <a:r>
              <a:rPr lang="en-US" sz="2800" dirty="0">
                <a:latin typeface="Arial" panose="020B0604020202020204" pitchFamily="34" charset="0"/>
                <a:ea typeface="Verdana" panose="020B0604030504040204" pitchFamily="34" charset="0"/>
                <a:cs typeface="Arial" panose="020B0604020202020204" pitchFamily="34" charset="0"/>
              </a:rPr>
              <a:t>Python: Select Interpreter</a:t>
            </a:r>
          </a:p>
          <a:p>
            <a:r>
              <a:rPr lang="en-US" sz="2800" dirty="0">
                <a:latin typeface="Arial" panose="020B0604020202020204" pitchFamily="34" charset="0"/>
                <a:ea typeface="Verdana" panose="020B0604030504040204" pitchFamily="34" charset="0"/>
                <a:cs typeface="Arial" panose="020B0604020202020204" pitchFamily="34" charset="0"/>
              </a:rPr>
              <a:t>Find the newly made virtual env</a:t>
            </a:r>
          </a:p>
          <a:p>
            <a:pPr marL="0" indent="0">
              <a:buNone/>
            </a:pPr>
            <a:endParaRPr lang="en-US" sz="2800" dirty="0">
              <a:latin typeface="Arial" panose="020B0604020202020204" pitchFamily="34" charset="0"/>
              <a:ea typeface="Verdana" panose="020B060403050404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AA19A35-C3FD-2DD0-B708-3BD8EC923803}"/>
              </a:ext>
            </a:extLst>
          </p:cNvPr>
          <p:cNvSpPr>
            <a:spLocks noGrp="1"/>
          </p:cNvSpPr>
          <p:nvPr>
            <p:ph type="sldNum" sz="quarter" idx="15"/>
          </p:nvPr>
        </p:nvSpPr>
        <p:spPr/>
        <p:txBody>
          <a:bodyPr/>
          <a:lstStyle/>
          <a:p>
            <a:pPr>
              <a:defRPr/>
            </a:pPr>
            <a:fld id="{D14846A1-F25D-40BC-92B0-5009FABE0DD8}" type="slidenum">
              <a:rPr lang="en-US" smtClean="0"/>
              <a:pPr>
                <a:defRPr/>
              </a:pPr>
              <a:t>8</a:t>
            </a:fld>
            <a:endParaRPr lang="en-US"/>
          </a:p>
        </p:txBody>
      </p:sp>
      <p:pic>
        <p:nvPicPr>
          <p:cNvPr id="5" name="Picture 4">
            <a:extLst>
              <a:ext uri="{FF2B5EF4-FFF2-40B4-BE49-F238E27FC236}">
                <a16:creationId xmlns:a16="http://schemas.microsoft.com/office/drawing/2014/main" id="{418657C8-05DE-AD41-EE38-1A542EB16062}"/>
              </a:ext>
            </a:extLst>
          </p:cNvPr>
          <p:cNvPicPr>
            <a:picLocks noChangeAspect="1"/>
          </p:cNvPicPr>
          <p:nvPr/>
        </p:nvPicPr>
        <p:blipFill rotWithShape="1">
          <a:blip r:embed="rId2"/>
          <a:srcRect l="24254" t="1" r="28431" b="48399"/>
          <a:stretch/>
        </p:blipFill>
        <p:spPr>
          <a:xfrm>
            <a:off x="6440555" y="3106074"/>
            <a:ext cx="5615609" cy="3751926"/>
          </a:xfrm>
          <a:prstGeom prst="rect">
            <a:avLst/>
          </a:prstGeom>
        </p:spPr>
      </p:pic>
    </p:spTree>
    <p:extLst>
      <p:ext uri="{BB962C8B-B14F-4D97-AF65-F5344CB8AC3E}">
        <p14:creationId xmlns:p14="http://schemas.microsoft.com/office/powerpoint/2010/main" val="43371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A073-2AFB-D975-1A4F-678D18645FBC}"/>
              </a:ext>
            </a:extLst>
          </p:cNvPr>
          <p:cNvSpPr>
            <a:spLocks noGrp="1"/>
          </p:cNvSpPr>
          <p:nvPr>
            <p:ph type="title"/>
          </p:nvPr>
        </p:nvSpPr>
        <p:spPr/>
        <p:txBody>
          <a:bodyPr/>
          <a:lstStyle/>
          <a:p>
            <a:r>
              <a:rPr lang="en-US" dirty="0"/>
              <a:t>VS Code IDE</a:t>
            </a:r>
          </a:p>
        </p:txBody>
      </p:sp>
      <p:sp>
        <p:nvSpPr>
          <p:cNvPr id="3" name="Text Placeholder 2">
            <a:extLst>
              <a:ext uri="{FF2B5EF4-FFF2-40B4-BE49-F238E27FC236}">
                <a16:creationId xmlns:a16="http://schemas.microsoft.com/office/drawing/2014/main" id="{3CA61FA6-BA50-8C7E-6F1C-7759A2EA90EA}"/>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36FB765F-0089-EDD6-F350-44F8201A91A1}"/>
              </a:ext>
            </a:extLst>
          </p:cNvPr>
          <p:cNvSpPr>
            <a:spLocks noGrp="1"/>
          </p:cNvSpPr>
          <p:nvPr>
            <p:ph type="sldNum" sz="quarter" idx="15"/>
          </p:nvPr>
        </p:nvSpPr>
        <p:spPr/>
        <p:txBody>
          <a:bodyPr/>
          <a:lstStyle/>
          <a:p>
            <a:pPr>
              <a:defRPr/>
            </a:pPr>
            <a:fld id="{D14846A1-F25D-40BC-92B0-5009FABE0DD8}" type="slidenum">
              <a:rPr lang="en-US" smtClean="0"/>
              <a:pPr>
                <a:defRPr/>
              </a:pPr>
              <a:t>9</a:t>
            </a:fld>
            <a:endParaRPr lang="en-US"/>
          </a:p>
        </p:txBody>
      </p:sp>
      <p:pic>
        <p:nvPicPr>
          <p:cNvPr id="6" name="Picture 5">
            <a:extLst>
              <a:ext uri="{FF2B5EF4-FFF2-40B4-BE49-F238E27FC236}">
                <a16:creationId xmlns:a16="http://schemas.microsoft.com/office/drawing/2014/main" id="{77C08497-2298-D4ED-650B-FF1C9EF574C9}"/>
              </a:ext>
            </a:extLst>
          </p:cNvPr>
          <p:cNvPicPr>
            <a:picLocks noChangeAspect="1"/>
          </p:cNvPicPr>
          <p:nvPr/>
        </p:nvPicPr>
        <p:blipFill>
          <a:blip r:embed="rId2"/>
          <a:stretch>
            <a:fillRect/>
          </a:stretch>
        </p:blipFill>
        <p:spPr>
          <a:xfrm>
            <a:off x="1604065" y="1355317"/>
            <a:ext cx="8983870" cy="5502683"/>
          </a:xfrm>
          <a:prstGeom prst="rect">
            <a:avLst/>
          </a:prstGeom>
        </p:spPr>
      </p:pic>
      <p:sp>
        <p:nvSpPr>
          <p:cNvPr id="8" name="TextBox 7">
            <a:extLst>
              <a:ext uri="{FF2B5EF4-FFF2-40B4-BE49-F238E27FC236}">
                <a16:creationId xmlns:a16="http://schemas.microsoft.com/office/drawing/2014/main" id="{A0DF72BA-8DB7-1B8C-E713-DEF184CAE266}"/>
              </a:ext>
            </a:extLst>
          </p:cNvPr>
          <p:cNvSpPr txBox="1"/>
          <p:nvPr/>
        </p:nvSpPr>
        <p:spPr>
          <a:xfrm>
            <a:off x="5838227" y="5257800"/>
            <a:ext cx="1981200" cy="369332"/>
          </a:xfrm>
          <a:prstGeom prst="rect">
            <a:avLst/>
          </a:prstGeom>
          <a:solidFill>
            <a:schemeClr val="bg1"/>
          </a:solidFill>
          <a:ln>
            <a:solidFill>
              <a:schemeClr val="tx1"/>
            </a:solidFill>
          </a:ln>
        </p:spPr>
        <p:txBody>
          <a:bodyPr wrap="square" rtlCol="0">
            <a:spAutoFit/>
          </a:bodyPr>
          <a:lstStyle/>
          <a:p>
            <a:r>
              <a:rPr lang="en-US"/>
              <a:t>Console</a:t>
            </a:r>
          </a:p>
        </p:txBody>
      </p:sp>
      <p:sp>
        <p:nvSpPr>
          <p:cNvPr id="9" name="TextBox 8">
            <a:extLst>
              <a:ext uri="{FF2B5EF4-FFF2-40B4-BE49-F238E27FC236}">
                <a16:creationId xmlns:a16="http://schemas.microsoft.com/office/drawing/2014/main" id="{9B8C1609-76FA-3527-5247-24D27D8F7CC6}"/>
              </a:ext>
            </a:extLst>
          </p:cNvPr>
          <p:cNvSpPr txBox="1"/>
          <p:nvPr/>
        </p:nvSpPr>
        <p:spPr>
          <a:xfrm>
            <a:off x="6756400" y="1861903"/>
            <a:ext cx="1981200" cy="369332"/>
          </a:xfrm>
          <a:prstGeom prst="rect">
            <a:avLst/>
          </a:prstGeom>
          <a:solidFill>
            <a:schemeClr val="bg1"/>
          </a:solidFill>
          <a:ln>
            <a:solidFill>
              <a:schemeClr val="tx1"/>
            </a:solidFill>
          </a:ln>
        </p:spPr>
        <p:txBody>
          <a:bodyPr wrap="square" rtlCol="0">
            <a:spAutoFit/>
          </a:bodyPr>
          <a:lstStyle/>
          <a:p>
            <a:r>
              <a:rPr lang="en-US"/>
              <a:t>Script Editor</a:t>
            </a:r>
          </a:p>
        </p:txBody>
      </p:sp>
      <p:sp>
        <p:nvSpPr>
          <p:cNvPr id="10" name="TextBox 9">
            <a:extLst>
              <a:ext uri="{FF2B5EF4-FFF2-40B4-BE49-F238E27FC236}">
                <a16:creationId xmlns:a16="http://schemas.microsoft.com/office/drawing/2014/main" id="{F060A834-1E71-C91C-60C8-5060694EBDF6}"/>
              </a:ext>
            </a:extLst>
          </p:cNvPr>
          <p:cNvSpPr txBox="1"/>
          <p:nvPr/>
        </p:nvSpPr>
        <p:spPr>
          <a:xfrm>
            <a:off x="9250017" y="1811897"/>
            <a:ext cx="1143000" cy="369332"/>
          </a:xfrm>
          <a:prstGeom prst="rect">
            <a:avLst/>
          </a:prstGeom>
          <a:solidFill>
            <a:schemeClr val="bg1"/>
          </a:solidFill>
          <a:ln>
            <a:solidFill>
              <a:schemeClr val="tx1"/>
            </a:solidFill>
          </a:ln>
        </p:spPr>
        <p:txBody>
          <a:bodyPr wrap="square" rtlCol="0">
            <a:spAutoFit/>
          </a:bodyPr>
          <a:lstStyle/>
          <a:p>
            <a:r>
              <a:rPr lang="en-US" dirty="0"/>
              <a:t>Run File</a:t>
            </a:r>
          </a:p>
        </p:txBody>
      </p:sp>
      <p:sp>
        <p:nvSpPr>
          <p:cNvPr id="11" name="TextBox 10">
            <a:extLst>
              <a:ext uri="{FF2B5EF4-FFF2-40B4-BE49-F238E27FC236}">
                <a16:creationId xmlns:a16="http://schemas.microsoft.com/office/drawing/2014/main" id="{9EA44757-F737-068F-DEFC-6FAA659FDCD3}"/>
              </a:ext>
            </a:extLst>
          </p:cNvPr>
          <p:cNvSpPr txBox="1"/>
          <p:nvPr/>
        </p:nvSpPr>
        <p:spPr>
          <a:xfrm>
            <a:off x="769178" y="2400092"/>
            <a:ext cx="930413" cy="369332"/>
          </a:xfrm>
          <a:prstGeom prst="rect">
            <a:avLst/>
          </a:prstGeom>
          <a:solidFill>
            <a:schemeClr val="bg1"/>
          </a:solidFill>
          <a:ln>
            <a:solidFill>
              <a:schemeClr val="tx1"/>
            </a:solidFill>
          </a:ln>
        </p:spPr>
        <p:txBody>
          <a:bodyPr wrap="square" rtlCol="0">
            <a:spAutoFit/>
          </a:bodyPr>
          <a:lstStyle/>
          <a:p>
            <a:r>
              <a:rPr lang="en-US"/>
              <a:t>Debug</a:t>
            </a:r>
          </a:p>
        </p:txBody>
      </p:sp>
      <p:sp>
        <p:nvSpPr>
          <p:cNvPr id="12" name="TextBox 11">
            <a:extLst>
              <a:ext uri="{FF2B5EF4-FFF2-40B4-BE49-F238E27FC236}">
                <a16:creationId xmlns:a16="http://schemas.microsoft.com/office/drawing/2014/main" id="{E57E8F37-6175-B518-BF6A-6728C1960C20}"/>
              </a:ext>
            </a:extLst>
          </p:cNvPr>
          <p:cNvSpPr txBox="1"/>
          <p:nvPr/>
        </p:nvSpPr>
        <p:spPr>
          <a:xfrm>
            <a:off x="1929203" y="1232972"/>
            <a:ext cx="2185597" cy="369332"/>
          </a:xfrm>
          <a:prstGeom prst="rect">
            <a:avLst/>
          </a:prstGeom>
          <a:solidFill>
            <a:schemeClr val="bg1"/>
          </a:solidFill>
          <a:ln>
            <a:solidFill>
              <a:schemeClr val="tx1"/>
            </a:solidFill>
          </a:ln>
        </p:spPr>
        <p:txBody>
          <a:bodyPr wrap="square" rtlCol="0">
            <a:spAutoFit/>
          </a:bodyPr>
          <a:lstStyle/>
          <a:p>
            <a:r>
              <a:rPr lang="en-US"/>
              <a:t>Working directory</a:t>
            </a:r>
          </a:p>
        </p:txBody>
      </p:sp>
    </p:spTree>
    <p:extLst>
      <p:ext uri="{BB962C8B-B14F-4D97-AF65-F5344CB8AC3E}">
        <p14:creationId xmlns:p14="http://schemas.microsoft.com/office/powerpoint/2010/main" val="2136653295"/>
      </p:ext>
    </p:extLst>
  </p:cSld>
  <p:clrMapOvr>
    <a:masterClrMapping/>
  </p:clrMapOvr>
</p:sld>
</file>

<file path=ppt/theme/theme1.xml><?xml version="1.0" encoding="utf-8"?>
<a:theme xmlns:a="http://schemas.openxmlformats.org/drawingml/2006/main" name="biom310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biom310template</Template>
  <TotalTime>967</TotalTime>
  <Words>1966</Words>
  <Application>Microsoft Macintosh PowerPoint</Application>
  <PresentationFormat>Widescreen</PresentationFormat>
  <Paragraphs>243</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Inter</vt:lpstr>
      <vt:lpstr>Verdana</vt:lpstr>
      <vt:lpstr>biom310template</vt:lpstr>
      <vt:lpstr>BME 2315: Computational Biomedical Engineering</vt:lpstr>
      <vt:lpstr>Outline</vt:lpstr>
      <vt:lpstr>Integrate Development Environment (IDE)</vt:lpstr>
      <vt:lpstr>Anaconda installation</vt:lpstr>
      <vt:lpstr>Quick overview of the command line: don’t be scared to use it! </vt:lpstr>
      <vt:lpstr>Conda environment creation with the command line</vt:lpstr>
      <vt:lpstr>More conda commands</vt:lpstr>
      <vt:lpstr>Getting your IDE to use the right Python </vt:lpstr>
      <vt:lpstr>VS Code IDE</vt:lpstr>
      <vt:lpstr>Interactive mode in Python</vt:lpstr>
      <vt:lpstr>Python_basics.py</vt:lpstr>
      <vt:lpstr>Python_basics.py: basic control structures</vt:lpstr>
      <vt:lpstr>Open the Lockbox Challenge!</vt:lpstr>
      <vt:lpstr>Problem Set 2 due 1/28</vt:lpstr>
      <vt:lpstr>Data structures: Lists, arrays, etc.</vt:lpstr>
      <vt:lpstr>Python_basics2.py: arrays etc.</vt:lpstr>
      <vt:lpstr>List comprehension:  the Pythonic way to code</vt:lpstr>
      <vt:lpstr>Plotting: matplotlib and seaborn</vt:lpstr>
      <vt:lpstr>Unit Tests</vt:lpstr>
      <vt:lpstr>Example unit tests</vt:lpstr>
      <vt:lpstr>Unit Tests</vt:lpstr>
      <vt:lpstr>Debugging Code</vt:lpstr>
      <vt:lpstr>Jupyter Notebooks (Jupyter Lab)</vt:lpstr>
      <vt:lpstr>PowerPoint Presentation</vt:lpstr>
      <vt:lpstr>Problem Set 2 due 1/28</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 310/610- BME Systems Analysis</dc:title>
  <dc:creator>Jeff Saucerman</dc:creator>
  <cp:lastModifiedBy>Microsoft Office User</cp:lastModifiedBy>
  <cp:revision>77</cp:revision>
  <cp:lastPrinted>2017-08-22T03:27:48Z</cp:lastPrinted>
  <dcterms:created xsi:type="dcterms:W3CDTF">2007-08-22T03:05:33Z</dcterms:created>
  <dcterms:modified xsi:type="dcterms:W3CDTF">2025-03-31T18:01:57Z</dcterms:modified>
</cp:coreProperties>
</file>