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44" r:id="rId2"/>
    <p:sldId id="393" r:id="rId3"/>
    <p:sldId id="428" r:id="rId4"/>
    <p:sldId id="443" r:id="rId5"/>
    <p:sldId id="460" r:id="rId6"/>
    <p:sldId id="433" r:id="rId7"/>
    <p:sldId id="458" r:id="rId8"/>
    <p:sldId id="459" r:id="rId9"/>
    <p:sldId id="332" r:id="rId10"/>
    <p:sldId id="360" r:id="rId11"/>
    <p:sldId id="382" r:id="rId12"/>
    <p:sldId id="385" r:id="rId13"/>
    <p:sldId id="462" r:id="rId14"/>
    <p:sldId id="463" r:id="rId15"/>
    <p:sldId id="386" r:id="rId16"/>
    <p:sldId id="349" r:id="rId17"/>
    <p:sldId id="340" r:id="rId18"/>
    <p:sldId id="335" r:id="rId19"/>
    <p:sldId id="355" r:id="rId20"/>
    <p:sldId id="350" r:id="rId21"/>
    <p:sldId id="337" r:id="rId22"/>
    <p:sldId id="387" r:id="rId23"/>
    <p:sldId id="388" r:id="rId24"/>
    <p:sldId id="389" r:id="rId25"/>
    <p:sldId id="390" r:id="rId26"/>
    <p:sldId id="391" r:id="rId27"/>
    <p:sldId id="461" r:id="rId28"/>
    <p:sldId id="392" r:id="rId29"/>
  </p:sldIdLst>
  <p:sldSz cx="12192000" cy="6858000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9" autoAdjust="0"/>
    <p:restoredTop sz="62665" autoAdjust="0"/>
  </p:normalViewPr>
  <p:slideViewPr>
    <p:cSldViewPr>
      <p:cViewPr varScale="1">
        <p:scale>
          <a:sx n="86" d="100"/>
          <a:sy n="86" d="100"/>
        </p:scale>
        <p:origin x="240" y="6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909"/>
        <p:guide pos="219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63af9e88c4a0877" providerId="LiveId" clId="{6FFCE46E-912F-42B3-956D-B9A1383FC34F}"/>
    <pc:docChg chg="custSel addSld modSld">
      <pc:chgData name="" userId="b63af9e88c4a0877" providerId="LiveId" clId="{6FFCE46E-912F-42B3-956D-B9A1383FC34F}" dt="2023-09-21T13:16:43.067" v="57" actId="11529"/>
      <pc:docMkLst>
        <pc:docMk/>
      </pc:docMkLst>
      <pc:sldChg chg="addSp delSp modSp add">
        <pc:chgData name="" userId="b63af9e88c4a0877" providerId="LiveId" clId="{6FFCE46E-912F-42B3-956D-B9A1383FC34F}" dt="2023-09-21T13:16:43.067" v="57" actId="11529"/>
        <pc:sldMkLst>
          <pc:docMk/>
          <pc:sldMk cId="3874072635" sldId="384"/>
        </pc:sldMkLst>
        <pc:spChg chg="mod">
          <ac:chgData name="" userId="b63af9e88c4a0877" providerId="LiveId" clId="{6FFCE46E-912F-42B3-956D-B9A1383FC34F}" dt="2023-09-21T13:11:28.363" v="44" actId="1076"/>
          <ac:spMkLst>
            <pc:docMk/>
            <pc:sldMk cId="3874072635" sldId="384"/>
            <ac:spMk id="2" creationId="{398AFD6A-3EA3-47BB-B4D3-BD6F53100106}"/>
          </ac:spMkLst>
        </pc:spChg>
        <pc:spChg chg="del">
          <ac:chgData name="" userId="b63af9e88c4a0877" providerId="LiveId" clId="{6FFCE46E-912F-42B3-956D-B9A1383FC34F}" dt="2023-09-21T13:10:43.103" v="38"/>
          <ac:spMkLst>
            <pc:docMk/>
            <pc:sldMk cId="3874072635" sldId="384"/>
            <ac:spMk id="3" creationId="{56D04E12-ACD5-4DD6-B3EB-96B380414CED}"/>
          </ac:spMkLst>
        </pc:spChg>
        <pc:spChg chg="del">
          <ac:chgData name="" userId="b63af9e88c4a0877" providerId="LiveId" clId="{6FFCE46E-912F-42B3-956D-B9A1383FC34F}" dt="2023-09-21T13:10:43.103" v="38"/>
          <ac:spMkLst>
            <pc:docMk/>
            <pc:sldMk cId="3874072635" sldId="384"/>
            <ac:spMk id="4" creationId="{0EC279FA-3BFA-4D70-906E-49C62A4BB34B}"/>
          </ac:spMkLst>
        </pc:spChg>
        <pc:spChg chg="del">
          <ac:chgData name="" userId="b63af9e88c4a0877" providerId="LiveId" clId="{6FFCE46E-912F-42B3-956D-B9A1383FC34F}" dt="2023-09-21T13:10:43.103" v="38"/>
          <ac:spMkLst>
            <pc:docMk/>
            <pc:sldMk cId="3874072635" sldId="384"/>
            <ac:spMk id="5" creationId="{C616F8B3-86A1-448A-A5B2-70AF6D6C2769}"/>
          </ac:spMkLst>
        </pc:spChg>
        <pc:spChg chg="del">
          <ac:chgData name="" userId="b63af9e88c4a0877" providerId="LiveId" clId="{6FFCE46E-912F-42B3-956D-B9A1383FC34F}" dt="2023-09-21T13:10:43.103" v="38"/>
          <ac:spMkLst>
            <pc:docMk/>
            <pc:sldMk cId="3874072635" sldId="384"/>
            <ac:spMk id="6" creationId="{EA2965E1-B916-4C1D-A24A-F96C6875F247}"/>
          </ac:spMkLst>
        </pc:spChg>
        <pc:spChg chg="add mod">
          <ac:chgData name="" userId="b63af9e88c4a0877" providerId="LiveId" clId="{6FFCE46E-912F-42B3-956D-B9A1383FC34F}" dt="2023-09-21T13:16:43.067" v="57" actId="11529"/>
          <ac:spMkLst>
            <pc:docMk/>
            <pc:sldMk cId="3874072635" sldId="384"/>
            <ac:spMk id="7" creationId="{89E549D3-FCE3-499F-BBC7-2FF3299945C3}"/>
          </ac:spMkLst>
        </pc:spChg>
        <pc:picChg chg="add del mod">
          <ac:chgData name="" userId="b63af9e88c4a0877" providerId="LiveId" clId="{6FFCE46E-912F-42B3-956D-B9A1383FC34F}" dt="2023-09-21T13:13:15.958" v="45" actId="478"/>
          <ac:picMkLst>
            <pc:docMk/>
            <pc:sldMk cId="3874072635" sldId="384"/>
            <ac:picMk id="1026" creationId="{AAB9429F-F788-43A0-BF3E-C6B1FE314CC4}"/>
          </ac:picMkLst>
        </pc:picChg>
        <pc:picChg chg="add del mod">
          <ac:chgData name="" userId="b63af9e88c4a0877" providerId="LiveId" clId="{6FFCE46E-912F-42B3-956D-B9A1383FC34F}" dt="2023-09-21T13:16:18.936" v="53" actId="478"/>
          <ac:picMkLst>
            <pc:docMk/>
            <pc:sldMk cId="3874072635" sldId="384"/>
            <ac:picMk id="1028" creationId="{D2FF5077-55F8-4ECC-8353-A1F436A37ABE}"/>
          </ac:picMkLst>
        </pc:picChg>
        <pc:picChg chg="add mod">
          <ac:chgData name="" userId="b63af9e88c4a0877" providerId="LiveId" clId="{6FFCE46E-912F-42B3-956D-B9A1383FC34F}" dt="2023-09-21T13:16:25.554" v="56" actId="14100"/>
          <ac:picMkLst>
            <pc:docMk/>
            <pc:sldMk cId="3874072635" sldId="384"/>
            <ac:picMk id="1030" creationId="{F6DEE904-7E78-480D-9142-31C11ABE88D8}"/>
          </ac:picMkLst>
        </pc:picChg>
        <pc:picChg chg="add mod">
          <ac:chgData name="" userId="b63af9e88c4a0877" providerId="LiveId" clId="{6FFCE46E-912F-42B3-956D-B9A1383FC34F}" dt="2023-09-21T13:16:22.800" v="55" actId="1076"/>
          <ac:picMkLst>
            <pc:docMk/>
            <pc:sldMk cId="3874072635" sldId="384"/>
            <ac:picMk id="1032" creationId="{53AA4E1B-F3B1-4E53-8F85-8FF080942A90}"/>
          </ac:picMkLst>
        </pc:picChg>
      </pc:sldChg>
    </pc:docChg>
  </pc:docChgLst>
  <pc:docChgLst>
    <pc:chgData name="Saucerman, Jeffrey J (jjs3g)" userId="61e34ad2-91cc-436b-9fcb-3d471751fcd2" providerId="ADAL" clId="{969794EA-2E93-499E-8A3F-2A14A3DC1D91}"/>
    <pc:docChg chg="addSld delSld modSld modNotesMaster modHandout">
      <pc:chgData name="Saucerman, Jeffrey J (jjs3g)" userId="61e34ad2-91cc-436b-9fcb-3d471751fcd2" providerId="ADAL" clId="{969794EA-2E93-499E-8A3F-2A14A3DC1D91}" dt="2024-09-25T21:22:24.780" v="98"/>
      <pc:docMkLst>
        <pc:docMk/>
      </pc:docMkLst>
      <pc:sldChg chg="del">
        <pc:chgData name="Saucerman, Jeffrey J (jjs3g)" userId="61e34ad2-91cc-436b-9fcb-3d471751fcd2" providerId="ADAL" clId="{969794EA-2E93-499E-8A3F-2A14A3DC1D91}" dt="2024-09-25T21:21:32.123" v="97" actId="47"/>
        <pc:sldMkLst>
          <pc:docMk/>
          <pc:sldMk cId="1789507848" sldId="326"/>
        </pc:sldMkLst>
      </pc:sldChg>
      <pc:sldChg chg="del">
        <pc:chgData name="Saucerman, Jeffrey J (jjs3g)" userId="61e34ad2-91cc-436b-9fcb-3d471751fcd2" providerId="ADAL" clId="{969794EA-2E93-499E-8A3F-2A14A3DC1D91}" dt="2024-09-25T21:21:32.123" v="97" actId="47"/>
        <pc:sldMkLst>
          <pc:docMk/>
          <pc:sldMk cId="2092554338" sldId="338"/>
        </pc:sldMkLst>
      </pc:sldChg>
      <pc:sldChg chg="addSp modSp mod">
        <pc:chgData name="Saucerman, Jeffrey J (jjs3g)" userId="61e34ad2-91cc-436b-9fcb-3d471751fcd2" providerId="ADAL" clId="{969794EA-2E93-499E-8A3F-2A14A3DC1D91}" dt="2024-09-25T21:18:45.716" v="95" actId="1037"/>
        <pc:sldMkLst>
          <pc:docMk/>
          <pc:sldMk cId="0" sldId="344"/>
        </pc:sldMkLst>
        <pc:spChg chg="mod">
          <ac:chgData name="Saucerman, Jeffrey J (jjs3g)" userId="61e34ad2-91cc-436b-9fcb-3d471751fcd2" providerId="ADAL" clId="{969794EA-2E93-499E-8A3F-2A14A3DC1D91}" dt="2024-09-25T21:16:42.222" v="2" actId="6549"/>
          <ac:spMkLst>
            <pc:docMk/>
            <pc:sldMk cId="0" sldId="344"/>
            <ac:spMk id="2" creationId="{00000000-0000-0000-0000-000000000000}"/>
          </ac:spMkLst>
        </pc:spChg>
        <pc:spChg chg="mod">
          <ac:chgData name="Saucerman, Jeffrey J (jjs3g)" userId="61e34ad2-91cc-436b-9fcb-3d471751fcd2" providerId="ADAL" clId="{969794EA-2E93-499E-8A3F-2A14A3DC1D91}" dt="2024-09-25T21:16:39.704" v="1" actId="1076"/>
          <ac:spMkLst>
            <pc:docMk/>
            <pc:sldMk cId="0" sldId="344"/>
            <ac:spMk id="3" creationId="{00000000-0000-0000-0000-000000000000}"/>
          </ac:spMkLst>
        </pc:spChg>
        <pc:spChg chg="add mod">
          <ac:chgData name="Saucerman, Jeffrey J (jjs3g)" userId="61e34ad2-91cc-436b-9fcb-3d471751fcd2" providerId="ADAL" clId="{969794EA-2E93-499E-8A3F-2A14A3DC1D91}" dt="2024-09-25T21:18:45.716" v="95" actId="1037"/>
          <ac:spMkLst>
            <pc:docMk/>
            <pc:sldMk cId="0" sldId="344"/>
            <ac:spMk id="5" creationId="{60B81068-DDEC-46D1-ABD7-43296CA447E6}"/>
          </ac:spMkLst>
        </pc:spChg>
        <pc:picChg chg="mod">
          <ac:chgData name="Saucerman, Jeffrey J (jjs3g)" userId="61e34ad2-91cc-436b-9fcb-3d471751fcd2" providerId="ADAL" clId="{969794EA-2E93-499E-8A3F-2A14A3DC1D91}" dt="2024-09-25T21:16:39.704" v="1" actId="1076"/>
          <ac:picMkLst>
            <pc:docMk/>
            <pc:sldMk cId="0" sldId="344"/>
            <ac:picMk id="1026" creationId="{00000000-0000-0000-0000-000000000000}"/>
          </ac:picMkLst>
        </pc:picChg>
      </pc:sldChg>
      <pc:sldChg chg="del">
        <pc:chgData name="Saucerman, Jeffrey J (jjs3g)" userId="61e34ad2-91cc-436b-9fcb-3d471751fcd2" providerId="ADAL" clId="{969794EA-2E93-499E-8A3F-2A14A3DC1D91}" dt="2024-09-25T21:21:32.123" v="97" actId="47"/>
        <pc:sldMkLst>
          <pc:docMk/>
          <pc:sldMk cId="569661300" sldId="353"/>
        </pc:sldMkLst>
      </pc:sldChg>
      <pc:sldChg chg="del">
        <pc:chgData name="Saucerman, Jeffrey J (jjs3g)" userId="61e34ad2-91cc-436b-9fcb-3d471751fcd2" providerId="ADAL" clId="{969794EA-2E93-499E-8A3F-2A14A3DC1D91}" dt="2024-09-25T21:21:32.123" v="97" actId="47"/>
        <pc:sldMkLst>
          <pc:docMk/>
          <pc:sldMk cId="551903472" sldId="354"/>
        </pc:sldMkLst>
      </pc:sldChg>
      <pc:sldChg chg="del">
        <pc:chgData name="Saucerman, Jeffrey J (jjs3g)" userId="61e34ad2-91cc-436b-9fcb-3d471751fcd2" providerId="ADAL" clId="{969794EA-2E93-499E-8A3F-2A14A3DC1D91}" dt="2024-09-25T21:21:32.123" v="97" actId="47"/>
        <pc:sldMkLst>
          <pc:docMk/>
          <pc:sldMk cId="474532498" sldId="356"/>
        </pc:sldMkLst>
      </pc:sldChg>
      <pc:sldChg chg="del">
        <pc:chgData name="Saucerman, Jeffrey J (jjs3g)" userId="61e34ad2-91cc-436b-9fcb-3d471751fcd2" providerId="ADAL" clId="{969794EA-2E93-499E-8A3F-2A14A3DC1D91}" dt="2024-09-25T21:21:32.123" v="97" actId="47"/>
        <pc:sldMkLst>
          <pc:docMk/>
          <pc:sldMk cId="39324718" sldId="380"/>
        </pc:sldMkLst>
      </pc:sldChg>
      <pc:sldChg chg="del">
        <pc:chgData name="Saucerman, Jeffrey J (jjs3g)" userId="61e34ad2-91cc-436b-9fcb-3d471751fcd2" providerId="ADAL" clId="{969794EA-2E93-499E-8A3F-2A14A3DC1D91}" dt="2024-09-25T21:15:23.988" v="0" actId="47"/>
        <pc:sldMkLst>
          <pc:docMk/>
          <pc:sldMk cId="1227538904" sldId="383"/>
        </pc:sldMkLst>
      </pc:sldChg>
      <pc:sldChg chg="add">
        <pc:chgData name="Saucerman, Jeffrey J (jjs3g)" userId="61e34ad2-91cc-436b-9fcb-3d471751fcd2" providerId="ADAL" clId="{969794EA-2E93-499E-8A3F-2A14A3DC1D91}" dt="2024-09-25T21:21:27.670" v="96"/>
        <pc:sldMkLst>
          <pc:docMk/>
          <pc:sldMk cId="2101023094" sldId="387"/>
        </pc:sldMkLst>
      </pc:sldChg>
      <pc:sldChg chg="add">
        <pc:chgData name="Saucerman, Jeffrey J (jjs3g)" userId="61e34ad2-91cc-436b-9fcb-3d471751fcd2" providerId="ADAL" clId="{969794EA-2E93-499E-8A3F-2A14A3DC1D91}" dt="2024-09-25T21:21:27.670" v="96"/>
        <pc:sldMkLst>
          <pc:docMk/>
          <pc:sldMk cId="255292891" sldId="388"/>
        </pc:sldMkLst>
      </pc:sldChg>
      <pc:sldChg chg="add">
        <pc:chgData name="Saucerman, Jeffrey J (jjs3g)" userId="61e34ad2-91cc-436b-9fcb-3d471751fcd2" providerId="ADAL" clId="{969794EA-2E93-499E-8A3F-2A14A3DC1D91}" dt="2024-09-25T21:21:27.670" v="96"/>
        <pc:sldMkLst>
          <pc:docMk/>
          <pc:sldMk cId="1413149369" sldId="389"/>
        </pc:sldMkLst>
      </pc:sldChg>
      <pc:sldChg chg="add">
        <pc:chgData name="Saucerman, Jeffrey J (jjs3g)" userId="61e34ad2-91cc-436b-9fcb-3d471751fcd2" providerId="ADAL" clId="{969794EA-2E93-499E-8A3F-2A14A3DC1D91}" dt="2024-09-25T21:21:27.670" v="96"/>
        <pc:sldMkLst>
          <pc:docMk/>
          <pc:sldMk cId="949249726" sldId="390"/>
        </pc:sldMkLst>
      </pc:sldChg>
      <pc:sldChg chg="add">
        <pc:chgData name="Saucerman, Jeffrey J (jjs3g)" userId="61e34ad2-91cc-436b-9fcb-3d471751fcd2" providerId="ADAL" clId="{969794EA-2E93-499E-8A3F-2A14A3DC1D91}" dt="2024-09-25T21:21:27.670" v="96"/>
        <pc:sldMkLst>
          <pc:docMk/>
          <pc:sldMk cId="2468386302" sldId="391"/>
        </pc:sldMkLst>
      </pc:sldChg>
      <pc:sldChg chg="add">
        <pc:chgData name="Saucerman, Jeffrey J (jjs3g)" userId="61e34ad2-91cc-436b-9fcb-3d471751fcd2" providerId="ADAL" clId="{969794EA-2E93-499E-8A3F-2A14A3DC1D91}" dt="2024-09-25T21:21:27.670" v="96"/>
        <pc:sldMkLst>
          <pc:docMk/>
          <pc:sldMk cId="620423594" sldId="3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2479" tIns="46238" rIns="92479" bIns="462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0"/>
            <a:ext cx="3011699" cy="461804"/>
          </a:xfrm>
          <a:prstGeom prst="rect">
            <a:avLst/>
          </a:prstGeom>
        </p:spPr>
        <p:txBody>
          <a:bodyPr vert="horz" lIns="92479" tIns="46238" rIns="92479" bIns="46238" rtlCol="0"/>
          <a:lstStyle>
            <a:lvl1pPr algn="r">
              <a:defRPr sz="1300"/>
            </a:lvl1pPr>
          </a:lstStyle>
          <a:p>
            <a:fld id="{A9031F25-D0B6-4B2D-AB10-EEA60C47D62C}" type="datetimeFigureOut">
              <a:rPr lang="en-US" smtClean="0"/>
              <a:pPr/>
              <a:t>2/21/25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9"/>
            <a:ext cx="3011699" cy="461804"/>
          </a:xfrm>
          <a:prstGeom prst="rect">
            <a:avLst/>
          </a:prstGeom>
        </p:spPr>
        <p:txBody>
          <a:bodyPr vert="horz" lIns="92479" tIns="46238" rIns="92479" bIns="462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669"/>
            <a:ext cx="3011699" cy="461804"/>
          </a:xfrm>
          <a:prstGeom prst="rect">
            <a:avLst/>
          </a:prstGeom>
        </p:spPr>
        <p:txBody>
          <a:bodyPr vert="horz" lIns="92479" tIns="46238" rIns="92479" bIns="46238" rtlCol="0" anchor="b"/>
          <a:lstStyle>
            <a:lvl1pPr algn="r">
              <a:defRPr sz="1300"/>
            </a:lvl1pPr>
          </a:lstStyle>
          <a:p>
            <a:fld id="{8613EE5A-7287-4761-8B59-F2AA3460C9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149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28.34025" units="1/cm"/>
          <inkml:channelProperty channel="Y" name="resolution" value="28.33948" units="1/cm"/>
        </inkml:channelProperties>
      </inkml:inkSource>
      <inkml:timestamp xml:id="ts0" timeString="2013-09-30T03:24:01.4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7460 11571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2479" tIns="46238" rIns="92479" bIns="46238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70" y="0"/>
            <a:ext cx="3011699" cy="461804"/>
          </a:xfrm>
          <a:prstGeom prst="rect">
            <a:avLst/>
          </a:prstGeom>
        </p:spPr>
        <p:txBody>
          <a:bodyPr vert="horz" lIns="92479" tIns="46238" rIns="92479" bIns="46238" rtlCol="0"/>
          <a:lstStyle>
            <a:lvl1pPr algn="r">
              <a:defRPr sz="1300"/>
            </a:lvl1pPr>
          </a:lstStyle>
          <a:p>
            <a:pPr>
              <a:defRPr/>
            </a:pPr>
            <a:fld id="{E819C162-2E0F-4FC0-9A7F-EAE056DEC919}" type="datetimeFigureOut">
              <a:rPr lang="en-US"/>
              <a:pPr>
                <a:defRPr/>
              </a:pPr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92150"/>
            <a:ext cx="6157913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9" tIns="46238" rIns="92479" bIns="4623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79" tIns="46238" rIns="92479" bIns="4623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9"/>
            <a:ext cx="3011699" cy="461804"/>
          </a:xfrm>
          <a:prstGeom prst="rect">
            <a:avLst/>
          </a:prstGeom>
        </p:spPr>
        <p:txBody>
          <a:bodyPr vert="horz" lIns="92479" tIns="46238" rIns="92479" bIns="462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72669"/>
            <a:ext cx="3011699" cy="461804"/>
          </a:xfrm>
          <a:prstGeom prst="rect">
            <a:avLst/>
          </a:prstGeom>
        </p:spPr>
        <p:txBody>
          <a:bodyPr vert="horz" lIns="92479" tIns="46238" rIns="92479" bIns="46238" rtlCol="0" anchor="b"/>
          <a:lstStyle>
            <a:lvl1pPr algn="r">
              <a:defRPr sz="1300"/>
            </a:lvl1pPr>
          </a:lstStyle>
          <a:p>
            <a:pPr>
              <a:defRPr/>
            </a:pPr>
            <a:fld id="{68A9CEBE-6952-4299-97A7-052260E4DA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63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A9CEBE-6952-4299-97A7-052260E4DAD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26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D596-0A90-4798-B310-D11C4B147F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8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D596-0A90-4798-B310-D11C4B147F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95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3D596-0A90-4798-B310-D11C4B147F2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33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914400" y="1752601"/>
            <a:ext cx="10363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Arial" charset="0"/>
              </a:rPr>
              <a:t>&lt;insert title&gt;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0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846A1-F25D-40BC-92B0-5009FABE0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B91CB3-CBCB-4ECF-83F9-5A7AD91A97E3}"/>
              </a:ext>
            </a:extLst>
          </p:cNvPr>
          <p:cNvGrpSpPr/>
          <p:nvPr userDrawn="1"/>
        </p:nvGrpSpPr>
        <p:grpSpPr>
          <a:xfrm>
            <a:off x="101600" y="6096000"/>
            <a:ext cx="2438400" cy="808704"/>
            <a:chOff x="101600" y="6096000"/>
            <a:chExt cx="2438400" cy="808704"/>
          </a:xfrm>
        </p:grpSpPr>
        <p:grpSp>
          <p:nvGrpSpPr>
            <p:cNvPr id="12" name="Group 14"/>
            <p:cNvGrpSpPr>
              <a:grpSpLocks/>
            </p:cNvGrpSpPr>
            <p:nvPr/>
          </p:nvGrpSpPr>
          <p:grpSpPr bwMode="auto">
            <a:xfrm>
              <a:off x="609600" y="6553201"/>
              <a:ext cx="1930400" cy="228600"/>
              <a:chOff x="576" y="384"/>
              <a:chExt cx="912" cy="192"/>
            </a:xfrm>
          </p:grpSpPr>
          <p:sp>
            <p:nvSpPr>
              <p:cNvPr id="13" name="Rectangle 10"/>
              <p:cNvSpPr>
                <a:spLocks noChangeArrowheads="1"/>
              </p:cNvSpPr>
              <p:nvPr/>
            </p:nvSpPr>
            <p:spPr bwMode="auto">
              <a:xfrm>
                <a:off x="576" y="432"/>
                <a:ext cx="912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/>
            </p:nvSpPr>
            <p:spPr bwMode="auto">
              <a:xfrm>
                <a:off x="576" y="384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Oval 12"/>
              <p:cNvSpPr>
                <a:spLocks noChangeArrowheads="1"/>
              </p:cNvSpPr>
              <p:nvPr/>
            </p:nvSpPr>
            <p:spPr bwMode="auto">
              <a:xfrm>
                <a:off x="1008" y="38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1600" y="6096000"/>
              <a:ext cx="2032000" cy="658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9"/>
            <p:cNvGrpSpPr>
              <a:grpSpLocks/>
            </p:cNvGrpSpPr>
            <p:nvPr/>
          </p:nvGrpSpPr>
          <p:grpSpPr bwMode="auto">
            <a:xfrm>
              <a:off x="524933" y="6599904"/>
              <a:ext cx="1608667" cy="304800"/>
              <a:chOff x="576" y="384"/>
              <a:chExt cx="912" cy="192"/>
            </a:xfrm>
          </p:grpSpPr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576" y="384"/>
                <a:ext cx="912" cy="144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576" y="384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>
                <a:off x="1008" y="384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09600" y="1600200"/>
            <a:ext cx="109728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14846A1-F25D-40BC-92B0-5009FABE0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846A1-F25D-40BC-92B0-5009FABE0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52800" y="6492877"/>
            <a:ext cx="2844800" cy="365125"/>
          </a:xfrm>
          <a:prstGeom prst="rect">
            <a:avLst/>
          </a:prstGeom>
        </p:spPr>
        <p:txBody>
          <a:bodyPr/>
          <a:lstStyle/>
          <a:p>
            <a:fld id="{DE1A17E5-B72F-47F5-AB74-D1A284431F58}" type="datetime1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Elimination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E444EA6-CD79-4FE2-886B-CF7D1366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0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352800" y="6492877"/>
            <a:ext cx="2844800" cy="365125"/>
          </a:xfrm>
          <a:prstGeom prst="rect">
            <a:avLst/>
          </a:prstGeom>
        </p:spPr>
        <p:txBody>
          <a:bodyPr/>
          <a:lstStyle/>
          <a:p>
            <a:fld id="{F252A5A5-A627-4A64-9575-AC299972C6E0}" type="datetime1">
              <a:rPr lang="en-US" smtClean="0"/>
              <a:t>2/21/25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Elimination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50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445114-192F-42A7-BE5F-52C97589DB27}" type="datetime1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Gaussian Elimination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F64EF-1FA8-4BB1-94DC-31E34B3CC7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4846A1-F25D-40BC-92B0-5009FABE0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www.desmos.com/calculator/jcg5g9ionl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Nk_zzaMoSs&amp;list=PLZHQObOWTQDPD3MizzM2xVFitgF8hE_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0.png"/><Relationship Id="rId12" Type="http://schemas.openxmlformats.org/officeDocument/2006/relationships/image" Target="../media/image6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1.png"/><Relationship Id="rId11" Type="http://schemas.openxmlformats.org/officeDocument/2006/relationships/image" Target="../media/image63.png"/><Relationship Id="rId5" Type="http://schemas.openxmlformats.org/officeDocument/2006/relationships/image" Target="../media/image570.png"/><Relationship Id="rId10" Type="http://schemas.openxmlformats.org/officeDocument/2006/relationships/image" Target="../media/image62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0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youtube.com/watch?v=XkY2DOUCWMU&amp;list=PLZHQObOWTQDPD3MizzM2xVFitgF8hE_ab&amp;index=4" TargetMode="Externa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2.png"/><Relationship Id="rId7" Type="http://schemas.openxmlformats.org/officeDocument/2006/relationships/image" Target="../media/image7.emf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82576"/>
            <a:ext cx="8610600" cy="1470025"/>
          </a:xfrm>
        </p:spPr>
        <p:txBody>
          <a:bodyPr/>
          <a:lstStyle/>
          <a:p>
            <a:r>
              <a:rPr lang="en-US" sz="3600" dirty="0"/>
              <a:t>BME 2315: Computational Biomedical Engineering</a:t>
            </a:r>
            <a:br>
              <a:rPr lang="en-US" sz="3600" dirty="0"/>
            </a:br>
            <a:r>
              <a:rPr lang="en-US" sz="3600" dirty="0"/>
              <a:t>Gaussian Elimination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5089849"/>
            <a:ext cx="8153400" cy="762000"/>
          </a:xfrm>
        </p:spPr>
        <p:txBody>
          <a:bodyPr/>
          <a:lstStyle/>
          <a:p>
            <a:r>
              <a:rPr lang="en-US" dirty="0"/>
              <a:t>Sarah Groves</a:t>
            </a:r>
          </a:p>
        </p:txBody>
      </p:sp>
      <p:pic>
        <p:nvPicPr>
          <p:cNvPr id="1026" name="Picture 2" descr="C:\Users\Eric\Dropbox\bme3315\ApplicationMaterials\PS5\ligationPi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435393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0B81068-DDEC-46D1-ABD7-43296CA447E6}"/>
              </a:ext>
            </a:extLst>
          </p:cNvPr>
          <p:cNvSpPr txBox="1">
            <a:spLocks/>
          </p:cNvSpPr>
          <p:nvPr/>
        </p:nvSpPr>
        <p:spPr>
          <a:xfrm>
            <a:off x="5257800" y="2291510"/>
            <a:ext cx="7010400" cy="357589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u="sng" dirty="0"/>
              <a:t>Announcements</a:t>
            </a:r>
          </a:p>
          <a:p>
            <a:r>
              <a:rPr lang="en-US" sz="2400" b="1" dirty="0"/>
              <a:t>Problem Set 5 due next Tuesday</a:t>
            </a:r>
          </a:p>
          <a:p>
            <a:r>
              <a:rPr lang="en-US" sz="2400" b="1" dirty="0"/>
              <a:t>drop deadline is 2/27</a:t>
            </a:r>
          </a:p>
          <a:p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A6D41-D944-EE8C-0BC0-711D6EF6A4D8}"/>
              </a:ext>
            </a:extLst>
          </p:cNvPr>
          <p:cNvSpPr txBox="1"/>
          <p:nvPr/>
        </p:nvSpPr>
        <p:spPr>
          <a:xfrm>
            <a:off x="8940340" y="6390758"/>
            <a:ext cx="32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Adapted from Jeff </a:t>
            </a:r>
            <a:r>
              <a:rPr lang="en-US" dirty="0" err="1"/>
              <a:t>Saucerman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PS #5: Modeling redistribution of blood flow after loss of an artery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32" y="1933868"/>
            <a:ext cx="4267200" cy="324773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8302"/>
            <a:ext cx="4114800" cy="3247732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84" y="4720474"/>
            <a:ext cx="3549316" cy="228992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8642" y="530669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Data from lab of Rich Price, </a:t>
            </a:r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Heuslein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et al ATVB 2015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2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PS #5: Modeling redistribution of blood flow after loss of an artery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063179"/>
            <a:ext cx="4572000" cy="2971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68642" y="5306699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Data from lab of Rich Price, </a:t>
            </a:r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Heuslein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et al ATVB 2015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943600" y="2067980"/>
                <a:ext cx="4572000" cy="28850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067980"/>
                <a:ext cx="4572000" cy="2885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705600" y="541867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goes from 2 to 100</a:t>
            </a:r>
          </a:p>
        </p:txBody>
      </p:sp>
    </p:spTree>
    <p:extLst>
      <p:ext uri="{BB962C8B-B14F-4D97-AF65-F5344CB8AC3E}">
        <p14:creationId xmlns:p14="http://schemas.microsoft.com/office/powerpoint/2010/main" val="646209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Strategies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Solutions to systems of equations are where they intersect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Elimination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17025" y="5486400"/>
            <a:ext cx="755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complicated system would be difficult to solve using this method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7110669" y="233018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0668" y="26672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58561" y="2662560"/>
                <a:ext cx="1883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561" y="2662560"/>
                <a:ext cx="1883529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910574" y="2275368"/>
                <a:ext cx="1655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574" y="2275368"/>
                <a:ext cx="16559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81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7B01-981D-6F67-968F-37A1B630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strategies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5DCDEA-02B1-BAD2-903F-3E5AA9F71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39" y="1417638"/>
            <a:ext cx="11309921" cy="3789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A10B1D-E545-488C-4250-C3C6EACDDC89}"/>
              </a:ext>
            </a:extLst>
          </p:cNvPr>
          <p:cNvSpPr txBox="1"/>
          <p:nvPr/>
        </p:nvSpPr>
        <p:spPr>
          <a:xfrm>
            <a:off x="1752600" y="506374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65895-A59A-A290-FD3A-4EE88D65D673}"/>
              </a:ext>
            </a:extLst>
          </p:cNvPr>
          <p:cNvSpPr txBox="1"/>
          <p:nvPr/>
        </p:nvSpPr>
        <p:spPr>
          <a:xfrm>
            <a:off x="5257800" y="507103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 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61BF0-8866-0552-77B0-FBFF9CA4601D}"/>
              </a:ext>
            </a:extLst>
          </p:cNvPr>
          <p:cNvSpPr txBox="1"/>
          <p:nvPr/>
        </p:nvSpPr>
        <p:spPr>
          <a:xfrm>
            <a:off x="9067800" y="5071030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Ill-conditioned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3FA50-03BF-6A39-02E8-E56EAA2106FE}"/>
              </a:ext>
            </a:extLst>
          </p:cNvPr>
          <p:cNvSpPr txBox="1"/>
          <p:nvPr/>
        </p:nvSpPr>
        <p:spPr>
          <a:xfrm>
            <a:off x="3859087" y="598032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Singular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8C633A6-C800-568F-ACD5-C39B783D1A8F}"/>
              </a:ext>
            </a:extLst>
          </p:cNvPr>
          <p:cNvSpPr/>
          <p:nvPr/>
        </p:nvSpPr>
        <p:spPr>
          <a:xfrm rot="5400000">
            <a:off x="4036796" y="3473986"/>
            <a:ext cx="675635" cy="4482028"/>
          </a:xfrm>
          <a:prstGeom prst="rightBrace">
            <a:avLst>
              <a:gd name="adj1" fmla="val 5947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F5570-62D6-06BB-E66C-E3A2D0EF9AFE}"/>
              </a:ext>
            </a:extLst>
          </p:cNvPr>
          <p:cNvSpPr txBox="1"/>
          <p:nvPr/>
        </p:nvSpPr>
        <p:spPr>
          <a:xfrm>
            <a:off x="3390800" y="647129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Determinant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7B195-F810-B449-97BE-2D57BFE3CA95}"/>
              </a:ext>
            </a:extLst>
          </p:cNvPr>
          <p:cNvSpPr txBox="1"/>
          <p:nvPr/>
        </p:nvSpPr>
        <p:spPr>
          <a:xfrm>
            <a:off x="8500336" y="6495866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Determinant = very small</a:t>
            </a:r>
          </a:p>
        </p:txBody>
      </p:sp>
    </p:spTree>
    <p:extLst>
      <p:ext uri="{BB962C8B-B14F-4D97-AF65-F5344CB8AC3E}">
        <p14:creationId xmlns:p14="http://schemas.microsoft.com/office/powerpoint/2010/main" val="109816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8367-7530-C02E-7677-56F5A561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Ill-conditioned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C6DEB-FE0C-EF09-31A2-B1A492672622}"/>
              </a:ext>
            </a:extLst>
          </p:cNvPr>
          <p:cNvSpPr txBox="1"/>
          <p:nvPr/>
        </p:nvSpPr>
        <p:spPr>
          <a:xfrm>
            <a:off x="228600" y="1417638"/>
            <a:ext cx="3124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https://www.desmos.com/calculator/jcg5g9ionl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98B7A-6A48-5847-C786-5CC64522A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417638"/>
            <a:ext cx="7772400" cy="5084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B8D4DC-5F6F-88B0-D802-1E77A2BF07E2}"/>
              </a:ext>
            </a:extLst>
          </p:cNvPr>
          <p:cNvSpPr txBox="1"/>
          <p:nvPr/>
        </p:nvSpPr>
        <p:spPr>
          <a:xfrm>
            <a:off x="228600" y="2560638"/>
            <a:ext cx="32859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Changing the input a little bit changes the output a lot!</a:t>
            </a:r>
          </a:p>
        </p:txBody>
      </p:sp>
    </p:spTree>
    <p:extLst>
      <p:ext uri="{BB962C8B-B14F-4D97-AF65-F5344CB8AC3E}">
        <p14:creationId xmlns:p14="http://schemas.microsoft.com/office/powerpoint/2010/main" val="284373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5136452" cy="4602164"/>
          </a:xfrm>
        </p:spPr>
        <p:txBody>
          <a:bodyPr/>
          <a:lstStyle/>
          <a:p>
            <a:r>
              <a:rPr lang="en-US" sz="2800" dirty="0"/>
              <a:t>Can solve an equation for one variable and plug into another equation</a:t>
            </a:r>
          </a:p>
          <a:p>
            <a:endParaRPr lang="en-US" sz="2800" dirty="0"/>
          </a:p>
          <a:p>
            <a:r>
              <a:rPr lang="en-US" sz="2800" dirty="0"/>
              <a:t>Can add two equations to eliminate variables</a:t>
            </a:r>
          </a:p>
          <a:p>
            <a:endParaRPr lang="en-US" sz="2800" dirty="0"/>
          </a:p>
          <a:p>
            <a:r>
              <a:rPr lang="en-US" sz="2800" dirty="0"/>
              <a:t>Can multiply equations by constants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993647" y="3778666"/>
                <a:ext cx="18290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47" y="3778666"/>
                <a:ext cx="1829027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166770" y="3391474"/>
                <a:ext cx="1655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770" y="3391474"/>
                <a:ext cx="16559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211060" y="34188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1059" y="37559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04026" y="157244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04025" y="19095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14577" y="487759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14576" y="521465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Eq.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27749" y="5232305"/>
                <a:ext cx="1883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749" y="5232305"/>
                <a:ext cx="18835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179762" y="4845113"/>
                <a:ext cx="1655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762" y="4845113"/>
                <a:ext cx="1655902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76754" y="1909508"/>
                <a:ext cx="1883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−1.5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754" y="1909508"/>
                <a:ext cx="188352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67942" y="1522316"/>
                <a:ext cx="16559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942" y="1522316"/>
                <a:ext cx="1655902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96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455355"/>
            <a:ext cx="4114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Gaussian Elimination generalizes this approach to solve for [x] for large [A][x]=[b].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Augment matrices [</a:t>
            </a:r>
            <a:r>
              <a:rPr lang="en-US" sz="2400" dirty="0" err="1"/>
              <a:t>A|b</a:t>
            </a:r>
            <a:r>
              <a:rPr lang="en-US" sz="2400" dirty="0"/>
              <a:t>]</a:t>
            </a:r>
          </a:p>
          <a:p>
            <a:pPr marL="457200" indent="-457200">
              <a:buAutoNum type="arabicParenR"/>
            </a:pPr>
            <a:r>
              <a:rPr lang="en-US" sz="2400" dirty="0"/>
              <a:t>n-1 rounds of forward elimination</a:t>
            </a:r>
          </a:p>
          <a:p>
            <a:pPr marL="457200" indent="-457200">
              <a:buAutoNum type="arabicParenR"/>
            </a:pPr>
            <a:r>
              <a:rPr lang="en-US" sz="2400" dirty="0"/>
              <a:t>Back substitution</a:t>
            </a:r>
          </a:p>
        </p:txBody>
      </p:sp>
      <p:pic>
        <p:nvPicPr>
          <p:cNvPr id="4" name="Picture 2" descr="Figure 9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676400"/>
            <a:ext cx="446263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0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Elimination: Augmented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Ax=b, make the augmented matrix [</a:t>
            </a:r>
            <a:r>
              <a:rPr lang="en-US" sz="2800" dirty="0" err="1"/>
              <a:t>A|b</a:t>
            </a:r>
            <a:r>
              <a:rPr lang="en-US" sz="28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21706" y="2560417"/>
                <a:ext cx="4299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06" y="2560417"/>
                <a:ext cx="42998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1706" y="2897483"/>
                <a:ext cx="4299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06" y="2897483"/>
                <a:ext cx="4299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21706" y="3609050"/>
                <a:ext cx="434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06" y="3609050"/>
                <a:ext cx="43494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21706" y="3303027"/>
                <a:ext cx="4142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⋮               ⋮                       ⋮            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06" y="3303027"/>
                <a:ext cx="41424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49973" y="3609050"/>
                <a:ext cx="818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973" y="3609050"/>
                <a:ext cx="8188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23327" y="2560417"/>
                <a:ext cx="745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327" y="2560417"/>
                <a:ext cx="745460" cy="369332"/>
              </a:xfrm>
              <a:prstGeom prst="rect">
                <a:avLst/>
              </a:prstGeom>
              <a:blipFill>
                <a:blip r:embed="rId7"/>
                <a:stretch>
                  <a:fillRect t="-8197" r="-65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21706" y="4267200"/>
                <a:ext cx="3591816" cy="115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06" y="4267200"/>
                <a:ext cx="3591816" cy="11585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67600" y="4267202"/>
                <a:ext cx="2811474" cy="1210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267202"/>
                <a:ext cx="2811474" cy="12100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178001" y="5470796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elimination steps will </a:t>
            </a:r>
          </a:p>
          <a:p>
            <a:r>
              <a:rPr lang="en-US" dirty="0"/>
              <a:t>be performed on matrix rows</a:t>
            </a:r>
          </a:p>
        </p:txBody>
      </p:sp>
      <p:cxnSp>
        <p:nvCxnSpPr>
          <p:cNvPr id="18" name="Straight Arrow Connector 17"/>
          <p:cNvCxnSpPr>
            <a:stCxn id="14" idx="3"/>
          </p:cNvCxnSpPr>
          <p:nvPr/>
        </p:nvCxnSpPr>
        <p:spPr>
          <a:xfrm>
            <a:off x="5813522" y="4846461"/>
            <a:ext cx="1501678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86200" y="3990378"/>
            <a:ext cx="0" cy="33820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Elimination: Forward Elimination, Round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46707" y="2076795"/>
                <a:ext cx="4299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07" y="2076795"/>
                <a:ext cx="429983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46707" y="2413861"/>
                <a:ext cx="4299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07" y="2413861"/>
                <a:ext cx="4299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46707" y="2783193"/>
                <a:ext cx="4299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07" y="2783193"/>
                <a:ext cx="429983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46707" y="3458548"/>
                <a:ext cx="4349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07" y="3458548"/>
                <a:ext cx="434946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46707" y="3152525"/>
                <a:ext cx="4142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⋮               ⋮                       ⋮            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707" y="3152525"/>
                <a:ext cx="41424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32766" y="1630230"/>
            <a:ext cx="2514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Eliminate x</a:t>
            </a:r>
            <a:r>
              <a:rPr lang="en-US" baseline="-25000" dirty="0"/>
              <a:t>1 </a:t>
            </a:r>
            <a:r>
              <a:rPr lang="en-US" dirty="0"/>
              <a:t>from equations 2 to 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08684" y="3474037"/>
                <a:ext cx="818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684" y="3474037"/>
                <a:ext cx="8188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26370" y="2080290"/>
                <a:ext cx="806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370" y="2080290"/>
                <a:ext cx="80637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704055" y="2421606"/>
                <a:ext cx="811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55" y="2421606"/>
                <a:ext cx="8116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01540" y="2779321"/>
                <a:ext cx="811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40" y="2779321"/>
                <a:ext cx="8116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90771" y="2322732"/>
                <a:ext cx="3002297" cy="612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71" y="2322732"/>
                <a:ext cx="3002297" cy="6120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90771" y="2905560"/>
                <a:ext cx="3002297" cy="612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71" y="2905560"/>
                <a:ext cx="3002297" cy="6120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890770" y="3466352"/>
                <a:ext cx="3027752" cy="612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70" y="3466352"/>
                <a:ext cx="3027752" cy="6120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71246" y="4090751"/>
                <a:ext cx="2816797" cy="612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46" y="4090751"/>
                <a:ext cx="2816797" cy="6120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684121" y="4132660"/>
            <a:ext cx="2556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general, for round 1 forward elimination: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8892" y="4119633"/>
            <a:ext cx="5184232" cy="625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2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8" grpId="0"/>
      <p:bldP spid="29" grpId="0"/>
      <p:bldP spid="30" grpId="0"/>
      <p:bldP spid="3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10200" y="350838"/>
                <a:ext cx="4465320" cy="106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10200" y="350838"/>
                <a:ext cx="4465320" cy="1066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33601" y="1422120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 forward elimination, round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50058" y="1300773"/>
                <a:ext cx="2816797" cy="612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058" y="1300773"/>
                <a:ext cx="2816797" cy="612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CC5A-1110-6B06-6DA3-62B70C54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review of linear algebra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C5EFB-E4C6-EF10-1946-74E69C8A3B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 really recommend you watch the 3blue1brown series to get an intuitive understanding of matrices as linear transformations</a:t>
            </a:r>
          </a:p>
          <a:p>
            <a:r>
              <a:rPr lang="en-US" dirty="0"/>
              <a:t>Vectors: “arrows pointing in space” or ordered list of numbers </a:t>
            </a:r>
            <a:r>
              <a:rPr lang="en-US" dirty="0">
                <a:sym typeface="Wingdings" pitchFamily="2" charset="2"/>
              </a:rPr>
              <a:t> two ways to think about vectors</a:t>
            </a:r>
          </a:p>
          <a:p>
            <a:r>
              <a:rPr lang="en-US" dirty="0">
                <a:sym typeface="Wingdings" pitchFamily="2" charset="2"/>
              </a:rPr>
              <a:t>Matrices: linear transformations of vectors</a:t>
            </a:r>
          </a:p>
          <a:p>
            <a:r>
              <a:rPr lang="en-US" dirty="0">
                <a:sym typeface="Wingdings" pitchFamily="2" charset="2"/>
              </a:rPr>
              <a:t>Systems of equations can be represented as </a:t>
            </a:r>
            <a:r>
              <a:rPr lang="en-US">
                <a:sym typeface="Wingdings" pitchFamily="2" charset="2"/>
              </a:rPr>
              <a:t>a matrix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1F79A0-A6C6-A14A-0E22-CF4785541D7A}"/>
              </a:ext>
            </a:extLst>
          </p:cNvPr>
          <p:cNvSpPr txBox="1"/>
          <p:nvPr/>
        </p:nvSpPr>
        <p:spPr>
          <a:xfrm>
            <a:off x="457200" y="592705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https://www.youtube.com/watch?v=fNk_zzaMoSs&amp;list=PLZHQObOWTQDPD3MizzM2xVFitgF8hE_ab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E85880-C19F-72DB-D78A-99D57C04F1A4}"/>
              </a:ext>
            </a:extLst>
          </p:cNvPr>
          <p:cNvSpPr txBox="1"/>
          <p:nvPr/>
        </p:nvSpPr>
        <p:spPr>
          <a:xfrm>
            <a:off x="6781800" y="6214030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Chapters 1-6 and 12 (optional)</a:t>
            </a:r>
          </a:p>
        </p:txBody>
      </p:sp>
    </p:spTree>
    <p:extLst>
      <p:ext uri="{BB962C8B-B14F-4D97-AF65-F5344CB8AC3E}">
        <p14:creationId xmlns:p14="http://schemas.microsoft.com/office/powerpoint/2010/main" val="32902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46503"/>
            <a:ext cx="8229600" cy="1143000"/>
          </a:xfrm>
        </p:spPr>
        <p:txBody>
          <a:bodyPr/>
          <a:lstStyle/>
          <a:p>
            <a:r>
              <a:rPr lang="en-US" dirty="0"/>
              <a:t>Gaussian Elimination: Forward Elimination, Round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49988" y="2020926"/>
            <a:ext cx="315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Eliminate x</a:t>
            </a:r>
            <a:r>
              <a:rPr lang="en-US" baseline="-25000" dirty="0"/>
              <a:t>2 </a:t>
            </a:r>
            <a:r>
              <a:rPr lang="en-US" dirty="0"/>
              <a:t>from equations 3 to 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665828" y="2627674"/>
                <a:ext cx="3244863" cy="679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28" y="2627674"/>
                <a:ext cx="3244863" cy="679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663938" y="4112404"/>
            <a:ext cx="2556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general, for round 2 forward elimination: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16570" y="2000431"/>
                <a:ext cx="4299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570" y="2000431"/>
                <a:ext cx="42998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16061" y="2364728"/>
                <a:ext cx="4500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61" y="2364728"/>
                <a:ext cx="4500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116061" y="2734060"/>
                <a:ext cx="4500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61" y="2734060"/>
                <a:ext cx="45008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116061" y="3409415"/>
                <a:ext cx="4579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61" y="3409415"/>
                <a:ext cx="45790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116063" y="3103392"/>
                <a:ext cx="4224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      ⋮               ⋮                       ⋮            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63" y="3103392"/>
                <a:ext cx="422423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25173" y="3406418"/>
                <a:ext cx="892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173" y="3406418"/>
                <a:ext cx="8928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68391" y="2013367"/>
                <a:ext cx="806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91" y="2013367"/>
                <a:ext cx="8063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568390" y="2367246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390" y="2367246"/>
                <a:ext cx="878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548703" y="2737057"/>
                <a:ext cx="878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03" y="2737057"/>
                <a:ext cx="8787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/>
          <p:cNvSpPr/>
          <p:nvPr/>
        </p:nvSpPr>
        <p:spPr>
          <a:xfrm>
            <a:off x="4663937" y="4052179"/>
            <a:ext cx="5424518" cy="7314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05549" y="4052179"/>
                <a:ext cx="3179460" cy="679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den>
                      </m:f>
                      <m:r>
                        <a:rPr lang="en-US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549" y="4052179"/>
                <a:ext cx="3179460" cy="6790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65828" y="3242978"/>
                <a:ext cx="3244863" cy="679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dirty="0">
                          <a:latin typeface="Cambria Math"/>
                          <a:ea typeface="Cambria Math"/>
                        </a:rPr>
                        <m:t>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828" y="3242978"/>
                <a:ext cx="3244863" cy="6790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4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3" grpId="0"/>
      <p:bldP spid="44" grpId="0" animBg="1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Elimination: Forward Elimination, Cont’d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3250" y="2271499"/>
            <a:ext cx="2906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shifting pivot rows until all variables are eliminated up to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in the n</a:t>
            </a:r>
            <a:r>
              <a:rPr lang="en-US" baseline="30000" dirty="0"/>
              <a:t>th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23562" y="2211431"/>
                <a:ext cx="42998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2" y="2211431"/>
                <a:ext cx="42998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423562" y="2548497"/>
                <a:ext cx="4500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 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2" y="2548497"/>
                <a:ext cx="45008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149821" y="2929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37273" y="3587032"/>
                <a:ext cx="2348463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𝑛𝑛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−1)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273" y="3587032"/>
                <a:ext cx="2348463" cy="405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23564" y="3287161"/>
                <a:ext cx="4224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                                                          ⋮              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3287161"/>
                <a:ext cx="422423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21624" y="3616677"/>
                <a:ext cx="818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624" y="3616677"/>
                <a:ext cx="8188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734000" y="2222930"/>
                <a:ext cx="806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00" y="2222930"/>
                <a:ext cx="806375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728678" y="2592262"/>
                <a:ext cx="811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78" y="2592262"/>
                <a:ext cx="8116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728677" y="2964743"/>
                <a:ext cx="816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77" y="2964743"/>
                <a:ext cx="8167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2201" y="2948629"/>
                <a:ext cx="4623573" cy="373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                          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33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2948629"/>
                <a:ext cx="4623573" cy="373949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3370175" y="4885176"/>
            <a:ext cx="2556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general, for round </a:t>
            </a:r>
            <a:r>
              <a:rPr lang="en-US" i="1" dirty="0"/>
              <a:t>k</a:t>
            </a:r>
            <a:r>
              <a:rPr lang="en-US" dirty="0"/>
              <a:t> of forward elimination: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52800" y="4780753"/>
            <a:ext cx="6629400" cy="84292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26225" y="4780753"/>
                <a:ext cx="4179670" cy="842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den>
                      </m:f>
                      <m:r>
                        <a:rPr lang="en-US" dirty="0">
                          <a:latin typeface="Cambria Math"/>
                          <a:ea typeface="Cambria Math"/>
                        </a:rPr>
                        <m:t>∙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𝑟𝑜𝑤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𝑘</m:t>
                          </m:r>
                        </m:sub>
                        <m: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25" y="4780753"/>
                <a:ext cx="4179670" cy="84292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C1B77D1-1EB7-2762-0E3B-2E300E0B6D37}"/>
              </a:ext>
            </a:extLst>
          </p:cNvPr>
          <p:cNvSpPr txBox="1"/>
          <p:nvPr/>
        </p:nvSpPr>
        <p:spPr>
          <a:xfrm>
            <a:off x="228600" y="5681037"/>
            <a:ext cx="3246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**Determinant of triangular matrix = product of diagonal elements**</a:t>
            </a:r>
          </a:p>
        </p:txBody>
      </p:sp>
    </p:spTree>
    <p:extLst>
      <p:ext uri="{BB962C8B-B14F-4D97-AF65-F5344CB8AC3E}">
        <p14:creationId xmlns:p14="http://schemas.microsoft.com/office/powerpoint/2010/main" val="413900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51703" y="274432"/>
                <a:ext cx="4922520" cy="106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51703" y="274432"/>
                <a:ext cx="4922520" cy="1066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846A1-F25D-40BC-92B0-5009FABE0DD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53065" y="1524001"/>
                <a:ext cx="8104046" cy="1052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Round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den>
                    </m:f>
                    <m:r>
                      <a:rPr lang="en-US" dirty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  <m:t>𝑟𝑜𝑤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       Round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′′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𝑟𝑜𝑤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den>
                    </m:f>
                    <m:r>
                      <a:rPr lang="en-US" dirty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  <m:t>𝑟𝑜𝑤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65" y="1524001"/>
                <a:ext cx="8104046" cy="1052981"/>
              </a:xfrm>
              <a:prstGeom prst="rect">
                <a:avLst/>
              </a:prstGeom>
              <a:blipFill>
                <a:blip r:embed="rId3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949549" y="1181631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Perform forward elimination.</a:t>
            </a:r>
          </a:p>
        </p:txBody>
      </p:sp>
    </p:spTree>
    <p:extLst>
      <p:ext uri="{BB962C8B-B14F-4D97-AF65-F5344CB8AC3E}">
        <p14:creationId xmlns:p14="http://schemas.microsoft.com/office/powerpoint/2010/main" val="2101023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Elimination: </a:t>
            </a:r>
            <a:br>
              <a:rPr lang="en-US" dirty="0"/>
            </a:br>
            <a:r>
              <a:rPr lang="en-US" dirty="0"/>
              <a:t>Back Substitution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813625" y="2539657"/>
                <a:ext cx="2114425" cy="951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625" y="2539657"/>
                <a:ext cx="2114425" cy="951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19800" y="3855545"/>
                <a:ext cx="4333046" cy="975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855545"/>
                <a:ext cx="4333046" cy="975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Figure 9_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945252"/>
            <a:ext cx="4044389" cy="414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971800" y="153235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n = 3: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50742" y="1945253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general: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74926" y="5054570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= (n-1), (n-2), …, 1</a:t>
            </a:r>
          </a:p>
        </p:txBody>
      </p:sp>
    </p:spTree>
    <p:extLst>
      <p:ext uri="{BB962C8B-B14F-4D97-AF65-F5344CB8AC3E}">
        <p14:creationId xmlns:p14="http://schemas.microsoft.com/office/powerpoint/2010/main" val="25529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26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410200" y="350838"/>
                <a:ext cx="4465320" cy="106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410200" y="350838"/>
                <a:ext cx="4465320" cy="10668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846A1-F25D-40BC-92B0-5009FABE0DD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200" y="1676400"/>
                <a:ext cx="5410200" cy="86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the back substitution to solve for x.</a:t>
                </a:r>
              </a:p>
              <a:p>
                <a:r>
                  <a:rPr lang="en-US" dirty="0"/>
                  <a:t>After forward elimination: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1676400"/>
                <a:ext cx="5410200" cy="862287"/>
              </a:xfrm>
              <a:prstGeom prst="rect">
                <a:avLst/>
              </a:prstGeom>
              <a:blipFill>
                <a:blip r:embed="rId3"/>
                <a:stretch>
                  <a:fillRect l="-901" t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20229" y="1482381"/>
                <a:ext cx="1633588" cy="73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29" y="1482381"/>
                <a:ext cx="1633588" cy="73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86860" y="2161308"/>
                <a:ext cx="3300327" cy="754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860" y="2161308"/>
                <a:ext cx="3300327" cy="754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14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51704" y="76200"/>
                <a:ext cx="4922520" cy="106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51704" y="76200"/>
                <a:ext cx="4922520" cy="1066800"/>
              </a:xfrm>
              <a:blipFill>
                <a:blip r:embed="rId2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4846A1-F25D-40BC-92B0-5009FABE0DD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81201" y="1676401"/>
                <a:ext cx="5151119" cy="110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the back substitution to solve for x.</a:t>
                </a:r>
              </a:p>
              <a:p>
                <a:r>
                  <a:rPr lang="en-US" dirty="0"/>
                  <a:t>After forward elimination: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−0.25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3.25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6.5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1" y="1676401"/>
                <a:ext cx="5151119" cy="1101905"/>
              </a:xfrm>
              <a:prstGeom prst="rect">
                <a:avLst/>
              </a:prstGeom>
              <a:blipFill>
                <a:blip r:embed="rId3"/>
                <a:stretch>
                  <a:fillRect l="-947" t="-2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96243" y="1493480"/>
                <a:ext cx="1633588" cy="736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43" y="1493480"/>
                <a:ext cx="1633588" cy="7367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62874" y="2172407"/>
                <a:ext cx="3300327" cy="754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−1)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−1)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874" y="2172407"/>
                <a:ext cx="3300327" cy="754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24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igure 9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5410200" cy="58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3600" dirty="0"/>
              <a:t>Gaussian Elimination </a:t>
            </a:r>
            <a:r>
              <a:rPr lang="en-US" sz="3600" dirty="0" err="1"/>
              <a:t>Pseudocode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68386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88BD-4191-DD39-A1F4-F250B2E4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 to (Naïve) Gauss Elimination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360A-BB1D-C06E-78C4-1E84A6DEC9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143000"/>
            <a:ext cx="10972800" cy="5562600"/>
          </a:xfrm>
        </p:spPr>
        <p:txBody>
          <a:bodyPr/>
          <a:lstStyle/>
          <a:p>
            <a:r>
              <a:rPr lang="en-US" sz="2400" dirty="0"/>
              <a:t>Division by zero</a:t>
            </a:r>
          </a:p>
          <a:p>
            <a:pPr lvl="1"/>
            <a:r>
              <a:rPr lang="en-US" sz="2000" dirty="0"/>
              <a:t>It is possible to divide by 0 if any pivot coefficients are 0 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pivoting: use the largest available coefficient in the column as the pivot point</a:t>
            </a:r>
            <a:endParaRPr lang="en-US" sz="2000" dirty="0"/>
          </a:p>
          <a:p>
            <a:r>
              <a:rPr lang="en-US" sz="2400" dirty="0"/>
              <a:t>Round-off errors</a:t>
            </a:r>
          </a:p>
          <a:p>
            <a:pPr lvl="1"/>
            <a:r>
              <a:rPr lang="en-US" sz="2000" dirty="0"/>
              <a:t>Important especially when you have large numbers of equations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Use more sig figs (and use pivoting)</a:t>
            </a:r>
            <a:endParaRPr lang="en-US" sz="2000" dirty="0"/>
          </a:p>
          <a:p>
            <a:r>
              <a:rPr lang="en-US" sz="2400" dirty="0"/>
              <a:t>Ill-conditioned systems</a:t>
            </a:r>
          </a:p>
          <a:p>
            <a:pPr lvl="1"/>
            <a:r>
              <a:rPr lang="en-US" sz="2000" dirty="0"/>
              <a:t>Determinant is close to zero (or equal to zero)-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Scaling 1 or more equations increases the determinant</a:t>
            </a:r>
          </a:p>
          <a:p>
            <a:pPr lvl="1"/>
            <a:r>
              <a:rPr lang="en-US" sz="2000" dirty="0">
                <a:sym typeface="Wingdings" pitchFamily="2" charset="2"/>
              </a:rPr>
              <a:t> Use consistent units across equations so coefficients are on the same order of magnitude</a:t>
            </a:r>
            <a:endParaRPr lang="en-US" sz="2000" dirty="0"/>
          </a:p>
          <a:p>
            <a:pPr lvl="1"/>
            <a:r>
              <a:rPr lang="en-US" sz="2000" dirty="0"/>
              <a:t>If det = 0, Gauss elimination should be stopped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124EF-24A5-FB83-E955-491B0BCA0E1A}"/>
              </a:ext>
            </a:extLst>
          </p:cNvPr>
          <p:cNvSpPr txBox="1"/>
          <p:nvPr/>
        </p:nvSpPr>
        <p:spPr>
          <a:xfrm>
            <a:off x="8001000" y="5253335"/>
            <a:ext cx="3246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**Determinant of triangular matrix = product of diagonal elements**</a:t>
            </a:r>
          </a:p>
        </p:txBody>
      </p:sp>
    </p:spTree>
    <p:extLst>
      <p:ext uri="{BB962C8B-B14F-4D97-AF65-F5344CB8AC3E}">
        <p14:creationId xmlns:p14="http://schemas.microsoft.com/office/powerpoint/2010/main" val="226824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1"/>
            <a:ext cx="8229600" cy="4525963"/>
          </a:xfrm>
        </p:spPr>
        <p:txBody>
          <a:bodyPr/>
          <a:lstStyle/>
          <a:p>
            <a:r>
              <a:rPr lang="en-US" dirty="0"/>
              <a:t>Mathematical models of biological systems can be represented as linear systems</a:t>
            </a:r>
          </a:p>
          <a:p>
            <a:r>
              <a:rPr lang="en-US" dirty="0"/>
              <a:t>Linear systems can be expressed in matrix form as [A][x]=[b]</a:t>
            </a:r>
          </a:p>
          <a:p>
            <a:r>
              <a:rPr lang="en-US" dirty="0"/>
              <a:t>Gaussian Elimination	</a:t>
            </a:r>
          </a:p>
          <a:p>
            <a:pPr lvl="1"/>
            <a:r>
              <a:rPr lang="en-US" dirty="0"/>
              <a:t>Solves [x]=</a:t>
            </a:r>
            <a:r>
              <a:rPr lang="en-US" dirty="0" err="1"/>
              <a:t>inv</a:t>
            </a:r>
            <a:r>
              <a:rPr lang="en-US" dirty="0"/>
              <a:t>([A])*[b]</a:t>
            </a:r>
          </a:p>
          <a:p>
            <a:pPr lvl="1"/>
            <a:r>
              <a:rPr lang="en-US" dirty="0"/>
              <a:t>Eliminate variables through forward elimination</a:t>
            </a:r>
          </a:p>
          <a:p>
            <a:pPr lvl="1"/>
            <a:r>
              <a:rPr lang="en-US" dirty="0"/>
              <a:t>Back substitution to solve for variables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Elimination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209600" y="502281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0240" y="501345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42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and Vectors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147306" y="1597526"/>
            <a:ext cx="2592388" cy="479822"/>
          </a:xfrm>
        </p:spPr>
        <p:txBody>
          <a:bodyPr/>
          <a:lstStyle/>
          <a:p>
            <a:pPr algn="ctr"/>
            <a:r>
              <a:rPr lang="en-US" dirty="0"/>
              <a:t>Vectors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2878758" y="1619137"/>
            <a:ext cx="2286003" cy="479822"/>
          </a:xfrm>
        </p:spPr>
        <p:txBody>
          <a:bodyPr/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45955" y="3779569"/>
                <a:ext cx="1111971" cy="103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5955" y="3779569"/>
                <a:ext cx="1111971" cy="1031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47306" y="2955195"/>
                <a:ext cx="25056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306" y="2955195"/>
                <a:ext cx="250568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200" y="2958836"/>
                <a:ext cx="2421560" cy="103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958836"/>
                <a:ext cx="2421560" cy="1031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16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 of a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141763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Determinant summarizes a square matrix: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2x2: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ad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bc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3x3: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aei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bfg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cdh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ceg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bdi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afh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400" dirty="0">
                    <a:latin typeface="Cambria" panose="02040503050406030204" pitchFamily="18" charset="0"/>
                  </a:rPr>
                  <a:t>If |A| = 0, the matrix is </a:t>
                </a:r>
                <a:r>
                  <a:rPr lang="en-US" sz="2400" i="1" dirty="0">
                    <a:latin typeface="Cambria" panose="02040503050406030204" pitchFamily="18" charset="0"/>
                  </a:rPr>
                  <a:t>singular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1417639"/>
                <a:ext cx="8229600" cy="4525963"/>
              </a:xfrm>
              <a:blipFill>
                <a:blip r:embed="rId2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81400" y="5334000"/>
                <a:ext cx="5943600" cy="824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555555"/>
                    </a:solidFill>
                    <a:latin typeface="Helvetica Neue"/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555555"/>
                    </a:solidFill>
                    <a:latin typeface="Helvetica Neue"/>
                  </a:rPr>
                  <a:t>.  What is the determinant of A?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334000"/>
                <a:ext cx="5943600" cy="824906"/>
              </a:xfrm>
              <a:prstGeom prst="rect">
                <a:avLst/>
              </a:prstGeom>
              <a:blipFill>
                <a:blip r:embed="rId3"/>
                <a:stretch>
                  <a:fillRect l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0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C429-2AED-CCE8-51D0-1659965D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Determinant, intuitively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1781-5DFE-5F15-07F1-A157D1DB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065" y="2362200"/>
            <a:ext cx="6400800" cy="33363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CFD83-D15F-6831-3B40-D20044BC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8794"/>
            <a:ext cx="5943600" cy="384877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9DA632-70D1-5798-8483-5C6198568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" y="2133600"/>
            <a:ext cx="5931242" cy="3336324"/>
          </a:xfrm>
        </p:spPr>
      </p:pic>
    </p:spTree>
    <p:extLst>
      <p:ext uri="{BB962C8B-B14F-4D97-AF65-F5344CB8AC3E}">
        <p14:creationId xmlns:p14="http://schemas.microsoft.com/office/powerpoint/2010/main" val="227600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721" y="1657892"/>
            <a:ext cx="2340704" cy="6232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matrices: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 Math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6229" y="2428938"/>
                <a:ext cx="1173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29" y="2428938"/>
                <a:ext cx="117307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445247" y="2730271"/>
            <a:ext cx="381000" cy="644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617492" y="2723557"/>
            <a:ext cx="381000" cy="644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791450" y="33747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x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2759" y="337471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 x 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2546" y="33794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 x n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278007" y="2798270"/>
            <a:ext cx="89001" cy="5697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53662" y="4837588"/>
                <a:ext cx="2737688" cy="93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𝑘</m:t>
                          </m:r>
                          <m:r>
                            <a:rPr lang="en-US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662" y="4837588"/>
                <a:ext cx="2737688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91980" y="1852414"/>
                <a:ext cx="4410566" cy="846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80" y="1852414"/>
                <a:ext cx="4410566" cy="846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685752" y="4038085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Inner dimensions must agree!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53368" y="2861112"/>
            <a:ext cx="527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c(row </a:t>
            </a:r>
            <a:r>
              <a:rPr lang="en-US" dirty="0" err="1"/>
              <a:t>i</a:t>
            </a:r>
            <a:r>
              <a:rPr lang="en-US" dirty="0"/>
              <a:t>, column j) = sum [ a(row </a:t>
            </a:r>
            <a:r>
              <a:rPr lang="en-US" dirty="0" err="1"/>
              <a:t>i</a:t>
            </a:r>
            <a:r>
              <a:rPr lang="en-US" dirty="0"/>
              <a:t>) .* b(column j)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6E893C-95FE-1954-46C6-70F3D8E2E463}"/>
              </a:ext>
            </a:extLst>
          </p:cNvPr>
          <p:cNvSpPr txBox="1"/>
          <p:nvPr/>
        </p:nvSpPr>
        <p:spPr>
          <a:xfrm>
            <a:off x="2309690" y="6014875"/>
            <a:ext cx="6164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https://www.youtube.com/watch?v=XkY2DOUCWMU&amp;list=PLZHQObOWTQDPD3MizzM2xVFitgF8hE_ab&amp;index=4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and Matrix Norms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Gaussian Elimination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59471" y="2239176"/>
                <a:ext cx="713272" cy="9069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471" y="2239176"/>
                <a:ext cx="713272" cy="906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29061" y="2295627"/>
                <a:ext cx="3175100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Length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061" y="2295627"/>
                <a:ext cx="3175100" cy="465064"/>
              </a:xfrm>
              <a:prstGeom prst="rect">
                <a:avLst/>
              </a:prstGeom>
              <a:blipFill>
                <a:blip r:embed="rId3"/>
                <a:stretch>
                  <a:fillRect l="-2111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85230" y="2767050"/>
                <a:ext cx="2320315" cy="46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230" y="2767050"/>
                <a:ext cx="2320315" cy="465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55470" y="2849209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“Norm”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3056" y="1671696"/>
            <a:ext cx="364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Magnitude of a vector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05601" y="1674472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Matrix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20348" y="2230142"/>
                <a:ext cx="3077894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0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348" y="2230142"/>
                <a:ext cx="3077894" cy="1001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30C9369-B214-F84A-B0FD-1FFFB791D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2039" y="3538134"/>
            <a:ext cx="2374572" cy="2024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0C9CEC-077C-5545-B35F-C965E5F6B1DA}"/>
              </a:ext>
            </a:extLst>
          </p:cNvPr>
          <p:cNvSpPr txBox="1"/>
          <p:nvPr/>
        </p:nvSpPr>
        <p:spPr>
          <a:xfrm>
            <a:off x="5257800" y="3510779"/>
            <a:ext cx="373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norm as Euclidean distance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B055CB-7DF8-AD41-9625-D6D07747F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1" y="4639104"/>
            <a:ext cx="1957791" cy="7238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C43739B-A461-7249-949A-A7ACFC4A29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4172542"/>
            <a:ext cx="4267200" cy="279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362201" y="5973252"/>
            <a:ext cx="752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*there are many other types of norms. These are technically Euclidean and </a:t>
            </a:r>
            <a:r>
              <a:rPr lang="en-US" sz="1400" dirty="0" err="1"/>
              <a:t>Frobenius</a:t>
            </a:r>
            <a:r>
              <a:rPr lang="en-US" sz="1400" dirty="0"/>
              <a:t> norms, respectively. Here we’ll just say ‘norm’.</a:t>
            </a:r>
          </a:p>
        </p:txBody>
      </p:sp>
    </p:spTree>
    <p:extLst>
      <p:ext uri="{BB962C8B-B14F-4D97-AF65-F5344CB8AC3E}">
        <p14:creationId xmlns:p14="http://schemas.microsoft.com/office/powerpoint/2010/main" val="339147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systems of equations as a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Matrix Math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09800" y="2057401"/>
            <a:ext cx="3423822" cy="1082387"/>
            <a:chOff x="882002" y="1481305"/>
            <a:chExt cx="3423822" cy="10823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55128" y="1481305"/>
                  <a:ext cx="30861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+1∙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−3∙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=8</m:t>
                        </m:r>
                      </m:oMath>
                    </m:oMathPara>
                  </a14:m>
                  <a:endParaRPr lang="en-US" sz="2000" dirty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128" y="1481305"/>
                  <a:ext cx="3086101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2002" y="1817196"/>
                  <a:ext cx="34238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               +2∙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=−2</m:t>
                        </m:r>
                      </m:oMath>
                    </m:oMathPara>
                  </a14:m>
                  <a:endParaRPr lang="en-US" sz="2000" dirty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02" y="1817196"/>
                  <a:ext cx="3423822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66014" y="2163582"/>
                  <a:ext cx="322876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/>
                          </a:rPr>
                          <m:t>8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−1∙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+4∙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=12</m:t>
                        </m:r>
                      </m:oMath>
                    </m:oMathPara>
                  </a14:m>
                  <a:endParaRPr lang="en-US" sz="2000" dirty="0">
                    <a:ea typeface="Cambria Math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014" y="2163582"/>
                  <a:ext cx="3228769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95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Systems of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92860" y="1739740"/>
                <a:ext cx="7927318" cy="762000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Conservation equations for complicated systems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92860" y="1739740"/>
                <a:ext cx="7927318" cy="762000"/>
              </a:xfrm>
              <a:blipFill>
                <a:blip r:embed="rId3"/>
                <a:stretch>
                  <a:fillRect l="-1153" t="-13600" b="-1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292861" y="4228990"/>
            <a:ext cx="323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Blood flow through vessels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2860" y="2904484"/>
            <a:ext cx="17828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Biomechanics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800" y="2904484"/>
            <a:ext cx="149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Bioelectrics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2973" y="4228990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Mass transport</a:t>
            </a:r>
          </a:p>
        </p:txBody>
      </p:sp>
    </p:spTree>
    <p:extLst>
      <p:ext uri="{BB962C8B-B14F-4D97-AF65-F5344CB8AC3E}">
        <p14:creationId xmlns:p14="http://schemas.microsoft.com/office/powerpoint/2010/main" val="240101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biom310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biom310template</Template>
  <TotalTime>8178</TotalTime>
  <Words>1490</Words>
  <Application>Microsoft Macintosh PowerPoint</Application>
  <PresentationFormat>Widescreen</PresentationFormat>
  <Paragraphs>234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</vt:lpstr>
      <vt:lpstr>Cambria Math</vt:lpstr>
      <vt:lpstr>Helvetica Neue</vt:lpstr>
      <vt:lpstr>biom310template</vt:lpstr>
      <vt:lpstr>BME 2315: Computational Biomedical Engineering Gaussian Elimination</vt:lpstr>
      <vt:lpstr>Brief review of linear algebra basics</vt:lpstr>
      <vt:lpstr>Matrices and Vectors</vt:lpstr>
      <vt:lpstr>Determinant of a Matrix</vt:lpstr>
      <vt:lpstr>Determinant, intuitively</vt:lpstr>
      <vt:lpstr>Matrix Multiplication</vt:lpstr>
      <vt:lpstr>Vector and Matrix Norms</vt:lpstr>
      <vt:lpstr>Representing systems of equations as a matrix</vt:lpstr>
      <vt:lpstr>Solving Systems of Linear Equations</vt:lpstr>
      <vt:lpstr>PS #5: Modeling redistribution of blood flow after loss of an artery</vt:lpstr>
      <vt:lpstr>PS #5: Modeling redistribution of blood flow after loss of an artery</vt:lpstr>
      <vt:lpstr>Graphical Strategies</vt:lpstr>
      <vt:lpstr>Graphical strategies</vt:lpstr>
      <vt:lpstr>Ill-conditioned systems</vt:lpstr>
      <vt:lpstr>Algebraic Strategies</vt:lpstr>
      <vt:lpstr>Gaussian Elimination Overview</vt:lpstr>
      <vt:lpstr>Gaussian Elimination: Augmented Matrix</vt:lpstr>
      <vt:lpstr>Gaussian Elimination: Forward Elimination, Round 1</vt:lpstr>
      <vt:lpstr>Example 1</vt:lpstr>
      <vt:lpstr>Gaussian Elimination: Forward Elimination, Round 2</vt:lpstr>
      <vt:lpstr>Gaussian Elimination: Forward Elimination, Cont’d</vt:lpstr>
      <vt:lpstr>Example 2</vt:lpstr>
      <vt:lpstr>Gaussian Elimination:  Back Substitution</vt:lpstr>
      <vt:lpstr>Example 1</vt:lpstr>
      <vt:lpstr>Example 2</vt:lpstr>
      <vt:lpstr>PowerPoint Presentation</vt:lpstr>
      <vt:lpstr>Caveats to (Naïve) Gauss Elimination</vt:lpstr>
      <vt:lpstr>Key Points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BIOM 310/610- BME Systems Analysis</dc:title>
  <dc:creator>Jeff Saucerman</dc:creator>
  <cp:lastModifiedBy>Microsoft Office User</cp:lastModifiedBy>
  <cp:revision>409</cp:revision>
  <cp:lastPrinted>2024-09-25T21:22:32Z</cp:lastPrinted>
  <dcterms:created xsi:type="dcterms:W3CDTF">2007-08-22T03:05:33Z</dcterms:created>
  <dcterms:modified xsi:type="dcterms:W3CDTF">2025-02-21T19:53:06Z</dcterms:modified>
</cp:coreProperties>
</file>