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6" r:id="rId4"/>
    <p:sldId id="258" r:id="rId5"/>
    <p:sldId id="268" r:id="rId6"/>
    <p:sldId id="267" r:id="rId7"/>
    <p:sldId id="279" r:id="rId8"/>
    <p:sldId id="280" r:id="rId9"/>
    <p:sldId id="281" r:id="rId10"/>
    <p:sldId id="273" r:id="rId11"/>
    <p:sldId id="269" r:id="rId12"/>
    <p:sldId id="282" r:id="rId13"/>
    <p:sldId id="275" r:id="rId14"/>
    <p:sldId id="283" r:id="rId15"/>
    <p:sldId id="284" r:id="rId16"/>
    <p:sldId id="285" r:id="rId17"/>
    <p:sldId id="290" r:id="rId18"/>
    <p:sldId id="270" r:id="rId19"/>
    <p:sldId id="276" r:id="rId20"/>
    <p:sldId id="286" r:id="rId21"/>
    <p:sldId id="287" r:id="rId22"/>
    <p:sldId id="288" r:id="rId23"/>
    <p:sldId id="271" r:id="rId24"/>
    <p:sldId id="277" r:id="rId25"/>
    <p:sldId id="289" r:id="rId26"/>
    <p:sldId id="291" r:id="rId27"/>
    <p:sldId id="292" r:id="rId28"/>
    <p:sldId id="272" r:id="rId29"/>
    <p:sldId id="278" r:id="rId30"/>
    <p:sldId id="260" r:id="rId31"/>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 initials="L" lastIdx="1" clrIdx="0">
    <p:extLst>
      <p:ext uri="{19B8F6BF-5375-455C-9EA6-DF929625EA0E}">
        <p15:presenceInfo xmlns:p15="http://schemas.microsoft.com/office/powerpoint/2012/main" userId="L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73" autoAdjust="0"/>
  </p:normalViewPr>
  <p:slideViewPr>
    <p:cSldViewPr>
      <p:cViewPr varScale="1">
        <p:scale>
          <a:sx n="62" d="100"/>
          <a:sy n="62" d="100"/>
        </p:scale>
        <p:origin x="1062" y="4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5" d="100"/>
          <a:sy n="85" d="100"/>
        </p:scale>
        <p:origin x="29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r>
              <a:rPr lang="ja-JP" altLang="ja-JP" sz="2128" b="1" i="0" u="none" strike="noStrike" cap="none" normalizeH="0" baseline="0" dirty="0" smtClean="0">
                <a:effectLst/>
              </a:rPr>
              <a:t>週間報告書の指摘</a:t>
            </a:r>
            <a:endParaRPr lang="ja-JP" altLang="en-US" dirty="0"/>
          </a:p>
        </c:rich>
      </c:tx>
      <c:layout/>
      <c:overlay val="0"/>
      <c:spPr>
        <a:noFill/>
        <a:ln>
          <a:noFill/>
        </a:ln>
        <a:effectLst/>
      </c:spPr>
      <c:txPr>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0"/>
          <c:order val="0"/>
          <c:tx>
            <c:strRef>
              <c:f>Sheet1!$B$1</c:f>
              <c:strCache>
                <c:ptCount val="1"/>
                <c:pt idx="0">
                  <c:v>指摘数</c:v>
                </c:pt>
              </c:strCache>
            </c:strRef>
          </c:tx>
          <c:spPr>
            <a:solidFill>
              <a:schemeClr val="accent1"/>
            </a:solidFill>
            <a:ln>
              <a:noFill/>
            </a:ln>
            <a:effectLst/>
          </c:spPr>
          <c:invertIfNegative val="0"/>
          <c:cat>
            <c:strRef>
              <c:f>Sheet1!$A$2:$A$6</c:f>
              <c:strCache>
                <c:ptCount val="5"/>
                <c:pt idx="0">
                  <c:v>9月</c:v>
                </c:pt>
                <c:pt idx="1">
                  <c:v>10月</c:v>
                </c:pt>
                <c:pt idx="2">
                  <c:v>11月</c:v>
                </c:pt>
                <c:pt idx="3">
                  <c:v>12月</c:v>
                </c:pt>
                <c:pt idx="4">
                  <c:v>1月</c:v>
                </c:pt>
              </c:strCache>
            </c:strRef>
          </c:cat>
          <c:val>
            <c:numRef>
              <c:f>Sheet1!$B$2:$B$6</c:f>
              <c:numCache>
                <c:formatCode>General</c:formatCode>
                <c:ptCount val="5"/>
                <c:pt idx="0">
                  <c:v>16</c:v>
                </c:pt>
                <c:pt idx="1">
                  <c:v>12.5</c:v>
                </c:pt>
                <c:pt idx="2">
                  <c:v>11</c:v>
                </c:pt>
                <c:pt idx="3">
                  <c:v>6</c:v>
                </c:pt>
                <c:pt idx="4">
                  <c:v>5</c:v>
                </c:pt>
              </c:numCache>
            </c:numRef>
          </c:val>
          <c:extLst xmlns:c16r2="http://schemas.microsoft.com/office/drawing/2015/06/chart">
            <c:ext xmlns:c16="http://schemas.microsoft.com/office/drawing/2014/chart" uri="{C3380CC4-5D6E-409C-BE32-E72D297353CC}">
              <c16:uniqueId val="{00000000-53A9-45F1-A8D0-338E254A0F99}"/>
            </c:ext>
          </c:extLst>
        </c:ser>
        <c:dLbls>
          <c:showLegendKey val="0"/>
          <c:showVal val="0"/>
          <c:showCatName val="0"/>
          <c:showSerName val="0"/>
          <c:showPercent val="0"/>
          <c:showBubbleSize val="0"/>
        </c:dLbls>
        <c:gapWidth val="267"/>
        <c:overlap val="-43"/>
        <c:axId val="288798576"/>
        <c:axId val="288798968"/>
      </c:barChart>
      <c:catAx>
        <c:axId val="2887985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ja-JP" sz="1197" b="0" i="0" u="none" strike="noStrike" kern="1200" cap="none" spc="0" normalizeH="0" baseline="0">
                <a:solidFill>
                  <a:schemeClr val="dk1">
                    <a:lumMod val="65000"/>
                    <a:lumOff val="35000"/>
                  </a:schemeClr>
                </a:solidFill>
                <a:latin typeface="+mn-lt"/>
                <a:ea typeface="+mn-ea"/>
                <a:cs typeface="+mn-cs"/>
              </a:defRPr>
            </a:pPr>
            <a:endParaRPr lang="ja-JP"/>
          </a:p>
        </c:txPr>
        <c:crossAx val="288798968"/>
        <c:crosses val="autoZero"/>
        <c:auto val="1"/>
        <c:lblAlgn val="ctr"/>
        <c:lblOffset val="100"/>
        <c:noMultiLvlLbl val="0"/>
      </c:catAx>
      <c:valAx>
        <c:axId val="28879896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ja-JP"/>
          </a:p>
        </c:txPr>
        <c:crossAx val="288798576"/>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A20964FE-3E6A-4667-91FE-43BAADC22958}" type="datetime4">
              <a:rPr lang="ja-JP" altLang="en-US" smtClean="0">
                <a:latin typeface="Meiryo UI" panose="020B0604030504040204" pitchFamily="50" charset="-128"/>
                <a:ea typeface="Meiryo UI" panose="020B0604030504040204" pitchFamily="50" charset="-128"/>
              </a:rPr>
              <a:t>2018年1月19日</a:t>
            </a:fld>
            <a:endParaRPr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97831FB-FB41-4E3C-AB3B-1C09BC62C48D}" type="datetime4">
              <a:rPr lang="ja-JP" altLang="en-US" smtClean="0"/>
              <a:pPr/>
              <a:t>2018年1月19日</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noProof="0" smtClean="0"/>
              <a:pPr/>
              <a:t>‹#›</a:t>
            </a:fld>
            <a:endParaRPr lang="ja-JP"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皆さん、こんにちは。湖州師範学院のインターン生史明航と申します。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今日は私がこの五ヶ月間、</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JAST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での</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研修結果について発表させていただきます。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結果としては、日本語はまだまだ良くないけど、週間報告書の指摘が減少して、最初の月は平均約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16</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個から、今月約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個になりました。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そして、週間報告書の作成時間も減少しました。日常生活についても特に大きな問題はないです。</a:t>
            </a:r>
            <a:endParaRPr lang="ja-JP" altLang="ja-JP" sz="1200" kern="1200" dirty="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10</a:t>
            </a:fld>
            <a:endParaRPr lang="ja-JP" altLang="en-US" noProof="0" dirty="0"/>
          </a:p>
        </p:txBody>
      </p:sp>
    </p:spTree>
    <p:extLst>
      <p:ext uri="{BB962C8B-B14F-4D97-AF65-F5344CB8AC3E}">
        <p14:creationId xmlns:p14="http://schemas.microsoft.com/office/powerpoint/2010/main" val="246010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次に実装知識の向上です。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11</a:t>
            </a:fld>
            <a:endParaRPr lang="ja-JP" altLang="en-US" dirty="0">
              <a:solidFill>
                <a:prstClr val="black"/>
              </a:solidFill>
            </a:endParaRPr>
          </a:p>
        </p:txBody>
      </p:sp>
    </p:spTree>
    <p:extLst>
      <p:ext uri="{BB962C8B-B14F-4D97-AF65-F5344CB8AC3E}">
        <p14:creationId xmlns:p14="http://schemas.microsoft.com/office/powerpoint/2010/main" val="221845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の基礎知識については大学の授業で学びましたが、プログラミングの経験がまったくないです。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技術研修において、作成中の画面はたくさんのエラーがありまして、自信を無くしました。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12</a:t>
            </a:fld>
            <a:endParaRPr lang="ja-JP" altLang="en-US" noProof="0" dirty="0"/>
          </a:p>
        </p:txBody>
      </p:sp>
    </p:spTree>
    <p:extLst>
      <p:ext uri="{BB962C8B-B14F-4D97-AF65-F5344CB8AC3E}">
        <p14:creationId xmlns:p14="http://schemas.microsoft.com/office/powerpoint/2010/main" val="52391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しかし、なんとかして課題を完了させ納期に間に合わせるために、似た機能のリソースをコピーし、メソッドの意味理解は後回しにして実装しました。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その結果、何とか形にでき、機能としては動きましたが、レビュー時の質問に答えられなくて、調べるには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倍の時間がかかりました。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13</a:t>
            </a:fld>
            <a:endParaRPr lang="ja-JP" altLang="en-US" noProof="0" dirty="0"/>
          </a:p>
        </p:txBody>
      </p:sp>
    </p:spTree>
    <p:extLst>
      <p:ext uri="{BB962C8B-B14F-4D97-AF65-F5344CB8AC3E}">
        <p14:creationId xmlns:p14="http://schemas.microsoft.com/office/powerpoint/2010/main" val="416245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このとき、ロジック理解やコピーでないと実装できないといった実装スキルの低さを痛感して、このままではだめだと思いました。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14</a:t>
            </a:fld>
            <a:endParaRPr lang="ja-JP" altLang="en-US" noProof="0" dirty="0"/>
          </a:p>
        </p:txBody>
      </p:sp>
    </p:spTree>
    <p:extLst>
      <p:ext uri="{BB962C8B-B14F-4D97-AF65-F5344CB8AC3E}">
        <p14:creationId xmlns:p14="http://schemas.microsoft.com/office/powerpoint/2010/main" val="423714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ですので、実務後は、何度も先輩に質問をする中で教えていただいたデバック方法やログの確認方法を真似することを始めました。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また、インターネットで資料をさがして、プログラムを繰り返して理解しました。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15</a:t>
            </a:fld>
            <a:endParaRPr lang="ja-JP" altLang="en-US" noProof="0" dirty="0"/>
          </a:p>
        </p:txBody>
      </p:sp>
    </p:spTree>
    <p:extLst>
      <p:ext uri="{BB962C8B-B14F-4D97-AF65-F5344CB8AC3E}">
        <p14:creationId xmlns:p14="http://schemas.microsoft.com/office/powerpoint/2010/main" val="412116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そうすることにより、だんだんとエラーの自己解決が増えました。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研修を通して、以前曖昧だった知識が明確になり、実装知識が向上した実感があります。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に自信を持ちました。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16</a:t>
            </a:fld>
            <a:endParaRPr lang="ja-JP" altLang="en-US" noProof="0" dirty="0"/>
          </a:p>
        </p:txBody>
      </p:sp>
    </p:spTree>
    <p:extLst>
      <p:ext uri="{BB962C8B-B14F-4D97-AF65-F5344CB8AC3E}">
        <p14:creationId xmlns:p14="http://schemas.microsoft.com/office/powerpoint/2010/main" val="3206309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また、学んだ実装知識や製品知識の考え方を今の卒業研究に応用しています。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17</a:t>
            </a:fld>
            <a:endParaRPr lang="ja-JP" altLang="en-US" noProof="0" dirty="0"/>
          </a:p>
        </p:txBody>
      </p:sp>
    </p:spTree>
    <p:extLst>
      <p:ext uri="{BB962C8B-B14F-4D97-AF65-F5344CB8AC3E}">
        <p14:creationId xmlns:p14="http://schemas.microsoft.com/office/powerpoint/2010/main" val="185290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第三は社会人への意識の改善です。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18</a:t>
            </a:fld>
            <a:endParaRPr lang="ja-JP" altLang="en-US" dirty="0">
              <a:solidFill>
                <a:prstClr val="black"/>
              </a:solidFill>
            </a:endParaRPr>
          </a:p>
        </p:txBody>
      </p:sp>
    </p:spTree>
    <p:extLst>
      <p:ext uri="{BB962C8B-B14F-4D97-AF65-F5344CB8AC3E}">
        <p14:creationId xmlns:p14="http://schemas.microsoft.com/office/powerpoint/2010/main" val="292710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今は学生ですから、社会人に求められることに詳しくありません。</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研修の時、最初は先輩に質問した前、問題点が整理できなくて、自分なりの考えもないことは多かったです。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また、障害対応研修の時、改修は予定工数の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倍となったことにもかかわらず、報告と相談もないことがあります。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19</a:t>
            </a:fld>
            <a:endParaRPr lang="ja-JP" altLang="en-US" noProof="0" dirty="0"/>
          </a:p>
        </p:txBody>
      </p:sp>
    </p:spTree>
    <p:extLst>
      <p:ext uri="{BB962C8B-B14F-4D97-AF65-F5344CB8AC3E}">
        <p14:creationId xmlns:p14="http://schemas.microsoft.com/office/powerpoint/2010/main" val="130290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まず、今日の発表の流れを説明いたします。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これまでの研修内容</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生活について</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smtClean="0">
                <a:solidFill>
                  <a:schemeClr val="tx2"/>
                </a:solidFill>
                <a:effectLst/>
                <a:latin typeface="Meiryo UI" panose="020B0604030504040204" pitchFamily="50" charset="-128"/>
                <a:ea typeface="Meiryo UI" panose="020B0604030504040204" pitchFamily="50" charset="-128"/>
                <a:cs typeface="+mn-cs"/>
              </a:rPr>
              <a:t>3</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今後の目標。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こうして、自分の作業が次のスケジュールに影響を与えて、このままではだめだと思いました。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20</a:t>
            </a:fld>
            <a:endParaRPr lang="ja-JP" altLang="en-US" noProof="0" dirty="0"/>
          </a:p>
        </p:txBody>
      </p:sp>
    </p:spTree>
    <p:extLst>
      <p:ext uri="{BB962C8B-B14F-4D97-AF65-F5344CB8AC3E}">
        <p14:creationId xmlns:p14="http://schemas.microsoft.com/office/powerpoint/2010/main" val="28383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社会人基礎研修では、報連相のことを学びましたが、あまり応用できていないことを反省して、社会人基礎の知識を繰り返して、学びました。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「なぜこのような動きをするのか」「この障害の原因は本当にこれですか」と目的と原因を深く考えるようになって、見方が変わっていきました。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21</a:t>
            </a:fld>
            <a:endParaRPr lang="ja-JP" altLang="en-US" noProof="0" dirty="0"/>
          </a:p>
        </p:txBody>
      </p:sp>
    </p:spTree>
    <p:extLst>
      <p:ext uri="{BB962C8B-B14F-4D97-AF65-F5344CB8AC3E}">
        <p14:creationId xmlns:p14="http://schemas.microsoft.com/office/powerpoint/2010/main" val="315541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また、作業を完了させるだけでは社会人としての責任感はあまりない、ということに気が付き、大きく意識が変わったこととなりました。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22</a:t>
            </a:fld>
            <a:endParaRPr lang="ja-JP" altLang="en-US" noProof="0" dirty="0"/>
          </a:p>
        </p:txBody>
      </p:sp>
    </p:spTree>
    <p:extLst>
      <p:ext uri="{BB962C8B-B14F-4D97-AF65-F5344CB8AC3E}">
        <p14:creationId xmlns:p14="http://schemas.microsoft.com/office/powerpoint/2010/main" val="399249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a:t>
            </a:r>
            <a:r>
              <a:rPr lang="ja-JP" altLang="en-US" sz="1200" dirty="0" smtClean="0">
                <a:solidFill>
                  <a:srgbClr val="58B6C0"/>
                </a:solidFill>
              </a:rPr>
              <a:t>生活について</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23</a:t>
            </a:fld>
            <a:endParaRPr lang="ja-JP" altLang="en-US" dirty="0">
              <a:solidFill>
                <a:prstClr val="black"/>
              </a:solidFill>
            </a:endParaRPr>
          </a:p>
        </p:txBody>
      </p:sp>
    </p:spTree>
    <p:extLst>
      <p:ext uri="{BB962C8B-B14F-4D97-AF65-F5344CB8AC3E}">
        <p14:creationId xmlns:p14="http://schemas.microsoft.com/office/powerpoint/2010/main" val="3105808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私たちはインターンシップ中会社の寮至誠館で生活しました。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はじめは少し慣れなくて、同い年の友達がないのが難点でしたが、だんだんこの生活も慣れてきました。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朝出社して、会社で一日研修して、夜は寮で晩ごはんを作りました。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24</a:t>
            </a:fld>
            <a:endParaRPr lang="ja-JP" altLang="en-US" noProof="0" dirty="0"/>
          </a:p>
        </p:txBody>
      </p:sp>
    </p:spTree>
    <p:extLst>
      <p:ext uri="{BB962C8B-B14F-4D97-AF65-F5344CB8AC3E}">
        <p14:creationId xmlns:p14="http://schemas.microsoft.com/office/powerpoint/2010/main" val="2772621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週末はいつも心斎橋に行き、買い物しました。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また、奈良公園</a:t>
            </a:r>
            <a:r>
              <a:rPr lang="ja-JP" altLang="en-US" sz="1200" kern="1200" dirty="0" smtClean="0">
                <a:solidFill>
                  <a:schemeClr val="tx2"/>
                </a:solidFill>
                <a:effectLst/>
                <a:latin typeface="Meiryo UI" panose="020B0604030504040204" pitchFamily="50" charset="-128"/>
                <a:ea typeface="Meiryo UI" panose="020B0604030504040204" pitchFamily="50" charset="-128"/>
                <a:cs typeface="+mn-cs"/>
              </a:rPr>
              <a:t>に</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２回行きました、鹿さんはとても可愛いです。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通天閣に行き、たこ焼きを食べました。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25</a:t>
            </a:fld>
            <a:endParaRPr lang="ja-JP" altLang="en-US" noProof="0" dirty="0"/>
          </a:p>
        </p:txBody>
      </p:sp>
    </p:spTree>
    <p:extLst>
      <p:ext uri="{BB962C8B-B14F-4D97-AF65-F5344CB8AC3E}">
        <p14:creationId xmlns:p14="http://schemas.microsoft.com/office/powerpoint/2010/main" val="97752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佛教大学見学時、ついでに金閣寺を見ました。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日本語教室の先生とクラスメイトと一緒に伏見稻荷大社へ遠足に出かけしました。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26</a:t>
            </a:fld>
            <a:endParaRPr lang="ja-JP" altLang="en-US" noProof="0" dirty="0"/>
          </a:p>
        </p:txBody>
      </p:sp>
    </p:spTree>
    <p:extLst>
      <p:ext uri="{BB962C8B-B14F-4D97-AF65-F5344CB8AC3E}">
        <p14:creationId xmlns:p14="http://schemas.microsoft.com/office/powerpoint/2010/main" val="409076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はじめに来た時は戸惑いましたが、あっという間に五ヶ月が過ぎました。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スーパーで電車の定期券がなくなったことがありま</a:t>
            </a:r>
            <a:r>
              <a:rPr lang="ja-JP" altLang="en-US" sz="1200" kern="1200" dirty="0" smtClean="0">
                <a:solidFill>
                  <a:schemeClr val="tx2"/>
                </a:solidFill>
                <a:effectLst/>
                <a:latin typeface="Meiryo UI" panose="020B0604030504040204" pitchFamily="50" charset="-128"/>
                <a:ea typeface="Meiryo UI" panose="020B0604030504040204" pitchFamily="50" charset="-128"/>
                <a:cs typeface="+mn-cs"/>
              </a:rPr>
              <a:t>した</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。多くの店員が一緒に探してくれました。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とても感動して、日本人はとても熱心でやさしいです。この五ヶ月間とてもいい思いで</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が</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作りました。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27</a:t>
            </a:fld>
            <a:endParaRPr lang="ja-JP" altLang="en-US" noProof="0" dirty="0"/>
          </a:p>
        </p:txBody>
      </p:sp>
    </p:spTree>
    <p:extLst>
      <p:ext uri="{BB962C8B-B14F-4D97-AF65-F5344CB8AC3E}">
        <p14:creationId xmlns:p14="http://schemas.microsoft.com/office/powerpoint/2010/main" val="149472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a:t>
            </a:r>
            <a:r>
              <a:rPr lang="ja-JP" altLang="ja-JP" sz="1200" dirty="0" smtClean="0">
                <a:solidFill>
                  <a:srgbClr val="58B6C0"/>
                </a:solidFill>
              </a:rPr>
              <a:t>今後の目標</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28</a:t>
            </a:fld>
            <a:endParaRPr lang="ja-JP" altLang="en-US" dirty="0">
              <a:solidFill>
                <a:prstClr val="black"/>
              </a:solidFill>
            </a:endParaRPr>
          </a:p>
        </p:txBody>
      </p:sp>
    </p:spTree>
    <p:extLst>
      <p:ext uri="{BB962C8B-B14F-4D97-AF65-F5344CB8AC3E}">
        <p14:creationId xmlns:p14="http://schemas.microsoft.com/office/powerpoint/2010/main" val="3863123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卒業後、私は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IT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関連の会社に就職したいと思います。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今回のインターンシップの経験を活かして今後も頑張って行きたいと思います。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29</a:t>
            </a:fld>
            <a:endParaRPr lang="ja-JP" altLang="en-US" noProof="0" dirty="0"/>
          </a:p>
        </p:txBody>
      </p:sp>
    </p:spTree>
    <p:extLst>
      <p:ext uri="{BB962C8B-B14F-4D97-AF65-F5344CB8AC3E}">
        <p14:creationId xmlns:p14="http://schemas.microsoft.com/office/powerpoint/2010/main" val="111897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それでは、１から順番に説明いたします。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2214726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以上で私の発表を終わらせたく思います。</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0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インターンシップ中の活動としてはスライドの表の通りとなります。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月の第</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週から入社して、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月には社会人基礎研修をメインに行いました。社会人としての一般常識、ホウレンソウ、メールの書き方等を学びました。また、松下さんから</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の製品説明を受けまして、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の各機能を操作しながら、システムの全体像がわかりました。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10</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月から技術研修がはじまりまして、サンプルアプリ研修と障害対応研修を行いました。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また、毎日日本語を勉強しましたので、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月の最初の日曜日は日本語能力試験４級を受験しました。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佛教大学も見学しました。</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月の下旬から実業務として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GET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のブラウザ検証と</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RX</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中国版翻訳の確認作業を行いました。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また、毎日日本語で進捗メールの作成、毎週週報を作成して松下さんに報告しました。</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952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ヶ月間を通して、私の成長を大きく分けて言いますと、３つあります。</a:t>
            </a: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１つ目は日本語能力の向上です、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２つ目は実装知識の向上です、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つ目は社会人への意識の改善です。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それでは、順番にお話しいたします。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348117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第一は日本語能力の向上です。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429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日本に来る前に学校で１ヶ月ぐらい日本語を勉強しましたが、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最初は日本語が全然聞き取れないし、</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日本人と簡単な日常会話もできないし、とてもさびしかったです。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仕事においては週間報告書と毎日の進捗報告は全部日本語で書かないといけないから、指摘がたくさんありました。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また、説明書やマニュアルが全部日本語で、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google</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で翻</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訳するには時間がかかりました。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7</a:t>
            </a:fld>
            <a:endParaRPr lang="ja-JP" altLang="en-US" noProof="0" dirty="0"/>
          </a:p>
        </p:txBody>
      </p:sp>
    </p:spTree>
    <p:extLst>
      <p:ext uri="{BB962C8B-B14F-4D97-AF65-F5344CB8AC3E}">
        <p14:creationId xmlns:p14="http://schemas.microsoft.com/office/powerpoint/2010/main" val="110293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日本語を学習する時間が短いから日本語ができないことは当然ですが、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せっかく日本の会社で研修を受けるチャンスがあって、一刻</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いっ</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こく</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も早く日本語をマスターしたいという気持ちがあります。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8</a:t>
            </a:fld>
            <a:endParaRPr lang="ja-JP" altLang="en-US" noProof="0" dirty="0"/>
          </a:p>
        </p:txBody>
      </p:sp>
    </p:spTree>
    <p:extLst>
      <p:ext uri="{BB962C8B-B14F-4D97-AF65-F5344CB8AC3E}">
        <p14:creationId xmlns:p14="http://schemas.microsoft.com/office/powerpoint/2010/main" val="2520829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日本語を向上するために、私は対策を立てました。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まずは、日本語能力試験４級を合格することを目指し、単語や文法などを学習した上で、毎朝は聶さんが用意した日本語小テストを受けました。点数はだんだんあがりました。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これと同時に、枚方市の日本語教室を毎週</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回参加しました。日本語の問題は先生に質問して、学習環境がとても良くて、友達もできました。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会社では日本人を探して会話を練習しました。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9</a:t>
            </a:fld>
            <a:endParaRPr lang="ja-JP" altLang="en-US" noProof="0" dirty="0"/>
          </a:p>
        </p:txBody>
      </p:sp>
    </p:spTree>
    <p:extLst>
      <p:ext uri="{BB962C8B-B14F-4D97-AF65-F5344CB8AC3E}">
        <p14:creationId xmlns:p14="http://schemas.microsoft.com/office/powerpoint/2010/main" val="18027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 3"/>
          <p:cNvGrpSpPr/>
          <p:nvPr/>
        </p:nvGrpSpPr>
        <p:grpSpPr>
          <a:xfrm>
            <a:off x="31542" y="-1"/>
            <a:ext cx="12190413" cy="6858001"/>
            <a:chOff x="-1588" y="0"/>
            <a:chExt cx="12190413" cy="6858001"/>
          </a:xfrm>
        </p:grpSpPr>
        <p:sp>
          <p:nvSpPr>
            <p:cNvPr id="11" name="長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pic>
          <p:nvPicPr>
            <p:cNvPr id="5" name="画像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タイトル 1"/>
          <p:cNvSpPr>
            <a:spLocks noGrp="1"/>
          </p:cNvSpPr>
          <p:nvPr>
            <p:ph type="ctrTitle"/>
          </p:nvPr>
        </p:nvSpPr>
        <p:spPr>
          <a:xfrm>
            <a:off x="608013" y="609600"/>
            <a:ext cx="3962400" cy="4724399"/>
          </a:xfrm>
        </p:spPr>
        <p:txBody>
          <a:bodyPr rtlCol="0">
            <a:normAutofit/>
          </a:bodyPr>
          <a:lstStyle>
            <a:lvl1pPr>
              <a:defRPr sz="480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
        <p:nvSpPr>
          <p:cNvPr id="8" name="日付プレースホルダー 7"/>
          <p:cNvSpPr>
            <a:spLocks noGrp="1"/>
          </p:cNvSpPr>
          <p:nvPr>
            <p:ph type="dt" sz="half" idx="10"/>
          </p:nvPr>
        </p:nvSpPr>
        <p:spPr/>
        <p:txBody>
          <a:bodyPr rtlCol="0"/>
          <a:lstStyle>
            <a:lvl1pPr>
              <a:defRPr>
                <a:solidFill>
                  <a:schemeClr val="tx1"/>
                </a:solidFill>
                <a:latin typeface="Meiryo UI" panose="020B0604030504040204" pitchFamily="50" charset="-128"/>
                <a:ea typeface="Meiryo UI" panose="020B0604030504040204" pitchFamily="50" charset="-128"/>
              </a:defRPr>
            </a:lvl1pPr>
          </a:lstStyle>
          <a:p>
            <a:fld id="{E744613C-F010-4B6D-BB58-274C4CC55F39}" type="datetime4">
              <a:rPr lang="ja-JP" altLang="en-US" smtClean="0"/>
              <a:pPr/>
              <a:t>2018年1月19日</a:t>
            </a:fld>
            <a:endParaRPr lang="en-US" dirty="0"/>
          </a:p>
        </p:txBody>
      </p:sp>
      <p:sp>
        <p:nvSpPr>
          <p:cNvPr id="9" name="フッター プレースホルダー 8"/>
          <p:cNvSpPr>
            <a:spLocks noGrp="1"/>
          </p:cNvSpPr>
          <p:nvPr>
            <p:ph type="ftr" sz="quarter" idx="11"/>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10" name="スライド番号プレースホルダー 9"/>
          <p:cNvSpPr>
            <a:spLocks noGrp="1"/>
          </p:cNvSpPr>
          <p:nvPr>
            <p:ph type="sldNum" sz="quarter" idx="12"/>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C29C562B-C5D4-4BB9-8695-22C4C6D62169}" type="datetime4">
              <a:rPr lang="ja-JP" altLang="en-US" smtClean="0"/>
              <a:t>2018年1月19日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3E45CA8A-9A54-4D6D-A83E-98EC8CD05C21}" type="datetime4">
              <a:rPr lang="ja-JP" altLang="en-US" smtClean="0"/>
              <a:t>2018年1月19日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7" name="コンテンツ プレースホルダー 2"/>
          <p:cNvSpPr>
            <a:spLocks noGrp="1"/>
          </p:cNvSpPr>
          <p:nvPr>
            <p:ph idx="13" hasCustomPrompt="1"/>
          </p:nvPr>
        </p:nvSpPr>
        <p:spPr>
          <a:xfrm>
            <a:off x="1293812" y="685801"/>
            <a:ext cx="10287000" cy="41909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64D8F-C528-4AAA-8B89-68876D47388E}" type="datetime4">
              <a:rPr lang="ja-JP" altLang="en-US" smtClean="0"/>
              <a:pPr/>
              <a:t>2018年1月19日</a:t>
            </a:fld>
            <a:endParaRPr 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14600"/>
            <a:ext cx="8229599" cy="2819400"/>
          </a:xfrm>
        </p:spPr>
        <p:txBody>
          <a:bodyPr rtlCol="0" anchor="b">
            <a:normAutofit/>
          </a:bodyPr>
          <a:lstStyle>
            <a:lvl1pPr algn="l">
              <a:defRPr sz="4800" b="0" cap="none" baseline="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smtClean="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85167561-67F9-4611-B357-469F1CFFBB48}" type="datetime4">
              <a:rPr lang="ja-JP" altLang="en-US" smtClean="0"/>
              <a:pPr/>
              <a:t>2018年1月19日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hasCustomPrompt="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コンテンツ プレースホルダー 3"/>
          <p:cNvSpPr>
            <a:spLocks noGrp="1"/>
          </p:cNvSpPr>
          <p:nvPr>
            <p:ph sz="half" idx="2" hasCustomPrompt="1"/>
          </p:nvPr>
        </p:nvSpPr>
        <p:spPr>
          <a:xfrm>
            <a:off x="6551614" y="685800"/>
            <a:ext cx="502919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7CAB6E5-9BE0-4B14-88B5-D9D29A841831}" type="datetime4">
              <a:rPr lang="ja-JP" altLang="en-US" smtClean="0"/>
              <a:pPr/>
              <a:t>2018年1月19日</a:t>
            </a:fld>
            <a:endParaRPr 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441" y="5105400"/>
            <a:ext cx="10971372" cy="1066800"/>
          </a:xfrm>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hasCustomPrompt="1"/>
          </p:nvPr>
        </p:nvSpPr>
        <p:spPr>
          <a:xfrm>
            <a:off x="1293664"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hasCustomPrompt="1"/>
          </p:nvPr>
        </p:nvSpPr>
        <p:spPr>
          <a:xfrm>
            <a:off x="6550025"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B6DAD94-DDB4-49DB-83A2-91E6A707FC71}" type="datetime4">
              <a:rPr lang="ja-JP" altLang="en-US" smtClean="0"/>
              <a:pPr/>
              <a:t>2018年1月19日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47E4943-06BF-4028-A3A8-2DFFC7ACE87C}" type="datetime4">
              <a:rPr lang="ja-JP" altLang="en-US" smtClean="0"/>
              <a:pPr/>
              <a:t>2018年1月19日</a:t>
            </a:fld>
            <a:endParaRPr 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smtClean="0"/>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0111565F-E623-4806-935B-DA6896F0F9CA}" type="datetime4">
              <a:rPr lang="ja-JP" altLang="en-US" smtClean="0"/>
              <a:t>2018年1月19日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コンテンツ プレースホルダー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A05AA4E6-2D04-419E-A399-A678C35CCAD8}" type="datetime4">
              <a:rPr lang="ja-JP" altLang="en-US" smtClean="0"/>
              <a:t>2018年1月19日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smtClean="0"/>
              <a:t>図を追加</a:t>
            </a:r>
            <a:endParaRPr lang="ja-JP" altLang="en-US" noProof="0" dirty="0"/>
          </a:p>
        </p:txBody>
      </p:sp>
      <p:sp>
        <p:nvSpPr>
          <p:cNvPr id="5" name="日付プレースホルダー 4"/>
          <p:cNvSpPr>
            <a:spLocks noGrp="1"/>
          </p:cNvSpPr>
          <p:nvPr>
            <p:ph type="dt" sz="half" idx="10"/>
          </p:nvPr>
        </p:nvSpPr>
        <p:spPr/>
        <p:txBody>
          <a:bodyPr rtlCol="0"/>
          <a:lstStyle/>
          <a:p>
            <a:pPr rtl="0"/>
            <a:fld id="{C29EA056-DA08-43C6-92B3-6053098CEC2D}" type="datetime4">
              <a:rPr lang="ja-JP" altLang="en-US" smtClean="0"/>
              <a:t>2018年1月19日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長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Meiryo UI" panose="020B0604030504040204" pitchFamily="50" charset="-128"/>
                <a:ea typeface="Meiryo UI" panose="020B0604030504040204" pitchFamily="50" charset="-128"/>
              </a:defRPr>
            </a:lvl1pPr>
          </a:lstStyle>
          <a:p>
            <a:fld id="{64F8A12B-1FE1-4ECB-A9ED-CFC5CF191BCB}" type="datetime4">
              <a:rPr lang="ja-JP" altLang="en-US" smtClean="0"/>
              <a:t>2018年1月19日</a:t>
            </a:fld>
            <a:endParaRPr 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tx2"/>
          </a:solidFill>
          <a:latin typeface="ＭＳ 明朝" panose="02020609040205080304" pitchFamily="17" charset="-128"/>
          <a:ea typeface="ＭＳ 明朝" panose="02020609040205080304" pitchFamily="17"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953" y="1556792"/>
            <a:ext cx="7200477" cy="2304256"/>
          </a:xfrm>
        </p:spPr>
        <p:txBody>
          <a:bodyPr rtlCol="0">
            <a:normAutofit/>
          </a:bodyPr>
          <a:lstStyle/>
          <a:p>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年度インター生</a:t>
            </a:r>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　　成果</a:t>
            </a:r>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発表会</a:t>
            </a:r>
            <a:endParaRPr lang="ja-JP" altLang="en-US" sz="4000" dirty="0"/>
          </a:p>
        </p:txBody>
      </p:sp>
      <p:sp>
        <p:nvSpPr>
          <p:cNvPr id="3" name="サブタイトル 2"/>
          <p:cNvSpPr>
            <a:spLocks noGrp="1"/>
          </p:cNvSpPr>
          <p:nvPr>
            <p:ph type="subTitle" idx="1"/>
          </p:nvPr>
        </p:nvSpPr>
        <p:spPr>
          <a:xfrm>
            <a:off x="549796" y="5949280"/>
            <a:ext cx="3962400" cy="762000"/>
          </a:xfrm>
        </p:spPr>
        <p:txBody>
          <a:bodyPr rtlCol="0"/>
          <a:lstStyle/>
          <a:p>
            <a:r>
              <a:rPr lang="en-US"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GAKUEN</a:t>
            </a:r>
            <a:r>
              <a:rPr lang="ja-JP" altLang="en-US"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事業部　史明航</a:t>
            </a:r>
            <a:endParaRPr lang="ja-JP" altLang="en-US" dirty="0">
              <a:latin typeface="Meiryo UI" panose="020B0604030504040204" pitchFamily="50" charset="-128"/>
              <a:ea typeface="Meiryo UI" panose="020B0604030504040204" pitchFamily="50" charset="-128"/>
            </a:endParaRPr>
          </a:p>
        </p:txBody>
      </p:sp>
      <p:sp>
        <p:nvSpPr>
          <p:cNvPr id="4" name="正方形/長方形 3"/>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0301601">
            <a:off x="170850" y="-102484"/>
            <a:ext cx="2376264" cy="2304256"/>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graphicFrame>
        <p:nvGraphicFramePr>
          <p:cNvPr id="7" name="コンテンツ プレースホルダー 72"/>
          <p:cNvGraphicFramePr>
            <a:graphicFrameLocks noGrp="1"/>
          </p:cNvGraphicFramePr>
          <p:nvPr>
            <p:ph idx="13"/>
            <p:extLst>
              <p:ext uri="{D42A27DB-BD31-4B8C-83A1-F6EECF244321}">
                <p14:modId xmlns:p14="http://schemas.microsoft.com/office/powerpoint/2010/main" val="1687603061"/>
              </p:ext>
            </p:extLst>
          </p:nvPr>
        </p:nvGraphicFramePr>
        <p:xfrm>
          <a:off x="837828" y="1772816"/>
          <a:ext cx="102870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10</a:t>
            </a:r>
            <a:endParaRPr kumimoji="1" lang="ja-JP" altLang="en-US" dirty="0">
              <a:solidFill>
                <a:schemeClr val="tx1"/>
              </a:solidFill>
            </a:endParaRPr>
          </a:p>
        </p:txBody>
      </p:sp>
    </p:spTree>
    <p:extLst>
      <p:ext uri="{BB962C8B-B14F-4D97-AF65-F5344CB8AC3E}">
        <p14:creationId xmlns:p14="http://schemas.microsoft.com/office/powerpoint/2010/main" val="199357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184" y="439257"/>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２．実装知識の向上</a:t>
            </a:r>
            <a:endParaRPr lang="en-US" altLang="ja-JP" sz="3200" dirty="0">
              <a:solidFill>
                <a:srgbClr val="58B6C0"/>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11</a:t>
            </a:r>
            <a:endParaRPr kumimoji="1" lang="ja-JP" altLang="en-US" dirty="0">
              <a:solidFill>
                <a:schemeClr val="tx1"/>
              </a:solidFill>
            </a:endParaRPr>
          </a:p>
        </p:txBody>
      </p:sp>
    </p:spTree>
    <p:extLst>
      <p:ext uri="{BB962C8B-B14F-4D97-AF65-F5344CB8AC3E}">
        <p14:creationId xmlns:p14="http://schemas.microsoft.com/office/powerpoint/2010/main" val="23700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7748" y="188640"/>
            <a:ext cx="4248472" cy="697925"/>
          </a:xfrm>
        </p:spPr>
        <p:txBody>
          <a:bodyPr>
            <a:normAutofit/>
          </a:bodyPr>
          <a:lstStyle/>
          <a:p>
            <a:pPr algn="ctr"/>
            <a:r>
              <a:rPr lang="ja-JP" altLang="en-US" sz="3200" dirty="0">
                <a:solidFill>
                  <a:srgbClr val="FF0000"/>
                </a:solidFill>
                <a:latin typeface="+mn-lt"/>
                <a:ea typeface="+mn-ea"/>
                <a:cs typeface="+mn-cs"/>
              </a:rPr>
              <a:t>たくさんのエラー</a:t>
            </a:r>
          </a:p>
        </p:txBody>
      </p:sp>
      <p:pic>
        <p:nvPicPr>
          <p:cNvPr id="5" name="図 4"/>
          <p:cNvPicPr>
            <a:picLocks noChangeAspect="1"/>
          </p:cNvPicPr>
          <p:nvPr/>
        </p:nvPicPr>
        <p:blipFill>
          <a:blip r:embed="rId3"/>
          <a:stretch>
            <a:fillRect/>
          </a:stretch>
        </p:blipFill>
        <p:spPr>
          <a:xfrm>
            <a:off x="1269876" y="998874"/>
            <a:ext cx="8864936" cy="4911303"/>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18001" t="9213" r="13278" b="3635"/>
          <a:stretch/>
        </p:blipFill>
        <p:spPr>
          <a:xfrm>
            <a:off x="10134812" y="4279565"/>
            <a:ext cx="2054013" cy="2604894"/>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12</a:t>
            </a:r>
            <a:endParaRPr kumimoji="1" lang="ja-JP" altLang="en-US" dirty="0">
              <a:solidFill>
                <a:schemeClr val="tx1"/>
              </a:solidFill>
            </a:endParaRPr>
          </a:p>
        </p:txBody>
      </p:sp>
    </p:spTree>
    <p:extLst>
      <p:ext uri="{BB962C8B-B14F-4D97-AF65-F5344CB8AC3E}">
        <p14:creationId xmlns:p14="http://schemas.microsoft.com/office/powerpoint/2010/main" val="1568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1341884" y="341221"/>
            <a:ext cx="8203168" cy="4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l="24638" t="3382" r="25121"/>
          <a:stretch/>
        </p:blipFill>
        <p:spPr>
          <a:xfrm>
            <a:off x="9982844" y="1421341"/>
            <a:ext cx="1444810" cy="3464024"/>
          </a:xfrm>
          <a:prstGeom prst="rect">
            <a:avLst/>
          </a:prstGeom>
        </p:spPr>
      </p:pic>
      <p:sp>
        <p:nvSpPr>
          <p:cNvPr id="11" name="雲形吹き出し 10"/>
          <p:cNvSpPr/>
          <p:nvPr/>
        </p:nvSpPr>
        <p:spPr>
          <a:xfrm>
            <a:off x="4222204" y="5070478"/>
            <a:ext cx="4611384" cy="1656184"/>
          </a:xfrm>
          <a:prstGeom prst="cloudCallout">
            <a:avLst>
              <a:gd name="adj1" fmla="val 77002"/>
              <a:gd name="adj2" fmla="val -4844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dirty="0" smtClean="0"/>
              <a:t>理解ない</a:t>
            </a:r>
            <a:endParaRPr kumimoji="1" lang="ja-JP" altLang="en-US" sz="2400" dirty="0"/>
          </a:p>
        </p:txBody>
      </p:sp>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13</a:t>
            </a:r>
            <a:endParaRPr kumimoji="1" lang="ja-JP" altLang="en-US" dirty="0">
              <a:solidFill>
                <a:schemeClr val="tx1"/>
              </a:solidFill>
            </a:endParaRPr>
          </a:p>
        </p:txBody>
      </p:sp>
    </p:spTree>
    <p:extLst>
      <p:ext uri="{BB962C8B-B14F-4D97-AF65-F5344CB8AC3E}">
        <p14:creationId xmlns:p14="http://schemas.microsoft.com/office/powerpoint/2010/main" val="83677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413892" y="1844824"/>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ロジック理解やコピーでないと実装できないといった実装スキルの低さを痛感</a:t>
            </a:r>
            <a:r>
              <a:rPr lang="ja-JP" altLang="ja-JP" sz="2400" dirty="0" smtClean="0">
                <a:solidFill>
                  <a:schemeClr val="tx2"/>
                </a:solidFill>
                <a:latin typeface="Meiryo UI" panose="020B0604030504040204" pitchFamily="50" charset="-128"/>
                <a:ea typeface="Meiryo UI" panose="020B0604030504040204" pitchFamily="50" charset="-128"/>
              </a:rPr>
              <a:t>し</a:t>
            </a:r>
            <a:r>
              <a:rPr lang="ja-JP" altLang="en-US" sz="2400" dirty="0" smtClean="0">
                <a:solidFill>
                  <a:schemeClr val="tx2"/>
                </a:solidFill>
                <a:latin typeface="Meiryo UI" panose="020B0604030504040204" pitchFamily="50" charset="-128"/>
                <a:ea typeface="Meiryo UI" panose="020B0604030504040204" pitchFamily="50" charset="-128"/>
              </a:rPr>
              <a:t>ました</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14</a:t>
            </a:r>
            <a:endParaRPr kumimoji="1" lang="ja-JP" altLang="en-US" dirty="0">
              <a:solidFill>
                <a:schemeClr val="tx1"/>
              </a:solidFill>
            </a:endParaRPr>
          </a:p>
        </p:txBody>
      </p:sp>
      <p:sp>
        <p:nvSpPr>
          <p:cNvPr id="2" name="円形吹き出し 1"/>
          <p:cNvSpPr/>
          <p:nvPr/>
        </p:nvSpPr>
        <p:spPr>
          <a:xfrm>
            <a:off x="8182644" y="476672"/>
            <a:ext cx="2880320" cy="2160240"/>
          </a:xfrm>
          <a:prstGeom prst="wedgeEllipseCallout">
            <a:avLst>
              <a:gd name="adj1" fmla="val 52883"/>
              <a:gd name="adj2" fmla="val 67522"/>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400" dirty="0" smtClean="0"/>
              <a:t>どう</a:t>
            </a:r>
            <a:r>
              <a:rPr lang="ja-JP" altLang="en-US" sz="2400" dirty="0"/>
              <a:t>しますか？</a:t>
            </a:r>
            <a:endParaRPr kumimoji="1" lang="ja-JP" altLang="en-US" sz="2400" dirty="0"/>
          </a:p>
        </p:txBody>
      </p:sp>
    </p:spTree>
    <p:extLst>
      <p:ext uri="{BB962C8B-B14F-4D97-AF65-F5344CB8AC3E}">
        <p14:creationId xmlns:p14="http://schemas.microsoft.com/office/powerpoint/2010/main" val="209390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133972" y="1207072"/>
            <a:ext cx="9433048" cy="4536504"/>
          </a:xfrm>
        </p:spPr>
        <p:txBody>
          <a:bodyPr/>
          <a:lstStyle/>
          <a:p>
            <a:endParaRPr lang="en-US" altLang="ja-JP" dirty="0" smtClean="0">
              <a:solidFill>
                <a:schemeClr val="tx2"/>
              </a:solidFill>
            </a:endParaRPr>
          </a:p>
          <a:p>
            <a:pPr>
              <a:lnSpc>
                <a:spcPct val="200000"/>
              </a:lnSpc>
            </a:pPr>
            <a:r>
              <a:rPr lang="ja-JP" altLang="ja-JP" sz="2400" dirty="0">
                <a:solidFill>
                  <a:schemeClr val="tx2"/>
                </a:solidFill>
              </a:rPr>
              <a:t>デバック方法やログの確認方法を真似する</a:t>
            </a:r>
            <a:endParaRPr lang="en-US" altLang="ja-JP" sz="2400" dirty="0" smtClean="0">
              <a:solidFill>
                <a:schemeClr val="tx2"/>
              </a:solidFill>
            </a:endParaRPr>
          </a:p>
          <a:p>
            <a:pPr>
              <a:lnSpc>
                <a:spcPct val="200000"/>
              </a:lnSpc>
            </a:pPr>
            <a:r>
              <a:rPr lang="ja-JP" altLang="ja-JP" sz="2400" dirty="0" smtClean="0">
                <a:solidFill>
                  <a:schemeClr val="tx2"/>
                </a:solidFill>
              </a:rPr>
              <a:t>インターネット</a:t>
            </a:r>
            <a:r>
              <a:rPr lang="ja-JP" altLang="ja-JP" sz="2400" dirty="0">
                <a:solidFill>
                  <a:schemeClr val="tx2"/>
                </a:solidFill>
              </a:rPr>
              <a:t>で資料を</a:t>
            </a:r>
            <a:r>
              <a:rPr lang="ja-JP" altLang="ja-JP" sz="2400" dirty="0" smtClean="0">
                <a:solidFill>
                  <a:schemeClr val="tx2"/>
                </a:solidFill>
              </a:rPr>
              <a:t>さがし</a:t>
            </a:r>
            <a:r>
              <a:rPr lang="ja-JP" altLang="en-US" sz="2400" dirty="0" smtClean="0">
                <a:solidFill>
                  <a:schemeClr val="tx2"/>
                </a:solidFill>
              </a:rPr>
              <a:t>ました</a:t>
            </a:r>
            <a:endParaRPr lang="en-US" altLang="ja-JP" sz="2400" dirty="0" smtClean="0">
              <a:solidFill>
                <a:schemeClr val="tx2"/>
              </a:solidFill>
            </a:endParaRPr>
          </a:p>
          <a:p>
            <a:pPr>
              <a:lnSpc>
                <a:spcPct val="200000"/>
              </a:lnSpc>
            </a:pPr>
            <a:r>
              <a:rPr lang="ja-JP" altLang="ja-JP" sz="2400" dirty="0">
                <a:solidFill>
                  <a:schemeClr val="tx2"/>
                </a:solidFill>
              </a:rPr>
              <a:t>プログラムを繰り返して理解しました</a:t>
            </a:r>
            <a:endParaRPr kumimoji="1" lang="ja-JP" altLang="en-US" sz="2400"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9550796" y="3861048"/>
            <a:ext cx="1648876" cy="2282180"/>
          </a:xfrm>
          <a:prstGeom prst="rect">
            <a:avLst/>
          </a:prstGeom>
        </p:spPr>
      </p:pic>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15</a:t>
            </a:r>
            <a:endParaRPr kumimoji="1" lang="ja-JP" altLang="en-US" dirty="0">
              <a:solidFill>
                <a:schemeClr val="tx1"/>
              </a:solidFill>
            </a:endParaRPr>
          </a:p>
        </p:txBody>
      </p:sp>
    </p:spTree>
    <p:extLst>
      <p:ext uri="{BB962C8B-B14F-4D97-AF65-F5344CB8AC3E}">
        <p14:creationId xmlns:p14="http://schemas.microsoft.com/office/powerpoint/2010/main" val="265687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106819" y="1884105"/>
            <a:ext cx="10028153" cy="4137183"/>
          </a:xfrm>
        </p:spPr>
        <p:txBody>
          <a:bodyPr>
            <a:normAutofit/>
          </a:bodyPr>
          <a:lstStyle/>
          <a:p>
            <a:pPr>
              <a:lnSpc>
                <a:spcPct val="200000"/>
              </a:lnSpc>
            </a:pPr>
            <a:r>
              <a:rPr lang="ja-JP" altLang="ja-JP" sz="2400" dirty="0" smtClean="0">
                <a:solidFill>
                  <a:schemeClr val="tx2"/>
                </a:solidFill>
              </a:rPr>
              <a:t>だんだん</a:t>
            </a:r>
            <a:r>
              <a:rPr lang="ja-JP" altLang="ja-JP" sz="2400" dirty="0">
                <a:solidFill>
                  <a:schemeClr val="tx2"/>
                </a:solidFill>
              </a:rPr>
              <a:t>とエラーの自己解決が</a:t>
            </a:r>
            <a:r>
              <a:rPr lang="ja-JP" altLang="ja-JP" sz="2400" dirty="0" smtClean="0">
                <a:solidFill>
                  <a:schemeClr val="tx2"/>
                </a:solidFill>
              </a:rPr>
              <a:t>増えました</a:t>
            </a:r>
            <a:endParaRPr lang="en-US" altLang="ja-JP" sz="2400" dirty="0" smtClean="0">
              <a:solidFill>
                <a:schemeClr val="tx2"/>
              </a:solidFill>
            </a:endParaRPr>
          </a:p>
          <a:p>
            <a:pPr>
              <a:lnSpc>
                <a:spcPct val="200000"/>
              </a:lnSpc>
            </a:pPr>
            <a:r>
              <a:rPr lang="ja-JP" altLang="ja-JP" sz="2400" dirty="0">
                <a:solidFill>
                  <a:schemeClr val="tx2"/>
                </a:solidFill>
              </a:rPr>
              <a:t>曖昧だった知識が明確に</a:t>
            </a:r>
            <a:r>
              <a:rPr lang="ja-JP" altLang="ja-JP" sz="2400" dirty="0" smtClean="0">
                <a:solidFill>
                  <a:schemeClr val="tx2"/>
                </a:solidFill>
              </a:rPr>
              <a:t>なり</a:t>
            </a:r>
            <a:r>
              <a:rPr lang="ja-JP" altLang="en-US" sz="2400" dirty="0" smtClean="0">
                <a:solidFill>
                  <a:schemeClr val="tx2"/>
                </a:solidFill>
              </a:rPr>
              <a:t>ました</a:t>
            </a:r>
            <a:endParaRPr lang="en-US" altLang="ja-JP" sz="2400" dirty="0" smtClean="0">
              <a:solidFill>
                <a:schemeClr val="tx2"/>
              </a:solidFill>
            </a:endParaRPr>
          </a:p>
          <a:p>
            <a:pPr>
              <a:lnSpc>
                <a:spcPct val="200000"/>
              </a:lnSpc>
            </a:pPr>
            <a:r>
              <a:rPr lang="en-US" altLang="ja-JP" sz="2400" dirty="0">
                <a:solidFill>
                  <a:schemeClr val="tx2"/>
                </a:solidFill>
              </a:rPr>
              <a:t>Java</a:t>
            </a:r>
            <a:r>
              <a:rPr lang="ja-JP" altLang="ja-JP" sz="2400" dirty="0">
                <a:solidFill>
                  <a:schemeClr val="tx2"/>
                </a:solidFill>
              </a:rPr>
              <a:t>に自信を持ちました</a:t>
            </a:r>
            <a:endParaRPr kumimoji="1" lang="ja-JP" altLang="en-US" sz="2400" dirty="0"/>
          </a:p>
        </p:txBody>
      </p:sp>
      <p:sp>
        <p:nvSpPr>
          <p:cNvPr id="4" name="爆発 1 3"/>
          <p:cNvSpPr/>
          <p:nvPr/>
        </p:nvSpPr>
        <p:spPr>
          <a:xfrm rot="21381617">
            <a:off x="170715" y="57684"/>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pic>
        <p:nvPicPr>
          <p:cNvPr id="5" name="Picture 2" descr="C:\Users\y.kakutani\Downloads\l_133.png"/>
          <p:cNvPicPr>
            <a:picLocks noChangeAspect="1" noChangeArrowheads="1"/>
          </p:cNvPicPr>
          <p:nvPr/>
        </p:nvPicPr>
        <p:blipFill>
          <a:blip r:embed="rId3" cstate="print"/>
          <a:srcRect/>
          <a:stretch>
            <a:fillRect/>
          </a:stretch>
        </p:blipFill>
        <p:spPr bwMode="auto">
          <a:xfrm>
            <a:off x="7822603" y="3354443"/>
            <a:ext cx="4366221" cy="3503557"/>
          </a:xfrm>
          <a:prstGeom prst="rect">
            <a:avLst/>
          </a:prstGeom>
          <a:noFill/>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16</a:t>
            </a:r>
            <a:endParaRPr kumimoji="1" lang="ja-JP" altLang="en-US" dirty="0">
              <a:solidFill>
                <a:schemeClr val="tx1"/>
              </a:solidFill>
            </a:endParaRPr>
          </a:p>
        </p:txBody>
      </p:sp>
    </p:spTree>
    <p:extLst>
      <p:ext uri="{BB962C8B-B14F-4D97-AF65-F5344CB8AC3E}">
        <p14:creationId xmlns:p14="http://schemas.microsoft.com/office/powerpoint/2010/main" val="354588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909836" y="1772816"/>
            <a:ext cx="10287000" cy="4190999"/>
          </a:xfrm>
        </p:spPr>
        <p:txBody>
          <a:bodyPr/>
          <a:lstStyle/>
          <a:p>
            <a:r>
              <a:rPr kumimoji="1" lang="ja-JP" altLang="en-US" dirty="0" smtClean="0"/>
              <a:t>写真</a:t>
            </a:r>
            <a:endParaRPr kumimoji="1" lang="ja-JP" altLang="en-US" dirty="0"/>
          </a:p>
        </p:txBody>
      </p:sp>
      <p:sp>
        <p:nvSpPr>
          <p:cNvPr id="4" name="正方形/長方形 3"/>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17</a:t>
            </a:r>
            <a:endParaRPr kumimoji="1" lang="ja-JP" altLang="en-US" dirty="0">
              <a:solidFill>
                <a:schemeClr val="tx1"/>
              </a:solidFill>
            </a:endParaRPr>
          </a:p>
        </p:txBody>
      </p:sp>
      <p:sp>
        <p:nvSpPr>
          <p:cNvPr id="5" name="大波 4"/>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b="1" dirty="0">
                <a:solidFill>
                  <a:schemeClr val="bg1"/>
                </a:solidFill>
              </a:rPr>
              <a:t>卒業研究</a:t>
            </a:r>
            <a:endParaRPr lang="ja-JP" altLang="en-US" sz="3200" b="1" dirty="0">
              <a:solidFill>
                <a:schemeClr val="bg1"/>
              </a:solidFill>
            </a:endParaRPr>
          </a:p>
        </p:txBody>
      </p:sp>
    </p:spTree>
    <p:extLst>
      <p:ext uri="{BB962C8B-B14F-4D97-AF65-F5344CB8AC3E}">
        <p14:creationId xmlns:p14="http://schemas.microsoft.com/office/powerpoint/2010/main" val="6837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3772"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３．社会人への意識の改善</a:t>
            </a:r>
            <a:endParaRPr lang="ja-JP" altLang="ja-JP" sz="3200" dirty="0">
              <a:solidFill>
                <a:srgbClr val="58B6C0"/>
              </a:solidFill>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18</a:t>
            </a:r>
            <a:endParaRPr kumimoji="1" lang="ja-JP" altLang="en-US" dirty="0">
              <a:solidFill>
                <a:schemeClr val="tx1"/>
              </a:solidFill>
            </a:endParaRPr>
          </a:p>
        </p:txBody>
      </p:sp>
    </p:spTree>
    <p:extLst>
      <p:ext uri="{BB962C8B-B14F-4D97-AF65-F5344CB8AC3E}">
        <p14:creationId xmlns:p14="http://schemas.microsoft.com/office/powerpoint/2010/main" val="27089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01825" y="2132856"/>
            <a:ext cx="10287000" cy="4190999"/>
          </a:xfrm>
        </p:spPr>
        <p:txBody>
          <a:bodyPr>
            <a:normAutofit/>
          </a:bodyPr>
          <a:lstStyle/>
          <a:p>
            <a:pPr>
              <a:lnSpc>
                <a:spcPct val="200000"/>
              </a:lnSpc>
            </a:pPr>
            <a:r>
              <a:rPr lang="ja-JP" altLang="ja-JP" sz="2400" dirty="0">
                <a:solidFill>
                  <a:schemeClr val="tx2"/>
                </a:solidFill>
              </a:rPr>
              <a:t>先輩に質問した前、問題点が整理</a:t>
            </a:r>
            <a:r>
              <a:rPr lang="ja-JP" altLang="ja-JP" sz="2400" dirty="0" smtClean="0">
                <a:solidFill>
                  <a:schemeClr val="tx2"/>
                </a:solidFill>
              </a:rPr>
              <a:t>できな</a:t>
            </a:r>
            <a:r>
              <a:rPr lang="ja-JP" altLang="en-US" sz="2400" dirty="0" smtClean="0">
                <a:solidFill>
                  <a:schemeClr val="tx2"/>
                </a:solidFill>
              </a:rPr>
              <a:t>いです</a:t>
            </a:r>
            <a:endParaRPr lang="en-US" altLang="ja-JP" sz="2400" dirty="0" smtClean="0">
              <a:solidFill>
                <a:schemeClr val="tx2"/>
              </a:solidFill>
            </a:endParaRPr>
          </a:p>
          <a:p>
            <a:pPr>
              <a:lnSpc>
                <a:spcPct val="200000"/>
              </a:lnSpc>
            </a:pPr>
            <a:r>
              <a:rPr lang="ja-JP" altLang="ja-JP" sz="2400" dirty="0" smtClean="0">
                <a:solidFill>
                  <a:schemeClr val="tx2"/>
                </a:solidFill>
              </a:rPr>
              <a:t>報告</a:t>
            </a:r>
            <a:r>
              <a:rPr lang="ja-JP" altLang="ja-JP" sz="2400" dirty="0">
                <a:solidFill>
                  <a:schemeClr val="tx2"/>
                </a:solidFill>
              </a:rPr>
              <a:t>と相談もないことがあります</a:t>
            </a:r>
            <a:endParaRPr kumimoji="1" lang="ja-JP" altLang="en-US" sz="2400" dirty="0"/>
          </a:p>
        </p:txBody>
      </p:sp>
      <p:sp>
        <p:nvSpPr>
          <p:cNvPr id="4" name="雲形吹き出し 3"/>
          <p:cNvSpPr/>
          <p:nvPr/>
        </p:nvSpPr>
        <p:spPr>
          <a:xfrm>
            <a:off x="605681" y="404664"/>
            <a:ext cx="2592288" cy="1296144"/>
          </a:xfrm>
          <a:prstGeom prst="cloudCallout">
            <a:avLst>
              <a:gd name="adj1" fmla="val 31238"/>
              <a:gd name="adj2" fmla="val 6473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問題</a:t>
            </a:r>
            <a:endParaRPr kumimoji="1" lang="ja-JP" altLang="en-US" sz="3200" dirty="0"/>
          </a:p>
        </p:txBody>
      </p:sp>
      <p:pic>
        <p:nvPicPr>
          <p:cNvPr id="5" name="Picture 2" descr="C:\Users\y.kakutani\Downloads\l_266.png"/>
          <p:cNvPicPr>
            <a:picLocks noChangeAspect="1" noChangeArrowheads="1"/>
          </p:cNvPicPr>
          <p:nvPr/>
        </p:nvPicPr>
        <p:blipFill>
          <a:blip r:embed="rId3" cstate="print"/>
          <a:srcRect/>
          <a:stretch>
            <a:fillRect/>
          </a:stretch>
        </p:blipFill>
        <p:spPr bwMode="auto">
          <a:xfrm>
            <a:off x="4078188" y="4437112"/>
            <a:ext cx="3629243" cy="2540470"/>
          </a:xfrm>
          <a:prstGeom prst="rect">
            <a:avLst/>
          </a:prstGeom>
          <a:noFill/>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19</a:t>
            </a:r>
            <a:endParaRPr kumimoji="1" lang="ja-JP" altLang="en-US" dirty="0">
              <a:solidFill>
                <a:schemeClr val="tx1"/>
              </a:solidFill>
            </a:endParaRPr>
          </a:p>
        </p:txBody>
      </p:sp>
    </p:spTree>
    <p:extLst>
      <p:ext uri="{BB962C8B-B14F-4D97-AF65-F5344CB8AC3E}">
        <p14:creationId xmlns:p14="http://schemas.microsoft.com/office/powerpoint/2010/main" val="24402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１．これまでの研修内容</a:t>
            </a:r>
            <a:endParaRPr lang="en-US" altLang="ja-JP" sz="3200" dirty="0"/>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２．生活について</a:t>
            </a:r>
            <a:endParaRPr lang="en-US" altLang="ja-JP" sz="3200" dirty="0"/>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３．</a:t>
            </a:r>
            <a:r>
              <a:rPr lang="ja-JP" altLang="ja-JP" sz="3200" dirty="0"/>
              <a:t>今後の目標</a:t>
            </a:r>
          </a:p>
        </p:txBody>
      </p:sp>
      <p:sp>
        <p:nvSpPr>
          <p:cNvPr id="8" name="正方形/長方形 7"/>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自分の作業が次のスケジュールに影響を</a:t>
            </a:r>
            <a:r>
              <a:rPr lang="ja-JP" altLang="ja-JP" sz="2400" dirty="0" smtClean="0">
                <a:solidFill>
                  <a:schemeClr val="tx2"/>
                </a:solidFill>
                <a:latin typeface="Meiryo UI" panose="020B0604030504040204" pitchFamily="50" charset="-128"/>
                <a:ea typeface="Meiryo UI" panose="020B0604030504040204" pitchFamily="50" charset="-128"/>
              </a:rPr>
              <a:t>与え</a:t>
            </a:r>
            <a:r>
              <a:rPr lang="ja-JP" altLang="en-US" sz="2400" dirty="0" smtClean="0">
                <a:solidFill>
                  <a:schemeClr val="tx2"/>
                </a:solidFill>
                <a:latin typeface="Meiryo UI" panose="020B0604030504040204" pitchFamily="50" charset="-128"/>
                <a:ea typeface="Meiryo UI" panose="020B0604030504040204" pitchFamily="50" charset="-128"/>
              </a:rPr>
              <a:t>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2</a:t>
            </a:r>
            <a:r>
              <a:rPr kumimoji="1" lang="en-US" altLang="ja-JP" dirty="0" smtClean="0">
                <a:solidFill>
                  <a:schemeClr val="tx1"/>
                </a:solidFill>
              </a:rPr>
              <a:t>0</a:t>
            </a:r>
            <a:endParaRPr kumimoji="1" lang="ja-JP" altLang="en-US" dirty="0">
              <a:solidFill>
                <a:schemeClr val="tx1"/>
              </a:solidFill>
            </a:endParaRPr>
          </a:p>
        </p:txBody>
      </p:sp>
      <p:sp>
        <p:nvSpPr>
          <p:cNvPr id="2" name="大波 1"/>
          <p:cNvSpPr/>
          <p:nvPr/>
        </p:nvSpPr>
        <p:spPr>
          <a:xfrm>
            <a:off x="1537482" y="1844824"/>
            <a:ext cx="8496944" cy="2520280"/>
          </a:xfrm>
          <a:prstGeom prst="wave">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dirty="0">
                <a:solidFill>
                  <a:schemeClr val="bg1"/>
                </a:solidFill>
                <a:latin typeface="Meiryo UI" panose="020B0604030504040204" pitchFamily="50" charset="-128"/>
                <a:ea typeface="Meiryo UI" panose="020B0604030504040204" pitchFamily="50" charset="-128"/>
              </a:rPr>
              <a:t>このままではだめだ</a:t>
            </a:r>
            <a:endParaRPr kumimoji="1" lang="ja-JP" altLang="en-US" sz="3200" dirty="0">
              <a:solidFill>
                <a:schemeClr val="bg1"/>
              </a:solidFill>
            </a:endParaRPr>
          </a:p>
        </p:txBody>
      </p:sp>
    </p:spTree>
    <p:extLst>
      <p:ext uri="{BB962C8B-B14F-4D97-AF65-F5344CB8AC3E}">
        <p14:creationId xmlns:p14="http://schemas.microsoft.com/office/powerpoint/2010/main" val="23201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6923" y="940135"/>
            <a:ext cx="9433048" cy="4536504"/>
          </a:xfrm>
        </p:spPr>
        <p:txBody>
          <a:bodyPr/>
          <a:lstStyle/>
          <a:p>
            <a:endParaRPr lang="en-US" altLang="ja-JP" dirty="0" smtClean="0">
              <a:solidFill>
                <a:schemeClr val="tx2"/>
              </a:solidFill>
            </a:endParaRPr>
          </a:p>
          <a:p>
            <a:pPr>
              <a:lnSpc>
                <a:spcPct val="200000"/>
              </a:lnSpc>
            </a:pPr>
            <a:r>
              <a:rPr lang="ja-JP" altLang="ja-JP" sz="2400" dirty="0" smtClean="0">
                <a:solidFill>
                  <a:schemeClr val="tx2"/>
                </a:solidFill>
              </a:rPr>
              <a:t>報連相</a:t>
            </a:r>
            <a:r>
              <a:rPr lang="ja-JP" altLang="en-US" sz="2400" dirty="0" smtClean="0">
                <a:solidFill>
                  <a:schemeClr val="tx2"/>
                </a:solidFill>
              </a:rPr>
              <a:t>は</a:t>
            </a:r>
            <a:r>
              <a:rPr lang="ja-JP" altLang="ja-JP" sz="2400" dirty="0" smtClean="0">
                <a:solidFill>
                  <a:schemeClr val="tx2"/>
                </a:solidFill>
              </a:rPr>
              <a:t>あまり</a:t>
            </a:r>
            <a:r>
              <a:rPr lang="ja-JP" altLang="ja-JP" sz="2400" dirty="0">
                <a:solidFill>
                  <a:schemeClr val="tx2"/>
                </a:solidFill>
              </a:rPr>
              <a:t>応用できていないことを</a:t>
            </a:r>
            <a:r>
              <a:rPr lang="ja-JP" altLang="ja-JP" sz="2400" dirty="0" smtClean="0">
                <a:solidFill>
                  <a:schemeClr val="tx2"/>
                </a:solidFill>
              </a:rPr>
              <a:t>反省</a:t>
            </a:r>
            <a:r>
              <a:rPr lang="ja-JP" altLang="en-US" sz="2400" dirty="0" smtClean="0">
                <a:solidFill>
                  <a:schemeClr val="tx2"/>
                </a:solidFill>
              </a:rPr>
              <a:t>しました</a:t>
            </a:r>
            <a:endParaRPr lang="en-US" altLang="ja-JP" sz="2400" dirty="0" smtClean="0">
              <a:solidFill>
                <a:schemeClr val="tx2"/>
              </a:solidFill>
            </a:endParaRPr>
          </a:p>
          <a:p>
            <a:pPr>
              <a:lnSpc>
                <a:spcPct val="200000"/>
              </a:lnSpc>
            </a:pPr>
            <a:r>
              <a:rPr lang="ja-JP" altLang="ja-JP" sz="2400" dirty="0">
                <a:solidFill>
                  <a:schemeClr val="tx2"/>
                </a:solidFill>
              </a:rPr>
              <a:t>社会人基礎の知識を繰り返して、</a:t>
            </a:r>
            <a:r>
              <a:rPr lang="ja-JP" altLang="ja-JP" sz="2400" dirty="0" smtClean="0">
                <a:solidFill>
                  <a:schemeClr val="tx2"/>
                </a:solidFill>
              </a:rPr>
              <a:t>学びました</a:t>
            </a:r>
            <a:endParaRPr lang="en-US" altLang="ja-JP" sz="2400" dirty="0" smtClean="0">
              <a:solidFill>
                <a:schemeClr val="tx2"/>
              </a:solidFill>
            </a:endParaRPr>
          </a:p>
          <a:p>
            <a:pPr>
              <a:lnSpc>
                <a:spcPct val="200000"/>
              </a:lnSpc>
            </a:pPr>
            <a:r>
              <a:rPr lang="ja-JP" altLang="ja-JP" sz="2400" dirty="0">
                <a:solidFill>
                  <a:schemeClr val="tx2"/>
                </a:solidFill>
              </a:rPr>
              <a:t>目的と原因を深く考えるようになって、見方が変わっていきました</a:t>
            </a:r>
            <a:endParaRPr kumimoji="1" lang="ja-JP" altLang="en-US" sz="2400"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10083955" y="4335549"/>
            <a:ext cx="1648876" cy="2282180"/>
          </a:xfrm>
          <a:prstGeom prst="rect">
            <a:avLst/>
          </a:prstGeom>
        </p:spPr>
      </p:pic>
      <p:sp>
        <p:nvSpPr>
          <p:cNvPr id="5" name="正方形/長方形 4"/>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21</a:t>
            </a:r>
            <a:endParaRPr kumimoji="1" lang="ja-JP" altLang="en-US" dirty="0">
              <a:solidFill>
                <a:schemeClr val="tx1"/>
              </a:solidFill>
            </a:endParaRPr>
          </a:p>
        </p:txBody>
      </p:sp>
    </p:spTree>
    <p:extLst>
      <p:ext uri="{BB962C8B-B14F-4D97-AF65-F5344CB8AC3E}">
        <p14:creationId xmlns:p14="http://schemas.microsoft.com/office/powerpoint/2010/main" val="14523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1381617">
            <a:off x="242722" y="174316"/>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結果</a:t>
            </a:r>
            <a:endParaRPr kumimoji="1" lang="ja-JP" altLang="en-US" sz="3200" dirty="0"/>
          </a:p>
        </p:txBody>
      </p:sp>
      <p:pic>
        <p:nvPicPr>
          <p:cNvPr id="5" name="图片 8" descr="fa101man036"/>
          <p:cNvPicPr>
            <a:picLocks noChangeAspect="1"/>
          </p:cNvPicPr>
          <p:nvPr/>
        </p:nvPicPr>
        <p:blipFill>
          <a:blip r:embed="rId3" cstate="print"/>
          <a:stretch>
            <a:fillRect/>
          </a:stretch>
        </p:blipFill>
        <p:spPr>
          <a:xfrm>
            <a:off x="9622804" y="3284984"/>
            <a:ext cx="2152650" cy="3393616"/>
          </a:xfrm>
          <a:prstGeom prst="rect">
            <a:avLst/>
          </a:prstGeom>
        </p:spPr>
      </p:pic>
      <p:sp>
        <p:nvSpPr>
          <p:cNvPr id="2" name="角丸四角形吹き出し 1"/>
          <p:cNvSpPr/>
          <p:nvPr/>
        </p:nvSpPr>
        <p:spPr>
          <a:xfrm>
            <a:off x="1845940" y="1484784"/>
            <a:ext cx="7272808" cy="3857048"/>
          </a:xfrm>
          <a:prstGeom prst="wedgeRoundRectCallout">
            <a:avLst>
              <a:gd name="adj1" fmla="val 60442"/>
              <a:gd name="adj2" fmla="val 34195"/>
              <a:gd name="adj3" fmla="val 1666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400" dirty="0">
                <a:solidFill>
                  <a:schemeClr val="tx2"/>
                </a:solidFill>
                <a:latin typeface="Meiryo UI" panose="020B0604030504040204" pitchFamily="50" charset="-128"/>
                <a:ea typeface="Meiryo UI" panose="020B0604030504040204" pitchFamily="50" charset="-128"/>
              </a:rPr>
              <a:t>作業を完了させるだけでは社会人としての責任感はあまり</a:t>
            </a:r>
            <a:r>
              <a:rPr lang="ja-JP" altLang="ja-JP" sz="2400" dirty="0" smtClean="0">
                <a:solidFill>
                  <a:schemeClr val="tx2"/>
                </a:solidFill>
                <a:latin typeface="Meiryo UI" panose="020B0604030504040204" pitchFamily="50" charset="-128"/>
                <a:ea typeface="Meiryo UI" panose="020B0604030504040204" pitchFamily="50" charset="-128"/>
              </a:rPr>
              <a:t>ない</a:t>
            </a:r>
            <a:r>
              <a:rPr lang="ja-JP" altLang="en-US" sz="2400" dirty="0" smtClean="0">
                <a:solidFill>
                  <a:schemeClr val="tx2"/>
                </a:solidFill>
                <a:latin typeface="Meiryo UI" panose="020B0604030504040204" pitchFamily="50" charset="-128"/>
                <a:ea typeface="Meiryo UI" panose="020B0604030504040204" pitchFamily="50" charset="-128"/>
              </a:rPr>
              <a:t>です</a:t>
            </a:r>
            <a:endParaRPr kumimoji="1" lang="ja-JP" altLang="en-US" sz="2400" dirty="0">
              <a:solidFill>
                <a:schemeClr val="tx1"/>
              </a:solidFill>
            </a:endParaRPr>
          </a:p>
        </p:txBody>
      </p:sp>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22</a:t>
            </a:r>
            <a:endParaRPr kumimoji="1" lang="ja-JP" altLang="en-US" dirty="0">
              <a:solidFill>
                <a:schemeClr val="tx1"/>
              </a:solidFill>
            </a:endParaRPr>
          </a:p>
        </p:txBody>
      </p:sp>
    </p:spTree>
    <p:extLst>
      <p:ext uri="{BB962C8B-B14F-4D97-AF65-F5344CB8AC3E}">
        <p14:creationId xmlns:p14="http://schemas.microsoft.com/office/powerpoint/2010/main" val="13308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２．生活について</a:t>
            </a:r>
            <a:endParaRPr lang="en-US" altLang="ja-JP" sz="3200" dirty="0">
              <a:solidFill>
                <a:srgbClr val="58B6C0"/>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23</a:t>
            </a:r>
            <a:endParaRPr kumimoji="1" lang="ja-JP" altLang="en-US" dirty="0">
              <a:solidFill>
                <a:schemeClr val="tx1"/>
              </a:solidFill>
            </a:endParaRPr>
          </a:p>
        </p:txBody>
      </p:sp>
    </p:spTree>
    <p:extLst>
      <p:ext uri="{BB962C8B-B14F-4D97-AF65-F5344CB8AC3E}">
        <p14:creationId xmlns:p14="http://schemas.microsoft.com/office/powerpoint/2010/main" val="1304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053852" y="548680"/>
            <a:ext cx="3607554" cy="4191000"/>
          </a:xfr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0093" y="4310301"/>
            <a:ext cx="2569468" cy="2569468"/>
          </a:xfrm>
          <a:prstGeom prst="rect">
            <a:avLst/>
          </a:prstGeom>
        </p:spPr>
      </p:pic>
      <p:sp>
        <p:nvSpPr>
          <p:cNvPr id="6" name="雲形吹き出し 5"/>
          <p:cNvSpPr/>
          <p:nvPr/>
        </p:nvSpPr>
        <p:spPr>
          <a:xfrm>
            <a:off x="5302323" y="1628799"/>
            <a:ext cx="4325141" cy="3275451"/>
          </a:xfrm>
          <a:prstGeom prst="cloudCallout">
            <a:avLst>
              <a:gd name="adj1" fmla="val 61727"/>
              <a:gd name="adj2" fmla="val 26746"/>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慣れな</a:t>
            </a:r>
            <a:r>
              <a:rPr lang="ja-JP" altLang="en-US" sz="2400" dirty="0">
                <a:solidFill>
                  <a:schemeClr val="tx2"/>
                </a:solidFill>
                <a:latin typeface="Meiryo UI" panose="020B0604030504040204" pitchFamily="50" charset="-128"/>
                <a:ea typeface="Meiryo UI" panose="020B0604030504040204" pitchFamily="50" charset="-128"/>
              </a:rPr>
              <a:t>い</a:t>
            </a:r>
            <a:endParaRPr lang="ja-JP" altLang="zh-CN" sz="2400" dirty="0">
              <a:solidFill>
                <a:schemeClr val="tx2"/>
              </a:solidFill>
              <a:latin typeface="Meiryo UI" panose="020B0604030504040204" pitchFamily="50" charset="-128"/>
              <a:ea typeface="Meiryo UI" panose="020B0604030504040204" pitchFamily="50" charset="-128"/>
            </a:endParaRP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24</a:t>
            </a:r>
            <a:endParaRPr kumimoji="1" lang="ja-JP" altLang="en-US" dirty="0">
              <a:solidFill>
                <a:schemeClr val="tx1"/>
              </a:solidFill>
            </a:endParaRPr>
          </a:p>
        </p:txBody>
      </p:sp>
    </p:spTree>
    <p:extLst>
      <p:ext uri="{BB962C8B-B14F-4D97-AF65-F5344CB8AC3E}">
        <p14:creationId xmlns:p14="http://schemas.microsoft.com/office/powerpoint/2010/main" val="347272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166420" y="0"/>
            <a:ext cx="4906663" cy="312128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19760">
            <a:off x="502152" y="282483"/>
            <a:ext cx="3312368" cy="4417241"/>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002668">
            <a:off x="3420745" y="3692653"/>
            <a:ext cx="3261356" cy="2446017"/>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5863">
            <a:off x="7471845" y="2489141"/>
            <a:ext cx="3124334" cy="5921896"/>
          </a:xfrm>
          <a:prstGeom prst="rect">
            <a:avLst/>
          </a:prstGeom>
        </p:spPr>
      </p:pic>
      <p:sp>
        <p:nvSpPr>
          <p:cNvPr id="8" name="正方形/長方形 7"/>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25</a:t>
            </a:r>
            <a:endParaRPr kumimoji="1" lang="ja-JP" altLang="en-US" dirty="0">
              <a:solidFill>
                <a:schemeClr val="tx1"/>
              </a:solidFill>
            </a:endParaRPr>
          </a:p>
        </p:txBody>
      </p:sp>
    </p:spTree>
    <p:extLst>
      <p:ext uri="{BB962C8B-B14F-4D97-AF65-F5344CB8AC3E}">
        <p14:creationId xmlns:p14="http://schemas.microsoft.com/office/powerpoint/2010/main" val="296440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par>
                                <p:cTn id="19" presetID="6"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814492" y="476672"/>
            <a:ext cx="3138491" cy="562352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892" y="620688"/>
            <a:ext cx="3744416" cy="5002306"/>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26</a:t>
            </a:r>
            <a:endParaRPr kumimoji="1" lang="ja-JP" altLang="en-US" dirty="0">
              <a:solidFill>
                <a:schemeClr val="tx1"/>
              </a:solidFill>
            </a:endParaRPr>
          </a:p>
        </p:txBody>
      </p:sp>
    </p:spTree>
    <p:extLst>
      <p:ext uri="{BB962C8B-B14F-4D97-AF65-F5344CB8AC3E}">
        <p14:creationId xmlns:p14="http://schemas.microsoft.com/office/powerpoint/2010/main" val="38755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2 3"/>
          <p:cNvSpPr/>
          <p:nvPr/>
        </p:nvSpPr>
        <p:spPr>
          <a:xfrm>
            <a:off x="1773932" y="476672"/>
            <a:ext cx="7560840" cy="4896544"/>
          </a:xfrm>
          <a:prstGeom prst="irregularSeal2">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400" dirty="0">
                <a:solidFill>
                  <a:schemeClr val="bg1"/>
                </a:solidFill>
                <a:latin typeface="Meiryo UI" panose="020B0604030504040204" pitchFamily="50" charset="-128"/>
                <a:ea typeface="Meiryo UI" panose="020B0604030504040204" pitchFamily="50" charset="-128"/>
              </a:rPr>
              <a:t>定期券がなくなったことが</a:t>
            </a:r>
            <a:r>
              <a:rPr lang="ja-JP" altLang="ja-JP" sz="2400" dirty="0" smtClean="0">
                <a:solidFill>
                  <a:schemeClr val="bg1"/>
                </a:solidFill>
                <a:latin typeface="Meiryo UI" panose="020B0604030504040204" pitchFamily="50" charset="-128"/>
                <a:ea typeface="Meiryo UI" panose="020B0604030504040204" pitchFamily="50" charset="-128"/>
              </a:rPr>
              <a:t>ありま</a:t>
            </a:r>
            <a:r>
              <a:rPr lang="ja-JP" altLang="en-US" sz="2400" dirty="0" smtClean="0">
                <a:solidFill>
                  <a:schemeClr val="bg1"/>
                </a:solidFill>
                <a:latin typeface="Meiryo UI" panose="020B0604030504040204" pitchFamily="50" charset="-128"/>
                <a:ea typeface="Meiryo UI" panose="020B0604030504040204" pitchFamily="50" charset="-128"/>
              </a:rPr>
              <a:t>した</a:t>
            </a:r>
            <a:endParaRPr kumimoji="1" lang="ja-JP" altLang="en-US" sz="2400" dirty="0">
              <a:solidFill>
                <a:schemeClr val="bg1"/>
              </a:solidFill>
            </a:endParaRPr>
          </a:p>
        </p:txBody>
      </p:sp>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20688" r="24401"/>
          <a:stretch/>
        </p:blipFill>
        <p:spPr>
          <a:xfrm>
            <a:off x="10158775" y="3148694"/>
            <a:ext cx="2052967" cy="3738694"/>
          </a:xfrm>
          <a:prstGeom prst="rect">
            <a:avLst/>
          </a:prstGeom>
        </p:spPr>
      </p:pic>
      <p:sp>
        <p:nvSpPr>
          <p:cNvPr id="6" name="正方形/長方形 5"/>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27</a:t>
            </a:r>
            <a:endParaRPr kumimoji="1" lang="ja-JP" altLang="en-US" dirty="0">
              <a:solidFill>
                <a:schemeClr val="tx1"/>
              </a:solidFill>
            </a:endParaRPr>
          </a:p>
        </p:txBody>
      </p:sp>
    </p:spTree>
    <p:extLst>
      <p:ext uri="{BB962C8B-B14F-4D97-AF65-F5344CB8AC3E}">
        <p14:creationId xmlns:p14="http://schemas.microsoft.com/office/powerpoint/2010/main" val="1924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a:t>
            </a:r>
            <a:r>
              <a:rPr lang="ja-JP" altLang="ja-JP" sz="3200" dirty="0">
                <a:solidFill>
                  <a:srgbClr val="58B6C0"/>
                </a:solidFill>
              </a:rPr>
              <a:t>今後の目標</a:t>
            </a:r>
          </a:p>
        </p:txBody>
      </p:sp>
      <p:sp>
        <p:nvSpPr>
          <p:cNvPr id="7" name="正方形/長方形 6"/>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28</a:t>
            </a:r>
            <a:endParaRPr kumimoji="1" lang="ja-JP" altLang="en-US" dirty="0">
              <a:solidFill>
                <a:schemeClr val="tx1"/>
              </a:solidFill>
            </a:endParaRPr>
          </a:p>
        </p:txBody>
      </p:sp>
    </p:spTree>
    <p:extLst>
      <p:ext uri="{BB962C8B-B14F-4D97-AF65-F5344CB8AC3E}">
        <p14:creationId xmlns:p14="http://schemas.microsoft.com/office/powerpoint/2010/main" val="32559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521903" y="3212976"/>
            <a:ext cx="9638928" cy="1008112"/>
          </a:xfrm>
        </p:spPr>
        <p:txBody>
          <a:bodyPr>
            <a:normAutofit/>
          </a:bodyPr>
          <a:lstStyle/>
          <a:p>
            <a:pPr algn="ctr"/>
            <a:r>
              <a:rPr lang="ja-JP" altLang="ja-JP" sz="2400" dirty="0">
                <a:solidFill>
                  <a:schemeClr val="tx2"/>
                </a:solidFill>
              </a:rPr>
              <a:t>卒業後、私は</a:t>
            </a:r>
            <a:r>
              <a:rPr lang="en-US" altLang="ja-JP" sz="2400" dirty="0">
                <a:solidFill>
                  <a:schemeClr val="tx2"/>
                </a:solidFill>
              </a:rPr>
              <a:t>IT</a:t>
            </a:r>
            <a:r>
              <a:rPr lang="ja-JP" altLang="ja-JP" sz="2400" dirty="0">
                <a:solidFill>
                  <a:schemeClr val="tx2"/>
                </a:solidFill>
              </a:rPr>
              <a:t>関連の会社に就職したいと思います</a:t>
            </a:r>
            <a:endParaRPr kumimoji="1" lang="ja-JP" altLang="en-US" sz="2400" dirty="0"/>
          </a:p>
        </p:txBody>
      </p:sp>
      <p:sp>
        <p:nvSpPr>
          <p:cNvPr id="4" name="下カーブ リボン 3"/>
          <p:cNvSpPr/>
          <p:nvPr/>
        </p:nvSpPr>
        <p:spPr>
          <a:xfrm>
            <a:off x="4066933" y="548680"/>
            <a:ext cx="4548867" cy="1512168"/>
          </a:xfrm>
          <a:prstGeom prst="ellipseRibbon">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dirty="0" smtClean="0"/>
              <a:t>今後</a:t>
            </a:r>
            <a:r>
              <a:rPr lang="ja-JP" altLang="ja-JP" sz="3200" dirty="0"/>
              <a:t>の目標</a:t>
            </a:r>
          </a:p>
          <a:p>
            <a:pPr algn="ctr"/>
            <a:endParaRPr kumimoji="1" lang="ja-JP" altLang="en-US" dirty="0"/>
          </a:p>
        </p:txBody>
      </p:sp>
      <p:grpSp>
        <p:nvGrpSpPr>
          <p:cNvPr id="5" name="グループ化 4"/>
          <p:cNvGrpSpPr/>
          <p:nvPr/>
        </p:nvGrpSpPr>
        <p:grpSpPr>
          <a:xfrm>
            <a:off x="9846672" y="4797152"/>
            <a:ext cx="2628318" cy="2411334"/>
            <a:chOff x="628649" y="1257299"/>
            <a:chExt cx="2628318" cy="2411334"/>
          </a:xfrm>
        </p:grpSpPr>
        <p:sp>
          <p:nvSpPr>
            <p:cNvPr id="6" name="円/楕円 5"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7"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pic>
        <p:nvPicPr>
          <p:cNvPr id="8" name="図 7"/>
          <p:cNvPicPr>
            <a:picLocks noChangeAspect="1"/>
          </p:cNvPicPr>
          <p:nvPr/>
        </p:nvPicPr>
        <p:blipFill>
          <a:blip r:embed="rId3" cstate="print"/>
          <a:stretch>
            <a:fillRect/>
          </a:stretch>
        </p:blipFill>
        <p:spPr>
          <a:xfrm>
            <a:off x="-98276" y="4797152"/>
            <a:ext cx="2974290" cy="2082003"/>
          </a:xfrm>
          <a:prstGeom prst="rect">
            <a:avLst/>
          </a:prstGeom>
        </p:spPr>
      </p:pic>
      <p:sp>
        <p:nvSpPr>
          <p:cNvPr id="9" name="正方形/長方形 8"/>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29</a:t>
            </a:r>
            <a:endParaRPr kumimoji="1" lang="ja-JP" altLang="en-US" dirty="0">
              <a:solidFill>
                <a:schemeClr val="tx1"/>
              </a:solidFill>
            </a:endParaRPr>
          </a:p>
        </p:txBody>
      </p:sp>
    </p:spTree>
    <p:extLst>
      <p:ext uri="{BB962C8B-B14F-4D97-AF65-F5344CB8AC3E}">
        <p14:creationId xmlns:p14="http://schemas.microsoft.com/office/powerpoint/2010/main" val="394852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１．これまでの研修内容</a:t>
            </a:r>
            <a:endParaRPr lang="en-US" altLang="ja-JP" sz="3200" dirty="0">
              <a:solidFill>
                <a:srgbClr val="58B6C0"/>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Tree>
    <p:extLst>
      <p:ext uri="{BB962C8B-B14F-4D97-AF65-F5344CB8AC3E}">
        <p14:creationId xmlns:p14="http://schemas.microsoft.com/office/powerpoint/2010/main" val="31994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sz="half" idx="1"/>
          </p:nvPr>
        </p:nvSpPr>
        <p:spPr>
          <a:xfrm>
            <a:off x="1270493" y="2259539"/>
            <a:ext cx="9937104" cy="3096344"/>
          </a:xfrm>
        </p:spPr>
        <p:txBody>
          <a:bodyPr rtlCol="0"/>
          <a:lstStyle/>
          <a:p>
            <a:pPr marL="0" indent="0">
              <a:lnSpc>
                <a:spcPct val="150000"/>
              </a:lnSpc>
              <a:buNone/>
            </a:pPr>
            <a:r>
              <a:rPr lang="ja-JP" altLang="en-US" dirty="0" smtClean="0"/>
              <a:t>　</a:t>
            </a:r>
            <a:r>
              <a:rPr lang="ja-JP" altLang="ja-JP" sz="2400" dirty="0" smtClean="0"/>
              <a:t>インターンシップ中</a:t>
            </a:r>
            <a:r>
              <a:rPr lang="ja-JP" altLang="ja-JP" sz="2400" dirty="0"/>
              <a:t>会社の方々にご支援いただき、ありがとうございました。色々と迷惑をお掛けしたと思いますが最後まで私たちに付き合っていただきまして、誠にありがとうございます。</a:t>
            </a:r>
            <a:endParaRPr lang="ja-JP" altLang="en-US" sz="2400" dirty="0"/>
          </a:p>
        </p:txBody>
      </p:sp>
      <p:grpSp>
        <p:nvGrpSpPr>
          <p:cNvPr id="7" name="グループ化 6"/>
          <p:cNvGrpSpPr/>
          <p:nvPr/>
        </p:nvGrpSpPr>
        <p:grpSpPr>
          <a:xfrm>
            <a:off x="10486900" y="4446666"/>
            <a:ext cx="2628318" cy="2411334"/>
            <a:chOff x="628649" y="1257299"/>
            <a:chExt cx="2628318" cy="2411334"/>
          </a:xfrm>
        </p:grpSpPr>
        <p:sp>
          <p:nvSpPr>
            <p:cNvPr id="8" name="円/楕円 7"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9"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8454933" y="4653136"/>
            <a:ext cx="3778174" cy="2998074"/>
            <a:chOff x="3562350" y="1257299"/>
            <a:chExt cx="3778174" cy="2998074"/>
          </a:xfrm>
        </p:grpSpPr>
        <p:sp>
          <p:nvSpPr>
            <p:cNvPr id="12" name="円/楕円 11" title="Task 2- product and brand launch"/>
            <p:cNvSpPr/>
            <p:nvPr/>
          </p:nvSpPr>
          <p:spPr>
            <a:xfrm>
              <a:off x="5161204" y="2076053"/>
              <a:ext cx="2179320" cy="2179320"/>
            </a:xfrm>
            <a:prstGeom prst="ellipse">
              <a:avLst/>
            </a:prstGeom>
          </p:spPr>
          <p:style>
            <a:lnRef idx="0">
              <a:schemeClr val="lt1">
                <a:hueOff val="0"/>
                <a:satOff val="0"/>
                <a:lumOff val="0"/>
                <a:alphaOff val="0"/>
              </a:schemeClr>
            </a:lnRef>
            <a:fillRef idx="3">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円/楕円 4"/>
            <p:cNvSpPr/>
            <p:nvPr/>
          </p:nvSpPr>
          <p:spPr>
            <a:xfrm>
              <a:off x="3562350"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
        <p:nvSpPr>
          <p:cNvPr id="3" name="星 6 2"/>
          <p:cNvSpPr/>
          <p:nvPr/>
        </p:nvSpPr>
        <p:spPr>
          <a:xfrm>
            <a:off x="189756" y="0"/>
            <a:ext cx="2304256" cy="2160240"/>
          </a:xfrm>
          <a:prstGeom prst="star6">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最後</a:t>
            </a:r>
            <a:r>
              <a:rPr lang="ja-JP" altLang="en-US" sz="3200" dirty="0"/>
              <a:t>に</a:t>
            </a:r>
            <a:endParaRPr kumimoji="1" lang="ja-JP" altLang="en-US" sz="3200" dirty="0"/>
          </a:p>
        </p:txBody>
      </p:sp>
      <p:sp>
        <p:nvSpPr>
          <p:cNvPr id="10" name="正方形/長方形 9"/>
          <p:cNvSpPr/>
          <p:nvPr/>
        </p:nvSpPr>
        <p:spPr>
          <a:xfrm>
            <a:off x="11783044" y="6597352"/>
            <a:ext cx="432048"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3</a:t>
            </a:r>
            <a:r>
              <a:rPr kumimoji="1" lang="en-US" altLang="ja-JP" dirty="0" smtClean="0">
                <a:solidFill>
                  <a:schemeClr val="tx1"/>
                </a:solidFill>
              </a:rPr>
              <a:t>0</a:t>
            </a:r>
            <a:endParaRPr kumimoji="1" lang="ja-JP" altLang="en-US" dirty="0">
              <a:solidFill>
                <a:schemeClr val="tx1"/>
              </a:solidFill>
            </a:endParaRPr>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p:cNvPicPr>
            <a:picLocks noGrp="1" noChangeAspect="1"/>
          </p:cNvPicPr>
          <p:nvPr>
            <p:ph idx="13"/>
          </p:nvPr>
        </p:nvPicPr>
        <p:blipFill>
          <a:blip r:embed="rId3"/>
          <a:stretch>
            <a:fillRect/>
          </a:stretch>
        </p:blipFill>
        <p:spPr>
          <a:xfrm>
            <a:off x="948904" y="1268760"/>
            <a:ext cx="10087405" cy="5400600"/>
          </a:xfrm>
          <a:prstGeom prst="rect">
            <a:avLst/>
          </a:prstGeom>
        </p:spPr>
      </p:pic>
      <p:sp>
        <p:nvSpPr>
          <p:cNvPr id="19" name="右矢印 18"/>
          <p:cNvSpPr/>
          <p:nvPr/>
        </p:nvSpPr>
        <p:spPr>
          <a:xfrm>
            <a:off x="948905" y="1916832"/>
            <a:ext cx="1111620" cy="1080120"/>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右矢印 19"/>
          <p:cNvSpPr/>
          <p:nvPr/>
        </p:nvSpPr>
        <p:spPr>
          <a:xfrm>
            <a:off x="2060525" y="2738769"/>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サンプルアプリ</a:t>
            </a:r>
            <a:r>
              <a:rPr lang="ja-JP" altLang="ja-JP" dirty="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21" name="右矢印 20"/>
          <p:cNvSpPr/>
          <p:nvPr/>
        </p:nvSpPr>
        <p:spPr>
          <a:xfrm>
            <a:off x="4341949" y="2738770"/>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障害</a:t>
            </a:r>
            <a:r>
              <a:rPr lang="ja-JP" altLang="ja-JP" dirty="0">
                <a:solidFill>
                  <a:schemeClr val="bg1"/>
                </a:solidFill>
                <a:latin typeface="Meiryo UI" panose="020B0604030504040204" pitchFamily="50" charset="-128"/>
                <a:ea typeface="Meiryo UI" panose="020B0604030504040204" pitchFamily="50" charset="-128"/>
              </a:rPr>
              <a:t>対応研修</a:t>
            </a:r>
            <a:endParaRPr kumimoji="1" lang="ja-JP" altLang="en-US" dirty="0">
              <a:solidFill>
                <a:schemeClr val="bg1"/>
              </a:solidFill>
            </a:endParaRPr>
          </a:p>
        </p:txBody>
      </p:sp>
      <p:sp>
        <p:nvSpPr>
          <p:cNvPr id="25" name="テキスト ボックス 24"/>
          <p:cNvSpPr txBox="1"/>
          <p:nvPr/>
        </p:nvSpPr>
        <p:spPr>
          <a:xfrm>
            <a:off x="3574132" y="328302"/>
            <a:ext cx="4248472" cy="584775"/>
          </a:xfrm>
          <a:prstGeom prst="rect">
            <a:avLst/>
          </a:prstGeom>
          <a:noFill/>
          <a:ln>
            <a:solidFill>
              <a:schemeClr val="bg2"/>
            </a:solidFill>
          </a:ln>
        </p:spPr>
        <p:txBody>
          <a:bodyPr wrap="square" rtlCol="0" anchor="ctr" anchorCtr="1">
            <a:spAutoFit/>
          </a:bodyPr>
          <a:lstStyle/>
          <a:p>
            <a:pPr lvl="0"/>
            <a:r>
              <a:rPr lang="ja-JP" altLang="ja-JP" sz="3200" b="1" dirty="0"/>
              <a:t>これまでの研修内容</a:t>
            </a:r>
          </a:p>
        </p:txBody>
      </p:sp>
      <p:sp>
        <p:nvSpPr>
          <p:cNvPr id="28" name="右矢印 27"/>
          <p:cNvSpPr/>
          <p:nvPr/>
        </p:nvSpPr>
        <p:spPr>
          <a:xfrm>
            <a:off x="7390556" y="4106752"/>
            <a:ext cx="364575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ブラウザ検証</a:t>
            </a:r>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RX</a:t>
            </a:r>
            <a:r>
              <a:rPr lang="ja-JP" altLang="ja-JP" dirty="0">
                <a:solidFill>
                  <a:schemeClr val="bg1"/>
                </a:solidFill>
                <a:latin typeface="Meiryo UI" panose="020B0604030504040204" pitchFamily="50" charset="-128"/>
                <a:ea typeface="Meiryo UI" panose="020B0604030504040204" pitchFamily="50" charset="-128"/>
              </a:rPr>
              <a:t>中国版翻訳の確認</a:t>
            </a:r>
            <a:endParaRPr kumimoji="1" lang="ja-JP" altLang="en-US" dirty="0">
              <a:solidFill>
                <a:schemeClr val="bg1"/>
              </a:solidFill>
            </a:endParaRPr>
          </a:p>
        </p:txBody>
      </p:sp>
      <p:sp>
        <p:nvSpPr>
          <p:cNvPr id="29" name="右矢印 28"/>
          <p:cNvSpPr/>
          <p:nvPr/>
        </p:nvSpPr>
        <p:spPr>
          <a:xfrm>
            <a:off x="1413892" y="5396040"/>
            <a:ext cx="9622417"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日本語勉強</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進捗メール</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a:solidFill>
                  <a:schemeClr val="bg1"/>
                </a:solidFill>
                <a:latin typeface="Meiryo UI" panose="020B0604030504040204" pitchFamily="50" charset="-128"/>
                <a:ea typeface="Meiryo UI" panose="020B0604030504040204" pitchFamily="50" charset="-128"/>
              </a:rPr>
              <a:t>週報</a:t>
            </a:r>
            <a:endParaRPr kumimoji="1" lang="ja-JP" altLang="en-US" dirty="0">
              <a:solidFill>
                <a:schemeClr val="bg1"/>
              </a:solidFill>
            </a:endParaRPr>
          </a:p>
        </p:txBody>
      </p:sp>
      <p:sp>
        <p:nvSpPr>
          <p:cNvPr id="30" name="右矢印 29"/>
          <p:cNvSpPr/>
          <p:nvPr/>
        </p:nvSpPr>
        <p:spPr>
          <a:xfrm>
            <a:off x="6517388" y="3501008"/>
            <a:ext cx="873168"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試験見学</a:t>
            </a:r>
            <a:endParaRPr kumimoji="1" lang="ja-JP" altLang="en-US" dirty="0">
              <a:solidFill>
                <a:schemeClr val="bg1"/>
              </a:solidFill>
            </a:endParaRPr>
          </a:p>
        </p:txBody>
      </p:sp>
      <p:sp>
        <p:nvSpPr>
          <p:cNvPr id="31" name="円形吹き出し 30"/>
          <p:cNvSpPr/>
          <p:nvPr/>
        </p:nvSpPr>
        <p:spPr>
          <a:xfrm>
            <a:off x="110140" y="2996952"/>
            <a:ext cx="1878804" cy="1367982"/>
          </a:xfrm>
          <a:prstGeom prst="wedgeEllipseCallout">
            <a:avLst>
              <a:gd name="adj1" fmla="val 10449"/>
              <a:gd name="adj2" fmla="val -6368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a:solidFill>
                  <a:schemeClr val="bg1"/>
                </a:solidFill>
                <a:latin typeface="Meiryo UI" panose="020B0604030504040204" pitchFamily="50" charset="-128"/>
                <a:ea typeface="Meiryo UI" panose="020B0604030504040204" pitchFamily="50" charset="-128"/>
              </a:rPr>
              <a:t>社会人</a:t>
            </a:r>
            <a:r>
              <a:rPr lang="ja-JP" altLang="ja-JP" dirty="0" smtClean="0">
                <a:solidFill>
                  <a:schemeClr val="bg1"/>
                </a:solidFill>
                <a:latin typeface="Meiryo UI" panose="020B0604030504040204" pitchFamily="50" charset="-128"/>
                <a:ea typeface="Meiryo UI" panose="020B0604030504040204" pitchFamily="50" charset="-128"/>
              </a:rPr>
              <a:t>基礎</a:t>
            </a:r>
            <a:endParaRPr lang="en-US" altLang="ja-JP" dirty="0" smtClean="0">
              <a:solidFill>
                <a:schemeClr val="bg1"/>
              </a:solidFill>
              <a:latin typeface="Meiryo UI" panose="020B0604030504040204" pitchFamily="50" charset="-128"/>
              <a:ea typeface="Meiryo UI" panose="020B0604030504040204" pitchFamily="50" charset="-128"/>
            </a:endParaRPr>
          </a:p>
          <a:p>
            <a:pPr algn="ctr"/>
            <a:r>
              <a:rPr lang="en-US" altLang="ja-JP" dirty="0" smtClean="0">
                <a:solidFill>
                  <a:schemeClr val="bg1"/>
                </a:solidFill>
                <a:latin typeface="Meiryo UI" panose="020B0604030504040204" pitchFamily="50" charset="-128"/>
                <a:ea typeface="Meiryo UI" panose="020B0604030504040204" pitchFamily="50" charset="-128"/>
              </a:rPr>
              <a:t>GAKUEN</a:t>
            </a:r>
            <a:r>
              <a:rPr lang="ja-JP" altLang="en-US" dirty="0" smtClean="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11" name="正方形/長方形 10"/>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3772" y="425467"/>
            <a:ext cx="3531972" cy="706760"/>
          </a:xfrm>
        </p:spPr>
        <p:txBody>
          <a:bodyPr rtlCol="0">
            <a:no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Tree>
    <p:extLst>
      <p:ext uri="{BB962C8B-B14F-4D97-AF65-F5344CB8AC3E}">
        <p14:creationId xmlns:p14="http://schemas.microsoft.com/office/powerpoint/2010/main" val="23284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111"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１．日本語能力の向上</a:t>
            </a:r>
            <a:endParaRPr lang="en-US" altLang="ja-JP" sz="3200" dirty="0">
              <a:solidFill>
                <a:srgbClr val="58B6C0"/>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
        <p:nvSpPr>
          <p:cNvPr id="7" name="正方形/長方形 6"/>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6</a:t>
            </a:r>
            <a:endParaRPr kumimoji="1" lang="ja-JP" altLang="en-US" dirty="0">
              <a:solidFill>
                <a:schemeClr val="tx1"/>
              </a:solidFill>
            </a:endParaRPr>
          </a:p>
        </p:txBody>
      </p:sp>
    </p:spTree>
    <p:extLst>
      <p:ext uri="{BB962C8B-B14F-4D97-AF65-F5344CB8AC3E}">
        <p14:creationId xmlns:p14="http://schemas.microsoft.com/office/powerpoint/2010/main" val="152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269876" y="2348880"/>
            <a:ext cx="8208912" cy="3672408"/>
          </a:xfrm>
        </p:spPr>
        <p:txBody>
          <a:bodyPr>
            <a:normAutofit/>
          </a:bodyPr>
          <a:lstStyle/>
          <a:p>
            <a:pPr>
              <a:lnSpc>
                <a:spcPct val="150000"/>
              </a:lnSpc>
            </a:pPr>
            <a:r>
              <a:rPr lang="ja-JP" altLang="ja-JP" sz="2400" dirty="0"/>
              <a:t>日本語が全然</a:t>
            </a:r>
            <a:r>
              <a:rPr lang="ja-JP" altLang="ja-JP" sz="2400" dirty="0" smtClean="0"/>
              <a:t>聞き取れない</a:t>
            </a:r>
            <a:r>
              <a:rPr lang="ja-JP" altLang="en-US" sz="2400" dirty="0" smtClean="0"/>
              <a:t>でし</a:t>
            </a:r>
            <a:r>
              <a:rPr lang="ja-JP" altLang="en-US" sz="2400" dirty="0"/>
              <a:t>た</a:t>
            </a:r>
            <a:endParaRPr lang="en-US" altLang="ja-JP" sz="2400" dirty="0" smtClean="0"/>
          </a:p>
          <a:p>
            <a:pPr>
              <a:lnSpc>
                <a:spcPct val="150000"/>
              </a:lnSpc>
            </a:pPr>
            <a:r>
              <a:rPr lang="ja-JP" altLang="ja-JP" sz="2400" dirty="0"/>
              <a:t>日本人と簡単な日常会話も</a:t>
            </a:r>
            <a:r>
              <a:rPr lang="ja-JP" altLang="ja-JP" sz="2400" dirty="0" smtClean="0"/>
              <a:t>できない</a:t>
            </a:r>
            <a:r>
              <a:rPr lang="ja-JP" altLang="en-US" sz="2400" dirty="0" smtClean="0"/>
              <a:t>でした</a:t>
            </a:r>
            <a:endParaRPr lang="en-US" altLang="ja-JP" sz="2400" dirty="0" smtClean="0"/>
          </a:p>
          <a:p>
            <a:pPr>
              <a:lnSpc>
                <a:spcPct val="150000"/>
              </a:lnSpc>
            </a:pPr>
            <a:r>
              <a:rPr lang="ja-JP" altLang="ja-JP" sz="2400" dirty="0" smtClean="0"/>
              <a:t>報告書</a:t>
            </a:r>
            <a:r>
              <a:rPr lang="ja-JP" altLang="en-US" sz="2400" dirty="0" smtClean="0"/>
              <a:t>は</a:t>
            </a:r>
            <a:r>
              <a:rPr lang="ja-JP" altLang="ja-JP" sz="2400" dirty="0"/>
              <a:t>指摘がたくさん</a:t>
            </a:r>
            <a:r>
              <a:rPr lang="ja-JP" altLang="ja-JP" sz="2400" dirty="0" smtClean="0"/>
              <a:t>ありました</a:t>
            </a:r>
            <a:endParaRPr lang="en-US" altLang="ja-JP" sz="2400" dirty="0" smtClean="0"/>
          </a:p>
          <a:p>
            <a:pPr>
              <a:lnSpc>
                <a:spcPct val="150000"/>
              </a:lnSpc>
            </a:pPr>
            <a:r>
              <a:rPr lang="ja-JP" altLang="ja-JP" sz="2400" dirty="0"/>
              <a:t>説明書やマニュアルが全部日本語で、</a:t>
            </a:r>
            <a:r>
              <a:rPr lang="en-US" altLang="ja-JP" sz="2400" dirty="0"/>
              <a:t>google</a:t>
            </a:r>
            <a:r>
              <a:rPr lang="ja-JP" altLang="ja-JP" sz="2400" dirty="0" err="1"/>
              <a:t>で翻</a:t>
            </a:r>
            <a:r>
              <a:rPr lang="ja-JP" altLang="ja-JP" sz="2400" dirty="0"/>
              <a:t>訳するには時間がかかりました</a:t>
            </a:r>
            <a:endParaRPr kumimoji="1" lang="ja-JP" altLang="en-US" sz="2400" dirty="0"/>
          </a:p>
        </p:txBody>
      </p:sp>
      <p:sp>
        <p:nvSpPr>
          <p:cNvPr id="6" name="雲形吹き出し 5"/>
          <p:cNvSpPr/>
          <p:nvPr/>
        </p:nvSpPr>
        <p:spPr>
          <a:xfrm>
            <a:off x="333772" y="404664"/>
            <a:ext cx="2376264" cy="1440160"/>
          </a:xfrm>
          <a:prstGeom prst="cloudCallout">
            <a:avLst>
              <a:gd name="adj1" fmla="val 41813"/>
              <a:gd name="adj2" fmla="val 63837"/>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smtClean="0"/>
              <a:t>問題</a:t>
            </a:r>
            <a:endParaRPr kumimoji="1" lang="ja-JP" altLang="en-US" sz="3200" dirty="0"/>
          </a:p>
        </p:txBody>
      </p:sp>
      <p:pic>
        <p:nvPicPr>
          <p:cNvPr id="5"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031" y="4581128"/>
            <a:ext cx="3291794" cy="2304256"/>
          </a:xfrm>
          <a:prstGeom prst="rect">
            <a:avLst/>
          </a:prstGeom>
        </p:spPr>
      </p:pic>
      <p:sp>
        <p:nvSpPr>
          <p:cNvPr id="9" name="正方形/長方形 8"/>
          <p:cNvSpPr/>
          <p:nvPr/>
        </p:nvSpPr>
        <p:spPr>
          <a:xfrm>
            <a:off x="11885096" y="6624736"/>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7</a:t>
            </a:r>
            <a:endParaRPr kumimoji="1" lang="ja-JP" altLang="en-US" dirty="0">
              <a:solidFill>
                <a:schemeClr val="tx1"/>
              </a:solidFill>
            </a:endParaRPr>
          </a:p>
        </p:txBody>
      </p:sp>
    </p:spTree>
    <p:extLst>
      <p:ext uri="{BB962C8B-B14F-4D97-AF65-F5344CB8AC3E}">
        <p14:creationId xmlns:p14="http://schemas.microsoft.com/office/powerpoint/2010/main" val="3112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4294212" y="404664"/>
            <a:ext cx="5586862" cy="2329788"/>
          </a:xfrm>
          <a:prstGeom prst="cloudCallout">
            <a:avLst>
              <a:gd name="adj1" fmla="val 63495"/>
              <a:gd name="adj2" fmla="val 68409"/>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a:solidFill>
                  <a:schemeClr val="tx2"/>
                </a:solidFill>
                <a:latin typeface="Meiryo UI" panose="020B0604030504040204" pitchFamily="50" charset="-128"/>
                <a:ea typeface="Meiryo UI" panose="020B0604030504040204" pitchFamily="50" charset="-128"/>
              </a:rPr>
              <a:t>日本語を学習する時間が短いから日本語ができないことは当然です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b="1" dirty="0" smtClean="0">
                <a:solidFill>
                  <a:schemeClr val="bg1"/>
                </a:solidFill>
              </a:rPr>
              <a:t>意識</a:t>
            </a:r>
            <a:r>
              <a:rPr lang="ja-JP" altLang="en-US" sz="3200" b="1" dirty="0">
                <a:solidFill>
                  <a:schemeClr val="bg1"/>
                </a:solidFill>
              </a:rPr>
              <a:t>の変化</a:t>
            </a:r>
            <a:endParaRPr lang="ja-JP" altLang="zh-CN" sz="32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402888" y="2996952"/>
            <a:ext cx="1785937" cy="3571874"/>
          </a:xfrm>
          <a:prstGeom prst="rect">
            <a:avLst/>
          </a:prstGeom>
        </p:spPr>
      </p:pic>
      <p:sp>
        <p:nvSpPr>
          <p:cNvPr id="8" name="正方形/長方形 7"/>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8</a:t>
            </a:r>
            <a:endParaRPr kumimoji="1" lang="ja-JP" altLang="en-US" dirty="0">
              <a:solidFill>
                <a:schemeClr val="tx1"/>
              </a:solidFill>
            </a:endParaRPr>
          </a:p>
        </p:txBody>
      </p:sp>
      <p:sp>
        <p:nvSpPr>
          <p:cNvPr id="9" name="雲形吹き出し 8"/>
          <p:cNvSpPr/>
          <p:nvPr/>
        </p:nvSpPr>
        <p:spPr>
          <a:xfrm>
            <a:off x="2574404" y="3149352"/>
            <a:ext cx="6964350" cy="3371816"/>
          </a:xfrm>
          <a:prstGeom prst="cloudCallout">
            <a:avLst>
              <a:gd name="adj1" fmla="val 66380"/>
              <a:gd name="adj2" fmla="val -31906"/>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smtClean="0">
                <a:solidFill>
                  <a:schemeClr val="tx2"/>
                </a:solidFill>
                <a:latin typeface="Meiryo UI" panose="020B0604030504040204" pitchFamily="50" charset="-128"/>
                <a:ea typeface="Meiryo UI" panose="020B0604030504040204" pitchFamily="50" charset="-128"/>
              </a:rPr>
              <a:t>せっかく</a:t>
            </a:r>
            <a:r>
              <a:rPr lang="ja-JP" altLang="ja-JP" sz="2400" dirty="0">
                <a:solidFill>
                  <a:schemeClr val="tx2"/>
                </a:solidFill>
                <a:latin typeface="Meiryo UI" panose="020B0604030504040204" pitchFamily="50" charset="-128"/>
                <a:ea typeface="Meiryo UI" panose="020B0604030504040204" pitchFamily="50" charset="-128"/>
              </a:rPr>
              <a:t>日本の会社で研修を受けるチャンスがあって、</a:t>
            </a:r>
            <a:r>
              <a:rPr lang="ja-JP" altLang="ja-JP" sz="2400" dirty="0" smtClean="0">
                <a:solidFill>
                  <a:schemeClr val="tx2"/>
                </a:solidFill>
                <a:latin typeface="Meiryo UI" panose="020B0604030504040204" pitchFamily="50" charset="-128"/>
                <a:ea typeface="Meiryo UI" panose="020B0604030504040204" pitchFamily="50" charset="-128"/>
              </a:rPr>
              <a:t>一刻も</a:t>
            </a:r>
            <a:r>
              <a:rPr lang="ja-JP" altLang="ja-JP" sz="2400" dirty="0">
                <a:solidFill>
                  <a:schemeClr val="tx2"/>
                </a:solidFill>
                <a:latin typeface="Meiryo UI" panose="020B0604030504040204" pitchFamily="50" charset="-128"/>
                <a:ea typeface="Meiryo UI" panose="020B0604030504040204" pitchFamily="50" charset="-128"/>
              </a:rPr>
              <a:t>早く日本語をマスターしたいという気持ちがあります</a:t>
            </a:r>
            <a:endParaRPr lang="ja-JP" altLang="zh-CN" sz="2400" dirty="0">
              <a:solidFill>
                <a:schemeClr val="accent2">
                  <a:lumMod val="75000"/>
                </a:schemeClr>
              </a:solidFill>
            </a:endParaRPr>
          </a:p>
        </p:txBody>
      </p:sp>
      <p:sp>
        <p:nvSpPr>
          <p:cNvPr id="2" name="乗算記号 1"/>
          <p:cNvSpPr/>
          <p:nvPr/>
        </p:nvSpPr>
        <p:spPr>
          <a:xfrm>
            <a:off x="4870276" y="19603"/>
            <a:ext cx="4032448" cy="2888704"/>
          </a:xfrm>
          <a:prstGeom prst="mathMultiply">
            <a:avLst/>
          </a:prstGeom>
          <a:solidFill>
            <a:srgbClr val="FF0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31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80">
                                          <p:stCondLst>
                                            <p:cond delay="0"/>
                                          </p:stCondLst>
                                        </p:cTn>
                                        <p:tgtEl>
                                          <p:spTgt spid="2"/>
                                        </p:tgtEl>
                                      </p:cBhvr>
                                    </p:animEffect>
                                    <p:anim calcmode="lin" valueType="num">
                                      <p:cBhvr>
                                        <p:cTn id="1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2" dur="26">
                                          <p:stCondLst>
                                            <p:cond delay="650"/>
                                          </p:stCondLst>
                                        </p:cTn>
                                        <p:tgtEl>
                                          <p:spTgt spid="2"/>
                                        </p:tgtEl>
                                      </p:cBhvr>
                                      <p:to x="100000" y="60000"/>
                                    </p:animScale>
                                    <p:animScale>
                                      <p:cBhvr>
                                        <p:cTn id="23" dur="166" decel="50000">
                                          <p:stCondLst>
                                            <p:cond delay="676"/>
                                          </p:stCondLst>
                                        </p:cTn>
                                        <p:tgtEl>
                                          <p:spTgt spid="2"/>
                                        </p:tgtEl>
                                      </p:cBhvr>
                                      <p:to x="100000" y="100000"/>
                                    </p:animScale>
                                    <p:animScale>
                                      <p:cBhvr>
                                        <p:cTn id="24" dur="26">
                                          <p:stCondLst>
                                            <p:cond delay="1312"/>
                                          </p:stCondLst>
                                        </p:cTn>
                                        <p:tgtEl>
                                          <p:spTgt spid="2"/>
                                        </p:tgtEl>
                                      </p:cBhvr>
                                      <p:to x="100000" y="80000"/>
                                    </p:animScale>
                                    <p:animScale>
                                      <p:cBhvr>
                                        <p:cTn id="25" dur="166" decel="50000">
                                          <p:stCondLst>
                                            <p:cond delay="1338"/>
                                          </p:stCondLst>
                                        </p:cTn>
                                        <p:tgtEl>
                                          <p:spTgt spid="2"/>
                                        </p:tgtEl>
                                      </p:cBhvr>
                                      <p:to x="100000" y="100000"/>
                                    </p:animScale>
                                    <p:animScale>
                                      <p:cBhvr>
                                        <p:cTn id="26" dur="26">
                                          <p:stCondLst>
                                            <p:cond delay="1642"/>
                                          </p:stCondLst>
                                        </p:cTn>
                                        <p:tgtEl>
                                          <p:spTgt spid="2"/>
                                        </p:tgtEl>
                                      </p:cBhvr>
                                      <p:to x="100000" y="90000"/>
                                    </p:animScale>
                                    <p:animScale>
                                      <p:cBhvr>
                                        <p:cTn id="27" dur="166" decel="50000">
                                          <p:stCondLst>
                                            <p:cond delay="1668"/>
                                          </p:stCondLst>
                                        </p:cTn>
                                        <p:tgtEl>
                                          <p:spTgt spid="2"/>
                                        </p:tgtEl>
                                      </p:cBhvr>
                                      <p:to x="100000" y="100000"/>
                                    </p:animScale>
                                    <p:animScale>
                                      <p:cBhvr>
                                        <p:cTn id="28" dur="26">
                                          <p:stCondLst>
                                            <p:cond delay="1808"/>
                                          </p:stCondLst>
                                        </p:cTn>
                                        <p:tgtEl>
                                          <p:spTgt spid="2"/>
                                        </p:tgtEl>
                                      </p:cBhvr>
                                      <p:to x="100000" y="95000"/>
                                    </p:animScale>
                                    <p:animScale>
                                      <p:cBhvr>
                                        <p:cTn id="29" dur="166" decel="50000">
                                          <p:stCondLst>
                                            <p:cond delay="1834"/>
                                          </p:stCondLst>
                                        </p:cTn>
                                        <p:tgtEl>
                                          <p:spTgt spid="2"/>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133972" y="1124744"/>
            <a:ext cx="9433048" cy="4536504"/>
          </a:xfrm>
        </p:spPr>
        <p:txBody>
          <a:bodyPr/>
          <a:lstStyle/>
          <a:p>
            <a:pPr>
              <a:lnSpc>
                <a:spcPct val="200000"/>
              </a:lnSpc>
            </a:pPr>
            <a:r>
              <a:rPr lang="ja-JP" altLang="ja-JP" sz="2400" dirty="0">
                <a:solidFill>
                  <a:schemeClr val="tx2"/>
                </a:solidFill>
              </a:rPr>
              <a:t>単語や文法などを</a:t>
            </a:r>
            <a:r>
              <a:rPr lang="ja-JP" altLang="ja-JP" sz="2400" dirty="0" smtClean="0">
                <a:solidFill>
                  <a:schemeClr val="tx2"/>
                </a:solidFill>
              </a:rPr>
              <a:t>学習</a:t>
            </a:r>
            <a:r>
              <a:rPr lang="ja-JP" altLang="en-US" sz="2400" dirty="0" smtClean="0">
                <a:solidFill>
                  <a:schemeClr val="tx2"/>
                </a:solidFill>
              </a:rPr>
              <a:t>ました</a:t>
            </a:r>
            <a:endParaRPr lang="en-US" altLang="ja-JP" sz="2400" dirty="0">
              <a:solidFill>
                <a:schemeClr val="tx2"/>
              </a:solidFill>
            </a:endParaRPr>
          </a:p>
          <a:p>
            <a:pPr>
              <a:lnSpc>
                <a:spcPct val="200000"/>
              </a:lnSpc>
            </a:pPr>
            <a:r>
              <a:rPr lang="ja-JP" altLang="ja-JP" sz="2400" dirty="0">
                <a:solidFill>
                  <a:schemeClr val="tx2"/>
                </a:solidFill>
              </a:rPr>
              <a:t>日本語小テストを</a:t>
            </a:r>
            <a:r>
              <a:rPr lang="ja-JP" altLang="ja-JP" sz="2400" dirty="0" smtClean="0">
                <a:solidFill>
                  <a:schemeClr val="tx2"/>
                </a:solidFill>
              </a:rPr>
              <a:t>受けました</a:t>
            </a:r>
            <a:endParaRPr lang="en-US" altLang="ja-JP" sz="2400" dirty="0" smtClean="0">
              <a:solidFill>
                <a:schemeClr val="tx2"/>
              </a:solidFill>
            </a:endParaRPr>
          </a:p>
          <a:p>
            <a:pPr>
              <a:lnSpc>
                <a:spcPct val="200000"/>
              </a:lnSpc>
            </a:pPr>
            <a:r>
              <a:rPr lang="ja-JP" altLang="ja-JP" sz="2400" dirty="0">
                <a:solidFill>
                  <a:schemeClr val="tx2"/>
                </a:solidFill>
              </a:rPr>
              <a:t>枚方市の日本語教室</a:t>
            </a:r>
            <a:r>
              <a:rPr lang="ja-JP" altLang="ja-JP" sz="2400" dirty="0" smtClean="0">
                <a:solidFill>
                  <a:schemeClr val="tx2"/>
                </a:solidFill>
              </a:rPr>
              <a:t>を参加しました</a:t>
            </a:r>
            <a:endParaRPr lang="en-US" altLang="ja-JP" sz="2400" dirty="0" smtClean="0">
              <a:solidFill>
                <a:schemeClr val="tx2"/>
              </a:solidFill>
            </a:endParaRPr>
          </a:p>
          <a:p>
            <a:pPr>
              <a:lnSpc>
                <a:spcPct val="200000"/>
              </a:lnSpc>
            </a:pPr>
            <a:r>
              <a:rPr lang="ja-JP" altLang="ja-JP" sz="2400" dirty="0">
                <a:solidFill>
                  <a:schemeClr val="tx2"/>
                </a:solidFill>
              </a:rPr>
              <a:t>会社では日本人を探して会話を練習しました</a:t>
            </a:r>
            <a:endParaRPr lang="en-US" altLang="ja-JP" sz="2400" dirty="0" smtClean="0">
              <a:solidFill>
                <a:schemeClr val="tx2"/>
              </a:solidFill>
            </a:endParaRPr>
          </a:p>
          <a:p>
            <a:endParaRPr lang="en-US" altLang="ja-JP" dirty="0" smtClean="0">
              <a:solidFill>
                <a:schemeClr val="tx2"/>
              </a:solidFill>
            </a:endParaRPr>
          </a:p>
          <a:p>
            <a:endParaRPr kumimoji="1" lang="ja-JP" altLang="en-US" dirty="0"/>
          </a:p>
        </p:txBody>
      </p:sp>
      <p:sp>
        <p:nvSpPr>
          <p:cNvPr id="4" name="縦巻き 3"/>
          <p:cNvSpPr/>
          <p:nvPr/>
        </p:nvSpPr>
        <p:spPr>
          <a:xfrm>
            <a:off x="261764" y="980728"/>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3200" dirty="0" smtClean="0">
                <a:latin typeface="Meiryo UI" panose="020B0604030504040204" pitchFamily="50" charset="-128"/>
                <a:ea typeface="Meiryo UI" panose="020B0604030504040204" pitchFamily="50" charset="-128"/>
              </a:rPr>
              <a:t>対策</a:t>
            </a:r>
            <a:endParaRPr kumimoji="1" lang="ja-JP" altLang="en-US" sz="3200" dirty="0"/>
          </a:p>
        </p:txBody>
      </p:sp>
      <p:pic>
        <p:nvPicPr>
          <p:cNvPr id="6" name="図 5" descr="pick.png"/>
          <p:cNvPicPr>
            <a:picLocks noChangeAspect="1"/>
          </p:cNvPicPr>
          <p:nvPr/>
        </p:nvPicPr>
        <p:blipFill>
          <a:blip r:embed="rId3" cstate="print"/>
          <a:stretch>
            <a:fillRect/>
          </a:stretch>
        </p:blipFill>
        <p:spPr>
          <a:xfrm>
            <a:off x="10049797" y="3933056"/>
            <a:ext cx="1648876" cy="2282180"/>
          </a:xfrm>
          <a:prstGeom prst="rect">
            <a:avLst/>
          </a:prstGeom>
        </p:spPr>
      </p:pic>
      <p:sp>
        <p:nvSpPr>
          <p:cNvPr id="5" name="正方形/長方形 4"/>
          <p:cNvSpPr/>
          <p:nvPr/>
        </p:nvSpPr>
        <p:spPr>
          <a:xfrm>
            <a:off x="11927060" y="6597352"/>
            <a:ext cx="288032" cy="260648"/>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solidFill>
                  <a:schemeClr val="tx1"/>
                </a:solidFill>
              </a:rPr>
              <a:t>9</a:t>
            </a:r>
            <a:endParaRPr kumimoji="1" lang="ja-JP" altLang="en-US" dirty="0">
              <a:solidFill>
                <a:schemeClr val="tx1"/>
              </a:solidFill>
            </a:endParaRPr>
          </a:p>
        </p:txBody>
      </p:sp>
    </p:spTree>
    <p:extLst>
      <p:ext uri="{BB962C8B-B14F-4D97-AF65-F5344CB8AC3E}">
        <p14:creationId xmlns:p14="http://schemas.microsoft.com/office/powerpoint/2010/main" val="3613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製品またはサービスに関するセールス プレゼンテーション">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287_TF03460555.potx" id="{72792F11-2469-46D8-9816-7E812C5466DE}" vid="{F53014AC-BAB9-42AC-9F0D-98806A951937}"/>
    </a:ext>
  </a:extLst>
</a:theme>
</file>

<file path=ppt/theme/theme2.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製品またはサービスに関するビジネス セールス プレゼンテーション</Template>
  <TotalTime>482</TotalTime>
  <Words>1853</Words>
  <Application>Microsoft Office PowerPoint</Application>
  <PresentationFormat>ユーザー設定</PresentationFormat>
  <Paragraphs>228</Paragraphs>
  <Slides>30</Slides>
  <Notes>30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Meiryo UI</vt:lpstr>
      <vt:lpstr>ＭＳ ゴシック</vt:lpstr>
      <vt:lpstr>ＭＳ 明朝</vt:lpstr>
      <vt:lpstr>メイリオ</vt:lpstr>
      <vt:lpstr>Arial</vt:lpstr>
      <vt:lpstr>Calibri</vt:lpstr>
      <vt:lpstr>Corbel</vt:lpstr>
      <vt:lpstr>製品またはサービスに関するセールス プレゼンテーション</vt:lpstr>
      <vt:lpstr>2017年度インター生 　　成果発表会</vt:lpstr>
      <vt:lpstr>目次</vt:lpstr>
      <vt:lpstr>目次</vt:lpstr>
      <vt:lpstr>PowerPoint プレゼンテーション</vt:lpstr>
      <vt:lpstr>自分の成長</vt:lpstr>
      <vt:lpstr>自分の成長</vt:lpstr>
      <vt:lpstr>PowerPoint プレゼンテーション</vt:lpstr>
      <vt:lpstr>PowerPoint プレゼンテーション</vt:lpstr>
      <vt:lpstr>PowerPoint プレゼンテーション</vt:lpstr>
      <vt:lpstr>PowerPoint プレゼンテーション</vt:lpstr>
      <vt:lpstr>自分の成長</vt:lpstr>
      <vt:lpstr>たくさんのエラー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自分の成長</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製品またはサービスの販売</dc:title>
  <dc:creator>Lib</dc:creator>
  <cp:lastModifiedBy>Lib</cp:lastModifiedBy>
  <cp:revision>45</cp:revision>
  <dcterms:created xsi:type="dcterms:W3CDTF">2018-01-17T04:01:36Z</dcterms:created>
  <dcterms:modified xsi:type="dcterms:W3CDTF">2018-01-19T04:48:17Z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