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1" r:id="rId3"/>
    <p:sldId id="302" r:id="rId5"/>
    <p:sldId id="411" r:id="rId6"/>
    <p:sldId id="303" r:id="rId7"/>
    <p:sldId id="304" r:id="rId8"/>
    <p:sldId id="305" r:id="rId9"/>
    <p:sldId id="402" r:id="rId10"/>
    <p:sldId id="403" r:id="rId11"/>
    <p:sldId id="404" r:id="rId12"/>
    <p:sldId id="307" r:id="rId13"/>
    <p:sldId id="412" r:id="rId14"/>
    <p:sldId id="356" r:id="rId15"/>
    <p:sldId id="405" r:id="rId16"/>
    <p:sldId id="413" r:id="rId17"/>
    <p:sldId id="363" r:id="rId18"/>
    <p:sldId id="414" r:id="rId19"/>
    <p:sldId id="406" r:id="rId20"/>
    <p:sldId id="401" r:id="rId21"/>
  </p:sldIdLst>
  <p:sldSz cx="9144000" cy="5143500" type="screen16x9"/>
  <p:notesSz cx="6858000" cy="9144000"/>
  <p:defaultTextStyle>
    <a:defPPr>
      <a:defRPr lang="zh-CN">
        <a:effectLst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/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/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/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/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45" d="100"/>
          <a:sy n="145" d="100"/>
        </p:scale>
        <p:origin x="834" y="120"/>
      </p:cViewPr>
      <p:guideLst>
        <p:guide orient="horz" pos="1596"/>
        <p:guide pos="28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  <a:ea typeface="微软雅黑" panose="020B0503020204020204" pitchFamily="34" charset="-122"/>
              </a:defRPr>
            </a:lvl1pPr>
          </a:lstStyle>
          <a:p>
            <a:endParaRPr lang="zh-CN" altLang="en-US">
              <a:effectLst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>
                <a:effectLst/>
              </a:rPr>
              <a:t>单击此处编辑母版文本样式</a:t>
            </a:r>
            <a:endParaRPr lang="zh-CN" altLang="en-US" smtClean="0">
              <a:effectLst/>
            </a:endParaRPr>
          </a:p>
          <a:p>
            <a:pPr lvl="1"/>
            <a:r>
              <a:rPr lang="zh-CN" altLang="en-US" smtClean="0">
                <a:effectLst/>
              </a:rPr>
              <a:t>第二级</a:t>
            </a:r>
            <a:endParaRPr lang="zh-CN" altLang="en-US" smtClean="0">
              <a:effectLst/>
            </a:endParaRPr>
          </a:p>
          <a:p>
            <a:pPr lvl="2"/>
            <a:r>
              <a:rPr lang="zh-CN" altLang="en-US" smtClean="0">
                <a:effectLst/>
              </a:rPr>
              <a:t>第三级</a:t>
            </a:r>
            <a:endParaRPr lang="zh-CN" altLang="en-US" smtClean="0">
              <a:effectLst/>
            </a:endParaRPr>
          </a:p>
          <a:p>
            <a:pPr lvl="3"/>
            <a:r>
              <a:rPr lang="zh-CN" altLang="en-US" smtClean="0">
                <a:effectLst/>
              </a:rPr>
              <a:t>第四级</a:t>
            </a:r>
            <a:endParaRPr lang="zh-CN" altLang="en-US" smtClean="0">
              <a:effectLst/>
            </a:endParaRPr>
          </a:p>
          <a:p>
            <a:pPr lvl="4"/>
            <a:r>
              <a:rPr lang="zh-CN" altLang="en-US" smtClean="0">
                <a:effectLst/>
              </a:rPr>
              <a:t>第五级</a:t>
            </a:r>
            <a:endParaRPr lang="zh-CN" altLang="en-US">
              <a:effectLst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  <a:ea typeface="微软雅黑" panose="020B0503020204020204" pitchFamily="34" charset="-122"/>
              </a:defRPr>
            </a:lvl1pPr>
          </a:lstStyle>
          <a:p>
            <a:endParaRPr lang="zh-CN" altLang="en-US">
              <a:effectLst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ffectLst/>
              </a:rPr>
              <a:t>模板来自于 </a:t>
            </a:r>
            <a:r>
              <a:rPr lang="en-US" altLang="zh-CN" smtClean="0">
                <a:effectLst/>
              </a:rPr>
              <a:t>http://www.ypppt.com</a:t>
            </a:r>
            <a:endParaRPr lang="zh-CN" altLang="en-US" smtClean="0">
              <a:effectLst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0" compatLnSpc="1"/>
          <a:lstStyle>
            <a:lvl1pPr>
              <a:defRPr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11FC198-2D83-4DFC-8CDD-7D23AF44D411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  <a:effectLst/>
        </p:spPr>
        <p:txBody>
          <a:bodyPr vert="horz" lIns="0" tIns="0" rIns="0" bIns="45709" rtlCol="0" anchor="ctr"/>
          <a:lstStyle>
            <a:defPPr>
              <a:defRPr lang="en-US">
                <a:effectLst/>
              </a:defRPr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>
                <a:effectLst/>
              </a:rPr>
            </a:fld>
            <a:endParaRPr lang="en-US" sz="1000">
              <a:effectLst/>
            </a:endParaRPr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  <a:effectLst/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anchor="t" anchorCtr="0" compatLnSpc="1"/>
            <a:lstStyle/>
            <a:p>
              <a:endParaRPr lang="id-ID">
                <a:effectLst/>
              </a:endParaRPr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anchor="t" anchorCtr="0" compatLnSpc="1"/>
            <a:lstStyle/>
            <a:p>
              <a:endParaRPr lang="id-ID">
                <a:effectLst/>
              </a:endParaRPr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  <a:effectLst/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anchor="t" anchorCtr="0" compatLnSpc="1"/>
            <a:lstStyle/>
            <a:p>
              <a:endParaRPr lang="id-ID">
                <a:effectLst/>
              </a:endParaRPr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anchor="t" anchorCtr="0" compatLnSpc="1"/>
            <a:lstStyle/>
            <a:p>
              <a:endParaRPr lang="id-ID">
                <a:effectLst/>
              </a:endParaRPr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effectLst/>
        </p:spPr>
        <p:txBody>
          <a:bodyPr/>
          <a:lstStyle/>
          <a:p>
            <a:fld id="{3E23C47F-7244-44F2-81AF-E6A790C66597}" type="datetimeFigureOut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effectLst/>
        </p:spPr>
        <p:txBody>
          <a:bodyPr/>
          <a:lstStyle/>
          <a:p>
            <a:fld id="{8263349A-78C6-4F6F-AE03-726109C3E356}" type="slidenum">
              <a:rPr lang="zh-CN" altLang="en-US" smtClean="0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08"/>
            <a:ext cx="9144000" cy="51407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effectLst/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/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/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/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/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/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/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/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/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zh-CN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269981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717810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>
          <a:xfrm>
            <a:off x="1323888" y="1498598"/>
            <a:ext cx="2461732" cy="131195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8000" smtClean="0">
                <a:solidFill>
                  <a:schemeClr val="accent2"/>
                </a:solidFill>
                <a:effectLst/>
                <a:latin typeface="Impact" panose="020B0806030902050204" pitchFamily="34" charset="0"/>
                <a:ea typeface="微软雅黑" panose="020B0503020204020204" pitchFamily="34" charset="-122"/>
                <a:sym typeface="方正兰亭粗黑_GBK" charset="-122"/>
              </a:rPr>
              <a:t>2017</a:t>
            </a:r>
            <a:endParaRPr lang="en-US" altLang="zh-CN" sz="8000" smtClean="0">
              <a:solidFill>
                <a:schemeClr val="accent2"/>
              </a:solidFill>
              <a:effectLst/>
              <a:latin typeface="Impact" panose="020B0806030902050204" pitchFamily="34" charset="0"/>
              <a:ea typeface="微软雅黑" panose="020B0503020204020204" pitchFamily="34" charset="-122"/>
              <a:sym typeface="方正兰亭粗黑_GBK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3" name="Group 10"/>
          <p:cNvGrpSpPr/>
          <p:nvPr/>
        </p:nvGrpSpPr>
        <p:grpSpPr>
          <a:xfrm>
            <a:off x="6804248" y="4504539"/>
            <a:ext cx="285036" cy="285091"/>
            <a:chOff x="0" y="0"/>
            <a:chExt cx="965499" cy="965499"/>
          </a:xfrm>
          <a:effectLst/>
        </p:grpSpPr>
        <p:sp>
          <p:nvSpPr>
            <p:cNvPr id="54" name="AutoShape 11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5" name="AutoShape 12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6" name="Group 13"/>
          <p:cNvGrpSpPr/>
          <p:nvPr/>
        </p:nvGrpSpPr>
        <p:grpSpPr>
          <a:xfrm>
            <a:off x="7207399" y="4504539"/>
            <a:ext cx="285505" cy="285091"/>
            <a:chOff x="0" y="0"/>
            <a:chExt cx="965499" cy="965499"/>
          </a:xfrm>
          <a:effectLst/>
        </p:grpSpPr>
        <p:sp>
          <p:nvSpPr>
            <p:cNvPr id="57" name="AutoShape 14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8" name="AutoShape 15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9" name="Group 16"/>
          <p:cNvGrpSpPr/>
          <p:nvPr/>
        </p:nvGrpSpPr>
        <p:grpSpPr>
          <a:xfrm>
            <a:off x="7611019" y="4504539"/>
            <a:ext cx="285036" cy="285091"/>
            <a:chOff x="0" y="0"/>
            <a:chExt cx="965499" cy="965499"/>
          </a:xfrm>
          <a:effectLst/>
        </p:grpSpPr>
        <p:sp>
          <p:nvSpPr>
            <p:cNvPr id="60" name="AutoShape 17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1" name="AutoShape 18"/>
            <p:cNvSpPr/>
            <p:nvPr/>
          </p:nvSpPr>
          <p:spPr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2" name="Group 19"/>
          <p:cNvGrpSpPr/>
          <p:nvPr/>
        </p:nvGrpSpPr>
        <p:grpSpPr>
          <a:xfrm>
            <a:off x="8014170" y="4504539"/>
            <a:ext cx="285036" cy="285091"/>
            <a:chOff x="0" y="0"/>
            <a:chExt cx="965499" cy="965499"/>
          </a:xfrm>
          <a:effectLst/>
        </p:grpSpPr>
        <p:sp>
          <p:nvSpPr>
            <p:cNvPr id="63" name="AutoShape 20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5" name="AutoShape 21"/>
            <p:cNvSpPr/>
            <p:nvPr/>
          </p:nvSpPr>
          <p:spPr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6" name="Group 22"/>
          <p:cNvGrpSpPr/>
          <p:nvPr/>
        </p:nvGrpSpPr>
        <p:grpSpPr>
          <a:xfrm>
            <a:off x="8417321" y="4504539"/>
            <a:ext cx="285036" cy="285091"/>
            <a:chOff x="0" y="0"/>
            <a:chExt cx="965499" cy="965499"/>
          </a:xfrm>
          <a:effectLst/>
        </p:grpSpPr>
        <p:sp>
          <p:nvSpPr>
            <p:cNvPr id="68" name="AutoShape 23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9" name="AutoShape 24"/>
            <p:cNvSpPr/>
            <p:nvPr/>
          </p:nvSpPr>
          <p:spPr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76" name="矩形 75"/>
          <p:cNvSpPr/>
          <p:nvPr/>
        </p:nvSpPr>
        <p:spPr>
          <a:xfrm>
            <a:off x="4211960" y="1500540"/>
            <a:ext cx="4829361" cy="76276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endParaRPr lang="zh-CN" altLang="en-US" sz="4400" b="1" smtClean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369236" y="2479997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インターンシップ発表</a:t>
            </a:r>
            <a:endParaRPr lang="en-US" altLang="zh-CN" sz="2000" b="1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3"/>
          <p:cNvSpPr txBox="1">
            <a:spLocks noChangeArrowheads="1"/>
          </p:cNvSpPr>
          <p:nvPr/>
        </p:nvSpPr>
        <p:spPr>
          <a:xfrm>
            <a:off x="4283968" y="3056061"/>
            <a:ext cx="4167647" cy="3067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>
                <a:effectLst/>
              </a:defRPr>
            </a:defPPr>
            <a:lvl1pPr>
              <a:defRPr sz="2000" b="1">
                <a:gradFill>
                  <a:gsLst>
                    <a:gs pos="100000">
                      <a:schemeClr val="tx2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b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　　　　　　北陸大学　金俊青</a:t>
            </a:r>
            <a:endParaRPr lang="en-US" altLang="zh-CN" sz="1400" b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  <a:effectLst/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37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3" presetClass="entr" presetSubtype="528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6" grpId="0"/>
      <p:bldP spid="77" grpId="0" animBg="1"/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81" name="TextBox 80"/>
          <p:cNvSpPr txBox="1"/>
          <p:nvPr/>
        </p:nvSpPr>
        <p:spPr>
          <a:xfrm>
            <a:off x="3562880" y="339504"/>
            <a:ext cx="2018240" cy="3051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2000" b="1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  <a:effectLst/>
        </p:spPr>
      </p:pic>
      <p:sp>
        <p:nvSpPr>
          <p:cNvPr id="83" name="ZoneTexte 17"/>
          <p:cNvSpPr txBox="1"/>
          <p:nvPr/>
        </p:nvSpPr>
        <p:spPr>
          <a:xfrm>
            <a:off x="4444202" y="659073"/>
            <a:ext cx="183063" cy="2593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endParaRPr lang="zh-CN" altLang="en-US" sz="1100" b="1" i="1" smtClean="0">
              <a:solidFill>
                <a:srgbClr val="58595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  <a:effectLst/>
        </p:spPr>
      </p:pic>
      <p:sp>
        <p:nvSpPr>
          <p:cNvPr id="95" name="TextBox 94"/>
          <p:cNvSpPr txBox="1"/>
          <p:nvPr/>
        </p:nvSpPr>
        <p:spPr>
          <a:xfrm>
            <a:off x="4085423" y="2617626"/>
            <a:ext cx="4449239" cy="25171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endParaRPr lang="zh-CN" altLang="en-US" sz="110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5" y="1451610"/>
            <a:ext cx="2515235" cy="2358390"/>
          </a:xfrm>
          <a:prstGeom prst="rect">
            <a:avLst/>
          </a:prstGeom>
        </p:spPr>
      </p:pic>
      <p:pic>
        <p:nvPicPr>
          <p:cNvPr id="3" name="图片 2" descr="sample-sekiji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678305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62" name="组合 61"/>
          <p:cNvGrpSpPr/>
          <p:nvPr/>
        </p:nvGrpSpPr>
        <p:grpSpPr>
          <a:xfrm>
            <a:off x="2538529" y="2167347"/>
            <a:ext cx="4101695" cy="599235"/>
            <a:chOff x="3710491" y="1059582"/>
            <a:chExt cx="4101695" cy="599235"/>
          </a:xfrm>
          <a:effectLst/>
        </p:grpSpPr>
        <p:grpSp>
          <p:nvGrpSpPr>
            <p:cNvPr id="63" name="组合 62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  <a:effectLst/>
          </p:grpSpPr>
          <p:sp>
            <p:nvSpPr>
              <p:cNvPr id="65" name="圆角矩形 6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6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生活</a:t>
                </a:r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46444" y="1253634"/>
                <a:ext cx="445612" cy="35512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3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2000" b="1" smtClean="0">
                  <a:solidFill>
                    <a:schemeClr val="accent3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047052" y="1187322"/>
              <a:ext cx="183063" cy="3356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1600" b="1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extBox 1"/>
          <p:cNvSpPr txBox="1"/>
          <p:nvPr/>
        </p:nvSpPr>
        <p:spPr>
          <a:xfrm>
            <a:off x="3851921" y="1579722"/>
            <a:ext cx="235585" cy="3067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4058338" y="2875866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058337" y="3201306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761554" y="2879124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5761555" y="3205014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7"/>
          <p:cNvGrpSpPr/>
          <p:nvPr/>
        </p:nvGrpSpPr>
        <p:grpSpPr>
          <a:xfrm>
            <a:off x="6447204" y="4701002"/>
            <a:ext cx="285036" cy="285091"/>
            <a:chOff x="0" y="0"/>
            <a:chExt cx="965499" cy="965499"/>
          </a:xfrm>
          <a:effectLst/>
        </p:grpSpPr>
        <p:sp>
          <p:nvSpPr>
            <p:cNvPr id="19" name="AutoShape 8" descr="tile_paper_medgray.png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20" name="AutoShape 9"/>
            <p:cNvSpPr/>
            <p:nvPr/>
          </p:nvSpPr>
          <p:spPr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23" name="Group 10"/>
          <p:cNvGrpSpPr/>
          <p:nvPr/>
        </p:nvGrpSpPr>
        <p:grpSpPr>
          <a:xfrm>
            <a:off x="6850355" y="4701002"/>
            <a:ext cx="285036" cy="285091"/>
            <a:chOff x="0" y="0"/>
            <a:chExt cx="965499" cy="965499"/>
          </a:xfrm>
          <a:effectLst/>
        </p:grpSpPr>
        <p:sp>
          <p:nvSpPr>
            <p:cNvPr id="26" name="AutoShape 11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27" name="AutoShape 12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28" name="Group 13"/>
          <p:cNvGrpSpPr/>
          <p:nvPr/>
        </p:nvGrpSpPr>
        <p:grpSpPr>
          <a:xfrm>
            <a:off x="7253506" y="4701002"/>
            <a:ext cx="285505" cy="285091"/>
            <a:chOff x="0" y="0"/>
            <a:chExt cx="965499" cy="965499"/>
          </a:xfrm>
          <a:effectLst/>
        </p:grpSpPr>
        <p:sp>
          <p:nvSpPr>
            <p:cNvPr id="29" name="AutoShape 14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0" name="AutoShape 15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1" name="Group 16"/>
          <p:cNvGrpSpPr/>
          <p:nvPr/>
        </p:nvGrpSpPr>
        <p:grpSpPr>
          <a:xfrm>
            <a:off x="7657126" y="4701002"/>
            <a:ext cx="285036" cy="285091"/>
            <a:chOff x="0" y="0"/>
            <a:chExt cx="965499" cy="965499"/>
          </a:xfrm>
          <a:effectLst/>
        </p:grpSpPr>
        <p:sp>
          <p:nvSpPr>
            <p:cNvPr id="32" name="AutoShape 17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3" name="AutoShape 18"/>
            <p:cNvSpPr/>
            <p:nvPr/>
          </p:nvSpPr>
          <p:spPr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4" name="Group 19"/>
          <p:cNvGrpSpPr/>
          <p:nvPr/>
        </p:nvGrpSpPr>
        <p:grpSpPr>
          <a:xfrm>
            <a:off x="8060277" y="4701002"/>
            <a:ext cx="285036" cy="285091"/>
            <a:chOff x="0" y="0"/>
            <a:chExt cx="965499" cy="965499"/>
          </a:xfrm>
          <a:effectLst/>
        </p:grpSpPr>
        <p:sp>
          <p:nvSpPr>
            <p:cNvPr id="35" name="AutoShape 20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6" name="AutoShape 21"/>
            <p:cNvSpPr/>
            <p:nvPr/>
          </p:nvSpPr>
          <p:spPr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7" name="Group 22"/>
          <p:cNvGrpSpPr/>
          <p:nvPr/>
        </p:nvGrpSpPr>
        <p:grpSpPr>
          <a:xfrm>
            <a:off x="8463428" y="4701002"/>
            <a:ext cx="285036" cy="285091"/>
            <a:chOff x="0" y="0"/>
            <a:chExt cx="965499" cy="965499"/>
          </a:xfrm>
          <a:effectLst/>
        </p:grpSpPr>
        <p:sp>
          <p:nvSpPr>
            <p:cNvPr id="38" name="AutoShape 23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9" name="AutoShape 24"/>
            <p:cNvSpPr/>
            <p:nvPr/>
          </p:nvSpPr>
          <p:spPr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pic>
        <p:nvPicPr>
          <p:cNvPr id="4" name="图片 3" descr="webwxgetmsgimg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5360000">
            <a:off x="1116965" y="128270"/>
            <a:ext cx="2249805" cy="4000500"/>
          </a:xfrm>
          <a:prstGeom prst="rect">
            <a:avLst/>
          </a:prstGeom>
        </p:spPr>
      </p:pic>
      <p:pic>
        <p:nvPicPr>
          <p:cNvPr id="6" name="图片 5" descr="webwxgetmsgimg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>
            <a:off x="5292090" y="182880"/>
            <a:ext cx="1742440" cy="3099435"/>
          </a:xfrm>
          <a:prstGeom prst="rect">
            <a:avLst/>
          </a:prstGeom>
        </p:spPr>
      </p:pic>
      <p:pic>
        <p:nvPicPr>
          <p:cNvPr id="8" name="图片 7" descr="webwxgetmsg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91815" y="2907665"/>
            <a:ext cx="1755775" cy="234251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5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1" grpId="0"/>
      <p:bldP spid="22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extBox 1"/>
          <p:cNvSpPr txBox="1"/>
          <p:nvPr/>
        </p:nvSpPr>
        <p:spPr>
          <a:xfrm>
            <a:off x="3851921" y="1579722"/>
            <a:ext cx="235585" cy="3067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1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4058338" y="2875866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058337" y="3201306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761554" y="2879124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5761555" y="3205014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7"/>
          <p:cNvGrpSpPr/>
          <p:nvPr/>
        </p:nvGrpSpPr>
        <p:grpSpPr>
          <a:xfrm>
            <a:off x="6447204" y="4701002"/>
            <a:ext cx="285036" cy="285091"/>
            <a:chOff x="0" y="0"/>
            <a:chExt cx="965499" cy="965499"/>
          </a:xfrm>
          <a:effectLst/>
        </p:grpSpPr>
        <p:sp>
          <p:nvSpPr>
            <p:cNvPr id="19" name="AutoShape 8" descr="tile_paper_medgray.png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20" name="AutoShape 9"/>
            <p:cNvSpPr/>
            <p:nvPr/>
          </p:nvSpPr>
          <p:spPr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23" name="Group 10"/>
          <p:cNvGrpSpPr/>
          <p:nvPr/>
        </p:nvGrpSpPr>
        <p:grpSpPr>
          <a:xfrm>
            <a:off x="6850355" y="4701002"/>
            <a:ext cx="285036" cy="285091"/>
            <a:chOff x="0" y="0"/>
            <a:chExt cx="965499" cy="965499"/>
          </a:xfrm>
          <a:effectLst/>
        </p:grpSpPr>
        <p:sp>
          <p:nvSpPr>
            <p:cNvPr id="26" name="AutoShape 11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27" name="AutoShape 12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28" name="Group 13"/>
          <p:cNvGrpSpPr/>
          <p:nvPr/>
        </p:nvGrpSpPr>
        <p:grpSpPr>
          <a:xfrm>
            <a:off x="7253506" y="4701002"/>
            <a:ext cx="285505" cy="285091"/>
            <a:chOff x="0" y="0"/>
            <a:chExt cx="965499" cy="965499"/>
          </a:xfrm>
          <a:effectLst/>
        </p:grpSpPr>
        <p:sp>
          <p:nvSpPr>
            <p:cNvPr id="29" name="AutoShape 14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0" name="AutoShape 15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1" name="Group 16"/>
          <p:cNvGrpSpPr/>
          <p:nvPr/>
        </p:nvGrpSpPr>
        <p:grpSpPr>
          <a:xfrm>
            <a:off x="7657126" y="4701002"/>
            <a:ext cx="285036" cy="285091"/>
            <a:chOff x="0" y="0"/>
            <a:chExt cx="965499" cy="965499"/>
          </a:xfrm>
          <a:effectLst/>
        </p:grpSpPr>
        <p:sp>
          <p:nvSpPr>
            <p:cNvPr id="32" name="AutoShape 17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3" name="AutoShape 18"/>
            <p:cNvSpPr/>
            <p:nvPr/>
          </p:nvSpPr>
          <p:spPr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4" name="Group 19"/>
          <p:cNvGrpSpPr/>
          <p:nvPr/>
        </p:nvGrpSpPr>
        <p:grpSpPr>
          <a:xfrm>
            <a:off x="8060277" y="4701002"/>
            <a:ext cx="285036" cy="285091"/>
            <a:chOff x="0" y="0"/>
            <a:chExt cx="965499" cy="965499"/>
          </a:xfrm>
          <a:effectLst/>
        </p:grpSpPr>
        <p:sp>
          <p:nvSpPr>
            <p:cNvPr id="35" name="AutoShape 20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6" name="AutoShape 21"/>
            <p:cNvSpPr/>
            <p:nvPr/>
          </p:nvSpPr>
          <p:spPr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7" name="Group 22"/>
          <p:cNvGrpSpPr/>
          <p:nvPr/>
        </p:nvGrpSpPr>
        <p:grpSpPr>
          <a:xfrm>
            <a:off x="8463428" y="4701002"/>
            <a:ext cx="285036" cy="285091"/>
            <a:chOff x="0" y="0"/>
            <a:chExt cx="965499" cy="965499"/>
          </a:xfrm>
          <a:effectLst/>
        </p:grpSpPr>
        <p:sp>
          <p:nvSpPr>
            <p:cNvPr id="38" name="AutoShape 23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9" name="AutoShape 24"/>
            <p:cNvSpPr/>
            <p:nvPr/>
          </p:nvSpPr>
          <p:spPr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pic>
        <p:nvPicPr>
          <p:cNvPr id="3" name="图片 2" descr="webwxgetmsgimg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7700000">
            <a:off x="210185" y="692150"/>
            <a:ext cx="2947670" cy="2211070"/>
          </a:xfrm>
          <a:prstGeom prst="rect">
            <a:avLst/>
          </a:prstGeom>
        </p:spPr>
      </p:pic>
      <p:pic>
        <p:nvPicPr>
          <p:cNvPr id="5" name="图片 4" descr="webwxgetmsgimg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80000">
            <a:off x="5013325" y="902335"/>
            <a:ext cx="2964180" cy="1667510"/>
          </a:xfrm>
          <a:prstGeom prst="rect">
            <a:avLst/>
          </a:prstGeom>
        </p:spPr>
      </p:pic>
      <p:pic>
        <p:nvPicPr>
          <p:cNvPr id="7" name="图片 6" descr="webwxgetmsgimg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2707005" y="2582545"/>
            <a:ext cx="2824480" cy="211836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5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1" grpId="0"/>
      <p:bldP spid="22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50" name="组合 49"/>
          <p:cNvGrpSpPr/>
          <p:nvPr/>
        </p:nvGrpSpPr>
        <p:grpSpPr>
          <a:xfrm>
            <a:off x="2686796" y="2137041"/>
            <a:ext cx="4101695" cy="599235"/>
            <a:chOff x="3720963" y="2324915"/>
            <a:chExt cx="4101695" cy="599235"/>
          </a:xfrm>
          <a:effectLst/>
        </p:grpSpPr>
        <p:grpSp>
          <p:nvGrpSpPr>
            <p:cNvPr id="51" name="组合 50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  <a:effectLst/>
          </p:grpSpPr>
          <p:sp>
            <p:nvSpPr>
              <p:cNvPr id="53" name="圆角矩形 5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54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今後の目標</a:t>
                </a:r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46444" y="1253634"/>
                <a:ext cx="445612" cy="35512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2000" b="1" smtClean="0">
                  <a:solidFill>
                    <a:schemeClr val="accent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052944" y="2459745"/>
              <a:ext cx="183063" cy="3356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16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1" name="TextBox 30"/>
          <p:cNvSpPr txBox="1"/>
          <p:nvPr/>
        </p:nvSpPr>
        <p:spPr>
          <a:xfrm>
            <a:off x="3562880" y="339504"/>
            <a:ext cx="2018240" cy="3051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2000" b="1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  <a:effectLst/>
        </p:spPr>
      </p:pic>
      <p:sp>
        <p:nvSpPr>
          <p:cNvPr id="33" name="ZoneTexte 17"/>
          <p:cNvSpPr txBox="1"/>
          <p:nvPr/>
        </p:nvSpPr>
        <p:spPr>
          <a:xfrm>
            <a:off x="4444202" y="659073"/>
            <a:ext cx="183063" cy="2593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endParaRPr lang="zh-CN" altLang="en-US" sz="1100" b="1" i="1" smtClean="0">
              <a:solidFill>
                <a:srgbClr val="58595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  <a:effectLst/>
        </p:spPr>
      </p:pic>
      <p:grpSp>
        <p:nvGrpSpPr>
          <p:cNvPr id="22" name="Group 49"/>
          <p:cNvGrpSpPr/>
          <p:nvPr/>
        </p:nvGrpSpPr>
        <p:grpSpPr>
          <a:xfrm>
            <a:off x="3033089" y="3274752"/>
            <a:ext cx="170763" cy="271522"/>
            <a:chOff x="3341688" y="4560888"/>
            <a:chExt cx="255588" cy="406400"/>
          </a:xfrm>
          <a:solidFill>
            <a:schemeClr val="accent5"/>
          </a:solidFill>
          <a:effectLst/>
        </p:grpSpPr>
        <p:sp>
          <p:nvSpPr>
            <p:cNvPr id="26" name="Freeform 31"/>
            <p:cNvSpPr/>
            <p:nvPr/>
          </p:nvSpPr>
          <p:spPr>
            <a:xfrm>
              <a:off x="3341688" y="4560888"/>
              <a:ext cx="255588" cy="406400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anchor="t" anchorCtr="0" compatLnSpc="1"/>
            <a:lstStyle/>
            <a:p/>
          </p:txBody>
        </p:sp>
        <p:sp>
          <p:nvSpPr>
            <p:cNvPr id="27" name="Freeform 32"/>
            <p:cNvSpPr/>
            <p:nvPr/>
          </p:nvSpPr>
          <p:spPr>
            <a:xfrm>
              <a:off x="3341688" y="4560888"/>
              <a:ext cx="255588" cy="406400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</p:grpSp>
      <p:grpSp>
        <p:nvGrpSpPr>
          <p:cNvPr id="28" name="Group 50"/>
          <p:cNvGrpSpPr/>
          <p:nvPr/>
        </p:nvGrpSpPr>
        <p:grpSpPr>
          <a:xfrm>
            <a:off x="6084172" y="3269025"/>
            <a:ext cx="171823" cy="271522"/>
            <a:chOff x="8162926" y="4560888"/>
            <a:chExt cx="257175" cy="406400"/>
          </a:xfrm>
          <a:solidFill>
            <a:schemeClr val="accent3"/>
          </a:solidFill>
          <a:effectLst/>
        </p:grpSpPr>
        <p:sp>
          <p:nvSpPr>
            <p:cNvPr id="36" name="Freeform 35"/>
            <p:cNvSpPr/>
            <p:nvPr/>
          </p:nvSpPr>
          <p:spPr>
            <a:xfrm>
              <a:off x="8162926" y="4560888"/>
              <a:ext cx="257175" cy="406400"/>
            </a:xfrm>
            <a:custGeom>
              <a:avLst/>
              <a:gdLst>
                <a:gd name="T0" fmla="*/ 162 w 162"/>
                <a:gd name="T1" fmla="*/ 0 h 256"/>
                <a:gd name="T2" fmla="*/ 0 w 162"/>
                <a:gd name="T3" fmla="*/ 128 h 256"/>
                <a:gd name="T4" fmla="*/ 162 w 162"/>
                <a:gd name="T5" fmla="*/ 256 h 256"/>
                <a:gd name="T6" fmla="*/ 162 w 16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256">
                  <a:moveTo>
                    <a:pt x="162" y="0"/>
                  </a:moveTo>
                  <a:lnTo>
                    <a:pt x="0" y="128"/>
                  </a:lnTo>
                  <a:lnTo>
                    <a:pt x="162" y="256"/>
                  </a:lnTo>
                  <a:lnTo>
                    <a:pt x="162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anchor="t" anchorCtr="0" compatLnSpc="1"/>
            <a:lstStyle/>
            <a:p/>
          </p:txBody>
        </p:sp>
        <p:sp>
          <p:nvSpPr>
            <p:cNvPr id="37" name="Freeform 36"/>
            <p:cNvSpPr/>
            <p:nvPr/>
          </p:nvSpPr>
          <p:spPr>
            <a:xfrm>
              <a:off x="8162926" y="4560888"/>
              <a:ext cx="257175" cy="406400"/>
            </a:xfrm>
            <a:custGeom>
              <a:avLst/>
              <a:gdLst>
                <a:gd name="T0" fmla="*/ 162 w 162"/>
                <a:gd name="T1" fmla="*/ 0 h 256"/>
                <a:gd name="T2" fmla="*/ 0 w 162"/>
                <a:gd name="T3" fmla="*/ 128 h 256"/>
                <a:gd name="T4" fmla="*/ 162 w 162"/>
                <a:gd name="T5" fmla="*/ 256 h 256"/>
                <a:gd name="T6" fmla="*/ 162 w 16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256">
                  <a:moveTo>
                    <a:pt x="162" y="0"/>
                  </a:moveTo>
                  <a:lnTo>
                    <a:pt x="0" y="128"/>
                  </a:lnTo>
                  <a:lnTo>
                    <a:pt x="162" y="256"/>
                  </a:lnTo>
                  <a:lnTo>
                    <a:pt x="16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</p:grpSp>
      <p:grpSp>
        <p:nvGrpSpPr>
          <p:cNvPr id="38" name="Group 51"/>
          <p:cNvGrpSpPr/>
          <p:nvPr/>
        </p:nvGrpSpPr>
        <p:grpSpPr>
          <a:xfrm>
            <a:off x="5684614" y="2014304"/>
            <a:ext cx="216370" cy="218491"/>
            <a:chOff x="7521576" y="2682875"/>
            <a:chExt cx="323850" cy="327025"/>
          </a:xfrm>
          <a:effectLst/>
        </p:grpSpPr>
        <p:sp>
          <p:nvSpPr>
            <p:cNvPr id="42" name="Freeform 37"/>
            <p:cNvSpPr/>
            <p:nvPr/>
          </p:nvSpPr>
          <p:spPr>
            <a:xfrm>
              <a:off x="7521576" y="2682875"/>
              <a:ext cx="323850" cy="327025"/>
            </a:xfrm>
            <a:custGeom>
              <a:avLst/>
              <a:gdLst>
                <a:gd name="T0" fmla="*/ 23 w 204"/>
                <a:gd name="T1" fmla="*/ 0 h 206"/>
                <a:gd name="T2" fmla="*/ 0 w 204"/>
                <a:gd name="T3" fmla="*/ 206 h 206"/>
                <a:gd name="T4" fmla="*/ 204 w 204"/>
                <a:gd name="T5" fmla="*/ 184 h 206"/>
                <a:gd name="T6" fmla="*/ 23 w 204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06">
                  <a:moveTo>
                    <a:pt x="23" y="0"/>
                  </a:moveTo>
                  <a:lnTo>
                    <a:pt x="0" y="206"/>
                  </a:lnTo>
                  <a:lnTo>
                    <a:pt x="204" y="18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anchor="t" anchorCtr="0" compatLnSpc="1"/>
            <a:lstStyle/>
            <a:p/>
          </p:txBody>
        </p:sp>
        <p:sp>
          <p:nvSpPr>
            <p:cNvPr id="43" name="Freeform 38"/>
            <p:cNvSpPr/>
            <p:nvPr/>
          </p:nvSpPr>
          <p:spPr>
            <a:xfrm>
              <a:off x="7521576" y="2682875"/>
              <a:ext cx="323850" cy="327025"/>
            </a:xfrm>
            <a:custGeom>
              <a:avLst/>
              <a:gdLst>
                <a:gd name="T0" fmla="*/ 23 w 204"/>
                <a:gd name="T1" fmla="*/ 0 h 206"/>
                <a:gd name="T2" fmla="*/ 0 w 204"/>
                <a:gd name="T3" fmla="*/ 206 h 206"/>
                <a:gd name="T4" fmla="*/ 204 w 204"/>
                <a:gd name="T5" fmla="*/ 184 h 206"/>
                <a:gd name="T6" fmla="*/ 23 w 204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06">
                  <a:moveTo>
                    <a:pt x="23" y="0"/>
                  </a:moveTo>
                  <a:lnTo>
                    <a:pt x="0" y="206"/>
                  </a:lnTo>
                  <a:lnTo>
                    <a:pt x="204" y="184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</p:grpSp>
      <p:grpSp>
        <p:nvGrpSpPr>
          <p:cNvPr id="44" name="Group 52"/>
          <p:cNvGrpSpPr/>
          <p:nvPr/>
        </p:nvGrpSpPr>
        <p:grpSpPr>
          <a:xfrm>
            <a:off x="3275909" y="2014293"/>
            <a:ext cx="216370" cy="218490"/>
            <a:chOff x="3916363" y="2682875"/>
            <a:chExt cx="323850" cy="327025"/>
          </a:xfrm>
          <a:effectLst/>
        </p:grpSpPr>
        <p:sp>
          <p:nvSpPr>
            <p:cNvPr id="48" name="Freeform 39"/>
            <p:cNvSpPr/>
            <p:nvPr/>
          </p:nvSpPr>
          <p:spPr>
            <a:xfrm>
              <a:off x="3916363" y="2682875"/>
              <a:ext cx="323850" cy="327025"/>
            </a:xfrm>
            <a:custGeom>
              <a:avLst/>
              <a:gdLst>
                <a:gd name="T0" fmla="*/ 181 w 204"/>
                <a:gd name="T1" fmla="*/ 0 h 206"/>
                <a:gd name="T2" fmla="*/ 0 w 204"/>
                <a:gd name="T3" fmla="*/ 184 h 206"/>
                <a:gd name="T4" fmla="*/ 204 w 204"/>
                <a:gd name="T5" fmla="*/ 206 h 206"/>
                <a:gd name="T6" fmla="*/ 181 w 204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06">
                  <a:moveTo>
                    <a:pt x="181" y="0"/>
                  </a:moveTo>
                  <a:lnTo>
                    <a:pt x="0" y="184"/>
                  </a:lnTo>
                  <a:lnTo>
                    <a:pt x="204" y="20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anchor="t" anchorCtr="0" compatLnSpc="1"/>
            <a:lstStyle/>
            <a:p/>
          </p:txBody>
        </p:sp>
        <p:sp>
          <p:nvSpPr>
            <p:cNvPr id="49" name="Freeform 40"/>
            <p:cNvSpPr/>
            <p:nvPr/>
          </p:nvSpPr>
          <p:spPr>
            <a:xfrm>
              <a:off x="3916363" y="2682875"/>
              <a:ext cx="323850" cy="327025"/>
            </a:xfrm>
            <a:custGeom>
              <a:avLst/>
              <a:gdLst>
                <a:gd name="T0" fmla="*/ 181 w 204"/>
                <a:gd name="T1" fmla="*/ 0 h 206"/>
                <a:gd name="T2" fmla="*/ 0 w 204"/>
                <a:gd name="T3" fmla="*/ 184 h 206"/>
                <a:gd name="T4" fmla="*/ 204 w 204"/>
                <a:gd name="T5" fmla="*/ 206 h 206"/>
                <a:gd name="T6" fmla="*/ 181 w 204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06">
                  <a:moveTo>
                    <a:pt x="181" y="0"/>
                  </a:moveTo>
                  <a:lnTo>
                    <a:pt x="0" y="184"/>
                  </a:lnTo>
                  <a:lnTo>
                    <a:pt x="204" y="206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</p:grpSp>
      <p:sp>
        <p:nvSpPr>
          <p:cNvPr id="50" name="Freeform 47"/>
          <p:cNvSpPr/>
          <p:nvPr/>
        </p:nvSpPr>
        <p:spPr>
          <a:xfrm>
            <a:off x="3480607" y="2429224"/>
            <a:ext cx="2665376" cy="1655651"/>
          </a:xfrm>
          <a:custGeom>
            <a:avLst/>
            <a:gdLst>
              <a:gd name="T0" fmla="*/ 2513 w 2513"/>
              <a:gd name="T1" fmla="*/ 0 h 1561"/>
              <a:gd name="T2" fmla="*/ 0 w 2513"/>
              <a:gd name="T3" fmla="*/ 0 h 1561"/>
              <a:gd name="T4" fmla="*/ 0 w 2513"/>
              <a:gd name="T5" fmla="*/ 1561 h 1561"/>
              <a:gd name="T6" fmla="*/ 2513 w 2513"/>
              <a:gd name="T7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3" h="1561">
                <a:moveTo>
                  <a:pt x="2513" y="0"/>
                </a:moveTo>
                <a:lnTo>
                  <a:pt x="0" y="0"/>
                </a:lnTo>
                <a:lnTo>
                  <a:pt x="0" y="1561"/>
                </a:lnTo>
                <a:lnTo>
                  <a:pt x="2513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anchor="t" anchorCtr="0" compatLnSpc="1"/>
          <a:lstStyle/>
          <a:p/>
        </p:txBody>
      </p:sp>
      <p:grpSp>
        <p:nvGrpSpPr>
          <p:cNvPr id="2" name="组合 1"/>
          <p:cNvGrpSpPr/>
          <p:nvPr/>
        </p:nvGrpSpPr>
        <p:grpSpPr>
          <a:xfrm>
            <a:off x="3166928" y="2086552"/>
            <a:ext cx="2810146" cy="2636480"/>
            <a:chOff x="3166928" y="2086550"/>
            <a:chExt cx="2810146" cy="2636480"/>
          </a:xfrm>
          <a:effectLst/>
        </p:grpSpPr>
        <p:pic>
          <p:nvPicPr>
            <p:cNvPr id="17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928" y="2086550"/>
              <a:ext cx="2810146" cy="2636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16"/>
            <a:stretch>
              <a:fillRect/>
            </a:stretch>
          </p:blipFill>
          <p:spPr>
            <a:xfrm>
              <a:off x="3476399" y="2429222"/>
              <a:ext cx="2280182" cy="124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" name="TextBox 106"/>
          <p:cNvSpPr txBox="1"/>
          <p:nvPr/>
        </p:nvSpPr>
        <p:spPr>
          <a:xfrm>
            <a:off x="682664" y="2892027"/>
            <a:ext cx="1809806" cy="289850"/>
          </a:xfrm>
          <a:prstGeom prst="rect">
            <a:avLst/>
          </a:prstGeom>
          <a:noFill/>
          <a:effectLst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endParaRPr lang="zh-CN" altLang="en-US" sz="1600" b="1" smtClean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6907" y="3196229"/>
            <a:ext cx="1549463" cy="244084"/>
          </a:xfrm>
          <a:prstGeom prst="rect">
            <a:avLst/>
          </a:prstGeom>
          <a:noFill/>
          <a:effectLst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06914" y="1307254"/>
            <a:ext cx="1809806" cy="289850"/>
          </a:xfrm>
          <a:prstGeom prst="rect">
            <a:avLst/>
          </a:prstGeom>
          <a:noFill/>
          <a:effectLst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endParaRPr lang="zh-CN" altLang="en-US" sz="1600" b="1" smtClean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1161" y="1611456"/>
            <a:ext cx="1549463" cy="244084"/>
          </a:xfrm>
          <a:prstGeom prst="rect">
            <a:avLst/>
          </a:prstGeom>
          <a:noFill/>
          <a:effectLst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50482" y="1611456"/>
            <a:ext cx="1549463" cy="244084"/>
          </a:xfrm>
          <a:prstGeom prst="rect">
            <a:avLst/>
          </a:prstGeom>
          <a:noFill/>
          <a:effectLst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31336" y="2892027"/>
            <a:ext cx="1809806" cy="289850"/>
          </a:xfrm>
          <a:prstGeom prst="rect">
            <a:avLst/>
          </a:prstGeom>
          <a:noFill/>
          <a:effectLst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endParaRPr lang="zh-CN" altLang="en-US" sz="1600" b="1" smtClean="0"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195857" y="3196229"/>
            <a:ext cx="1549463" cy="244084"/>
          </a:xfrm>
          <a:prstGeom prst="rect">
            <a:avLst/>
          </a:prstGeom>
          <a:noFill/>
          <a:effectLst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0950" y="861060"/>
            <a:ext cx="1270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今後の目標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21000000">
            <a:off x="1758950" y="168275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自分のスキルを活かす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3395" y="3288030"/>
            <a:ext cx="10160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日本で就職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720000">
            <a:off x="5911215" y="168275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後悔しない選択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9055" y="326898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ja-JP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社会に必要とされる人</a:t>
            </a:r>
            <a:endParaRPr lang="en-US" altLang="ja-JP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10" grpId="0"/>
      <p:bldP spid="112" grpId="0"/>
      <p:bldP spid="113" grpId="0"/>
      <p:bldP spid="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56" name="组合 55"/>
          <p:cNvGrpSpPr/>
          <p:nvPr/>
        </p:nvGrpSpPr>
        <p:grpSpPr>
          <a:xfrm>
            <a:off x="2676324" y="2130865"/>
            <a:ext cx="4101695" cy="599235"/>
            <a:chOff x="3710491" y="3590249"/>
            <a:chExt cx="4101695" cy="599235"/>
          </a:xfrm>
          <a:effectLst/>
        </p:grpSpPr>
        <p:grpSp>
          <p:nvGrpSpPr>
            <p:cNvPr id="57" name="组合 56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  <a:effectLst/>
          </p:grpSpPr>
          <p:sp>
            <p:nvSpPr>
              <p:cNvPr id="59" name="圆角矩形 58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6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感想</a:t>
                </a:r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46444" y="1253634"/>
                <a:ext cx="445612" cy="35512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5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2000" b="1" smtClean="0">
                  <a:solidFill>
                    <a:schemeClr val="accent5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052944" y="3731087"/>
              <a:ext cx="183063" cy="3356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16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1" name="文本框 9"/>
          <p:cNvSpPr txBox="1"/>
          <p:nvPr/>
        </p:nvSpPr>
        <p:spPr>
          <a:xfrm>
            <a:off x="4058338" y="2875866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058337" y="3201306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761554" y="2879124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5761555" y="3205014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7"/>
          <p:cNvGrpSpPr/>
          <p:nvPr/>
        </p:nvGrpSpPr>
        <p:grpSpPr>
          <a:xfrm>
            <a:off x="6447204" y="4701002"/>
            <a:ext cx="285036" cy="285091"/>
            <a:chOff x="0" y="0"/>
            <a:chExt cx="965499" cy="965499"/>
          </a:xfrm>
          <a:effectLst/>
        </p:grpSpPr>
        <p:sp>
          <p:nvSpPr>
            <p:cNvPr id="19" name="AutoShape 8" descr="tile_paper_medgray.png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20" name="AutoShape 9"/>
            <p:cNvSpPr/>
            <p:nvPr/>
          </p:nvSpPr>
          <p:spPr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23" name="Group 10"/>
          <p:cNvGrpSpPr/>
          <p:nvPr/>
        </p:nvGrpSpPr>
        <p:grpSpPr>
          <a:xfrm>
            <a:off x="6850355" y="4701002"/>
            <a:ext cx="285036" cy="285091"/>
            <a:chOff x="0" y="0"/>
            <a:chExt cx="965499" cy="965499"/>
          </a:xfrm>
          <a:effectLst/>
        </p:grpSpPr>
        <p:sp>
          <p:nvSpPr>
            <p:cNvPr id="26" name="AutoShape 11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27" name="AutoShape 12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28" name="Group 13"/>
          <p:cNvGrpSpPr/>
          <p:nvPr/>
        </p:nvGrpSpPr>
        <p:grpSpPr>
          <a:xfrm>
            <a:off x="7253506" y="4701002"/>
            <a:ext cx="285505" cy="285091"/>
            <a:chOff x="0" y="0"/>
            <a:chExt cx="965499" cy="965499"/>
          </a:xfrm>
          <a:effectLst/>
        </p:grpSpPr>
        <p:sp>
          <p:nvSpPr>
            <p:cNvPr id="29" name="AutoShape 14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0" name="AutoShape 15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1" name="Group 16"/>
          <p:cNvGrpSpPr/>
          <p:nvPr/>
        </p:nvGrpSpPr>
        <p:grpSpPr>
          <a:xfrm>
            <a:off x="7657126" y="4701002"/>
            <a:ext cx="285036" cy="285091"/>
            <a:chOff x="0" y="0"/>
            <a:chExt cx="965499" cy="965499"/>
          </a:xfrm>
          <a:effectLst/>
        </p:grpSpPr>
        <p:sp>
          <p:nvSpPr>
            <p:cNvPr id="32" name="AutoShape 17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3" name="AutoShape 18"/>
            <p:cNvSpPr/>
            <p:nvPr/>
          </p:nvSpPr>
          <p:spPr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4" name="Group 19"/>
          <p:cNvGrpSpPr/>
          <p:nvPr/>
        </p:nvGrpSpPr>
        <p:grpSpPr>
          <a:xfrm>
            <a:off x="8060277" y="4701002"/>
            <a:ext cx="285036" cy="285091"/>
            <a:chOff x="0" y="0"/>
            <a:chExt cx="965499" cy="965499"/>
          </a:xfrm>
          <a:effectLst/>
        </p:grpSpPr>
        <p:sp>
          <p:nvSpPr>
            <p:cNvPr id="35" name="AutoShape 20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6" name="AutoShape 21"/>
            <p:cNvSpPr/>
            <p:nvPr/>
          </p:nvSpPr>
          <p:spPr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7" name="Group 22"/>
          <p:cNvGrpSpPr/>
          <p:nvPr/>
        </p:nvGrpSpPr>
        <p:grpSpPr>
          <a:xfrm>
            <a:off x="8463428" y="4701002"/>
            <a:ext cx="285036" cy="285091"/>
            <a:chOff x="0" y="0"/>
            <a:chExt cx="965499" cy="965499"/>
          </a:xfrm>
          <a:effectLst/>
        </p:grpSpPr>
        <p:sp>
          <p:nvSpPr>
            <p:cNvPr id="38" name="AutoShape 23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9" name="AutoShape 24"/>
            <p:cNvSpPr/>
            <p:nvPr/>
          </p:nvSpPr>
          <p:spPr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4267200" y="623570"/>
            <a:ext cx="6096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感想</a:t>
            </a:r>
            <a:endParaRPr lang="en-US" altLang="zh-CN" sz="2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2330" y="1442720"/>
            <a:ext cx="48768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インターンシップを通じて色々なことを学びました。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62810" y="2042795"/>
            <a:ext cx="18288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社会人のマナー</a:t>
            </a:r>
            <a:endParaRPr lang="en-US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社会人としての責任</a:t>
            </a:r>
            <a:endParaRPr lang="en-US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体調管理の重要性</a:t>
            </a:r>
            <a:endParaRPr lang="en-US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5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任意多边形 2"/>
          <p:cNvSpPr/>
          <p:nvPr/>
        </p:nvSpPr>
        <p:spPr>
          <a:xfrm>
            <a:off x="1682640" y="2209789"/>
            <a:ext cx="447559" cy="49246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" name="矩形 3"/>
          <p:cNvSpPr/>
          <p:nvPr/>
        </p:nvSpPr>
        <p:spPr>
          <a:xfrm>
            <a:off x="2130427" y="2209953"/>
            <a:ext cx="7018097" cy="49279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64" tIns="0" rIns="134964" bIns="0" anchor="ctr"/>
          <a:lstStyle/>
          <a:p>
            <a:pPr algn="ctr"/>
            <a:r>
              <a:rPr lang="en-US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ご清聴ありがとうございました</a:t>
            </a:r>
            <a:endParaRPr lang="en-US" sz="21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1" y="1636814"/>
            <a:ext cx="6982389" cy="58130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2400" spc="20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400" spc="20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以上で発表を終了いたします</a:t>
            </a:r>
            <a:endParaRPr lang="en-US" altLang="zh-CN" sz="2400" spc="200"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6983579" y="1633784"/>
            <a:ext cx="640109" cy="584336"/>
          </a:xfrm>
          <a:prstGeom prst="rtTriangle">
            <a:avLst/>
          </a:prstGeom>
          <a:solidFill>
            <a:srgbClr val="007C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43" name="组合 42"/>
          <p:cNvGrpSpPr/>
          <p:nvPr/>
        </p:nvGrpSpPr>
        <p:grpSpPr>
          <a:xfrm>
            <a:off x="3628189" y="1137205"/>
            <a:ext cx="4101695" cy="599235"/>
            <a:chOff x="3710491" y="1067201"/>
            <a:chExt cx="4101695" cy="599235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3710491" y="1067201"/>
              <a:ext cx="4101695" cy="599235"/>
              <a:chOff x="4139952" y="1176863"/>
              <a:chExt cx="3672408" cy="536519"/>
            </a:xfrm>
            <a:effectLst/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6863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研修内容</a:t>
                </a:r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5612" cy="35512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2000" b="1" smtClean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047052" y="1187322"/>
              <a:ext cx="183063" cy="3356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1600" b="1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38661" y="2699651"/>
            <a:ext cx="4101695" cy="599235"/>
            <a:chOff x="3720963" y="2324915"/>
            <a:chExt cx="4101695" cy="599235"/>
          </a:xfrm>
          <a:effectLst/>
        </p:grpSpPr>
        <p:grpSp>
          <p:nvGrpSpPr>
            <p:cNvPr id="51" name="组合 50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  <a:effectLst/>
          </p:grpSpPr>
          <p:sp>
            <p:nvSpPr>
              <p:cNvPr id="53" name="圆角矩形 5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54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今後の目標</a:t>
                </a:r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46444" y="1253634"/>
                <a:ext cx="445612" cy="35512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2000" b="1" smtClean="0">
                  <a:solidFill>
                    <a:schemeClr val="accent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052944" y="2459745"/>
              <a:ext cx="183063" cy="3356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16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28189" y="3484685"/>
            <a:ext cx="4101695" cy="599235"/>
            <a:chOff x="3710491" y="3590249"/>
            <a:chExt cx="4101695" cy="599235"/>
          </a:xfrm>
          <a:effectLst/>
        </p:grpSpPr>
        <p:grpSp>
          <p:nvGrpSpPr>
            <p:cNvPr id="57" name="组合 56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  <a:effectLst/>
          </p:grpSpPr>
          <p:sp>
            <p:nvSpPr>
              <p:cNvPr id="59" name="圆角矩形 58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6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感想</a:t>
                </a:r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46444" y="1253634"/>
                <a:ext cx="445612" cy="35512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5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2000" b="1" smtClean="0">
                  <a:solidFill>
                    <a:schemeClr val="accent5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052944" y="3731087"/>
              <a:ext cx="183063" cy="3356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16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28189" y="1914617"/>
            <a:ext cx="4101695" cy="599235"/>
            <a:chOff x="3710491" y="1059582"/>
            <a:chExt cx="4101695" cy="599235"/>
          </a:xfrm>
          <a:effectLst/>
        </p:grpSpPr>
        <p:grpSp>
          <p:nvGrpSpPr>
            <p:cNvPr id="63" name="组合 62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  <a:effectLst/>
          </p:grpSpPr>
          <p:sp>
            <p:nvSpPr>
              <p:cNvPr id="65" name="圆角矩形 6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6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生活</a:t>
                </a:r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46444" y="1253634"/>
                <a:ext cx="445612" cy="35512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3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2000" b="1" smtClean="0">
                  <a:solidFill>
                    <a:schemeClr val="accent3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047052" y="1187322"/>
              <a:ext cx="183063" cy="3356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1600" b="1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302305" y="2020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59003" y="2401471"/>
            <a:ext cx="1258613" cy="4305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流れ</a:t>
            </a:r>
            <a:endParaRPr lang="en-US" altLang="zh-CN" sz="2800" b="1" smtClean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reeform 5"/>
          <p:cNvSpPr/>
          <p:nvPr/>
        </p:nvSpPr>
        <p:spPr>
          <a:xfrm>
            <a:off x="2699792" y="1130176"/>
            <a:ext cx="651442" cy="2953742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43" name="组合 42"/>
          <p:cNvGrpSpPr/>
          <p:nvPr/>
        </p:nvGrpSpPr>
        <p:grpSpPr>
          <a:xfrm>
            <a:off x="2584249" y="2112565"/>
            <a:ext cx="4101695" cy="599235"/>
            <a:chOff x="3710491" y="1067201"/>
            <a:chExt cx="4101695" cy="599235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3710491" y="1067201"/>
              <a:ext cx="4101695" cy="599235"/>
              <a:chOff x="4139952" y="1176863"/>
              <a:chExt cx="3672408" cy="536519"/>
            </a:xfrm>
            <a:effectLst/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6863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研修内容</a:t>
                </a:r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5612" cy="35512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2000" b="1" smtClean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047052" y="1187322"/>
              <a:ext cx="183063" cy="3356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1600" b="1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7" name="直接连接符 6"/>
          <p:cNvCxnSpPr/>
          <p:nvPr/>
        </p:nvCxnSpPr>
        <p:spPr>
          <a:xfrm flipV="1">
            <a:off x="3635896" y="1507714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17896" y="3101798"/>
            <a:ext cx="903749" cy="24574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朝会</a:t>
            </a:r>
            <a:endParaRPr lang="en-US" altLang="zh-CN" sz="160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23728" y="1579724"/>
            <a:ext cx="1197175" cy="1197175"/>
            <a:chOff x="1068965" y="491752"/>
            <a:chExt cx="1197175" cy="1197175"/>
          </a:xfrm>
          <a:effectLst/>
        </p:grpSpPr>
        <p:grpSp>
          <p:nvGrpSpPr>
            <p:cNvPr id="15" name="组合 14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</p:grpSp>
        <p:sp>
          <p:nvSpPr>
            <p:cNvPr id="18" name="KSO_Shape"/>
            <p:cNvSpPr/>
            <p:nvPr/>
          </p:nvSpPr>
          <p:spPr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4058338" y="2875866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058337" y="3201306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761554" y="2879124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5761555" y="3205014"/>
            <a:ext cx="2009948" cy="22882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l"/>
            </a:pPr>
            <a:endParaRPr lang="zh-CN" altLang="en-US" sz="150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7"/>
          <p:cNvGrpSpPr/>
          <p:nvPr/>
        </p:nvGrpSpPr>
        <p:grpSpPr>
          <a:xfrm>
            <a:off x="6447204" y="4701002"/>
            <a:ext cx="285036" cy="285091"/>
            <a:chOff x="0" y="0"/>
            <a:chExt cx="965499" cy="965499"/>
          </a:xfrm>
          <a:effectLst/>
        </p:grpSpPr>
        <p:sp>
          <p:nvSpPr>
            <p:cNvPr id="19" name="AutoShape 8" descr="tile_paper_medgray.png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20" name="AutoShape 9"/>
            <p:cNvSpPr/>
            <p:nvPr/>
          </p:nvSpPr>
          <p:spPr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23" name="Group 10"/>
          <p:cNvGrpSpPr/>
          <p:nvPr/>
        </p:nvGrpSpPr>
        <p:grpSpPr>
          <a:xfrm>
            <a:off x="6850355" y="4701002"/>
            <a:ext cx="285036" cy="285091"/>
            <a:chOff x="0" y="0"/>
            <a:chExt cx="965499" cy="965499"/>
          </a:xfrm>
          <a:effectLst/>
        </p:grpSpPr>
        <p:sp>
          <p:nvSpPr>
            <p:cNvPr id="26" name="AutoShape 11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27" name="AutoShape 12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28" name="Group 13"/>
          <p:cNvGrpSpPr/>
          <p:nvPr/>
        </p:nvGrpSpPr>
        <p:grpSpPr>
          <a:xfrm>
            <a:off x="7253506" y="4701002"/>
            <a:ext cx="285505" cy="285091"/>
            <a:chOff x="0" y="0"/>
            <a:chExt cx="965499" cy="965499"/>
          </a:xfrm>
          <a:effectLst/>
        </p:grpSpPr>
        <p:sp>
          <p:nvSpPr>
            <p:cNvPr id="29" name="AutoShape 14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0" name="AutoShape 15"/>
            <p:cNvSpPr/>
            <p:nvPr/>
          </p:nvSpPr>
          <p:spPr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1" name="Group 16"/>
          <p:cNvGrpSpPr/>
          <p:nvPr/>
        </p:nvGrpSpPr>
        <p:grpSpPr>
          <a:xfrm>
            <a:off x="7657126" y="4701002"/>
            <a:ext cx="285036" cy="285091"/>
            <a:chOff x="0" y="0"/>
            <a:chExt cx="965499" cy="965499"/>
          </a:xfrm>
          <a:effectLst/>
        </p:grpSpPr>
        <p:sp>
          <p:nvSpPr>
            <p:cNvPr id="32" name="AutoShape 17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3" name="AutoShape 18"/>
            <p:cNvSpPr/>
            <p:nvPr/>
          </p:nvSpPr>
          <p:spPr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4" name="Group 19"/>
          <p:cNvGrpSpPr/>
          <p:nvPr/>
        </p:nvGrpSpPr>
        <p:grpSpPr>
          <a:xfrm>
            <a:off x="8060277" y="4701002"/>
            <a:ext cx="285036" cy="285091"/>
            <a:chOff x="0" y="0"/>
            <a:chExt cx="965499" cy="965499"/>
          </a:xfrm>
          <a:effectLst/>
        </p:grpSpPr>
        <p:sp>
          <p:nvSpPr>
            <p:cNvPr id="35" name="AutoShape 20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6" name="AutoShape 21"/>
            <p:cNvSpPr/>
            <p:nvPr/>
          </p:nvSpPr>
          <p:spPr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grpSp>
        <p:nvGrpSpPr>
          <p:cNvPr id="37" name="Group 22"/>
          <p:cNvGrpSpPr/>
          <p:nvPr/>
        </p:nvGrpSpPr>
        <p:grpSpPr>
          <a:xfrm>
            <a:off x="8463428" y="4701002"/>
            <a:ext cx="285036" cy="285091"/>
            <a:chOff x="0" y="0"/>
            <a:chExt cx="965499" cy="965499"/>
          </a:xfrm>
          <a:effectLst/>
        </p:grpSpPr>
        <p:sp>
          <p:nvSpPr>
            <p:cNvPr id="38" name="AutoShape 23"/>
            <p:cNvSpPr/>
            <p:nvPr/>
          </p:nvSpPr>
          <p:spPr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/>
          </p:txBody>
        </p:sp>
        <p:sp>
          <p:nvSpPr>
            <p:cNvPr id="39" name="AutoShape 24"/>
            <p:cNvSpPr/>
            <p:nvPr/>
          </p:nvSpPr>
          <p:spPr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/>
          </p:txBody>
        </p:sp>
      </p:grpSp>
      <p:sp>
        <p:nvSpPr>
          <p:cNvPr id="5" name="文本框 4"/>
          <p:cNvSpPr txBox="1"/>
          <p:nvPr/>
        </p:nvSpPr>
        <p:spPr>
          <a:xfrm>
            <a:off x="4295775" y="1671320"/>
            <a:ext cx="2032000" cy="17233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始まりの日：８月９日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から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今日まで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5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4" name="TextBox 23"/>
          <p:cNvSpPr txBox="1"/>
          <p:nvPr/>
        </p:nvSpPr>
        <p:spPr>
          <a:xfrm>
            <a:off x="3562880" y="339504"/>
            <a:ext cx="2018240" cy="3051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2000" b="1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  <a:effectLst/>
        </p:spPr>
      </p:pic>
      <p:sp>
        <p:nvSpPr>
          <p:cNvPr id="12" name="ZoneTexte 17"/>
          <p:cNvSpPr txBox="1"/>
          <p:nvPr/>
        </p:nvSpPr>
        <p:spPr>
          <a:xfrm>
            <a:off x="4444202" y="659073"/>
            <a:ext cx="183063" cy="2593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endParaRPr lang="zh-CN" altLang="en-US" sz="1100" b="1" i="1" smtClean="0">
              <a:solidFill>
                <a:srgbClr val="58595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  <a:effectLst/>
        </p:spPr>
      </p:pic>
      <p:sp>
        <p:nvSpPr>
          <p:cNvPr id="47" name="Rectangle 17"/>
          <p:cNvSpPr/>
          <p:nvPr/>
        </p:nvSpPr>
        <p:spPr>
          <a:xfrm>
            <a:off x="5508104" y="1373016"/>
            <a:ext cx="2712062" cy="63630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5514332" y="1347616"/>
            <a:ext cx="3458832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F7F7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 Condensed" panose="020B0806030504020204" pitchFamily="34" charset="0"/>
              </a:rPr>
              <a:t>GAKUEN</a:t>
            </a:r>
            <a:endParaRPr lang="en-US" altLang="zh-CN" sz="4000" b="1" smtClean="0">
              <a:solidFill>
                <a:srgbClr val="F7F7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 Condensed" panose="020B08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7878" y="4164943"/>
            <a:ext cx="2888423" cy="3356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endParaRPr lang="zh-CN" altLang="en-US" sz="1600" b="1" smtClean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Straight Connector 21"/>
          <p:cNvCxnSpPr/>
          <p:nvPr/>
        </p:nvCxnSpPr>
        <p:spPr>
          <a:xfrm>
            <a:off x="5610635" y="4015478"/>
            <a:ext cx="2783006" cy="0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35" y="804545"/>
            <a:ext cx="2773045" cy="3911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4180" y="2499995"/>
            <a:ext cx="2165985" cy="1630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en-US" altLang="zh-CN" sz="1800" kern="1800" dirty="0" smtClean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GAKUEN</a:t>
            </a:r>
            <a:r>
              <a:rPr lang="ja-JP" altLang="en-US" sz="1800" kern="1800" dirty="0" smtClean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事業部紹介</a:t>
            </a:r>
            <a:endParaRPr lang="en-US" altLang="ja-JP" sz="1800" kern="1800" dirty="0" smtClean="0">
              <a:solidFill>
                <a:schemeClr val="tx1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l"/>
            <a:endParaRPr lang="en-US" altLang="zh-CN" sz="1800" kern="1800" dirty="0" smtClean="0">
              <a:latin typeface="Yu Mincho" panose="02020400000000000000" pitchFamily="18" charset="-128"/>
              <a:ea typeface="Yu Mincho" panose="02020400000000000000" pitchFamily="18" charset="-128"/>
              <a:sym typeface="+mn-ea"/>
            </a:endParaRPr>
          </a:p>
          <a:p>
            <a:pPr algn="l"/>
            <a:r>
              <a:rPr lang="en-US" altLang="zh-CN" sz="1800" kern="1800" dirty="0" smtClean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GAKUEN</a:t>
            </a:r>
            <a:r>
              <a:rPr lang="ja-JP" altLang="en-US" sz="1800" kern="1800" dirty="0" smtClean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製品の紹介</a:t>
            </a:r>
            <a:endParaRPr lang="en-US" altLang="ja-JP" sz="1800" kern="1800" dirty="0" smtClean="0">
              <a:solidFill>
                <a:schemeClr val="tx1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l"/>
            <a:endParaRPr lang="en-US" altLang="zh-CN" sz="1800" kern="1800" dirty="0" smtClean="0">
              <a:latin typeface="Yu Mincho" panose="02020400000000000000" pitchFamily="18" charset="-128"/>
              <a:ea typeface="Yu Mincho" panose="02020400000000000000" pitchFamily="18" charset="-128"/>
              <a:sym typeface="+mn-ea"/>
            </a:endParaRPr>
          </a:p>
          <a:p>
            <a:pPr algn="l"/>
            <a:r>
              <a:rPr lang="en-US" altLang="zh-CN" sz="1800" kern="1800" dirty="0" smtClean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GAKUEN</a:t>
            </a:r>
            <a:r>
              <a:rPr lang="ja-JP" altLang="en-US" sz="1800" kern="1800" dirty="0" smtClean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製品の体験</a:t>
            </a:r>
            <a:endParaRPr lang="zh-CN" altLang="en-US" sz="1800" kern="1800" dirty="0">
              <a:solidFill>
                <a:schemeClr val="tx1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3" name="TextBox 42"/>
          <p:cNvSpPr txBox="1"/>
          <p:nvPr/>
        </p:nvSpPr>
        <p:spPr>
          <a:xfrm>
            <a:off x="3562880" y="339504"/>
            <a:ext cx="2018240" cy="3051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2000" b="1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  <a:effectLst/>
        </p:spPr>
      </p:pic>
      <p:sp>
        <p:nvSpPr>
          <p:cNvPr id="45" name="ZoneTexte 17"/>
          <p:cNvSpPr txBox="1"/>
          <p:nvPr/>
        </p:nvSpPr>
        <p:spPr>
          <a:xfrm>
            <a:off x="4444202" y="659073"/>
            <a:ext cx="183063" cy="2593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endParaRPr lang="zh-CN" altLang="en-US" sz="1100" b="1" i="1" smtClean="0">
              <a:solidFill>
                <a:srgbClr val="58595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  <a:effectLst/>
        </p:spPr>
      </p:pic>
      <p:sp>
        <p:nvSpPr>
          <p:cNvPr id="61" name="Oval 6"/>
          <p:cNvSpPr/>
          <p:nvPr/>
        </p:nvSpPr>
        <p:spPr>
          <a:xfrm>
            <a:off x="7247735" y="1894757"/>
            <a:ext cx="668330" cy="67216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>
          <a:xfrm>
            <a:off x="6400038" y="2481158"/>
            <a:ext cx="2363723" cy="4118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45720" tIns="22860" rIns="45720" bIns="22860">
            <a:spAutoFit/>
          </a:bodyPr>
          <a:lstStyle/>
          <a:p>
            <a:pPr algn="ctr" defTabSz="1087755">
              <a:lnSpc>
                <a:spcPct val="200000"/>
              </a:lnSpc>
            </a:pPr>
            <a:endParaRPr lang="zh-CN" altLang="en-US" sz="1200" b="1" smtClean="0"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3" name="Oval 8"/>
          <p:cNvSpPr/>
          <p:nvPr/>
        </p:nvSpPr>
        <p:spPr>
          <a:xfrm>
            <a:off x="7247735" y="3302216"/>
            <a:ext cx="668330" cy="67216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>
          <a:xfrm>
            <a:off x="6400038" y="3849311"/>
            <a:ext cx="2363723" cy="4118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45720" tIns="22860" rIns="45720" bIns="22860">
            <a:spAutoFit/>
          </a:bodyPr>
          <a:lstStyle/>
          <a:p>
            <a:pPr algn="ctr" defTabSz="1087755">
              <a:lnSpc>
                <a:spcPct val="200000"/>
              </a:lnSpc>
            </a:pPr>
            <a:endParaRPr lang="zh-CN" altLang="en-US" sz="1200" b="1" smtClean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5" name="Freeform 5"/>
          <p:cNvSpPr>
            <a:spLocks noEditPoints="1"/>
          </p:cNvSpPr>
          <p:nvPr/>
        </p:nvSpPr>
        <p:spPr>
          <a:xfrm>
            <a:off x="7421182" y="2073151"/>
            <a:ext cx="321436" cy="315372"/>
          </a:xfrm>
          <a:custGeom>
            <a:avLst/>
            <a:gdLst>
              <a:gd name="T0" fmla="*/ 106 w 109"/>
              <a:gd name="T1" fmla="*/ 48 h 109"/>
              <a:gd name="T2" fmla="*/ 99 w 109"/>
              <a:gd name="T3" fmla="*/ 48 h 109"/>
              <a:gd name="T4" fmla="*/ 60 w 109"/>
              <a:gd name="T5" fmla="*/ 9 h 109"/>
              <a:gd name="T6" fmla="*/ 60 w 109"/>
              <a:gd name="T7" fmla="*/ 3 h 109"/>
              <a:gd name="T8" fmla="*/ 59 w 109"/>
              <a:gd name="T9" fmla="*/ 0 h 109"/>
              <a:gd name="T10" fmla="*/ 50 w 109"/>
              <a:gd name="T11" fmla="*/ 0 h 109"/>
              <a:gd name="T12" fmla="*/ 48 w 109"/>
              <a:gd name="T13" fmla="*/ 3 h 109"/>
              <a:gd name="T14" fmla="*/ 48 w 109"/>
              <a:gd name="T15" fmla="*/ 9 h 109"/>
              <a:gd name="T16" fmla="*/ 9 w 109"/>
              <a:gd name="T17" fmla="*/ 48 h 109"/>
              <a:gd name="T18" fmla="*/ 3 w 109"/>
              <a:gd name="T19" fmla="*/ 48 h 109"/>
              <a:gd name="T20" fmla="*/ 0 w 109"/>
              <a:gd name="T21" fmla="*/ 50 h 109"/>
              <a:gd name="T22" fmla="*/ 0 w 109"/>
              <a:gd name="T23" fmla="*/ 59 h 109"/>
              <a:gd name="T24" fmla="*/ 3 w 109"/>
              <a:gd name="T25" fmla="*/ 61 h 109"/>
              <a:gd name="T26" fmla="*/ 9 w 109"/>
              <a:gd name="T27" fmla="*/ 61 h 109"/>
              <a:gd name="T28" fmla="*/ 48 w 109"/>
              <a:gd name="T29" fmla="*/ 100 h 109"/>
              <a:gd name="T30" fmla="*/ 48 w 109"/>
              <a:gd name="T31" fmla="*/ 106 h 109"/>
              <a:gd name="T32" fmla="*/ 50 w 109"/>
              <a:gd name="T33" fmla="*/ 109 h 109"/>
              <a:gd name="T34" fmla="*/ 59 w 109"/>
              <a:gd name="T35" fmla="*/ 109 h 109"/>
              <a:gd name="T36" fmla="*/ 60 w 109"/>
              <a:gd name="T37" fmla="*/ 106 h 109"/>
              <a:gd name="T38" fmla="*/ 60 w 109"/>
              <a:gd name="T39" fmla="*/ 100 h 109"/>
              <a:gd name="T40" fmla="*/ 99 w 109"/>
              <a:gd name="T41" fmla="*/ 61 h 109"/>
              <a:gd name="T42" fmla="*/ 106 w 109"/>
              <a:gd name="T43" fmla="*/ 61 h 109"/>
              <a:gd name="T44" fmla="*/ 109 w 109"/>
              <a:gd name="T45" fmla="*/ 59 h 109"/>
              <a:gd name="T46" fmla="*/ 109 w 109"/>
              <a:gd name="T47" fmla="*/ 50 h 109"/>
              <a:gd name="T48" fmla="*/ 106 w 109"/>
              <a:gd name="T49" fmla="*/ 48 h 109"/>
              <a:gd name="T50" fmla="*/ 72 w 109"/>
              <a:gd name="T51" fmla="*/ 61 h 109"/>
              <a:gd name="T52" fmla="*/ 83 w 109"/>
              <a:gd name="T53" fmla="*/ 61 h 109"/>
              <a:gd name="T54" fmla="*/ 75 w 109"/>
              <a:gd name="T55" fmla="*/ 75 h 109"/>
              <a:gd name="T56" fmla="*/ 60 w 109"/>
              <a:gd name="T57" fmla="*/ 83 h 109"/>
              <a:gd name="T58" fmla="*/ 60 w 109"/>
              <a:gd name="T59" fmla="*/ 73 h 109"/>
              <a:gd name="T60" fmla="*/ 59 w 109"/>
              <a:gd name="T61" fmla="*/ 71 h 109"/>
              <a:gd name="T62" fmla="*/ 50 w 109"/>
              <a:gd name="T63" fmla="*/ 71 h 109"/>
              <a:gd name="T64" fmla="*/ 48 w 109"/>
              <a:gd name="T65" fmla="*/ 73 h 109"/>
              <a:gd name="T66" fmla="*/ 48 w 109"/>
              <a:gd name="T67" fmla="*/ 83 h 109"/>
              <a:gd name="T68" fmla="*/ 34 w 109"/>
              <a:gd name="T69" fmla="*/ 75 h 109"/>
              <a:gd name="T70" fmla="*/ 26 w 109"/>
              <a:gd name="T71" fmla="*/ 61 h 109"/>
              <a:gd name="T72" fmla="*/ 36 w 109"/>
              <a:gd name="T73" fmla="*/ 61 h 109"/>
              <a:gd name="T74" fmla="*/ 38 w 109"/>
              <a:gd name="T75" fmla="*/ 59 h 109"/>
              <a:gd name="T76" fmla="*/ 38 w 109"/>
              <a:gd name="T77" fmla="*/ 50 h 109"/>
              <a:gd name="T78" fmla="*/ 36 w 109"/>
              <a:gd name="T79" fmla="*/ 49 h 109"/>
              <a:gd name="T80" fmla="*/ 26 w 109"/>
              <a:gd name="T81" fmla="*/ 49 h 109"/>
              <a:gd name="T82" fmla="*/ 34 w 109"/>
              <a:gd name="T83" fmla="*/ 34 h 109"/>
              <a:gd name="T84" fmla="*/ 48 w 109"/>
              <a:gd name="T85" fmla="*/ 26 h 109"/>
              <a:gd name="T86" fmla="*/ 48 w 109"/>
              <a:gd name="T87" fmla="*/ 36 h 109"/>
              <a:gd name="T88" fmla="*/ 50 w 109"/>
              <a:gd name="T89" fmla="*/ 38 h 109"/>
              <a:gd name="T90" fmla="*/ 59 w 109"/>
              <a:gd name="T91" fmla="*/ 38 h 109"/>
              <a:gd name="T92" fmla="*/ 60 w 109"/>
              <a:gd name="T93" fmla="*/ 36 h 109"/>
              <a:gd name="T94" fmla="*/ 60 w 109"/>
              <a:gd name="T95" fmla="*/ 26 h 109"/>
              <a:gd name="T96" fmla="*/ 75 w 109"/>
              <a:gd name="T97" fmla="*/ 34 h 109"/>
              <a:gd name="T98" fmla="*/ 83 w 109"/>
              <a:gd name="T99" fmla="*/ 49 h 109"/>
              <a:gd name="T100" fmla="*/ 72 w 109"/>
              <a:gd name="T101" fmla="*/ 49 h 109"/>
              <a:gd name="T102" fmla="*/ 71 w 109"/>
              <a:gd name="T103" fmla="*/ 50 h 109"/>
              <a:gd name="T104" fmla="*/ 71 w 109"/>
              <a:gd name="T105" fmla="*/ 59 h 109"/>
              <a:gd name="T106" fmla="*/ 72 w 109"/>
              <a:gd name="T107" fmla="*/ 6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9" h="109">
                <a:moveTo>
                  <a:pt x="106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97" y="28"/>
                  <a:pt x="81" y="12"/>
                  <a:pt x="60" y="9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1"/>
                  <a:pt x="60" y="0"/>
                  <a:pt x="5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9" y="0"/>
                  <a:pt x="48" y="1"/>
                  <a:pt x="48" y="3"/>
                </a:cubicBezTo>
                <a:cubicBezTo>
                  <a:pt x="48" y="9"/>
                  <a:pt x="48" y="9"/>
                  <a:pt x="48" y="9"/>
                </a:cubicBezTo>
                <a:cubicBezTo>
                  <a:pt x="28" y="12"/>
                  <a:pt x="12" y="28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0"/>
                  <a:pt x="1" y="61"/>
                  <a:pt x="3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12" y="81"/>
                  <a:pt x="28" y="97"/>
                  <a:pt x="48" y="100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48" y="108"/>
                  <a:pt x="49" y="109"/>
                  <a:pt x="50" y="10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0" y="109"/>
                  <a:pt x="60" y="108"/>
                  <a:pt x="60" y="10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81" y="97"/>
                  <a:pt x="97" y="81"/>
                  <a:pt x="99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7" y="61"/>
                  <a:pt x="109" y="60"/>
                  <a:pt x="109" y="59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49"/>
                  <a:pt x="107" y="48"/>
                  <a:pt x="106" y="48"/>
                </a:cubicBezTo>
                <a:close/>
                <a:moveTo>
                  <a:pt x="72" y="61"/>
                </a:moveTo>
                <a:cubicBezTo>
                  <a:pt x="83" y="61"/>
                  <a:pt x="83" y="61"/>
                  <a:pt x="83" y="61"/>
                </a:cubicBezTo>
                <a:cubicBezTo>
                  <a:pt x="82" y="66"/>
                  <a:pt x="79" y="71"/>
                  <a:pt x="75" y="75"/>
                </a:cubicBezTo>
                <a:cubicBezTo>
                  <a:pt x="71" y="79"/>
                  <a:pt x="66" y="82"/>
                  <a:pt x="60" y="8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72"/>
                  <a:pt x="60" y="71"/>
                  <a:pt x="59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49" y="71"/>
                  <a:pt x="48" y="72"/>
                  <a:pt x="48" y="73"/>
                </a:cubicBezTo>
                <a:cubicBezTo>
                  <a:pt x="48" y="83"/>
                  <a:pt x="48" y="83"/>
                  <a:pt x="48" y="83"/>
                </a:cubicBezTo>
                <a:cubicBezTo>
                  <a:pt x="43" y="82"/>
                  <a:pt x="38" y="79"/>
                  <a:pt x="34" y="75"/>
                </a:cubicBezTo>
                <a:cubicBezTo>
                  <a:pt x="29" y="71"/>
                  <a:pt x="27" y="66"/>
                  <a:pt x="2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7" y="61"/>
                  <a:pt x="38" y="60"/>
                  <a:pt x="38" y="59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9"/>
                  <a:pt x="37" y="49"/>
                  <a:pt x="3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43"/>
                  <a:pt x="29" y="38"/>
                  <a:pt x="34" y="34"/>
                </a:cubicBezTo>
                <a:cubicBezTo>
                  <a:pt x="38" y="30"/>
                  <a:pt x="43" y="27"/>
                  <a:pt x="48" y="2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7"/>
                  <a:pt x="49" y="38"/>
                  <a:pt x="50" y="38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7"/>
                  <a:pt x="60" y="36"/>
                </a:cubicBezTo>
                <a:cubicBezTo>
                  <a:pt x="60" y="26"/>
                  <a:pt x="60" y="26"/>
                  <a:pt x="60" y="26"/>
                </a:cubicBezTo>
                <a:cubicBezTo>
                  <a:pt x="66" y="27"/>
                  <a:pt x="71" y="30"/>
                  <a:pt x="75" y="34"/>
                </a:cubicBezTo>
                <a:cubicBezTo>
                  <a:pt x="79" y="38"/>
                  <a:pt x="82" y="43"/>
                  <a:pt x="83" y="49"/>
                </a:cubicBezTo>
                <a:cubicBezTo>
                  <a:pt x="72" y="49"/>
                  <a:pt x="72" y="49"/>
                  <a:pt x="72" y="49"/>
                </a:cubicBezTo>
                <a:cubicBezTo>
                  <a:pt x="72" y="49"/>
                  <a:pt x="71" y="49"/>
                  <a:pt x="71" y="50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60"/>
                  <a:pt x="72" y="61"/>
                  <a:pt x="72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anchor="t" anchorCtr="0" compatLnSpc="1"/>
          <a:lstStyle/>
          <a:p/>
        </p:txBody>
      </p:sp>
      <p:grpSp>
        <p:nvGrpSpPr>
          <p:cNvPr id="66" name="Group 11"/>
          <p:cNvGrpSpPr/>
          <p:nvPr/>
        </p:nvGrpSpPr>
        <p:grpSpPr>
          <a:xfrm>
            <a:off x="7405420" y="3464236"/>
            <a:ext cx="352973" cy="348120"/>
            <a:chOff x="8056562" y="3498851"/>
            <a:chExt cx="461963" cy="455612"/>
          </a:xfrm>
          <a:solidFill>
            <a:schemeClr val="bg1"/>
          </a:solidFill>
          <a:effectLst/>
        </p:grpSpPr>
        <p:sp>
          <p:nvSpPr>
            <p:cNvPr id="67" name="Freeform 6"/>
            <p:cNvSpPr/>
            <p:nvPr/>
          </p:nvSpPr>
          <p:spPr>
            <a:xfrm>
              <a:off x="8169275" y="3498851"/>
              <a:ext cx="242888" cy="136525"/>
            </a:xfrm>
            <a:custGeom>
              <a:avLst/>
              <a:gdLst>
                <a:gd name="T0" fmla="*/ 31 w 63"/>
                <a:gd name="T1" fmla="*/ 32 h 36"/>
                <a:gd name="T2" fmla="*/ 44 w 63"/>
                <a:gd name="T3" fmla="*/ 36 h 36"/>
                <a:gd name="T4" fmla="*/ 63 w 63"/>
                <a:gd name="T5" fmla="*/ 9 h 36"/>
                <a:gd name="T6" fmla="*/ 31 w 63"/>
                <a:gd name="T7" fmla="*/ 0 h 36"/>
                <a:gd name="T8" fmla="*/ 0 w 63"/>
                <a:gd name="T9" fmla="*/ 8 h 36"/>
                <a:gd name="T10" fmla="*/ 20 w 63"/>
                <a:gd name="T11" fmla="*/ 35 h 36"/>
                <a:gd name="T12" fmla="*/ 31 w 63"/>
                <a:gd name="T13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31" y="32"/>
                  </a:moveTo>
                  <a:cubicBezTo>
                    <a:pt x="36" y="32"/>
                    <a:pt x="40" y="34"/>
                    <a:pt x="44" y="36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53" y="3"/>
                    <a:pt x="43" y="0"/>
                    <a:pt x="31" y="0"/>
                  </a:cubicBezTo>
                  <a:cubicBezTo>
                    <a:pt x="20" y="0"/>
                    <a:pt x="9" y="3"/>
                    <a:pt x="0" y="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3" y="33"/>
                    <a:pt x="27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  <p:sp>
          <p:nvSpPr>
            <p:cNvPr id="68" name="Freeform 7"/>
            <p:cNvSpPr/>
            <p:nvPr/>
          </p:nvSpPr>
          <p:spPr>
            <a:xfrm>
              <a:off x="8369300" y="3749676"/>
              <a:ext cx="149225" cy="147638"/>
            </a:xfrm>
            <a:custGeom>
              <a:avLst/>
              <a:gdLst>
                <a:gd name="T0" fmla="*/ 0 w 39"/>
                <a:gd name="T1" fmla="*/ 12 h 39"/>
                <a:gd name="T2" fmla="*/ 20 w 39"/>
                <a:gd name="T3" fmla="*/ 39 h 39"/>
                <a:gd name="T4" fmla="*/ 39 w 39"/>
                <a:gd name="T5" fmla="*/ 0 h 39"/>
                <a:gd name="T6" fmla="*/ 6 w 39"/>
                <a:gd name="T7" fmla="*/ 0 h 39"/>
                <a:gd name="T8" fmla="*/ 0 w 39"/>
                <a:gd name="T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0" y="12"/>
                  </a:moveTo>
                  <a:cubicBezTo>
                    <a:pt x="20" y="39"/>
                    <a:pt x="20" y="39"/>
                    <a:pt x="20" y="39"/>
                  </a:cubicBezTo>
                  <a:cubicBezTo>
                    <a:pt x="30" y="29"/>
                    <a:pt x="38" y="15"/>
                    <a:pt x="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4"/>
                    <a:pt x="3" y="9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  <p:sp>
          <p:nvSpPr>
            <p:cNvPr id="69" name="Freeform 8"/>
            <p:cNvSpPr/>
            <p:nvPr/>
          </p:nvSpPr>
          <p:spPr>
            <a:xfrm>
              <a:off x="8369300" y="3552826"/>
              <a:ext cx="149225" cy="158750"/>
            </a:xfrm>
            <a:custGeom>
              <a:avLst/>
              <a:gdLst>
                <a:gd name="T0" fmla="*/ 6 w 39"/>
                <a:gd name="T1" fmla="*/ 42 h 42"/>
                <a:gd name="T2" fmla="*/ 39 w 39"/>
                <a:gd name="T3" fmla="*/ 42 h 42"/>
                <a:gd name="T4" fmla="*/ 18 w 39"/>
                <a:gd name="T5" fmla="*/ 0 h 42"/>
                <a:gd name="T6" fmla="*/ 0 w 39"/>
                <a:gd name="T7" fmla="*/ 28 h 42"/>
                <a:gd name="T8" fmla="*/ 6 w 3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2">
                  <a:moveTo>
                    <a:pt x="6" y="42"/>
                  </a:moveTo>
                  <a:cubicBezTo>
                    <a:pt x="39" y="42"/>
                    <a:pt x="39" y="42"/>
                    <a:pt x="39" y="42"/>
                  </a:cubicBezTo>
                  <a:cubicBezTo>
                    <a:pt x="38" y="25"/>
                    <a:pt x="30" y="10"/>
                    <a:pt x="18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" y="32"/>
                    <a:pt x="6" y="37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  <p:sp>
          <p:nvSpPr>
            <p:cNvPr id="70" name="Freeform 9"/>
            <p:cNvSpPr/>
            <p:nvPr/>
          </p:nvSpPr>
          <p:spPr>
            <a:xfrm>
              <a:off x="8056562" y="3749676"/>
              <a:ext cx="161925" cy="158750"/>
            </a:xfrm>
            <a:custGeom>
              <a:avLst/>
              <a:gdLst>
                <a:gd name="T0" fmla="*/ 33 w 42"/>
                <a:gd name="T1" fmla="*/ 0 h 42"/>
                <a:gd name="T2" fmla="*/ 0 w 42"/>
                <a:gd name="T3" fmla="*/ 0 h 42"/>
                <a:gd name="T4" fmla="*/ 24 w 42"/>
                <a:gd name="T5" fmla="*/ 42 h 42"/>
                <a:gd name="T6" fmla="*/ 42 w 42"/>
                <a:gd name="T7" fmla="*/ 15 h 42"/>
                <a:gd name="T8" fmla="*/ 33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7"/>
                    <a:pt x="11" y="32"/>
                    <a:pt x="24" y="42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8" y="11"/>
                    <a:pt x="34" y="6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  <p:sp>
          <p:nvSpPr>
            <p:cNvPr id="71" name="Freeform 10"/>
            <p:cNvSpPr/>
            <p:nvPr/>
          </p:nvSpPr>
          <p:spPr>
            <a:xfrm>
              <a:off x="8056562" y="3552826"/>
              <a:ext cx="158750" cy="158750"/>
            </a:xfrm>
            <a:custGeom>
              <a:avLst/>
              <a:gdLst>
                <a:gd name="T0" fmla="*/ 41 w 41"/>
                <a:gd name="T1" fmla="*/ 26 h 42"/>
                <a:gd name="T2" fmla="*/ 21 w 41"/>
                <a:gd name="T3" fmla="*/ 0 h 42"/>
                <a:gd name="T4" fmla="*/ 0 w 41"/>
                <a:gd name="T5" fmla="*/ 42 h 42"/>
                <a:gd name="T6" fmla="*/ 33 w 41"/>
                <a:gd name="T7" fmla="*/ 42 h 42"/>
                <a:gd name="T8" fmla="*/ 41 w 41"/>
                <a:gd name="T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2">
                  <a:moveTo>
                    <a:pt x="41" y="26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10"/>
                    <a:pt x="1" y="25"/>
                    <a:pt x="0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4" y="36"/>
                    <a:pt x="37" y="30"/>
                    <a:pt x="41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  <p:sp>
          <p:nvSpPr>
            <p:cNvPr id="72" name="Freeform 11"/>
            <p:cNvSpPr/>
            <p:nvPr/>
          </p:nvSpPr>
          <p:spPr>
            <a:xfrm>
              <a:off x="8180388" y="3817938"/>
              <a:ext cx="234950" cy="136525"/>
            </a:xfrm>
            <a:custGeom>
              <a:avLst/>
              <a:gdLst>
                <a:gd name="T0" fmla="*/ 28 w 61"/>
                <a:gd name="T1" fmla="*/ 4 h 36"/>
                <a:gd name="T2" fmla="*/ 19 w 61"/>
                <a:gd name="T3" fmla="*/ 2 h 36"/>
                <a:gd name="T4" fmla="*/ 0 w 61"/>
                <a:gd name="T5" fmla="*/ 30 h 36"/>
                <a:gd name="T6" fmla="*/ 28 w 61"/>
                <a:gd name="T7" fmla="*/ 36 h 36"/>
                <a:gd name="T8" fmla="*/ 61 w 61"/>
                <a:gd name="T9" fmla="*/ 27 h 36"/>
                <a:gd name="T10" fmla="*/ 41 w 61"/>
                <a:gd name="T11" fmla="*/ 0 h 36"/>
                <a:gd name="T12" fmla="*/ 28 w 61"/>
                <a:gd name="T13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28" y="4"/>
                  </a:moveTo>
                  <a:cubicBezTo>
                    <a:pt x="25" y="4"/>
                    <a:pt x="22" y="3"/>
                    <a:pt x="19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4"/>
                    <a:pt x="18" y="36"/>
                    <a:pt x="28" y="36"/>
                  </a:cubicBezTo>
                  <a:cubicBezTo>
                    <a:pt x="40" y="36"/>
                    <a:pt x="52" y="33"/>
                    <a:pt x="61" y="2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2"/>
                    <a:pt x="33" y="4"/>
                    <a:pt x="28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t" anchorCtr="0" compatLnSpc="1"/>
            <a:lstStyle/>
            <a:p/>
          </p:txBody>
        </p:sp>
      </p:grpSp>
      <p:sp>
        <p:nvSpPr>
          <p:cNvPr id="73" name="Rectangle 4"/>
          <p:cNvSpPr/>
          <p:nvPr/>
        </p:nvSpPr>
        <p:spPr>
          <a:xfrm>
            <a:off x="0" y="1059582"/>
            <a:ext cx="9144000" cy="7302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>
          <a:xfrm>
            <a:off x="381000" y="1173223"/>
            <a:ext cx="7398791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45720" tIns="22860" rIns="45720" bIns="22860" anchor="ctr">
            <a:spAutoFit/>
          </a:bodyPr>
          <a:lstStyle/>
          <a:p>
            <a:pPr defTabSz="1087755"/>
            <a:r>
              <a:rPr lang="en-US" altLang="zh-CN" sz="280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		    UNIPA　システム</a:t>
            </a:r>
            <a:endParaRPr lang="en-US" altLang="zh-CN" sz="280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 Semibold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5" y="1969135"/>
            <a:ext cx="4881245" cy="290385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 animBg="1"/>
      <p:bldP spid="64" grpId="0"/>
      <p:bldP spid="65" grpId="0" animBg="1"/>
      <p:bldP spid="73" grpId="0" animBg="1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4" name="TextBox 23"/>
          <p:cNvSpPr txBox="1"/>
          <p:nvPr/>
        </p:nvSpPr>
        <p:spPr>
          <a:xfrm>
            <a:off x="3562880" y="339504"/>
            <a:ext cx="2018240" cy="3051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2000" b="1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  <a:effectLst/>
        </p:spPr>
      </p:pic>
      <p:sp>
        <p:nvSpPr>
          <p:cNvPr id="12" name="ZoneTexte 17"/>
          <p:cNvSpPr txBox="1"/>
          <p:nvPr/>
        </p:nvSpPr>
        <p:spPr>
          <a:xfrm>
            <a:off x="4444202" y="659073"/>
            <a:ext cx="183063" cy="2593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endParaRPr lang="zh-CN" altLang="en-US" sz="1100" b="1" i="1" smtClean="0">
              <a:solidFill>
                <a:srgbClr val="58595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  <a:effectLst/>
        </p:spPr>
      </p:pic>
      <p:sp>
        <p:nvSpPr>
          <p:cNvPr id="47" name="Rectangle 17"/>
          <p:cNvSpPr/>
          <p:nvPr/>
        </p:nvSpPr>
        <p:spPr>
          <a:xfrm>
            <a:off x="5508104" y="1373016"/>
            <a:ext cx="2712062" cy="63630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5514332" y="1347616"/>
            <a:ext cx="3458832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F7F7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 Condensed" panose="020B0806030504020204" pitchFamily="34" charset="0"/>
              </a:rPr>
              <a:t>アルゴリズム</a:t>
            </a:r>
            <a:endParaRPr lang="en-US" altLang="zh-CN" sz="3200" b="1" smtClean="0">
              <a:solidFill>
                <a:srgbClr val="F7F7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 Condensed" panose="020B08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7878" y="4164943"/>
            <a:ext cx="2888423" cy="3356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endParaRPr lang="zh-CN" altLang="en-US" sz="1600" b="1" smtClean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Straight Connector 21"/>
          <p:cNvCxnSpPr/>
          <p:nvPr/>
        </p:nvCxnSpPr>
        <p:spPr>
          <a:xfrm>
            <a:off x="5610635" y="4015478"/>
            <a:ext cx="2783006" cy="0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 descr="aph22a007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372870"/>
            <a:ext cx="3180715" cy="255841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8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4" name="TextBox 23"/>
          <p:cNvSpPr txBox="1"/>
          <p:nvPr/>
        </p:nvSpPr>
        <p:spPr>
          <a:xfrm>
            <a:off x="3562880" y="339504"/>
            <a:ext cx="2018240" cy="3051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2000" b="1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  <a:effectLst/>
        </p:spPr>
      </p:pic>
      <p:sp>
        <p:nvSpPr>
          <p:cNvPr id="12" name="ZoneTexte 17"/>
          <p:cNvSpPr txBox="1"/>
          <p:nvPr/>
        </p:nvSpPr>
        <p:spPr>
          <a:xfrm>
            <a:off x="4444202" y="659073"/>
            <a:ext cx="183063" cy="2593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endParaRPr lang="zh-CN" altLang="en-US" sz="1100" b="1" i="1" smtClean="0">
              <a:solidFill>
                <a:srgbClr val="58595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  <a:effectLst/>
        </p:spPr>
      </p:pic>
      <p:sp>
        <p:nvSpPr>
          <p:cNvPr id="47" name="Rectangle 17"/>
          <p:cNvSpPr/>
          <p:nvPr/>
        </p:nvSpPr>
        <p:spPr>
          <a:xfrm>
            <a:off x="3906634" y="1119016"/>
            <a:ext cx="2712062" cy="63630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3974457" y="1048531"/>
            <a:ext cx="3458832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F7F7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 Condensed" panose="020B0806030504020204" pitchFamily="34" charset="0"/>
              </a:rPr>
              <a:t>単体テスト</a:t>
            </a:r>
            <a:endParaRPr lang="en-US" altLang="zh-CN" sz="4000" b="1" smtClean="0">
              <a:solidFill>
                <a:srgbClr val="F7F7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 Condensed" panose="020B08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7878" y="4164943"/>
            <a:ext cx="2888423" cy="3356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endParaRPr lang="zh-CN" altLang="en-US" sz="1600" b="1" smtClean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Straight Connector 21"/>
          <p:cNvCxnSpPr/>
          <p:nvPr/>
        </p:nvCxnSpPr>
        <p:spPr>
          <a:xfrm>
            <a:off x="5610635" y="4015478"/>
            <a:ext cx="2783006" cy="0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514600"/>
            <a:ext cx="7420610" cy="230124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8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4" name="TextBox 23"/>
          <p:cNvSpPr txBox="1"/>
          <p:nvPr/>
        </p:nvSpPr>
        <p:spPr>
          <a:xfrm>
            <a:off x="3562880" y="339504"/>
            <a:ext cx="2018240" cy="3051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2000" b="1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  <a:effectLst/>
        </p:spPr>
      </p:pic>
      <p:sp>
        <p:nvSpPr>
          <p:cNvPr id="12" name="ZoneTexte 17"/>
          <p:cNvSpPr txBox="1"/>
          <p:nvPr/>
        </p:nvSpPr>
        <p:spPr>
          <a:xfrm>
            <a:off x="4444202" y="659073"/>
            <a:ext cx="183063" cy="2593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endParaRPr lang="zh-CN" altLang="en-US" sz="1100" b="1" i="1" smtClean="0">
              <a:solidFill>
                <a:srgbClr val="58595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  <a:effectLst/>
        </p:spPr>
      </p:pic>
      <p:sp>
        <p:nvSpPr>
          <p:cNvPr id="47" name="Rectangle 17"/>
          <p:cNvSpPr/>
          <p:nvPr/>
        </p:nvSpPr>
        <p:spPr>
          <a:xfrm>
            <a:off x="5508104" y="1373016"/>
            <a:ext cx="2712062" cy="63630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5514332" y="1347616"/>
            <a:ext cx="3458832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F7F7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 Condensed" panose="020B0806030504020204" pitchFamily="34" charset="0"/>
              </a:rPr>
              <a:t>社会人マナー</a:t>
            </a:r>
            <a:endParaRPr lang="en-US" altLang="zh-CN" sz="3200" b="1" smtClean="0">
              <a:solidFill>
                <a:srgbClr val="F7F7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 Condensed" panose="020B08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7878" y="4164943"/>
            <a:ext cx="2888423" cy="3356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endParaRPr lang="zh-CN" altLang="en-US" sz="1600" b="1" smtClean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Straight Connector 21"/>
          <p:cNvCxnSpPr/>
          <p:nvPr/>
        </p:nvCxnSpPr>
        <p:spPr>
          <a:xfrm>
            <a:off x="5610635" y="4015478"/>
            <a:ext cx="2783006" cy="0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919470" y="2534285"/>
            <a:ext cx="1605280" cy="1630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800" b="1" dirty="0">
                <a:latin typeface="HGP明朝B" panose="02020800000000000000" pitchFamily="18" charset="-128"/>
                <a:ea typeface="HGP明朝B" panose="02020800000000000000" pitchFamily="18" charset="-128"/>
                <a:sym typeface="+mn-ea"/>
              </a:rPr>
              <a:t>メールの書き方</a:t>
            </a:r>
            <a:endParaRPr lang="zh-CN" altLang="en-US" sz="1800" b="1" dirty="0">
              <a:latin typeface="HGP明朝B" panose="02020800000000000000" pitchFamily="18" charset="-128"/>
              <a:ea typeface="HGP明朝B" panose="02020800000000000000" pitchFamily="18" charset="-128"/>
              <a:sym typeface="+mn-ea"/>
            </a:endParaRPr>
          </a:p>
          <a:p>
            <a:pPr algn="l"/>
            <a:endParaRPr lang="zh-CN" altLang="en-US" sz="1800" b="1" kern="1800" dirty="0" smtClean="0">
              <a:latin typeface="HGP明朝B" panose="02020800000000000000" pitchFamily="18" charset="-128"/>
              <a:ea typeface="HGP明朝B" panose="02020800000000000000" pitchFamily="18" charset="-128"/>
              <a:sym typeface="+mn-ea"/>
            </a:endParaRPr>
          </a:p>
          <a:p>
            <a:pPr algn="l"/>
            <a:r>
              <a:rPr lang="zh-CN" altLang="en-US" sz="1800" b="1" dirty="0">
                <a:latin typeface="HGP明朝B" panose="02020800000000000000" pitchFamily="18" charset="-128"/>
                <a:ea typeface="HGP明朝B" panose="02020800000000000000" pitchFamily="18" charset="-128"/>
                <a:sym typeface="+mn-ea"/>
              </a:rPr>
              <a:t>報告･連絡･相談</a:t>
            </a:r>
            <a:endParaRPr lang="zh-CN" altLang="en-US" sz="1800" b="1" dirty="0">
              <a:latin typeface="HGP明朝B" panose="02020800000000000000" pitchFamily="18" charset="-128"/>
              <a:ea typeface="HGP明朝B" panose="02020800000000000000" pitchFamily="18" charset="-128"/>
              <a:sym typeface="+mn-ea"/>
            </a:endParaRPr>
          </a:p>
          <a:p>
            <a:pPr algn="l"/>
            <a:endParaRPr lang="en-US" altLang="zh-CN" sz="1800" kern="1800" dirty="0" smtClean="0">
              <a:latin typeface="Yu Mincho" panose="02020400000000000000" pitchFamily="18" charset="-128"/>
              <a:ea typeface="Yu Mincho" panose="02020400000000000000" pitchFamily="18" charset="-128"/>
              <a:sym typeface="+mn-ea"/>
            </a:endParaRPr>
          </a:p>
          <a:p>
            <a:pPr algn="l"/>
            <a:endParaRPr lang="en-US" altLang="zh-CN" sz="1800" kern="1800" dirty="0" smtClean="0">
              <a:latin typeface="Yu Mincho" panose="02020400000000000000" pitchFamily="18" charset="-128"/>
              <a:ea typeface="Yu Mincho" panose="02020400000000000000" pitchFamily="18" charset="-128"/>
              <a:sym typeface="+mn-ea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bord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80" y="1621155"/>
            <a:ext cx="4062730" cy="239458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8" grpId="0"/>
      <p:bldP spid="50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全屏显示(16:9)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Impact</vt:lpstr>
      <vt:lpstr>方正兰亭粗黑_GBK</vt:lpstr>
      <vt:lpstr>Open Sans Condensed</vt:lpstr>
      <vt:lpstr>Yu Mincho</vt:lpstr>
      <vt:lpstr>Open Sans</vt:lpstr>
      <vt:lpstr>Open Sans Semibold</vt:lpstr>
      <vt:lpstr>HGP明朝B</vt:lpstr>
      <vt:lpstr>Calibri</vt:lpstr>
      <vt:lpstr>Meiryo</vt:lpstr>
      <vt:lpstr>Arial Narrow</vt:lpstr>
      <vt:lpstr>Arial Unicode MS</vt:lpstr>
      <vt:lpstr>MS PGothic</vt:lpstr>
      <vt:lpstr>Yu Mincho Demibold</vt:lpstr>
      <vt:lpstr>黑体</vt:lpstr>
      <vt:lpstr>Yu Gothic UI Semibold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835</cp:revision>
  <dcterms:created xsi:type="dcterms:W3CDTF">2015-04-24T01:01:00Z</dcterms:created>
  <dcterms:modified xsi:type="dcterms:W3CDTF">2017-09-07T06:06:47Z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