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8" r:id="rId3"/>
    <p:sldId id="257" r:id="rId4"/>
    <p:sldId id="259" r:id="rId5"/>
    <p:sldId id="264" r:id="rId6"/>
    <p:sldId id="287" r:id="rId7"/>
    <p:sldId id="260" r:id="rId8"/>
    <p:sldId id="291" r:id="rId9"/>
    <p:sldId id="265" r:id="rId10"/>
    <p:sldId id="267" r:id="rId11"/>
    <p:sldId id="292" r:id="rId12"/>
    <p:sldId id="269" r:id="rId13"/>
    <p:sldId id="289" r:id="rId14"/>
    <p:sldId id="275" r:id="rId15"/>
    <p:sldId id="276" r:id="rId16"/>
    <p:sldId id="293" r:id="rId17"/>
    <p:sldId id="277" r:id="rId18"/>
    <p:sldId id="294" r:id="rId19"/>
    <p:sldId id="279" r:id="rId20"/>
    <p:sldId id="280" r:id="rId21"/>
    <p:sldId id="290" r:id="rId22"/>
    <p:sldId id="295" r:id="rId23"/>
    <p:sldId id="282" r:id="rId24"/>
    <p:sldId id="296" r:id="rId25"/>
    <p:sldId id="297" r:id="rId26"/>
    <p:sldId id="283" r:id="rId27"/>
    <p:sldId id="284" r:id="rId28"/>
    <p:sldId id="285" r:id="rId29"/>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046" autoAdjust="0"/>
    <p:restoredTop sz="94604" autoAdjust="0"/>
  </p:normalViewPr>
  <p:slideViewPr>
    <p:cSldViewPr snapToGrid="0">
      <p:cViewPr>
        <p:scale>
          <a:sx n="100" d="100"/>
          <a:sy n="100" d="100"/>
        </p:scale>
        <p:origin x="-1944" y="-312"/>
      </p:cViewPr>
      <p:guideLst>
        <p:guide orient="horz" pos="2206"/>
        <p:guide pos="2887"/>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700" cy="495014"/>
          </a:xfrm>
          <a:prstGeom prst="rect">
            <a:avLst/>
          </a:prstGeom>
        </p:spPr>
        <p:txBody>
          <a:bodyPr vert="horz" lIns="87554" tIns="43777" rIns="87554" bIns="43777" rtlCol="0"/>
          <a:lstStyle>
            <a:lvl1pPr algn="l">
              <a:defRPr sz="1100"/>
            </a:lvl1pPr>
          </a:lstStyle>
          <a:p>
            <a:endParaRPr lang="zh-CN" altLang="en-US"/>
          </a:p>
        </p:txBody>
      </p:sp>
      <p:sp>
        <p:nvSpPr>
          <p:cNvPr id="3" name="日期占位符 2"/>
          <p:cNvSpPr>
            <a:spLocks noGrp="1"/>
          </p:cNvSpPr>
          <p:nvPr>
            <p:ph type="dt" idx="1"/>
          </p:nvPr>
        </p:nvSpPr>
        <p:spPr>
          <a:xfrm>
            <a:off x="3815203" y="0"/>
            <a:ext cx="2918700" cy="495014"/>
          </a:xfrm>
          <a:prstGeom prst="rect">
            <a:avLst/>
          </a:prstGeom>
        </p:spPr>
        <p:txBody>
          <a:bodyPr vert="horz" lIns="87554" tIns="43777" rIns="87554" bIns="43777" rtlCol="0"/>
          <a:lstStyle>
            <a:lvl1pPr algn="r">
              <a:defRPr sz="1100"/>
            </a:lvl1pPr>
          </a:lstStyle>
          <a:p>
            <a:fld id="{D2A48B96-639E-45A3-A0BA-2464DFDB1FAA}" type="datetimeFigureOut">
              <a:rPr lang="zh-CN" altLang="en-US" smtClean="0"/>
              <a:pPr/>
              <a:t>2017/3/13</a:t>
            </a:fld>
            <a:endParaRPr lang="zh-CN" altLang="en-US"/>
          </a:p>
        </p:txBody>
      </p:sp>
      <p:sp>
        <p:nvSpPr>
          <p:cNvPr id="4" name="幻灯片图像占位符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87554" tIns="43777" rIns="87554" bIns="43777" rtlCol="0" anchor="ctr"/>
          <a:lstStyle/>
          <a:p>
            <a:endParaRPr lang="zh-CN" altLang="en-US"/>
          </a:p>
        </p:txBody>
      </p:sp>
      <p:sp>
        <p:nvSpPr>
          <p:cNvPr id="5" name="备注占位符 4"/>
          <p:cNvSpPr>
            <a:spLocks noGrp="1"/>
          </p:cNvSpPr>
          <p:nvPr>
            <p:ph type="body" sz="quarter" idx="3"/>
          </p:nvPr>
        </p:nvSpPr>
        <p:spPr>
          <a:xfrm>
            <a:off x="673547" y="4748015"/>
            <a:ext cx="5388369" cy="3884740"/>
          </a:xfrm>
          <a:prstGeom prst="rect">
            <a:avLst/>
          </a:prstGeom>
        </p:spPr>
        <p:txBody>
          <a:bodyPr vert="horz" lIns="87554" tIns="43777" rIns="87554" bIns="43777"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0994"/>
            <a:ext cx="2918700" cy="495013"/>
          </a:xfrm>
          <a:prstGeom prst="rect">
            <a:avLst/>
          </a:prstGeom>
        </p:spPr>
        <p:txBody>
          <a:bodyPr vert="horz" lIns="87554" tIns="43777" rIns="87554" bIns="43777" rtlCol="0" anchor="b"/>
          <a:lstStyle>
            <a:lvl1pPr algn="l">
              <a:defRPr sz="1100"/>
            </a:lvl1pPr>
          </a:lstStyle>
          <a:p>
            <a:endParaRPr lang="zh-CN" altLang="en-US"/>
          </a:p>
        </p:txBody>
      </p:sp>
      <p:sp>
        <p:nvSpPr>
          <p:cNvPr id="7" name="灯片编号占位符 6"/>
          <p:cNvSpPr>
            <a:spLocks noGrp="1"/>
          </p:cNvSpPr>
          <p:nvPr>
            <p:ph type="sldNum" sz="quarter" idx="5"/>
          </p:nvPr>
        </p:nvSpPr>
        <p:spPr>
          <a:xfrm>
            <a:off x="3815203" y="9370994"/>
            <a:ext cx="2918700" cy="495013"/>
          </a:xfrm>
          <a:prstGeom prst="rect">
            <a:avLst/>
          </a:prstGeom>
        </p:spPr>
        <p:txBody>
          <a:bodyPr vert="horz" lIns="87554" tIns="43777" rIns="87554" bIns="43777" rtlCol="0" anchor="b"/>
          <a:lstStyle>
            <a:lvl1pPr algn="r">
              <a:defRPr sz="1100"/>
            </a:lvl1pPr>
          </a:lstStyle>
          <a:p>
            <a:fld id="{A6837353-30EB-4A48-80EB-173D804AEFBD}" type="slidenum">
              <a:rPr lang="zh-CN" altLang="en-US" smtClean="0"/>
              <a:pPr/>
              <a:t>&lt;#&gt;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lang="ja-JP" altLang="zh-CN"/>
              <a:t>それでは、私の発表を始めます。</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6175" y="1233488"/>
            <a:ext cx="4441825" cy="3330575"/>
          </a:xfrm>
        </p:spPr>
      </p:sp>
      <p:sp>
        <p:nvSpPr>
          <p:cNvPr id="3" name="文本占位符 2"/>
          <p:cNvSpPr>
            <a:spLocks noGrp="1"/>
          </p:cNvSpPr>
          <p:nvPr>
            <p:ph type="body" idx="3"/>
          </p:nvPr>
        </p:nvSpPr>
        <p:spPr/>
        <p:txBody>
          <a:bodyPr/>
          <a:lstStyle/>
          <a:p>
            <a:r>
              <a:rPr lang="zh-CN" altLang="en-US"/>
              <a:t>電話テストに合格するために</a:t>
            </a:r>
            <a:r>
              <a:rPr lang="ja-JP" altLang="zh-CN"/>
              <a:t>、私は二つの対策を実施しました。</a:t>
            </a:r>
          </a:p>
          <a:p>
            <a:r>
              <a:rPr lang="en-US" altLang="ja-JP"/>
              <a:t>1</a:t>
            </a:r>
            <a:r>
              <a:rPr lang="ja-JP" altLang="en-US"/>
              <a:t>つ目は</a:t>
            </a:r>
          </a:p>
          <a:p>
            <a:r>
              <a:rPr lang="en-US" altLang="ja-JP"/>
              <a:t>2</a:t>
            </a:r>
            <a:r>
              <a:rPr lang="ja-JP" altLang="en-US"/>
              <a:t>つ目は</a:t>
            </a:r>
          </a:p>
          <a:p>
            <a:r>
              <a:rPr lang="ja-JP" altLang="zh-CN"/>
              <a:t>対策を実施した</a:t>
            </a:r>
            <a:r>
              <a:rPr lang="zh-CN" altLang="en-US"/>
              <a:t>結果、</a:t>
            </a:r>
            <a:r>
              <a:rPr lang="ja-JP" altLang="zh-CN"/>
              <a:t>私も</a:t>
            </a:r>
            <a:r>
              <a:rPr lang="zh-CN" altLang="en-US"/>
              <a:t>電話応対テストに合格し、</a:t>
            </a:r>
            <a:r>
              <a:rPr lang="ja-JP" altLang="zh-CN"/>
              <a:t>お客様からの</a:t>
            </a:r>
            <a:r>
              <a:rPr lang="zh-CN" altLang="en-US"/>
              <a:t>電話に出</a:t>
            </a:r>
            <a:r>
              <a:rPr lang="ja-JP" altLang="zh-CN"/>
              <a:t>ら</a:t>
            </a:r>
            <a:r>
              <a:rPr lang="zh-CN" altLang="en-US"/>
              <a:t>れるようになりました。</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6175" y="1233488"/>
            <a:ext cx="4441825" cy="3330575"/>
          </a:xfrm>
        </p:spPr>
      </p:sp>
      <p:sp>
        <p:nvSpPr>
          <p:cNvPr id="3" name="文本占位符 2"/>
          <p:cNvSpPr>
            <a:spLocks noGrp="1"/>
          </p:cNvSpPr>
          <p:nvPr>
            <p:ph type="body" idx="3"/>
          </p:nvPr>
        </p:nvSpPr>
        <p:spPr/>
        <p:txBody>
          <a:bodyPr/>
          <a:lstStyle/>
          <a:p>
            <a:r>
              <a:rPr lang="ja-JP" altLang="zh-CN"/>
              <a:t>「外国人だからという意識」を捨てたおかげで、電話応対テストに合格しました。</a:t>
            </a:r>
          </a:p>
          <a:p>
            <a:r>
              <a:rPr lang="ja-JP" altLang="zh-CN"/>
              <a:t>さらに、電話だけでなく、ほかの日本語を使う場面にも自分のレベルを上げるために、学習しています。</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lang="ja-JP" altLang="en-US"/>
              <a:t>これまでは、私の</a:t>
            </a:r>
            <a:r>
              <a:rPr lang="en-US" altLang="ja-JP"/>
              <a:t>1</a:t>
            </a:r>
            <a:r>
              <a:rPr lang="ja-JP" altLang="en-US"/>
              <a:t>つ目の成長について説明してきました。</a:t>
            </a:r>
          </a:p>
          <a:p>
            <a:r>
              <a:rPr lang="ja-JP" altLang="en-US"/>
              <a:t>それでは、</a:t>
            </a:r>
            <a:r>
              <a:rPr lang="en-US" altLang="ja-JP"/>
              <a:t>2</a:t>
            </a:r>
            <a:r>
              <a:rPr lang="ja-JP" altLang="en-US"/>
              <a:t>つ目の成長、「ユーザ意識を身につけた」を見ていきたいと思います。</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PS課の保守チームに配属後、Ver1.5開発を行っていました。最初は作業遅延が出ましたが、その遅延に対して報告ができていなかったです。</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報告ができていない原因は、口頭で報告をしたら怒られるかもしれないと思っていたため、遅延状況を毎日の日報メールにだけ書きました</a:t>
            </a:r>
            <a:r>
              <a:rPr lang="zh-CN" altLang="en-US" dirty="0" smtClean="0"/>
              <a:t>。</a:t>
            </a:r>
            <a:r>
              <a:rPr lang="ja-JP" altLang="en-US" dirty="0" smtClean="0"/>
              <a:t>なぜそうしたかというと、</a:t>
            </a:r>
            <a:r>
              <a:rPr lang="zh-CN" altLang="en-US" dirty="0" smtClean="0"/>
              <a:t>「</a:t>
            </a:r>
            <a:r>
              <a:rPr lang="zh-CN" altLang="en-US" dirty="0"/>
              <a:t>新人は遅れても仕方がない」と上司が思っているから、必ず</a:t>
            </a:r>
            <a:r>
              <a:rPr lang="ja-JP" altLang="zh-CN" dirty="0"/>
              <a:t>私</a:t>
            </a:r>
            <a:r>
              <a:rPr lang="zh-CN" altLang="en-US" dirty="0"/>
              <a:t>の日報メールの遅延状況を見るだろうと思いましたからです。</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遅延については作業指示者に調整していただき、大きな問題がなかったですが、BS面談で先輩社員にこう指摘されました。「今は一人一人で自分の対応をしているが、最後に個々の対応は一つの製品に反映する。一人だけでも進捗が遅れば、期限内に納品ができなくなる。結局お客様の業務ができなくなる。」と聞きました。</a:t>
            </a: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この話を聞いて、私は自分の作業遅延はお客様に影響することを意識できました。</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遅延報告が遅れないように、私はこうしました。</a:t>
            </a:r>
          </a:p>
          <a:p>
            <a:r>
              <a:rPr lang="zh-CN" altLang="en-US"/>
              <a:t>少しでも遅延があれば、すぐ報告しました。遅延を気づくことが遅い部分もありますから、早い段階で気づけるために、毎日行う作業を決めて詳細なスケジュールを作りました。また、先輩社員とのレビューは対面なので、自分がレビューを予定しているタイミングにレビュアが空いていないことがないように、レビューを事前予約しています。</a:t>
            </a:r>
          </a:p>
          <a:p>
            <a:r>
              <a:rPr lang="zh-CN" altLang="en-US"/>
              <a:t>それを実行した結果、私は作業遅延を以前より早く気付けて報告できました。先輩社員からも前よりきちんと報告していると評価をいただきました。</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お客様のために仕事をしている」ことを認識したおかげで、私は適切なタイミングで報告できました。さらに、もっと作業指示者が遅延を調整しやすくなるために、「このままじゃあ遅れる」と認識した時、すぐ報告するようになりました。</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t>以上は、「」という成長でした。さて、3番目の成長「」を見ていきましょう。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まず、本日私の発表の流れについてをお話します。1年間の業務内容、自分の成長、現時点の課題、将来の展望の順番でお話します。</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保守作業において、</a:t>
            </a:r>
            <a:r>
              <a:rPr lang="ja-JP" altLang="zh-CN"/>
              <a:t>受入を依頼した後、</a:t>
            </a:r>
            <a:r>
              <a:rPr lang="zh-CN" altLang="en-US"/>
              <a:t>戻りが多く発生しました。</a:t>
            </a:r>
          </a:p>
          <a:p>
            <a:r>
              <a:rPr lang="zh-CN" altLang="en-US"/>
              <a:t>指摘内容としては、</a:t>
            </a:r>
            <a:r>
              <a:rPr lang="ja-JP" altLang="zh-CN"/>
              <a:t>誤字脱字、添付資料不足</a:t>
            </a:r>
            <a:r>
              <a:rPr lang="zh-CN" altLang="en-US"/>
              <a:t>など、見直しをすれば、わかるようなことでした。</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見直しをしていない原因は、いつも期限ぎりぎりまで作業をしていましたことで、見直し時間がなかったです。そのため、差し戻しがあれば、修正すると思っていました。</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こんな指摘がいっぱいな成果物を見て、私は2点思いました。１点目は「これからずっとこんなに間違いが多くあれば、きっと上司から信用を失ってしまう」ことです。２点目は「新人と言っても先輩社員と同じGAKUEN製品を触っているから、同じレベルの正確性でないといけない」、これはもっとも大切だと認識しました。</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lang="zh-CN" altLang="en-US"/>
              <a:t>正確性を向上させるために、私は２つのことを行いました。</a:t>
            </a:r>
          </a:p>
          <a:p>
            <a:r>
              <a:rPr lang="zh-CN" altLang="en-US"/>
              <a:t>１</a:t>
            </a:r>
          </a:p>
          <a:p>
            <a:r>
              <a:rPr lang="zh-CN" altLang="en-US"/>
              <a:t>２</a:t>
            </a:r>
          </a:p>
          <a:p>
            <a:r>
              <a:rPr lang="zh-CN" altLang="en-US"/>
              <a:t>この２つの対策を実施した結果、受入依頼後の戻り件数が減ってきました。</a:t>
            </a:r>
          </a:p>
          <a:p>
            <a:r>
              <a:rPr lang="zh-CN" altLang="en-US"/>
              <a:t>また、開発スキルを身に着けたことで、開発工数が以前より減って来ました。</a:t>
            </a:r>
            <a:r>
              <a:rPr lang="ja-JP" altLang="zh-CN"/>
              <a:t>減った工数分を見直しに活用できました。</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lang="ja-JP" altLang="zh-CN"/>
              <a:t>「正確性の大切さを気づくことができた」のおかげで、受入の差し戻し、開発工数削減ができました。</a:t>
            </a:r>
          </a:p>
          <a:p>
            <a:r>
              <a:rPr lang="ja-JP" altLang="zh-CN"/>
              <a:t>更に、別の作業にも品質向上の重要性があると認識できたので、議事録なども見直しを実施し、先輩社員からの指摘件数が減りました。</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ja-JP" altLang="en-US"/>
              <a:t>以上、</a:t>
            </a:r>
          </a:p>
          <a:p>
            <a:r>
              <a:rPr lang="en-US" altLang="ja-JP"/>
              <a:t>1</a:t>
            </a:r>
            <a:r>
              <a:rPr lang="ja-JP" altLang="en-US"/>
              <a:t>年目社員として、自分が成長したと感じましたが、しかし、</a:t>
            </a:r>
            <a:r>
              <a:rPr lang="en-US" altLang="ja-JP"/>
              <a:t>2</a:t>
            </a:r>
            <a:r>
              <a:rPr lang="ja-JP" altLang="en-US"/>
              <a:t>年目、</a:t>
            </a:r>
            <a:r>
              <a:rPr lang="en-US" altLang="ja-JP"/>
              <a:t>3</a:t>
            </a:r>
            <a:r>
              <a:rPr lang="ja-JP" altLang="en-US"/>
              <a:t>年目の先輩と比べると、まだ足りていないところがあります。</a:t>
            </a:r>
          </a:p>
          <a:p>
            <a:r>
              <a:rPr lang="ja-JP" altLang="en-US"/>
              <a:t>具体的に見ますと．．．</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6175" y="1233488"/>
            <a:ext cx="4441825" cy="3330575"/>
          </a:xfrm>
        </p:spPr>
      </p:sp>
      <p:sp>
        <p:nvSpPr>
          <p:cNvPr id="3" name="文本占位符 2"/>
          <p:cNvSpPr>
            <a:spLocks noGrp="1"/>
          </p:cNvSpPr>
          <p:nvPr>
            <p:ph type="body" idx="3"/>
          </p:nvPr>
        </p:nvSpPr>
        <p:spPr/>
        <p:txBody>
          <a:bodyPr/>
          <a:lstStyle/>
          <a:p>
            <a:r>
              <a:rPr lang="ja-JP" altLang="en-US"/>
              <a:t>１つ目は日本語能力、ビジネス文章能力が足りていないです。これからの新入社員の作った議事録を指導できるまで…</a:t>
            </a:r>
          </a:p>
          <a:p>
            <a:r>
              <a:rPr lang="ja-JP" altLang="en-US"/>
              <a:t>２つ目は現在行っている対応の難易度は低いことです。 できるだけ早く高難度の対応ができるように、開発スキル向上に向けて学習を行っていきます。目標としては、</a:t>
            </a:r>
          </a:p>
          <a:p>
            <a:r>
              <a:rPr lang="ja-JP" altLang="en-US" dirty="0" smtClean="0">
                <a:sym typeface="+mn-ea"/>
              </a:rPr>
              <a:t>４月までに「</a:t>
            </a:r>
            <a:r>
              <a:rPr lang="en-US" dirty="0" smtClean="0">
                <a:sym typeface="+mn-ea"/>
              </a:rPr>
              <a:t>ORACLE MASTER Bronze Oracle Database 12c</a:t>
            </a:r>
            <a:r>
              <a:rPr lang="en-US" altLang="ja-JP" dirty="0" smtClean="0">
                <a:sym typeface="+mn-ea"/>
              </a:rPr>
              <a:t> </a:t>
            </a:r>
            <a:r>
              <a:rPr lang="ja-JP" altLang="en-US" dirty="0" smtClean="0">
                <a:sym typeface="+mn-ea"/>
              </a:rPr>
              <a:t>」を取得</a:t>
            </a:r>
            <a:endParaRPr lang="ja-JP" altLang="en-US"/>
          </a:p>
          <a:p>
            <a:r>
              <a:rPr lang="ja-JP" altLang="en-US"/>
              <a:t>更に、10月までに、「Oracle　Certified　Java　Programer,Bronze SE 7/8」資格の合格を目指します。</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6175" y="1233488"/>
            <a:ext cx="4441825" cy="3330575"/>
          </a:xfrm>
        </p:spPr>
      </p:sp>
      <p:sp>
        <p:nvSpPr>
          <p:cNvPr id="3" name="文本占位符 2"/>
          <p:cNvSpPr>
            <a:spLocks noGrp="1"/>
          </p:cNvSpPr>
          <p:nvPr>
            <p:ph type="body" idx="3"/>
          </p:nvPr>
        </p:nvSpPr>
        <p:spPr/>
        <p:txBody>
          <a:bodyPr/>
          <a:lstStyle/>
          <a:p>
            <a:r>
              <a:rPr lang="ja-JP" altLang="en-US"/>
              <a:t>現在の課題を実施し、先輩社員のように事業部の戦力になるために頑張ります。</a:t>
            </a:r>
          </a:p>
          <a:p>
            <a:r>
              <a:rPr lang="ja-JP" altLang="en-US"/>
              <a:t>先輩のレベルになりましたら、私は更なる夢を実現したいです。</a:t>
            </a:r>
          </a:p>
          <a:p>
            <a:r>
              <a:rPr lang="ja-JP" altLang="en-US"/>
              <a:t>それは。。。</a:t>
            </a:r>
            <a:r>
              <a:rPr lang="en-US" altLang="ja-JP"/>
              <a:t>10</a:t>
            </a:r>
            <a:r>
              <a:rPr lang="ja-JP" altLang="en-US"/>
              <a:t>年後、学生さんたちに利便性をもたらす</a:t>
            </a:r>
            <a:r>
              <a:rPr lang="en-US" altLang="ja-JP"/>
              <a:t>GAKUEN</a:t>
            </a:r>
            <a:r>
              <a:rPr lang="ja-JP" altLang="en-US"/>
              <a:t>製品です。どんなものかというと、ウェアラブルに搭載する</a:t>
            </a:r>
            <a:r>
              <a:rPr lang="en-US" altLang="ja-JP"/>
              <a:t>GAKUEN</a:t>
            </a:r>
            <a:r>
              <a:rPr lang="ja-JP" altLang="en-US"/>
              <a:t>製品です。</a:t>
            </a:r>
          </a:p>
          <a:p>
            <a:r>
              <a:rPr lang="ja-JP" altLang="en-US"/>
              <a:t>理由：ウェアラブルが体に着けて持ち歩ける</a:t>
            </a:r>
            <a:r>
              <a:rPr lang="en-US" altLang="ja-JP"/>
              <a:t>PC</a:t>
            </a:r>
            <a:r>
              <a:rPr lang="ja-JP" altLang="en-US"/>
              <a:t>です。もし、</a:t>
            </a:r>
            <a:r>
              <a:rPr lang="en-US" altLang="ja-JP"/>
              <a:t>GAKUEN</a:t>
            </a:r>
            <a:r>
              <a:rPr lang="ja-JP" altLang="en-US"/>
              <a:t>製品がウェアラブルに搭載すれば、利用時間、利用場所の制限がなくなるから、もっと学生さんたちに利便性をもたらすでしょう。</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6175" y="1233488"/>
            <a:ext cx="4441825" cy="3330575"/>
          </a:xfrm>
        </p:spPr>
      </p:sp>
      <p:sp>
        <p:nvSpPr>
          <p:cNvPr id="3" name="文本占位符 2"/>
          <p:cNvSpPr>
            <a:spLocks noGrp="1"/>
          </p:cNvSpPr>
          <p:nvPr>
            <p:ph type="body" idx="3"/>
          </p:nvPr>
        </p:nvSpPr>
        <p:spPr/>
        <p:txBody>
          <a:bodyPr/>
          <a:lstStyle/>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kumimoji="1" dirty="0" smtClean="0">
                <a:sym typeface="+mn-ea"/>
              </a:rPr>
              <a:t>それでは、この１年間の行っていました業務を説明いたします。４月入社して、５月までは人事研修を受けていました。</a:t>
            </a:r>
          </a:p>
          <a:p>
            <a:r>
              <a:rPr kumimoji="1" dirty="0" smtClean="0">
                <a:sym typeface="+mn-ea"/>
              </a:rPr>
              <a:t>６月にGAKUEN事業部に配属されて、３ヶ月の事業部研修を受けていました。</a:t>
            </a:r>
          </a:p>
          <a:p>
            <a:r>
              <a:rPr kumimoji="1" dirty="0" smtClean="0">
                <a:sym typeface="+mn-ea"/>
              </a:rPr>
              <a:t>そして、９月にPS課の保守チームに配属されました。配属後の業務内容は主に製品の障害対応と、GAKUEN製品に機能を追加するVer1.5開発作業を行ってきました。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t>この1年間を</a:t>
            </a:r>
            <a:r>
              <a:rPr lang="ja-JP"/>
              <a:t>通して</a:t>
            </a:r>
            <a:r>
              <a:t>、私の成長を大きく分けて言いますと、３つあります。</a:t>
            </a:r>
          </a:p>
          <a:p>
            <a:r>
              <a:t>１つ目はxxxxxxxxx、２つ目はxxxxxxxxx、3つ目はxxxxxxxxxxです。</a:t>
            </a:r>
          </a:p>
          <a:p>
            <a:r>
              <a:t>これから、順番にお話しいたします。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47763" y="1233488"/>
            <a:ext cx="4440237" cy="3328987"/>
          </a:xfrm>
        </p:spPr>
      </p:sp>
      <p:sp>
        <p:nvSpPr>
          <p:cNvPr id="3" name="文本占位符 2"/>
          <p:cNvSpPr>
            <a:spLocks noGrp="1"/>
          </p:cNvSpPr>
          <p:nvPr>
            <p:ph type="body" idx="3"/>
          </p:nvPr>
        </p:nvSpPr>
        <p:spPr/>
        <p:txBody>
          <a:bodyPr/>
          <a:lstStyle/>
          <a:p>
            <a:r>
              <a:rPr lang="zh-CN" altLang="en-US"/>
              <a:t>まずは、</a:t>
            </a:r>
            <a:r>
              <a:rPr lang="ja-JP" altLang="zh-CN"/>
              <a:t>「」についてお話します。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事業部に配属後、電話応対テストがありました。初めての仕事でもあり、テストに合格できなければ、実際の電話に出られないです。同期社員が次々テストに合格していましたが、私はなかなか合格できなかったです。</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テストに合格できなかった原因を言いますと、日本語が母国語ではないこともあり、電話応対を見ていただいた先輩から、「敬語の言い回しが不自然」と「日本語の聞き取りができない」と指摘を受けました。しかし、その指摘に対して、私は「外国人だから、電話応対とかがうまくできないのは仕方がないでしょう」と自分が思いましたし、周りの先輩もそう思っているだろうと思っていました。そのため、</a:t>
            </a:r>
            <a:r>
              <a:rPr lang="ja-JP" altLang="zh-CN"/>
              <a:t>私が</a:t>
            </a:r>
            <a:r>
              <a:rPr lang="zh-CN" altLang="en-US"/>
              <a:t>緊張感を持って練習していなかったです。</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電話テストのフィードバックや面談で、先輩社員から「もう少しで合格できるよ」、「早く電話に出て欲しい」と私を励ましていただきました。</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先輩の話を聞き、先輩は私を外国人だからとの特別扱いはしていないことが分かりました。つまり、外国人だからじゃなくて、先輩社員は自分をJAST人として見ていることを気付きました。</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タイトル 28"/>
          <p:cNvSpPr>
            <a:spLocks noGrp="1"/>
          </p:cNvSpPr>
          <p:nvPr>
            <p:ph type="ctrTitle"/>
          </p:nvPr>
        </p:nvSpPr>
        <p:spPr>
          <a:xfrm>
            <a:off x="381000" y="4853411"/>
            <a:ext cx="8458200" cy="1222375"/>
          </a:xfrm>
        </p:spPr>
        <p:txBody>
          <a:bodyPr anchor="t"/>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16" name="日付プレースホルダ 15"/>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2" name="フッター プレースホルダ 1"/>
          <p:cNvSpPr>
            <a:spLocks noGrp="1"/>
          </p:cNvSpPr>
          <p:nvPr>
            <p:ph type="ftr" sz="quarter" idx="11"/>
          </p:nvPr>
        </p:nvSpPr>
        <p:spPr/>
        <p:txBody>
          <a:bodyPr/>
          <a:lstStyle/>
          <a:p>
            <a:endParaRPr lang="zh-CN" altLang="en-US"/>
          </a:p>
        </p:txBody>
      </p:sp>
      <p:sp>
        <p:nvSpPr>
          <p:cNvPr id="15" name="スライド番号プレースホルダ 14"/>
          <p:cNvSpPr>
            <a:spLocks noGrp="1"/>
          </p:cNvSpPr>
          <p:nvPr>
            <p:ph type="sldNum" sz="quarter" idx="12"/>
          </p:nvPr>
        </p:nvSpPr>
        <p:spPr>
          <a:xfrm>
            <a:off x="8229600" y="6473952"/>
            <a:ext cx="758952" cy="246888"/>
          </a:xfrm>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5" name="フッター プレースホルダ 4"/>
          <p:cNvSpPr>
            <a:spLocks noGrp="1"/>
          </p:cNvSpPr>
          <p:nvPr>
            <p:ph type="ftr" sz="quarter" idx="11"/>
          </p:nvPr>
        </p:nvSpPr>
        <p:spPr/>
        <p:txBody>
          <a:bodyPr/>
          <a:lstStyle/>
          <a:p>
            <a:endParaRPr lang="zh-CN" altLang="en-US"/>
          </a:p>
        </p:txBody>
      </p:sp>
      <p:sp>
        <p:nvSpPr>
          <p:cNvPr id="6" name="スライド番号プレースホルダ 5"/>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549276"/>
            <a:ext cx="18288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549276"/>
            <a:ext cx="62484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5" name="フッター プレースホルダ 4"/>
          <p:cNvSpPr>
            <a:spLocks noGrp="1"/>
          </p:cNvSpPr>
          <p:nvPr>
            <p:ph type="ftr" sz="quarter" idx="11"/>
          </p:nvPr>
        </p:nvSpPr>
        <p:spPr/>
        <p:txBody>
          <a:bodyPr/>
          <a:lstStyle/>
          <a:p>
            <a:endParaRPr lang="zh-CN" altLang="en-US"/>
          </a:p>
        </p:txBody>
      </p:sp>
      <p:sp>
        <p:nvSpPr>
          <p:cNvPr id="6" name="スライド番号プレースホルダ 5"/>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0" lang="ja-JP" altLang="en-US" smtClean="0"/>
              <a:t>マスタ タイトルの書式設定</a:t>
            </a:r>
            <a:endParaRPr kumimoji="0" lang="en-US"/>
          </a:p>
        </p:txBody>
      </p:sp>
      <p:sp>
        <p:nvSpPr>
          <p:cNvPr id="27" name="コンテンツ プレースホルダ 26"/>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5" name="日付プレースホルダ 24"/>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19" name="フッター プレースホルダ 18"/>
          <p:cNvSpPr>
            <a:spLocks noGrp="1"/>
          </p:cNvSpPr>
          <p:nvPr>
            <p:ph type="ftr" sz="quarter" idx="11"/>
          </p:nvPr>
        </p:nvSpPr>
        <p:spPr>
          <a:xfrm>
            <a:off x="3581400" y="76200"/>
            <a:ext cx="2895600" cy="288925"/>
          </a:xfrm>
        </p:spPr>
        <p:txBody>
          <a:bodyPr/>
          <a:lstStyle/>
          <a:p>
            <a:endParaRPr lang="zh-CN" altLang="en-US"/>
          </a:p>
        </p:txBody>
      </p:sp>
      <p:sp>
        <p:nvSpPr>
          <p:cNvPr id="16" name="スライド番号プレースホルダ 15"/>
          <p:cNvSpPr>
            <a:spLocks noGrp="1"/>
          </p:cNvSpPr>
          <p:nvPr>
            <p:ph type="sldNum" sz="quarter" idx="12"/>
          </p:nvPr>
        </p:nvSpPr>
        <p:spPr>
          <a:xfrm>
            <a:off x="8229600" y="6473952"/>
            <a:ext cx="758952" cy="246888"/>
          </a:xfrm>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テキスト プレースホルダ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19" name="日付プレースホルダ 18"/>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11" name="フッター プレースホルダ 10"/>
          <p:cNvSpPr>
            <a:spLocks noGrp="1"/>
          </p:cNvSpPr>
          <p:nvPr>
            <p:ph type="ftr" sz="quarter" idx="11"/>
          </p:nvPr>
        </p:nvSpPr>
        <p:spPr/>
        <p:txBody>
          <a:bodyPr/>
          <a:lstStyle/>
          <a:p>
            <a:endParaRPr lang="zh-CN" altLang="en-US"/>
          </a:p>
        </p:txBody>
      </p:sp>
      <p:sp>
        <p:nvSpPr>
          <p:cNvPr id="16" name="スライド番号プレースホルダ 15"/>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
        <p:nvSpPr>
          <p:cNvPr id="8" name="タイトル 7"/>
          <p:cNvSpPr>
            <a:spLocks noGrp="1"/>
          </p:cNvSpPr>
          <p:nvPr>
            <p:ph type="title"/>
          </p:nvPr>
        </p:nvSpPr>
        <p:spPr>
          <a:xfrm>
            <a:off x="180475" y="2947085"/>
            <a:ext cx="8686800" cy="1184825"/>
          </a:xfrm>
        </p:spPr>
        <p:txBody>
          <a:bodyPr rtlCol="0" anchor="t"/>
          <a:lstStyle>
            <a:lvl1pPr algn="r">
              <a:defRPr/>
            </a:lvl1pPr>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0" name="タイトル 19"/>
          <p:cNvSpPr>
            <a:spLocks noGrp="1"/>
          </p:cNvSpPr>
          <p:nvPr>
            <p:ph type="title"/>
          </p:nvPr>
        </p:nvSpPr>
        <p:spPr>
          <a:xfrm>
            <a:off x="301752" y="457200"/>
            <a:ext cx="8686800" cy="841248"/>
          </a:xfrm>
        </p:spPr>
        <p:txBody>
          <a:bodyPr/>
          <a:lstStyle/>
          <a:p>
            <a:r>
              <a:rPr kumimoji="0" lang="ja-JP" altLang="en-US" smtClean="0"/>
              <a:t>マスタ タイトルの書式設定</a:t>
            </a:r>
            <a:endParaRPr kumimoji="0" lang="en-US"/>
          </a:p>
        </p:txBody>
      </p:sp>
      <p:sp>
        <p:nvSpPr>
          <p:cNvPr id="14" name="コンテンツ プレースホルダ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10" name="フッター プレースホルダ 9"/>
          <p:cNvSpPr>
            <a:spLocks noGrp="1"/>
          </p:cNvSpPr>
          <p:nvPr>
            <p:ph type="ftr" sz="quarter" idx="11"/>
          </p:nvPr>
        </p:nvSpPr>
        <p:spPr/>
        <p:txBody>
          <a:bodyPr/>
          <a:lstStyle/>
          <a:p>
            <a:endParaRPr lang="zh-CN" altLang="en-US"/>
          </a:p>
        </p:txBody>
      </p:sp>
      <p:sp>
        <p:nvSpPr>
          <p:cNvPr id="31" name="スライド番号プレースホルダ 30"/>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9" name="タイトル 28"/>
          <p:cNvSpPr>
            <a:spLocks noGrp="1"/>
          </p:cNvSpPr>
          <p:nvPr>
            <p:ph type="title"/>
          </p:nvPr>
        </p:nvSpPr>
        <p:spPr>
          <a:xfrm>
            <a:off x="304800" y="5410200"/>
            <a:ext cx="8610600" cy="882650"/>
          </a:xfrm>
        </p:spPr>
        <p:txBody>
          <a:bodyPr anchor="ctr"/>
          <a:lstStyle>
            <a:lvl1pPr>
              <a:defRPr/>
            </a:lvl1p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25" name="テキスト プレースホルダ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8" name="コンテンツ プレースホルダ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0" name="日付プレースホルダ 9"/>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6" name="フッター プレースホルダ 5"/>
          <p:cNvSpPr>
            <a:spLocks noGrp="1"/>
          </p:cNvSpPr>
          <p:nvPr>
            <p:ph type="ftr" sz="quarter" idx="11"/>
          </p:nvPr>
        </p:nvSpPr>
        <p:spPr/>
        <p:txBody>
          <a:bodyPr/>
          <a:lstStyle/>
          <a:p>
            <a:endParaRPr lang="zh-CN" altLang="en-US"/>
          </a:p>
        </p:txBody>
      </p:sp>
      <p:sp>
        <p:nvSpPr>
          <p:cNvPr id="7" name="スライド番号プレースホルダ 6"/>
          <p:cNvSpPr>
            <a:spLocks noGrp="1"/>
          </p:cNvSpPr>
          <p:nvPr>
            <p:ph type="sldNum" sz="quarter" idx="12"/>
          </p:nvPr>
        </p:nvSpPr>
        <p:spPr>
          <a:xfrm>
            <a:off x="8229600" y="6477000"/>
            <a:ext cx="762000" cy="246888"/>
          </a:xfrm>
        </p:spPr>
        <p:txBody>
          <a:bodyPr/>
          <a:lstStyle/>
          <a:p>
            <a:fld id="{7D9BB5D0-35E4-459D-AEF3-FE4D7C45CC19}" type="slidenum">
              <a:rPr lang="zh-CN" altLang="en-US" smtClean="0"/>
              <a:pPr/>
              <a:t>&lt;#&gt;</a:t>
            </a:fld>
            <a:endParaRPr lang="zh-CN" altLang="en-US"/>
          </a:p>
        </p:txBody>
      </p:sp>
      <p:sp>
        <p:nvSpPr>
          <p:cNvPr id="11" name="直線コネクタ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0" name="タイトル 29"/>
          <p:cNvSpPr>
            <a:spLocks noGrp="1"/>
          </p:cNvSpPr>
          <p:nvPr>
            <p:ph type="title"/>
          </p:nvPr>
        </p:nvSpPr>
        <p:spPr>
          <a:xfrm>
            <a:off x="301752" y="457200"/>
            <a:ext cx="8686800" cy="841248"/>
          </a:xfrm>
        </p:spPr>
        <p:txBody>
          <a:bodyPr/>
          <a:lstStyle/>
          <a:p>
            <a:r>
              <a:rPr kumimoji="0" lang="ja-JP" altLang="en-US" smtClean="0"/>
              <a:t>マスタ タイトルの書式設定</a:t>
            </a:r>
            <a:endParaRPr kumimoji="0" lang="en-US"/>
          </a:p>
        </p:txBody>
      </p:sp>
      <p:sp>
        <p:nvSpPr>
          <p:cNvPr id="12" name="日付プレースホルダ 11"/>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21" name="フッター プレースホルダ 20"/>
          <p:cNvSpPr>
            <a:spLocks noGrp="1"/>
          </p:cNvSpPr>
          <p:nvPr>
            <p:ph type="ftr" sz="quarter" idx="11"/>
          </p:nvPr>
        </p:nvSpPr>
        <p:spPr/>
        <p:txBody>
          <a:bodyPr/>
          <a:lstStyle/>
          <a:p>
            <a:endParaRPr lang="zh-CN" altLang="en-US"/>
          </a:p>
        </p:txBody>
      </p:sp>
      <p:sp>
        <p:nvSpPr>
          <p:cNvPr id="6" name="スライド番号プレースホルダ 5"/>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24" name="フッター プレースホルダ 23"/>
          <p:cNvSpPr>
            <a:spLocks noGrp="1"/>
          </p:cNvSpPr>
          <p:nvPr>
            <p:ph type="ftr" sz="quarter" idx="11"/>
          </p:nvPr>
        </p:nvSpPr>
        <p:spPr/>
        <p:txBody>
          <a:bodyPr/>
          <a:lstStyle/>
          <a:p>
            <a:endParaRPr lang="zh-CN" altLang="en-US"/>
          </a:p>
        </p:txBody>
      </p:sp>
      <p:sp>
        <p:nvSpPr>
          <p:cNvPr id="7" name="スライド番号プレースホルダ 6"/>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直線コネクタ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タイトル 11"/>
          <p:cNvSpPr>
            <a:spLocks noGrp="1"/>
          </p:cNvSpPr>
          <p:nvPr>
            <p:ph type="title"/>
          </p:nvPr>
        </p:nvSpPr>
        <p:spPr>
          <a:xfrm>
            <a:off x="457200" y="5486400"/>
            <a:ext cx="8458200" cy="520700"/>
          </a:xfrm>
        </p:spPr>
        <p:txBody>
          <a:bodyPr anchor="ctr"/>
          <a:lstStyle>
            <a:lvl1pPr algn="l">
              <a:buNone/>
              <a:defRPr sz="2000" b="1"/>
            </a:lvl1pPr>
          </a:lstStyle>
          <a:p>
            <a:r>
              <a:rPr kumimoji="0" lang="ja-JP" altLang="en-US" smtClean="0"/>
              <a:t>マスタ タイトルの書式設定</a:t>
            </a:r>
            <a:endParaRPr kumimoji="0" lang="en-US"/>
          </a:p>
        </p:txBody>
      </p:sp>
      <p:sp>
        <p:nvSpPr>
          <p:cNvPr id="26" name="テキスト プレースホルダ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14" name="コンテンツ プレースホルダ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5" name="日付プレースホルダ 24"/>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29" name="フッター プレースホルダ 28"/>
          <p:cNvSpPr>
            <a:spLocks noGrp="1"/>
          </p:cNvSpPr>
          <p:nvPr>
            <p:ph type="ftr" sz="quarter" idx="11"/>
          </p:nvPr>
        </p:nvSpPr>
        <p:spPr/>
        <p:txBody>
          <a:bodyPr/>
          <a:lstStyle/>
          <a:p>
            <a:endParaRPr lang="zh-CN" altLang="en-US"/>
          </a:p>
        </p:txBody>
      </p:sp>
      <p:sp>
        <p:nvSpPr>
          <p:cNvPr id="7" name="スライド番号プレースホルダ 6"/>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図プレースホルダ 12"/>
          <p:cNvSpPr>
            <a:spLocks noGrp="1"/>
          </p:cNvSpPr>
          <p:nvPr>
            <p:ph type="pic" idx="1" hasCustomPrompt="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7" name="日付プレースホルダ 6"/>
          <p:cNvSpPr>
            <a:spLocks noGrp="1"/>
          </p:cNvSpPr>
          <p:nvPr>
            <p:ph type="dt" sz="half" idx="10"/>
          </p:nvPr>
        </p:nvSpPr>
        <p:spPr/>
        <p:txBody>
          <a:bodyPr/>
          <a:lstStyle/>
          <a:p>
            <a:fld id="{82F288E0-7875-42C4-84C8-98DBBD3BF4D2}" type="datetimeFigureOut">
              <a:rPr lang="zh-CN" altLang="en-US" smtClean="0"/>
              <a:pPr/>
              <a:t>2017/3/13</a:t>
            </a:fld>
            <a:endParaRPr lang="zh-CN" altLang="en-US"/>
          </a:p>
        </p:txBody>
      </p:sp>
      <p:sp>
        <p:nvSpPr>
          <p:cNvPr id="5" name="フッター プレースホルダ 4"/>
          <p:cNvSpPr>
            <a:spLocks noGrp="1"/>
          </p:cNvSpPr>
          <p:nvPr>
            <p:ph type="ftr" sz="quarter" idx="11"/>
          </p:nvPr>
        </p:nvSpPr>
        <p:spPr/>
        <p:txBody>
          <a:bodyPr/>
          <a:lstStyle/>
          <a:p>
            <a:endParaRPr lang="zh-CN" altLang="en-US"/>
          </a:p>
        </p:txBody>
      </p:sp>
      <p:sp>
        <p:nvSpPr>
          <p:cNvPr id="31" name="スライド番号プレースホルダ 30"/>
          <p:cNvSpPr>
            <a:spLocks noGrp="1"/>
          </p:cNvSpPr>
          <p:nvPr>
            <p:ph type="sldNum" sz="quarter" idx="12"/>
          </p:nvPr>
        </p:nvSpPr>
        <p:spPr/>
        <p:txBody>
          <a:bodyPr/>
          <a:lstStyle/>
          <a:p>
            <a:fld id="{7D9BB5D0-35E4-459D-AEF3-FE4D7C45CC19}" type="slidenum">
              <a:rPr lang="zh-CN" altLang="en-US" smtClean="0"/>
              <a:pPr/>
              <a:t>&lt;#&gt;</a:t>
            </a:fld>
            <a:endParaRPr lang="zh-CN" altLang="en-US"/>
          </a:p>
        </p:txBody>
      </p:sp>
      <p:sp>
        <p:nvSpPr>
          <p:cNvPr id="17" name="タイトル 16"/>
          <p:cNvSpPr>
            <a:spLocks noGrp="1"/>
          </p:cNvSpPr>
          <p:nvPr>
            <p:ph type="title"/>
          </p:nvPr>
        </p:nvSpPr>
        <p:spPr>
          <a:xfrm>
            <a:off x="381000" y="4993760"/>
            <a:ext cx="5867400" cy="522288"/>
          </a:xfrm>
        </p:spPr>
        <p:txBody>
          <a:bodyPr anchor="ctr"/>
          <a:lstStyle>
            <a:lvl1pPr algn="l">
              <a:buNone/>
              <a:defRPr sz="2000" b="1"/>
            </a:lvl1pPr>
          </a:lstStyle>
          <a:p>
            <a:r>
              <a:rPr kumimoji="0" lang="ja-JP" altLang="en-US" smtClean="0"/>
              <a:t>マスタ タイトルの書式設定</a:t>
            </a:r>
            <a:endParaRPr kumimoji="0" lang="en-US"/>
          </a:p>
        </p:txBody>
      </p:sp>
      <p:sp>
        <p:nvSpPr>
          <p:cNvPr id="26" name="テキスト プレースホルダ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テキスト プレースホルダ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1" name="日付プレースホルダ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2F288E0-7875-42C4-84C8-98DBBD3BF4D2}" type="datetimeFigureOut">
              <a:rPr lang="zh-CN" altLang="en-US" smtClean="0"/>
              <a:pPr/>
              <a:t>2017/3/13</a:t>
            </a:fld>
            <a:endParaRPr lang="zh-CN" altLang="en-US"/>
          </a:p>
        </p:txBody>
      </p:sp>
      <p:sp>
        <p:nvSpPr>
          <p:cNvPr id="28" name="フッター プレースホルダ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スライド番号プレースホルダ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D9BB5D0-35E4-459D-AEF3-FE4D7C45CC19}" type="slidenum">
              <a:rPr lang="zh-CN" altLang="en-US" smtClean="0"/>
              <a:pPr/>
              <a:t>&lt;#&gt;</a:t>
            </a:fld>
            <a:endParaRPr lang="zh-CN" altLang="en-US"/>
          </a:p>
        </p:txBody>
      </p:sp>
      <p:sp>
        <p:nvSpPr>
          <p:cNvPr id="10" name="タイトル プレースホルダ 9"/>
          <p:cNvSpPr>
            <a:spLocks noGrp="1"/>
          </p:cNvSpPr>
          <p:nvPr>
            <p:ph type="title"/>
          </p:nvPr>
        </p:nvSpPr>
        <p:spPr>
          <a:xfrm>
            <a:off x="304800" y="457200"/>
            <a:ext cx="8686800" cy="838200"/>
          </a:xfrm>
          <a:prstGeom prst="rect">
            <a:avLst/>
          </a:prstGeom>
        </p:spPr>
        <p:txBody>
          <a:bodyPr vert="horz" anchor="ctr">
            <a:normAutofit/>
          </a:bodyPr>
          <a:lstStyle/>
          <a:p>
            <a:r>
              <a:rPr kumimoji="0" lang="ja-JP" altLang="en-US" smtClean="0"/>
              <a:t>マスタ タイトルの書式設定</a:t>
            </a:r>
            <a:endParaRPr kumimoji="0" lang="en-US"/>
          </a:p>
        </p:txBody>
      </p:sp>
      <p:sp>
        <p:nvSpPr>
          <p:cNvPr id="9" name="直線コネクタ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線コネクタ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1"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1"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0520" y="5295373"/>
            <a:ext cx="8458200" cy="1222375"/>
          </a:xfrm>
        </p:spPr>
        <p:txBody>
          <a:bodyPr>
            <a:normAutofit/>
          </a:bodyPr>
          <a:lstStyle/>
          <a:p>
            <a:r>
              <a:rPr lang="ja-JP" altLang="en-US" sz="7200" dirty="0"/>
              <a:t>新入社員成果発表会</a:t>
            </a:r>
          </a:p>
        </p:txBody>
      </p:sp>
      <p:sp>
        <p:nvSpPr>
          <p:cNvPr id="3" name="副标题 2"/>
          <p:cNvSpPr>
            <a:spLocks noGrp="1"/>
          </p:cNvSpPr>
          <p:nvPr>
            <p:ph type="subTitle" idx="1"/>
          </p:nvPr>
        </p:nvSpPr>
        <p:spPr/>
        <p:txBody>
          <a:bodyPr>
            <a:normAutofit fontScale="70000" lnSpcReduction="20000"/>
          </a:bodyPr>
          <a:lstStyle/>
          <a:p>
            <a:pPr algn="ctr"/>
            <a:r>
              <a:rPr lang="en-US" altLang="ja-JP" sz="4400" dirty="0">
                <a:sym typeface="+mn-ea"/>
              </a:rPr>
              <a:t>GAKUEN</a:t>
            </a:r>
            <a:r>
              <a:rPr lang="ja-JP" altLang="en-US" sz="4400" dirty="0">
                <a:sym typeface="+mn-ea"/>
              </a:rPr>
              <a:t>事業部  </a:t>
            </a:r>
            <a:r>
              <a:rPr lang="en-US" altLang="ja-JP" sz="4400" dirty="0">
                <a:sym typeface="+mn-ea"/>
              </a:rPr>
              <a:t>PM</a:t>
            </a:r>
            <a:r>
              <a:rPr lang="ja-JP" altLang="en-US" sz="4400" dirty="0">
                <a:sym typeface="+mn-ea"/>
              </a:rPr>
              <a:t>部  </a:t>
            </a:r>
            <a:r>
              <a:rPr lang="en-US" altLang="ja-JP" sz="4400" dirty="0">
                <a:sym typeface="+mn-ea"/>
              </a:rPr>
              <a:t>PS</a:t>
            </a:r>
            <a:r>
              <a:rPr lang="ja-JP" altLang="en-US" sz="4400" dirty="0">
                <a:sym typeface="+mn-ea"/>
              </a:rPr>
              <a:t>課</a:t>
            </a:r>
            <a:br>
              <a:rPr lang="ja-JP" altLang="en-US" sz="4400" dirty="0">
                <a:sym typeface="+mn-ea"/>
              </a:rPr>
            </a:br>
            <a:r>
              <a:rPr lang="ja-JP" altLang="en-US" sz="4400" dirty="0">
                <a:sym typeface="+mn-ea"/>
              </a:rPr>
              <a:t>張　鵬颺</a:t>
            </a:r>
            <a:endParaRPr lang="ja-JP" altLang="en-US" sz="4400" dirty="0"/>
          </a:p>
          <a:p>
            <a:endParaRPr lang="zh-CN" altLang="en-US" sz="4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8851" y="755651"/>
            <a:ext cx="6775134"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4" name="文本框 3"/>
          <p:cNvSpPr txBox="1"/>
          <p:nvPr/>
        </p:nvSpPr>
        <p:spPr>
          <a:xfrm>
            <a:off x="487256" y="1939518"/>
            <a:ext cx="7408969" cy="954107"/>
          </a:xfrm>
          <a:prstGeom prst="rect">
            <a:avLst/>
          </a:prstGeom>
          <a:noFill/>
        </p:spPr>
        <p:txBody>
          <a:bodyPr wrap="square" rtlCol="0">
            <a:spAutoFit/>
          </a:bodyPr>
          <a:lstStyle/>
          <a:p>
            <a:r>
              <a:rPr lang="ja-JP" altLang="en-US" sz="2800" dirty="0" smtClean="0"/>
              <a:t>⇒難しい人名、学校名を集中的に練習</a:t>
            </a:r>
            <a:endParaRPr lang="ja-JP" altLang="en-US" sz="2800" dirty="0"/>
          </a:p>
          <a:p>
            <a:r>
              <a:rPr lang="ja-JP" altLang="en-US" sz="2800" dirty="0" smtClean="0"/>
              <a:t>⇒同期社員に対面練習を依頼し、弱点を把握</a:t>
            </a:r>
            <a:endParaRPr lang="ja-JP" altLang="en-US" sz="2800" dirty="0"/>
          </a:p>
        </p:txBody>
      </p:sp>
      <p:sp>
        <p:nvSpPr>
          <p:cNvPr id="10" name="文本框 9"/>
          <p:cNvSpPr txBox="1"/>
          <p:nvPr/>
        </p:nvSpPr>
        <p:spPr>
          <a:xfrm>
            <a:off x="308322" y="4126485"/>
            <a:ext cx="7664103" cy="1384995"/>
          </a:xfrm>
          <a:prstGeom prst="rect">
            <a:avLst/>
          </a:prstGeom>
          <a:noFill/>
        </p:spPr>
        <p:txBody>
          <a:bodyPr wrap="square" rtlCol="0">
            <a:spAutoFit/>
          </a:bodyPr>
          <a:lstStyle/>
          <a:p>
            <a:r>
              <a:rPr lang="ja-JP" altLang="en-US" sz="2000" dirty="0" smtClean="0"/>
              <a:t>　</a:t>
            </a:r>
            <a:r>
              <a:rPr lang="ja-JP" altLang="en-US" sz="2800" dirty="0" smtClean="0"/>
              <a:t>⇒電話応対テスト合格</a:t>
            </a:r>
            <a:endParaRPr lang="en-US" altLang="ja-JP" sz="2800" dirty="0" smtClean="0"/>
          </a:p>
          <a:p>
            <a:r>
              <a:rPr lang="en-US" altLang="ja-JP" sz="2800" dirty="0" smtClean="0"/>
              <a:t>  </a:t>
            </a:r>
          </a:p>
          <a:p>
            <a:endParaRPr lang="ja-JP" altLang="en-US" sz="2800" dirty="0"/>
          </a:p>
        </p:txBody>
      </p:sp>
      <p:sp>
        <p:nvSpPr>
          <p:cNvPr id="11" name="圆角矩形 3"/>
          <p:cNvSpPr/>
          <p:nvPr/>
        </p:nvSpPr>
        <p:spPr>
          <a:xfrm>
            <a:off x="486246" y="121580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対策</a:t>
            </a:r>
            <a:endParaRPr lang="ja-JP" altLang="zh-CN" sz="4000" dirty="0"/>
          </a:p>
        </p:txBody>
      </p:sp>
      <p:sp>
        <p:nvSpPr>
          <p:cNvPr id="12" name="圆角矩形 3"/>
          <p:cNvSpPr/>
          <p:nvPr/>
        </p:nvSpPr>
        <p:spPr>
          <a:xfrm>
            <a:off x="467385" y="3294514"/>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結果</a:t>
            </a:r>
            <a:endParaRPr lang="ja-JP" altLang="zh-CN" sz="4000" dirty="0"/>
          </a:p>
        </p:txBody>
      </p:sp>
      <p:pic>
        <p:nvPicPr>
          <p:cNvPr id="9" name="图片 6" descr="gatag-00008360"/>
          <p:cNvPicPr>
            <a:picLocks noChangeAspect="1"/>
          </p:cNvPicPr>
          <p:nvPr/>
        </p:nvPicPr>
        <p:blipFill>
          <a:blip r:embed="rId3" cstate="print"/>
          <a:stretch>
            <a:fillRect/>
          </a:stretch>
        </p:blipFill>
        <p:spPr>
          <a:xfrm>
            <a:off x="5563941" y="4278747"/>
            <a:ext cx="1579809" cy="2451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8851" y="755651"/>
            <a:ext cx="6775134"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11</a:t>
            </a:fld>
            <a:endParaRPr lang="zh-CN" altLang="en-US"/>
          </a:p>
        </p:txBody>
      </p:sp>
      <p:sp>
        <p:nvSpPr>
          <p:cNvPr id="10" name="文本框 9"/>
          <p:cNvSpPr txBox="1"/>
          <p:nvPr/>
        </p:nvSpPr>
        <p:spPr>
          <a:xfrm>
            <a:off x="403572" y="2069085"/>
            <a:ext cx="7130703" cy="2769989"/>
          </a:xfrm>
          <a:prstGeom prst="rect">
            <a:avLst/>
          </a:prstGeom>
          <a:noFill/>
        </p:spPr>
        <p:txBody>
          <a:bodyPr wrap="square" rtlCol="0">
            <a:spAutoFit/>
          </a:bodyPr>
          <a:lstStyle/>
          <a:p>
            <a:r>
              <a:rPr lang="ja-JP" altLang="en-US" sz="3400" dirty="0" smtClean="0">
                <a:solidFill>
                  <a:srgbClr val="FF0000"/>
                </a:solidFill>
              </a:rPr>
              <a:t>★</a:t>
            </a:r>
            <a:r>
              <a:rPr lang="ja-JP" altLang="en-US" sz="3200" u="sng" dirty="0" smtClean="0">
                <a:solidFill>
                  <a:srgbClr val="FF0000"/>
                </a:solidFill>
                <a:sym typeface="+mn-ea"/>
              </a:rPr>
              <a:t>外国人だからという意識を捨てた</a:t>
            </a:r>
            <a:endParaRPr lang="en-US" altLang="ja-JP" sz="3400" u="sng" dirty="0" smtClean="0">
              <a:solidFill>
                <a:srgbClr val="FF0000"/>
              </a:solidFill>
            </a:endParaRPr>
          </a:p>
          <a:p>
            <a:r>
              <a:rPr lang="ja-JP" altLang="en-US" sz="2000" dirty="0" smtClean="0"/>
              <a:t>　</a:t>
            </a:r>
            <a:r>
              <a:rPr lang="ja-JP" altLang="en-US" sz="2800" dirty="0" smtClean="0"/>
              <a:t>⇒電話応対テスト合格</a:t>
            </a:r>
            <a:endParaRPr lang="en-US" altLang="ja-JP" sz="2800" dirty="0" smtClean="0"/>
          </a:p>
          <a:p>
            <a:r>
              <a:rPr lang="en-US" altLang="ja-JP" sz="2800" dirty="0" smtClean="0"/>
              <a:t>  </a:t>
            </a:r>
            <a:r>
              <a:rPr lang="ja-JP" altLang="en-US" sz="2800" dirty="0" smtClean="0"/>
              <a:t>⇒議事録作成、朝礼のレベルアップ</a:t>
            </a:r>
            <a:endParaRPr lang="en-US" altLang="ja-JP" sz="2800" dirty="0" smtClean="0"/>
          </a:p>
          <a:p>
            <a:endParaRPr lang="en-US" altLang="ja-JP" sz="2800" dirty="0" smtClean="0"/>
          </a:p>
          <a:p>
            <a:r>
              <a:rPr lang="en-US" altLang="ja-JP" sz="2800" dirty="0" smtClean="0"/>
              <a:t>  </a:t>
            </a:r>
          </a:p>
          <a:p>
            <a:endParaRPr lang="ja-JP" altLang="en-US" sz="2800" dirty="0"/>
          </a:p>
        </p:txBody>
      </p:sp>
      <p:sp>
        <p:nvSpPr>
          <p:cNvPr id="11" name="圆角矩形 3"/>
          <p:cNvSpPr/>
          <p:nvPr/>
        </p:nvSpPr>
        <p:spPr>
          <a:xfrm>
            <a:off x="486246" y="121580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成果</a:t>
            </a:r>
            <a:endParaRPr lang="ja-JP" altLang="zh-CN" sz="4000" dirty="0"/>
          </a:p>
        </p:txBody>
      </p:sp>
      <p:pic>
        <p:nvPicPr>
          <p:cNvPr id="7" name="図 6" descr="step.jpg"/>
          <p:cNvPicPr>
            <a:picLocks noChangeAspect="1"/>
          </p:cNvPicPr>
          <p:nvPr/>
        </p:nvPicPr>
        <p:blipFill>
          <a:blip r:embed="rId3"/>
          <a:stretch>
            <a:fillRect/>
          </a:stretch>
        </p:blipFill>
        <p:spPr>
          <a:xfrm>
            <a:off x="4562022" y="3819526"/>
            <a:ext cx="3959677" cy="27717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10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10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en-US" altLang="zh-CN" sz="4000" dirty="0"/>
              <a:t>1</a:t>
            </a:r>
            <a:r>
              <a:rPr lang="ja-JP" altLang="en-US" sz="4000" dirty="0" err="1"/>
              <a:t>、</a:t>
            </a:r>
            <a:r>
              <a:rPr lang="ja-JP" altLang="en-US" sz="4000" dirty="0"/>
              <a:t>外国人だからと</a:t>
            </a:r>
            <a:r>
              <a:rPr lang="ja-JP" altLang="en-US" sz="4000" dirty="0" smtClean="0"/>
              <a:t>いう意識</a:t>
            </a:r>
            <a:r>
              <a:rPr lang="ja-JP" altLang="en-US" sz="4000" dirty="0"/>
              <a:t>を捨てた</a:t>
            </a:r>
          </a:p>
          <a:p>
            <a:pPr marL="0" indent="0">
              <a:buNone/>
            </a:pPr>
            <a:endParaRPr lang="ja-JP" altLang="en-US" sz="4000" dirty="0"/>
          </a:p>
          <a:p>
            <a:pPr marL="0" indent="0">
              <a:buNone/>
            </a:pPr>
            <a:r>
              <a:rPr lang="en-US" altLang="ja-JP" sz="4000" u="sng" dirty="0">
                <a:solidFill>
                  <a:srgbClr val="FF0000"/>
                </a:solidFill>
              </a:rPr>
              <a:t>2</a:t>
            </a:r>
            <a:r>
              <a:rPr lang="ja-JP" altLang="en-US" sz="4000" u="sng" dirty="0" err="1" smtClean="0">
                <a:solidFill>
                  <a:srgbClr val="FF0000"/>
                </a:solidFill>
              </a:rPr>
              <a:t>、</a:t>
            </a:r>
            <a:r>
              <a:rPr lang="ja-JP" altLang="en-US" sz="4000" u="sng" dirty="0" smtClean="0">
                <a:solidFill>
                  <a:srgbClr val="FF0000"/>
                </a:solidFill>
              </a:rPr>
              <a:t>ユーザ意識を身につけた</a:t>
            </a:r>
            <a:endParaRPr lang="ja-JP" altLang="en-US" sz="4000" u="sng" dirty="0">
              <a:solidFill>
                <a:srgbClr val="FF0000"/>
              </a:solidFill>
            </a:endParaRPr>
          </a:p>
          <a:p>
            <a:pPr marL="0" indent="0">
              <a:buNone/>
            </a:pPr>
            <a:endParaRPr lang="ja-JP" altLang="en-US" sz="4400" dirty="0"/>
          </a:p>
          <a:p>
            <a:pPr marL="0" indent="0">
              <a:buNone/>
            </a:pPr>
            <a:r>
              <a:rPr lang="en-US" altLang="ja-JP" sz="4000" dirty="0"/>
              <a:t>3</a:t>
            </a:r>
            <a:r>
              <a:rPr lang="ja-JP" altLang="en-US" sz="4000" dirty="0" err="1" smtClean="0"/>
              <a:t>、</a:t>
            </a:r>
            <a:r>
              <a:rPr lang="ja-JP" altLang="en-US" sz="4000" dirty="0" smtClean="0"/>
              <a:t>正確性</a:t>
            </a:r>
            <a:r>
              <a:rPr lang="ja-JP" altLang="en-US" sz="4000" dirty="0"/>
              <a:t>の大切さを理解した</a:t>
            </a:r>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7" name="标题 2"/>
          <p:cNvSpPr>
            <a:spLocks noGrp="1"/>
          </p:cNvSpPr>
          <p:nvPr>
            <p:ph type="title"/>
          </p:nvPr>
        </p:nvSpPr>
        <p:spPr>
          <a:xfrm>
            <a:off x="304800" y="274320"/>
            <a:ext cx="8686800" cy="838200"/>
          </a:xfrm>
        </p:spPr>
        <p:txBody>
          <a:bodyPr>
            <a:normAutofit fontScale="90000"/>
          </a:bodyPr>
          <a:lstStyle/>
          <a:p>
            <a:r>
              <a:rPr lang="ja-JP" altLang="zh-CN" sz="5400" dirty="0"/>
              <a:t>自分の成長</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5" name="云形 4"/>
          <p:cNvSpPr/>
          <p:nvPr/>
        </p:nvSpPr>
        <p:spPr>
          <a:xfrm>
            <a:off x="835182" y="3349781"/>
            <a:ext cx="2741932" cy="1325415"/>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zh-CN" sz="2800" dirty="0"/>
              <a:t>障害対応</a:t>
            </a:r>
          </a:p>
        </p:txBody>
      </p:sp>
      <p:sp>
        <p:nvSpPr>
          <p:cNvPr id="6" name="云形 5"/>
          <p:cNvSpPr/>
          <p:nvPr/>
        </p:nvSpPr>
        <p:spPr>
          <a:xfrm>
            <a:off x="427777" y="4979406"/>
            <a:ext cx="2827487" cy="1482008"/>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t>V1.5</a:t>
            </a:r>
            <a:r>
              <a:rPr lang="ja-JP" altLang="en-US" sz="2800" dirty="0"/>
              <a:t>開発</a:t>
            </a:r>
          </a:p>
        </p:txBody>
      </p:sp>
      <p:sp>
        <p:nvSpPr>
          <p:cNvPr id="4" name="云形 3"/>
          <p:cNvSpPr/>
          <p:nvPr/>
        </p:nvSpPr>
        <p:spPr>
          <a:xfrm>
            <a:off x="3456159" y="4544841"/>
            <a:ext cx="2590381" cy="1363043"/>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zh-CN" sz="2800" dirty="0"/>
              <a:t>レビュー</a:t>
            </a:r>
          </a:p>
        </p:txBody>
      </p:sp>
      <p:sp>
        <p:nvSpPr>
          <p:cNvPr id="10" name="テキスト ボックス 9"/>
          <p:cNvSpPr txBox="1"/>
          <p:nvPr/>
        </p:nvSpPr>
        <p:spPr>
          <a:xfrm>
            <a:off x="3464367" y="1490804"/>
            <a:ext cx="3631758" cy="523220"/>
          </a:xfrm>
          <a:prstGeom prst="rect">
            <a:avLst/>
          </a:prstGeom>
          <a:noFill/>
        </p:spPr>
        <p:txBody>
          <a:bodyPr wrap="square" rtlCol="0">
            <a:spAutoFit/>
          </a:bodyPr>
          <a:lstStyle/>
          <a:p>
            <a:r>
              <a:rPr kumimoji="1" lang="ja-JP" altLang="en-US" sz="2800" dirty="0" smtClean="0"/>
              <a:t>保守作業時に・・・</a:t>
            </a:r>
            <a:endParaRPr kumimoji="1" lang="ja-JP" altLang="en-US" sz="2800" dirty="0"/>
          </a:p>
        </p:txBody>
      </p:sp>
      <p:sp>
        <p:nvSpPr>
          <p:cNvPr id="12" name="圆角矩形 3"/>
          <p:cNvSpPr/>
          <p:nvPr/>
        </p:nvSpPr>
        <p:spPr>
          <a:xfrm>
            <a:off x="476721" y="121580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問題</a:t>
            </a:r>
            <a:endParaRPr lang="ja-JP" altLang="zh-CN" sz="4000" dirty="0"/>
          </a:p>
        </p:txBody>
      </p:sp>
      <p:sp>
        <p:nvSpPr>
          <p:cNvPr id="13" name="正方形/長方形 12"/>
          <p:cNvSpPr/>
          <p:nvPr/>
        </p:nvSpPr>
        <p:spPr>
          <a:xfrm>
            <a:off x="1388199" y="2614754"/>
            <a:ext cx="6667877" cy="1041148"/>
          </a:xfrm>
          <a:prstGeom prst="rect">
            <a:avLst/>
          </a:prstGeom>
          <a:solidFill>
            <a:schemeClr val="accent4">
              <a:lumMod val="20000"/>
              <a:lumOff val="80000"/>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zh-CN" sz="2800" dirty="0" smtClean="0">
                <a:solidFill>
                  <a:srgbClr val="FF0000"/>
                </a:solidFill>
                <a:sym typeface="+mn-ea"/>
              </a:rPr>
              <a:t>保守作業に遅延が発生したが・・・</a:t>
            </a:r>
          </a:p>
          <a:p>
            <a:pPr algn="ctr"/>
            <a:r>
              <a:rPr lang="ja-JP" altLang="zh-CN" sz="2800" dirty="0" smtClean="0">
                <a:solidFill>
                  <a:srgbClr val="FF0000"/>
                </a:solidFill>
                <a:sym typeface="+mn-ea"/>
              </a:rPr>
              <a:t>　　　　　</a:t>
            </a:r>
            <a:r>
              <a:rPr lang="en-US" altLang="ja-JP" sz="2800" dirty="0" smtClean="0">
                <a:solidFill>
                  <a:srgbClr val="FF0000"/>
                </a:solidFill>
                <a:sym typeface="+mn-ea"/>
              </a:rPr>
              <a:t>        </a:t>
            </a:r>
            <a:r>
              <a:rPr lang="ja-JP" altLang="zh-CN" sz="2800" dirty="0" smtClean="0">
                <a:solidFill>
                  <a:srgbClr val="FF0000"/>
                </a:solidFill>
                <a:sym typeface="+mn-ea"/>
              </a:rPr>
              <a:t>報連相を</a:t>
            </a:r>
            <a:r>
              <a:rPr lang="ja-JP" altLang="en-US" sz="2800" dirty="0" smtClean="0">
                <a:solidFill>
                  <a:srgbClr val="FF0000"/>
                </a:solidFill>
                <a:sym typeface="+mn-ea"/>
              </a:rPr>
              <a:t>行って</a:t>
            </a:r>
            <a:r>
              <a:rPr lang="ja-JP" altLang="zh-CN" sz="2800" dirty="0" smtClean="0">
                <a:solidFill>
                  <a:srgbClr val="FF0000"/>
                </a:solidFill>
                <a:sym typeface="+mn-ea"/>
              </a:rPr>
              <a:t>いない</a:t>
            </a:r>
            <a:endParaRPr lang="ja-JP" altLang="zh-CN" sz="2800"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17" name="云形标注 16"/>
          <p:cNvSpPr/>
          <p:nvPr/>
        </p:nvSpPr>
        <p:spPr>
          <a:xfrm>
            <a:off x="836720" y="2145672"/>
            <a:ext cx="3669966" cy="2648635"/>
          </a:xfrm>
          <a:prstGeom prst="cloudCallout">
            <a:avLst>
              <a:gd name="adj1" fmla="val -65174"/>
              <a:gd name="adj2" fmla="val 32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zh-CN" sz="2800" dirty="0"/>
              <a:t>新人だから</a:t>
            </a:r>
            <a:r>
              <a:rPr lang="ja-JP" altLang="zh-CN" sz="2800" dirty="0" smtClean="0"/>
              <a:t>遅れて</a:t>
            </a:r>
            <a:r>
              <a:rPr lang="ja-JP" altLang="en-US" sz="2800" dirty="0" smtClean="0"/>
              <a:t>も</a:t>
            </a:r>
            <a:r>
              <a:rPr lang="ja-JP" altLang="zh-CN" sz="2800" dirty="0" smtClean="0"/>
              <a:t>しょう</a:t>
            </a:r>
            <a:r>
              <a:rPr lang="ja-JP" altLang="zh-CN" sz="2800" dirty="0"/>
              <a:t>がない</a:t>
            </a:r>
          </a:p>
        </p:txBody>
      </p:sp>
      <p:sp>
        <p:nvSpPr>
          <p:cNvPr id="9" name="云形 12"/>
          <p:cNvSpPr/>
          <p:nvPr/>
        </p:nvSpPr>
        <p:spPr>
          <a:xfrm>
            <a:off x="5008790" y="1597697"/>
            <a:ext cx="3770808" cy="2005583"/>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zh-CN" sz="2800" dirty="0" smtClean="0"/>
              <a:t>報告の時</a:t>
            </a:r>
            <a:r>
              <a:rPr lang="ja-JP" altLang="en-US" sz="2800" dirty="0" smtClean="0"/>
              <a:t>に</a:t>
            </a:r>
            <a:endParaRPr lang="en-US" altLang="ja-JP" sz="2800" dirty="0" smtClean="0"/>
          </a:p>
          <a:p>
            <a:r>
              <a:rPr lang="ja-JP" altLang="en-US" sz="2800" dirty="0" smtClean="0"/>
              <a:t>怒られたら</a:t>
            </a:r>
            <a:r>
              <a:rPr lang="ja-JP" altLang="zh-CN" sz="2800" dirty="0" smtClean="0"/>
              <a:t>どうしよう</a:t>
            </a:r>
            <a:endParaRPr lang="ja-JP" altLang="zh-CN" sz="2800" dirty="0"/>
          </a:p>
        </p:txBody>
      </p:sp>
      <p:sp>
        <p:nvSpPr>
          <p:cNvPr id="10" name="云形 13"/>
          <p:cNvSpPr/>
          <p:nvPr/>
        </p:nvSpPr>
        <p:spPr>
          <a:xfrm>
            <a:off x="3386138" y="4139294"/>
            <a:ext cx="5504771" cy="2205003"/>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ja-JP" altLang="zh-CN" sz="2800" dirty="0" smtClean="0"/>
              <a:t>メールだけ</a:t>
            </a:r>
            <a:r>
              <a:rPr lang="ja-JP" altLang="en-US" sz="2800" dirty="0" smtClean="0"/>
              <a:t>での</a:t>
            </a:r>
            <a:r>
              <a:rPr lang="ja-JP" altLang="zh-CN" sz="2800" dirty="0" smtClean="0"/>
              <a:t>報告を行</a:t>
            </a:r>
            <a:r>
              <a:rPr lang="ja-JP" altLang="en-US" sz="2800" dirty="0" smtClean="0"/>
              <a:t>っ</a:t>
            </a:r>
            <a:r>
              <a:rPr lang="ja-JP" altLang="zh-CN" sz="2800" dirty="0" smtClean="0"/>
              <a:t>ていた</a:t>
            </a:r>
          </a:p>
        </p:txBody>
      </p:sp>
      <p:sp>
        <p:nvSpPr>
          <p:cNvPr id="11" name="圆角矩形 3"/>
          <p:cNvSpPr/>
          <p:nvPr/>
        </p:nvSpPr>
        <p:spPr>
          <a:xfrm>
            <a:off x="476721" y="121580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原因</a:t>
            </a:r>
            <a:endParaRPr lang="ja-JP" altLang="zh-CN" sz="4000" dirty="0"/>
          </a:p>
        </p:txBody>
      </p:sp>
      <p:sp>
        <p:nvSpPr>
          <p:cNvPr id="12"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
        <p:nvSpPr>
          <p:cNvPr id="3" name="文本框 2"/>
          <p:cNvSpPr txBox="1"/>
          <p:nvPr/>
        </p:nvSpPr>
        <p:spPr>
          <a:xfrm>
            <a:off x="252571" y="1304979"/>
            <a:ext cx="8634254" cy="954107"/>
          </a:xfrm>
          <a:prstGeom prst="rect">
            <a:avLst/>
          </a:prstGeom>
          <a:noFill/>
        </p:spPr>
        <p:txBody>
          <a:bodyPr wrap="square" rtlCol="0">
            <a:spAutoFit/>
          </a:bodyPr>
          <a:lstStyle/>
          <a:p>
            <a:r>
              <a:rPr lang="ja-JP" altLang="en-US" sz="2800" dirty="0" smtClean="0"/>
              <a:t>遅延については作業</a:t>
            </a:r>
            <a:r>
              <a:rPr lang="ja-JP" altLang="en-US" sz="2800" dirty="0"/>
              <a:t>指示者に調整していただいたが、</a:t>
            </a:r>
            <a:r>
              <a:rPr lang="en-US" altLang="ja-JP" sz="2800" dirty="0" smtClean="0"/>
              <a:t>BS</a:t>
            </a:r>
            <a:r>
              <a:rPr lang="ja-JP" altLang="en-US" sz="2800" dirty="0" smtClean="0"/>
              <a:t>面談で</a:t>
            </a:r>
            <a:r>
              <a:rPr lang="ja-JP" altLang="en-US" sz="2800" dirty="0"/>
              <a:t>・・</a:t>
            </a:r>
            <a:r>
              <a:rPr lang="ja-JP" altLang="en-US" sz="2800" dirty="0" smtClean="0"/>
              <a:t>・</a:t>
            </a:r>
            <a:endParaRPr lang="ja-JP" altLang="en-US" sz="2800" dirty="0"/>
          </a:p>
        </p:txBody>
      </p:sp>
      <p:sp>
        <p:nvSpPr>
          <p:cNvPr id="7" name="矩形标注 6"/>
          <p:cNvSpPr/>
          <p:nvPr/>
        </p:nvSpPr>
        <p:spPr>
          <a:xfrm>
            <a:off x="4533900" y="2981325"/>
            <a:ext cx="2932610" cy="1349474"/>
          </a:xfrm>
          <a:prstGeom prst="wedgeRectCallout">
            <a:avLst>
              <a:gd name="adj1" fmla="val -59797"/>
              <a:gd name="adj2" fmla="val 8289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zh-CN" sz="2800">
                <a:solidFill>
                  <a:schemeClr val="tx1"/>
                </a:solidFill>
              </a:rPr>
              <a:t>作業遅延の影響は大きいよ！</a:t>
            </a:r>
          </a:p>
        </p:txBody>
      </p:sp>
      <p:sp>
        <p:nvSpPr>
          <p:cNvPr id="15"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pic>
        <p:nvPicPr>
          <p:cNvPr id="17" name="図 16" descr="pick.png"/>
          <p:cNvPicPr>
            <a:picLocks noChangeAspect="1"/>
          </p:cNvPicPr>
          <p:nvPr/>
        </p:nvPicPr>
        <p:blipFill>
          <a:blip r:embed="rId3" cstate="print"/>
          <a:stretch>
            <a:fillRect/>
          </a:stretch>
        </p:blipFill>
        <p:spPr>
          <a:xfrm>
            <a:off x="1076325" y="2849723"/>
            <a:ext cx="2682645" cy="37130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pic>
        <p:nvPicPr>
          <p:cNvPr id="9" name="图片 8" descr="fa101man036"/>
          <p:cNvPicPr>
            <a:picLocks noChangeAspect="1"/>
          </p:cNvPicPr>
          <p:nvPr/>
        </p:nvPicPr>
        <p:blipFill>
          <a:blip r:embed="rId3" cstate="print"/>
          <a:stretch>
            <a:fillRect/>
          </a:stretch>
        </p:blipFill>
        <p:spPr>
          <a:xfrm>
            <a:off x="2175300" y="2219325"/>
            <a:ext cx="2468137" cy="3850548"/>
          </a:xfrm>
          <a:prstGeom prst="rect">
            <a:avLst/>
          </a:prstGeom>
        </p:spPr>
      </p:pic>
      <p:sp>
        <p:nvSpPr>
          <p:cNvPr id="12" name="云形标注 11"/>
          <p:cNvSpPr/>
          <p:nvPr/>
        </p:nvSpPr>
        <p:spPr>
          <a:xfrm>
            <a:off x="4419600" y="1562100"/>
            <a:ext cx="4569460" cy="2887345"/>
          </a:xfrm>
          <a:prstGeom prst="cloudCallout">
            <a:avLst>
              <a:gd name="adj1" fmla="val -55881"/>
              <a:gd name="adj2" fmla="val 31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400" dirty="0" smtClean="0"/>
              <a:t>納品ができなければ、お客様が予定日に</a:t>
            </a:r>
          </a:p>
          <a:p>
            <a:pPr algn="l"/>
            <a:r>
              <a:rPr lang="ja-JP" altLang="en-US" sz="2400" dirty="0" smtClean="0"/>
              <a:t>製品を使うことが</a:t>
            </a:r>
          </a:p>
          <a:p>
            <a:pPr algn="l"/>
            <a:r>
              <a:rPr lang="ja-JP" altLang="en-US" sz="2400" dirty="0" smtClean="0"/>
              <a:t>できなくなる</a:t>
            </a:r>
            <a:endParaRPr lang="ja-JP" altLang="zh-CN" sz="2400" dirty="0"/>
          </a:p>
        </p:txBody>
      </p:sp>
      <p:sp>
        <p:nvSpPr>
          <p:cNvPr id="13" name="正方形/長方形 12"/>
          <p:cNvSpPr/>
          <p:nvPr/>
        </p:nvSpPr>
        <p:spPr>
          <a:xfrm>
            <a:off x="476620" y="2631620"/>
            <a:ext cx="8098419" cy="1273629"/>
          </a:xfrm>
          <a:prstGeom prst="rect">
            <a:avLst/>
          </a:prstGeom>
          <a:solidFill>
            <a:schemeClr val="accent4">
              <a:lumMod val="20000"/>
              <a:lumOff val="80000"/>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2800" dirty="0" smtClean="0">
                <a:solidFill>
                  <a:srgbClr val="FF0000"/>
                </a:solidFill>
              </a:rPr>
              <a:t>自分の作業遅延が最終的にお客様に影響を及ぼす</a:t>
            </a:r>
            <a:endParaRPr kumimoji="1" lang="ja-JP" altLang="en-US" sz="2800" dirty="0">
              <a:solidFill>
                <a:srgbClr val="FF0000"/>
              </a:solidFill>
            </a:endParaRPr>
          </a:p>
        </p:txBody>
      </p:sp>
      <p:sp>
        <p:nvSpPr>
          <p:cNvPr id="14" name="圆角矩形 3"/>
          <p:cNvSpPr/>
          <p:nvPr/>
        </p:nvSpPr>
        <p:spPr>
          <a:xfrm>
            <a:off x="476721" y="1215800"/>
            <a:ext cx="2923704"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意識の変化</a:t>
            </a:r>
            <a:endParaRPr lang="ja-JP" altLang="zh-CN" sz="4000" dirty="0"/>
          </a:p>
        </p:txBody>
      </p:sp>
      <p:sp>
        <p:nvSpPr>
          <p:cNvPr id="15"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17</a:t>
            </a:fld>
            <a:endParaRPr lang="zh-CN" altLang="en-US"/>
          </a:p>
        </p:txBody>
      </p:sp>
      <p:sp>
        <p:nvSpPr>
          <p:cNvPr id="6" name="文本框 5"/>
          <p:cNvSpPr txBox="1"/>
          <p:nvPr/>
        </p:nvSpPr>
        <p:spPr>
          <a:xfrm>
            <a:off x="487501" y="1857313"/>
            <a:ext cx="7118033" cy="1815882"/>
          </a:xfrm>
          <a:prstGeom prst="rect">
            <a:avLst/>
          </a:prstGeom>
          <a:noFill/>
        </p:spPr>
        <p:txBody>
          <a:bodyPr wrap="square" rtlCol="0">
            <a:spAutoFit/>
          </a:bodyPr>
          <a:lstStyle/>
          <a:p>
            <a:r>
              <a:rPr lang="ja-JP" altLang="en-US" sz="2800" dirty="0" smtClean="0"/>
              <a:t>⇒遅延が発生すればすぐ報告</a:t>
            </a:r>
            <a:endParaRPr lang="en-US" altLang="ja-JP" sz="2800" dirty="0" smtClean="0"/>
          </a:p>
          <a:p>
            <a:r>
              <a:rPr lang="ja-JP" altLang="en-US" sz="2800" dirty="0" smtClean="0"/>
              <a:t>⇒詳細なスケジュール作成</a:t>
            </a:r>
            <a:endParaRPr lang="en-US" altLang="ja-JP" sz="2800" dirty="0" smtClean="0"/>
          </a:p>
          <a:p>
            <a:r>
              <a:rPr lang="ja-JP" altLang="en-US" sz="2800" dirty="0" smtClean="0"/>
              <a:t>⇒レビューを前もって予約</a:t>
            </a:r>
            <a:endParaRPr lang="ja-JP" altLang="zh-CN" sz="2800" dirty="0" smtClean="0"/>
          </a:p>
          <a:p>
            <a:endParaRPr lang="ja-JP" altLang="en-US" sz="2800" dirty="0"/>
          </a:p>
        </p:txBody>
      </p:sp>
      <p:sp>
        <p:nvSpPr>
          <p:cNvPr id="8" name="文本框 7"/>
          <p:cNvSpPr txBox="1"/>
          <p:nvPr/>
        </p:nvSpPr>
        <p:spPr>
          <a:xfrm>
            <a:off x="490330" y="4345382"/>
            <a:ext cx="7118033" cy="1323439"/>
          </a:xfrm>
          <a:prstGeom prst="rect">
            <a:avLst/>
          </a:prstGeom>
          <a:noFill/>
        </p:spPr>
        <p:txBody>
          <a:bodyPr wrap="square" rtlCol="0">
            <a:spAutoFit/>
          </a:bodyPr>
          <a:lstStyle/>
          <a:p>
            <a:r>
              <a:rPr lang="ja-JP" altLang="en-US" sz="2800" dirty="0" smtClean="0"/>
              <a:t>⇒報連相のタイミングが適宜になった</a:t>
            </a:r>
            <a:endParaRPr lang="en-US" altLang="ja-JP" sz="2800" dirty="0" smtClean="0"/>
          </a:p>
          <a:p>
            <a:r>
              <a:rPr lang="ja-JP" altLang="en-US" sz="2800" dirty="0" smtClean="0"/>
              <a:t>　</a:t>
            </a:r>
            <a:endParaRPr lang="en-US" altLang="ja-JP" sz="2800" dirty="0" smtClean="0"/>
          </a:p>
          <a:p>
            <a:r>
              <a:rPr lang="ja-JP" altLang="en-US" sz="2400" dirty="0" smtClean="0"/>
              <a:t>　</a:t>
            </a:r>
            <a:endParaRPr lang="en-US" altLang="ja-JP" sz="2400" dirty="0"/>
          </a:p>
        </p:txBody>
      </p:sp>
      <p:sp>
        <p:nvSpPr>
          <p:cNvPr id="11"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対策</a:t>
            </a:r>
            <a:endParaRPr lang="ja-JP" altLang="zh-CN" sz="4000" dirty="0"/>
          </a:p>
        </p:txBody>
      </p:sp>
      <p:sp>
        <p:nvSpPr>
          <p:cNvPr id="12" name="圆角矩形 3"/>
          <p:cNvSpPr/>
          <p:nvPr/>
        </p:nvSpPr>
        <p:spPr>
          <a:xfrm>
            <a:off x="468800" y="3647787"/>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結果</a:t>
            </a:r>
            <a:endParaRPr lang="ja-JP" altLang="zh-CN" sz="4000" dirty="0"/>
          </a:p>
        </p:txBody>
      </p:sp>
      <p:sp>
        <p:nvSpPr>
          <p:cNvPr id="10"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pic>
        <p:nvPicPr>
          <p:cNvPr id="13" name="図 12" descr="pick.png"/>
          <p:cNvPicPr>
            <a:picLocks noChangeAspect="1"/>
          </p:cNvPicPr>
          <p:nvPr/>
        </p:nvPicPr>
        <p:blipFill>
          <a:blip r:embed="rId3" cstate="print"/>
          <a:stretch>
            <a:fillRect/>
          </a:stretch>
        </p:blipFill>
        <p:spPr>
          <a:xfrm>
            <a:off x="6272902" y="3981450"/>
            <a:ext cx="1734218" cy="2400300"/>
          </a:xfrm>
          <a:prstGeom prst="rect">
            <a:avLst/>
          </a:prstGeom>
        </p:spPr>
      </p:pic>
      <p:sp>
        <p:nvSpPr>
          <p:cNvPr id="14" name="矩形标注 6"/>
          <p:cNvSpPr/>
          <p:nvPr/>
        </p:nvSpPr>
        <p:spPr>
          <a:xfrm>
            <a:off x="4210050" y="4972049"/>
            <a:ext cx="2208710" cy="1168499"/>
          </a:xfrm>
          <a:prstGeom prst="wedgeRectCallout">
            <a:avLst>
              <a:gd name="adj1" fmla="val 58783"/>
              <a:gd name="adj2" fmla="val 2111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rPr>
              <a:t>ちゃんと報告しているね</a:t>
            </a:r>
            <a:endParaRPr lang="ja-JP"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1000"/>
                                        <p:tgtEl>
                                          <p:spTgt spid="13"/>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18</a:t>
            </a:fld>
            <a:endParaRPr lang="zh-CN" altLang="en-US"/>
          </a:p>
        </p:txBody>
      </p:sp>
      <p:sp>
        <p:nvSpPr>
          <p:cNvPr id="8" name="文本框 7"/>
          <p:cNvSpPr txBox="1"/>
          <p:nvPr/>
        </p:nvSpPr>
        <p:spPr>
          <a:xfrm>
            <a:off x="200025" y="2097482"/>
            <a:ext cx="8782050" cy="1815882"/>
          </a:xfrm>
          <a:prstGeom prst="rect">
            <a:avLst/>
          </a:prstGeom>
          <a:noFill/>
        </p:spPr>
        <p:txBody>
          <a:bodyPr wrap="square" rtlCol="0">
            <a:spAutoFit/>
          </a:bodyPr>
          <a:lstStyle/>
          <a:p>
            <a:r>
              <a:rPr lang="ja-JP" altLang="en-US" sz="3200" dirty="0" smtClean="0">
                <a:solidFill>
                  <a:srgbClr val="FF0000"/>
                </a:solidFill>
              </a:rPr>
              <a:t>★</a:t>
            </a:r>
            <a:r>
              <a:rPr lang="ja-JP" altLang="en-US" sz="3200" u="sng" dirty="0" smtClean="0">
                <a:solidFill>
                  <a:srgbClr val="FF0000"/>
                </a:solidFill>
              </a:rPr>
              <a:t>お客様のために仕事をすることを認識できた</a:t>
            </a:r>
            <a:endParaRPr lang="en-US" altLang="ja-JP" sz="3200" u="sng" dirty="0" smtClean="0">
              <a:solidFill>
                <a:srgbClr val="FF0000"/>
              </a:solidFill>
            </a:endParaRPr>
          </a:p>
          <a:p>
            <a:r>
              <a:rPr lang="ja-JP" altLang="en-US" sz="2800" dirty="0" smtClean="0"/>
              <a:t>　⇒報連相のタイミングが適宜になった</a:t>
            </a:r>
            <a:endParaRPr lang="en-US" altLang="ja-JP" sz="2800" dirty="0" smtClean="0"/>
          </a:p>
          <a:p>
            <a:r>
              <a:rPr lang="ja-JP" altLang="en-US" sz="2800" dirty="0" smtClean="0"/>
              <a:t>　⇒更に、遅延の見通しがある時すぐ報告している</a:t>
            </a:r>
            <a:endParaRPr lang="en-US" altLang="ja-JP" sz="2800" dirty="0" smtClean="0"/>
          </a:p>
          <a:p>
            <a:r>
              <a:rPr lang="ja-JP" altLang="en-US" sz="2400" dirty="0" smtClean="0"/>
              <a:t>　</a:t>
            </a:r>
            <a:endParaRPr lang="en-US" altLang="ja-JP" sz="2400" dirty="0"/>
          </a:p>
        </p:txBody>
      </p:sp>
      <p:sp>
        <p:nvSpPr>
          <p:cNvPr id="10" name="标题 1"/>
          <p:cNvSpPr>
            <a:spLocks noGrp="1"/>
          </p:cNvSpPr>
          <p:nvPr>
            <p:ph type="title"/>
          </p:nvPr>
        </p:nvSpPr>
        <p:spPr>
          <a:xfrm>
            <a:off x="3342323" y="736601"/>
            <a:ext cx="5328285" cy="475615"/>
          </a:xfrm>
        </p:spPr>
        <p:txBody>
          <a:bodyPr>
            <a:normAutofit fontScale="90000"/>
          </a:bodyPr>
          <a:lstStyle/>
          <a:p>
            <a:pPr algn="r"/>
            <a:r>
              <a:rPr lang="ja-JP" altLang="en-US" sz="3600" dirty="0" smtClean="0">
                <a:sym typeface="+mn-ea"/>
              </a:rPr>
              <a:t>②ユーザ意識を身につけた</a:t>
            </a:r>
            <a:r>
              <a:rPr lang="ja-JP" altLang="en-US" u="sng" dirty="0"/>
              <a:t/>
            </a:r>
            <a:br>
              <a:rPr lang="ja-JP" altLang="en-US" u="sng" dirty="0"/>
            </a:br>
            <a:endParaRPr lang="zh-CN" altLang="en-US" u="sng" dirty="0"/>
          </a:p>
        </p:txBody>
      </p:sp>
      <p:sp>
        <p:nvSpPr>
          <p:cNvPr id="13"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成果</a:t>
            </a:r>
            <a:endParaRPr lang="ja-JP" altLang="zh-CN" sz="4000" dirty="0"/>
          </a:p>
        </p:txBody>
      </p:sp>
      <p:pic>
        <p:nvPicPr>
          <p:cNvPr id="7" name="図 6" descr="step.jpg"/>
          <p:cNvPicPr>
            <a:picLocks noChangeAspect="1"/>
          </p:cNvPicPr>
          <p:nvPr/>
        </p:nvPicPr>
        <p:blipFill>
          <a:blip r:embed="rId3"/>
          <a:stretch>
            <a:fillRect/>
          </a:stretch>
        </p:blipFill>
        <p:spPr>
          <a:xfrm>
            <a:off x="4562022" y="3819526"/>
            <a:ext cx="3959677" cy="27717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1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1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en-US" altLang="zh-CN" sz="4000" dirty="0"/>
              <a:t>1</a:t>
            </a:r>
            <a:r>
              <a:rPr lang="ja-JP" altLang="en-US" sz="4000" dirty="0" err="1"/>
              <a:t>、</a:t>
            </a:r>
            <a:r>
              <a:rPr lang="ja-JP" altLang="en-US" sz="4000" dirty="0"/>
              <a:t>外国人だからと</a:t>
            </a:r>
            <a:r>
              <a:rPr lang="ja-JP" altLang="en-US" sz="4000" dirty="0" smtClean="0"/>
              <a:t>いう意識</a:t>
            </a:r>
            <a:r>
              <a:rPr lang="ja-JP" altLang="en-US" sz="4000" dirty="0"/>
              <a:t>を捨てた</a:t>
            </a:r>
          </a:p>
          <a:p>
            <a:pPr marL="0" indent="0">
              <a:buNone/>
            </a:pPr>
            <a:endParaRPr lang="ja-JP" altLang="en-US" sz="4000" dirty="0"/>
          </a:p>
          <a:p>
            <a:pPr marL="0" indent="0">
              <a:buNone/>
            </a:pPr>
            <a:r>
              <a:rPr lang="en-US" altLang="ja-JP" sz="4000" dirty="0"/>
              <a:t>2</a:t>
            </a:r>
            <a:r>
              <a:rPr lang="ja-JP" altLang="en-US" sz="4000" dirty="0" err="1" smtClean="0"/>
              <a:t>、</a:t>
            </a:r>
            <a:r>
              <a:rPr lang="ja-JP" altLang="en-US" sz="4000" dirty="0" smtClean="0"/>
              <a:t>ユーザ意識を身につけた</a:t>
            </a:r>
            <a:endParaRPr lang="ja-JP" altLang="en-US" sz="4000" dirty="0"/>
          </a:p>
          <a:p>
            <a:pPr marL="0" indent="0">
              <a:buNone/>
            </a:pPr>
            <a:endParaRPr lang="ja-JP" altLang="en-US" sz="4400" dirty="0"/>
          </a:p>
          <a:p>
            <a:pPr marL="0" indent="0">
              <a:buNone/>
            </a:pPr>
            <a:r>
              <a:rPr lang="en-US" altLang="ja-JP" sz="4000" u="sng" dirty="0">
                <a:solidFill>
                  <a:srgbClr val="FF0000"/>
                </a:solidFill>
              </a:rPr>
              <a:t>3</a:t>
            </a:r>
            <a:r>
              <a:rPr lang="ja-JP" altLang="en-US" sz="4000" u="sng" dirty="0" err="1" smtClean="0">
                <a:solidFill>
                  <a:srgbClr val="FF0000"/>
                </a:solidFill>
              </a:rPr>
              <a:t>、</a:t>
            </a:r>
            <a:r>
              <a:rPr lang="ja-JP" altLang="en-US" sz="4000" u="sng" dirty="0" smtClean="0">
                <a:solidFill>
                  <a:srgbClr val="FF0000"/>
                </a:solidFill>
              </a:rPr>
              <a:t>正確性</a:t>
            </a:r>
            <a:r>
              <a:rPr lang="ja-JP" altLang="en-US" sz="4000" u="sng" dirty="0">
                <a:solidFill>
                  <a:srgbClr val="FF0000"/>
                </a:solidFill>
              </a:rPr>
              <a:t>の大切さを理解した</a:t>
            </a:r>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19</a:t>
            </a:fld>
            <a:endParaRPr lang="zh-CN" altLang="en-US"/>
          </a:p>
        </p:txBody>
      </p:sp>
      <p:sp>
        <p:nvSpPr>
          <p:cNvPr id="7" name="标题 2"/>
          <p:cNvSpPr>
            <a:spLocks noGrp="1"/>
          </p:cNvSpPr>
          <p:nvPr>
            <p:ph type="title"/>
          </p:nvPr>
        </p:nvSpPr>
        <p:spPr>
          <a:xfrm>
            <a:off x="304800" y="274320"/>
            <a:ext cx="8686800" cy="838200"/>
          </a:xfrm>
        </p:spPr>
        <p:txBody>
          <a:bodyPr>
            <a:normAutofit fontScale="90000"/>
          </a:bodyPr>
          <a:lstStyle/>
          <a:p>
            <a:r>
              <a:rPr lang="ja-JP" altLang="zh-CN" sz="5400" dirty="0"/>
              <a:t>自分の成長</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1" y="365125"/>
            <a:ext cx="7574756" cy="716280"/>
          </a:xfrm>
        </p:spPr>
        <p:txBody>
          <a:bodyPr>
            <a:noAutofit/>
          </a:bodyPr>
          <a:lstStyle/>
          <a:p>
            <a:r>
              <a:rPr lang="ja-JP" altLang="zh-CN" sz="6000"/>
              <a:t>目次</a:t>
            </a:r>
          </a:p>
        </p:txBody>
      </p:sp>
      <p:sp>
        <p:nvSpPr>
          <p:cNvPr id="3" name="内容占位符 2"/>
          <p:cNvSpPr>
            <a:spLocks noGrp="1"/>
          </p:cNvSpPr>
          <p:nvPr>
            <p:ph idx="1"/>
          </p:nvPr>
        </p:nvSpPr>
        <p:spPr>
          <a:xfrm>
            <a:off x="628650" y="1513206"/>
            <a:ext cx="7886700" cy="4664075"/>
          </a:xfrm>
        </p:spPr>
        <p:txBody>
          <a:bodyPr/>
          <a:lstStyle/>
          <a:p>
            <a:pPr marL="0" indent="0">
              <a:buNone/>
            </a:pPr>
            <a:r>
              <a:rPr lang="en-US" altLang="zh-CN" sz="4400" dirty="0"/>
              <a:t>1</a:t>
            </a:r>
            <a:r>
              <a:rPr lang="ja-JP" altLang="en-US" sz="4400" dirty="0" err="1"/>
              <a:t>、</a:t>
            </a:r>
            <a:r>
              <a:rPr lang="en-US" altLang="zh-CN" sz="4400" dirty="0"/>
              <a:t>1</a:t>
            </a:r>
            <a:r>
              <a:rPr lang="ja-JP" altLang="en-US" sz="4400" dirty="0"/>
              <a:t>年間の業務内容</a:t>
            </a:r>
          </a:p>
          <a:p>
            <a:pPr marL="0" indent="0">
              <a:buNone/>
            </a:pPr>
            <a:r>
              <a:rPr lang="en-US" altLang="ja-JP" sz="4400" dirty="0"/>
              <a:t>2</a:t>
            </a:r>
            <a:r>
              <a:rPr lang="ja-JP" altLang="en-US" sz="4400" dirty="0" err="1"/>
              <a:t>、</a:t>
            </a:r>
            <a:r>
              <a:rPr lang="ja-JP" altLang="en-US" sz="4400" dirty="0"/>
              <a:t>自分の成長</a:t>
            </a:r>
          </a:p>
          <a:p>
            <a:pPr marL="0" indent="0">
              <a:buNone/>
            </a:pPr>
            <a:r>
              <a:rPr lang="en-US" altLang="ja-JP" sz="4400" dirty="0"/>
              <a:t>3</a:t>
            </a:r>
            <a:r>
              <a:rPr lang="ja-JP" altLang="en-US" sz="4400" dirty="0" err="1"/>
              <a:t>、</a:t>
            </a:r>
            <a:r>
              <a:rPr lang="ja-JP" altLang="en-US" sz="4400" dirty="0"/>
              <a:t>現時点の課題</a:t>
            </a:r>
          </a:p>
          <a:p>
            <a:pPr marL="0" indent="0">
              <a:buNone/>
            </a:pPr>
            <a:r>
              <a:rPr lang="en-US" altLang="ja-JP" sz="4400" dirty="0"/>
              <a:t>4</a:t>
            </a:r>
            <a:r>
              <a:rPr lang="ja-JP" altLang="en-US" sz="4400" dirty="0" err="1"/>
              <a:t>、</a:t>
            </a:r>
            <a:r>
              <a:rPr lang="ja-JP" altLang="en-US" sz="4400" dirty="0"/>
              <a:t>将来</a:t>
            </a:r>
            <a:r>
              <a:rPr lang="ja-JP" altLang="en-US" sz="4400" dirty="0" smtClean="0"/>
              <a:t>展望</a:t>
            </a:r>
            <a:endParaRPr lang="en-US" altLang="ja-JP" sz="4400" dirty="0" smtClean="0"/>
          </a:p>
          <a:p>
            <a:pPr marL="0" indent="0">
              <a:buNone/>
            </a:pPr>
            <a:endParaRPr lang="ja-JP" altLang="en-US" sz="4400"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20</a:t>
            </a:fld>
            <a:endParaRPr lang="zh-CN" altLang="en-US"/>
          </a:p>
        </p:txBody>
      </p:sp>
      <p:sp>
        <p:nvSpPr>
          <p:cNvPr id="8" name="云形 12"/>
          <p:cNvSpPr/>
          <p:nvPr/>
        </p:nvSpPr>
        <p:spPr>
          <a:xfrm>
            <a:off x="4131195" y="3450232"/>
            <a:ext cx="2631555" cy="184404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800" dirty="0" smtClean="0"/>
              <a:t>誤字脱字</a:t>
            </a:r>
            <a:endParaRPr lang="ja-JP" altLang="zh-CN" sz="2800" dirty="0"/>
          </a:p>
        </p:txBody>
      </p:sp>
      <p:sp>
        <p:nvSpPr>
          <p:cNvPr id="9" name="云形 12"/>
          <p:cNvSpPr/>
          <p:nvPr/>
        </p:nvSpPr>
        <p:spPr>
          <a:xfrm>
            <a:off x="5979114" y="4870540"/>
            <a:ext cx="3164886" cy="16869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smtClean="0"/>
          </a:p>
          <a:p>
            <a:r>
              <a:rPr lang="ja-JP" altLang="en-US" sz="2800" dirty="0" smtClean="0"/>
              <a:t>資料の不足</a:t>
            </a:r>
            <a:endParaRPr lang="en-US" altLang="ja-JP" sz="2800" dirty="0" smtClean="0"/>
          </a:p>
          <a:p>
            <a:endParaRPr lang="ja-JP" altLang="zh-CN" sz="2800" dirty="0"/>
          </a:p>
        </p:txBody>
      </p:sp>
      <p:pic>
        <p:nvPicPr>
          <p:cNvPr id="13" name="図 12" descr="IMG_0190.JPG"/>
          <p:cNvPicPr>
            <a:picLocks noChangeAspect="1"/>
          </p:cNvPicPr>
          <p:nvPr/>
        </p:nvPicPr>
        <p:blipFill>
          <a:blip r:embed="rId3" cstate="print"/>
          <a:stretch>
            <a:fillRect/>
          </a:stretch>
        </p:blipFill>
        <p:spPr>
          <a:xfrm>
            <a:off x="353086" y="2815625"/>
            <a:ext cx="3571592" cy="3571593"/>
          </a:xfrm>
          <a:prstGeom prst="rect">
            <a:avLst/>
          </a:prstGeom>
        </p:spPr>
      </p:pic>
      <p:sp>
        <p:nvSpPr>
          <p:cNvPr id="14" name="テキスト ボックス 13"/>
          <p:cNvSpPr txBox="1"/>
          <p:nvPr/>
        </p:nvSpPr>
        <p:spPr>
          <a:xfrm>
            <a:off x="2759513" y="1757503"/>
            <a:ext cx="3765112" cy="523220"/>
          </a:xfrm>
          <a:prstGeom prst="rect">
            <a:avLst/>
          </a:prstGeom>
          <a:noFill/>
        </p:spPr>
        <p:txBody>
          <a:bodyPr wrap="square" rtlCol="0">
            <a:spAutoFit/>
          </a:bodyPr>
          <a:lstStyle/>
          <a:p>
            <a:r>
              <a:rPr kumimoji="1" lang="ja-JP" altLang="en-US" sz="2800" dirty="0" smtClean="0"/>
              <a:t>保守作業時に・・・</a:t>
            </a:r>
            <a:endParaRPr kumimoji="1" lang="ja-JP" altLang="en-US" sz="2800" dirty="0"/>
          </a:p>
        </p:txBody>
      </p:sp>
      <p:sp>
        <p:nvSpPr>
          <p:cNvPr id="15" name="正方形/長方形 14"/>
          <p:cNvSpPr/>
          <p:nvPr/>
        </p:nvSpPr>
        <p:spPr>
          <a:xfrm>
            <a:off x="990600" y="2478388"/>
            <a:ext cx="7696201" cy="742384"/>
          </a:xfrm>
          <a:prstGeom prst="rect">
            <a:avLst/>
          </a:prstGeom>
          <a:solidFill>
            <a:schemeClr val="accent4">
              <a:lumMod val="20000"/>
              <a:lumOff val="80000"/>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kumimoji="1" lang="ja-JP" altLang="en-US" sz="2800" b="1" dirty="0" smtClean="0">
                <a:solidFill>
                  <a:srgbClr val="FF0000"/>
                </a:solidFill>
              </a:rPr>
              <a:t>最初の保守作業において、戻り大量発生</a:t>
            </a:r>
            <a:r>
              <a:rPr lang="ja-JP" altLang="zh-CN" sz="2800" b="1" dirty="0" smtClean="0">
                <a:solidFill>
                  <a:srgbClr val="FF0000"/>
                </a:solidFill>
                <a:sym typeface="+mn-ea"/>
              </a:rPr>
              <a:t>・・・</a:t>
            </a:r>
            <a:endParaRPr kumimoji="1" lang="ja-JP" altLang="en-US" sz="2800" b="1" dirty="0">
              <a:solidFill>
                <a:srgbClr val="FF0000"/>
              </a:solidFill>
            </a:endParaRPr>
          </a:p>
        </p:txBody>
      </p:sp>
      <p:sp>
        <p:nvSpPr>
          <p:cNvPr id="11" name="标题 1"/>
          <p:cNvSpPr>
            <a:spLocks noGrp="1"/>
          </p:cNvSpPr>
          <p:nvPr>
            <p:ph type="title"/>
          </p:nvPr>
        </p:nvSpPr>
        <p:spPr>
          <a:xfrm>
            <a:off x="3324225" y="736601"/>
            <a:ext cx="5555933" cy="475615"/>
          </a:xfrm>
        </p:spPr>
        <p:txBody>
          <a:bodyPr>
            <a:normAutofit fontScale="90000"/>
          </a:bodyPr>
          <a:lstStyle/>
          <a:p>
            <a:pPr algn="r"/>
            <a:r>
              <a:rPr lang="ja-JP" altLang="en-US" dirty="0" smtClean="0">
                <a:sym typeface="+mn-ea"/>
              </a:rPr>
              <a:t>③</a:t>
            </a:r>
            <a:r>
              <a:rPr lang="ja-JP" altLang="en-US" sz="3600" dirty="0" smtClean="0">
                <a:sym typeface="+mn-ea"/>
              </a:rPr>
              <a:t>正確性の大切さを理解した</a:t>
            </a:r>
            <a:r>
              <a:rPr lang="ja-JP" altLang="en-US" u="sng" dirty="0"/>
              <a:t/>
            </a:r>
            <a:br>
              <a:rPr lang="ja-JP" altLang="en-US" u="sng" dirty="0"/>
            </a:br>
            <a:endParaRPr lang="zh-CN" altLang="en-US" u="sng" dirty="0"/>
          </a:p>
        </p:txBody>
      </p:sp>
      <p:sp>
        <p:nvSpPr>
          <p:cNvPr id="16"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問題</a:t>
            </a:r>
            <a:endParaRPr lang="ja-JP"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21</a:t>
            </a:fld>
            <a:endParaRPr lang="zh-CN" altLang="en-US"/>
          </a:p>
        </p:txBody>
      </p:sp>
      <p:sp>
        <p:nvSpPr>
          <p:cNvPr id="9" name="云形 4"/>
          <p:cNvSpPr/>
          <p:nvPr/>
        </p:nvSpPr>
        <p:spPr>
          <a:xfrm>
            <a:off x="4124325" y="4446815"/>
            <a:ext cx="4612824" cy="2114711"/>
          </a:xfrm>
          <a:prstGeom prst="clou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t>期限ギリギリに受入依頼</a:t>
            </a:r>
            <a:endParaRPr lang="ja-JP" altLang="zh-CN" sz="2800" dirty="0"/>
          </a:p>
        </p:txBody>
      </p:sp>
      <p:sp>
        <p:nvSpPr>
          <p:cNvPr id="11" name="云形标注 16"/>
          <p:cNvSpPr/>
          <p:nvPr/>
        </p:nvSpPr>
        <p:spPr>
          <a:xfrm>
            <a:off x="1210234" y="1955172"/>
            <a:ext cx="5009591" cy="2648635"/>
          </a:xfrm>
          <a:prstGeom prst="cloudCallout">
            <a:avLst>
              <a:gd name="adj1" fmla="val -60335"/>
              <a:gd name="adj2" fmla="val 4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t>差し戻しがある時</a:t>
            </a:r>
            <a:endParaRPr kumimoji="1" lang="en-US" altLang="ja-JP" sz="2800" dirty="0" smtClean="0"/>
          </a:p>
          <a:p>
            <a:r>
              <a:rPr kumimoji="1" lang="ja-JP" altLang="en-US" sz="2800" dirty="0" smtClean="0"/>
              <a:t>修正すればいい</a:t>
            </a:r>
            <a:endParaRPr lang="ja-JP" altLang="zh-CN" sz="2800" dirty="0"/>
          </a:p>
        </p:txBody>
      </p:sp>
      <p:sp>
        <p:nvSpPr>
          <p:cNvPr id="8" name="标题 1"/>
          <p:cNvSpPr>
            <a:spLocks noGrp="1"/>
          </p:cNvSpPr>
          <p:nvPr>
            <p:ph type="title"/>
          </p:nvPr>
        </p:nvSpPr>
        <p:spPr>
          <a:xfrm>
            <a:off x="3228975" y="736601"/>
            <a:ext cx="5555933" cy="475615"/>
          </a:xfrm>
        </p:spPr>
        <p:txBody>
          <a:bodyPr>
            <a:normAutofit fontScale="90000"/>
          </a:bodyPr>
          <a:lstStyle/>
          <a:p>
            <a:pPr algn="r"/>
            <a:r>
              <a:rPr lang="ja-JP" altLang="en-US" dirty="0" smtClean="0">
                <a:sym typeface="+mn-ea"/>
              </a:rPr>
              <a:t>③</a:t>
            </a:r>
            <a:r>
              <a:rPr lang="ja-JP" altLang="en-US" sz="3600" dirty="0" smtClean="0">
                <a:sym typeface="+mn-ea"/>
              </a:rPr>
              <a:t>正確性の大切さを理解した</a:t>
            </a:r>
            <a:r>
              <a:rPr lang="ja-JP" altLang="en-US" u="sng" dirty="0"/>
              <a:t/>
            </a:r>
            <a:br>
              <a:rPr lang="ja-JP" altLang="en-US" u="sng" dirty="0"/>
            </a:br>
            <a:endParaRPr lang="zh-CN" altLang="en-US" u="sng" dirty="0"/>
          </a:p>
        </p:txBody>
      </p:sp>
      <p:sp>
        <p:nvSpPr>
          <p:cNvPr id="10"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原因</a:t>
            </a:r>
            <a:endParaRPr lang="ja-JP"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000" fill="hold"/>
                                        <p:tgtEl>
                                          <p:spTgt spid="11"/>
                                        </p:tgtEl>
                                        <p:attrNameLst>
                                          <p:attrName>ppt_x</p:attrName>
                                        </p:attrNameLst>
                                      </p:cBhvr>
                                      <p:tavLst>
                                        <p:tav tm="0">
                                          <p:val>
                                            <p:strVal val="#ppt_x"/>
                                          </p:val>
                                        </p:tav>
                                        <p:tav tm="100000">
                                          <p:val>
                                            <p:strVal val="#ppt_x"/>
                                          </p:val>
                                        </p:tav>
                                      </p:tavLst>
                                    </p:anim>
                                    <p:anim calcmode="lin" valueType="num">
                                      <p:cBhvr additive="base">
                                        <p:cTn id="14"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22</a:t>
            </a:fld>
            <a:endParaRPr lang="zh-CN" altLang="en-US"/>
          </a:p>
        </p:txBody>
      </p:sp>
      <p:pic>
        <p:nvPicPr>
          <p:cNvPr id="12" name="图片 8" descr="fa101man036"/>
          <p:cNvPicPr>
            <a:picLocks noChangeAspect="1"/>
          </p:cNvPicPr>
          <p:nvPr/>
        </p:nvPicPr>
        <p:blipFill>
          <a:blip r:embed="rId3" cstate="print"/>
          <a:stretch>
            <a:fillRect/>
          </a:stretch>
        </p:blipFill>
        <p:spPr>
          <a:xfrm>
            <a:off x="1968804" y="2951390"/>
            <a:ext cx="2078028" cy="3694611"/>
          </a:xfrm>
          <a:prstGeom prst="rect">
            <a:avLst/>
          </a:prstGeom>
        </p:spPr>
      </p:pic>
      <p:sp>
        <p:nvSpPr>
          <p:cNvPr id="13" name="云形标注 11"/>
          <p:cNvSpPr/>
          <p:nvPr/>
        </p:nvSpPr>
        <p:spPr>
          <a:xfrm>
            <a:off x="3962401" y="2066925"/>
            <a:ext cx="4762499" cy="3622223"/>
          </a:xfrm>
          <a:prstGeom prst="cloudCallout">
            <a:avLst>
              <a:gd name="adj1" fmla="val -48383"/>
              <a:gd name="adj2" fmla="val 43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t>作業の正確性を保てなければ、</a:t>
            </a:r>
            <a:endParaRPr lang="en-US" altLang="ja-JP" sz="2800" dirty="0" smtClean="0"/>
          </a:p>
          <a:p>
            <a:r>
              <a:rPr lang="ja-JP" altLang="en-US" sz="2800" dirty="0" smtClean="0"/>
              <a:t>自分は上司からの信用を失ってしまう</a:t>
            </a:r>
            <a:r>
              <a:rPr lang="ja-JP" altLang="en-US" sz="2800" dirty="0" err="1" smtClean="0"/>
              <a:t>。。。</a:t>
            </a:r>
            <a:endParaRPr lang="ja-JP" altLang="zh-CN" sz="2800" dirty="0"/>
          </a:p>
        </p:txBody>
      </p:sp>
      <p:sp>
        <p:nvSpPr>
          <p:cNvPr id="10" name="テキスト ボックス 9"/>
          <p:cNvSpPr txBox="1"/>
          <p:nvPr/>
        </p:nvSpPr>
        <p:spPr>
          <a:xfrm>
            <a:off x="475824" y="1842395"/>
            <a:ext cx="5753526" cy="523220"/>
          </a:xfrm>
          <a:prstGeom prst="rect">
            <a:avLst/>
          </a:prstGeom>
          <a:noFill/>
        </p:spPr>
        <p:txBody>
          <a:bodyPr wrap="square" rtlCol="0">
            <a:spAutoFit/>
          </a:bodyPr>
          <a:lstStyle/>
          <a:p>
            <a:r>
              <a:rPr kumimoji="1" lang="ja-JP" altLang="en-US" sz="2800" dirty="0" smtClean="0"/>
              <a:t>差し戻された成果物を見て・・・</a:t>
            </a:r>
            <a:endParaRPr kumimoji="1" lang="ja-JP" altLang="en-US" sz="2800" dirty="0"/>
          </a:p>
        </p:txBody>
      </p:sp>
      <p:sp>
        <p:nvSpPr>
          <p:cNvPr id="15" name="正方形/長方形 14"/>
          <p:cNvSpPr/>
          <p:nvPr/>
        </p:nvSpPr>
        <p:spPr>
          <a:xfrm>
            <a:off x="161925" y="3630521"/>
            <a:ext cx="8782050" cy="1273629"/>
          </a:xfrm>
          <a:prstGeom prst="rect">
            <a:avLst/>
          </a:prstGeom>
          <a:solidFill>
            <a:schemeClr val="accent4">
              <a:lumMod val="20000"/>
              <a:lumOff val="80000"/>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ja-JP" altLang="en-US" sz="2800" dirty="0" smtClean="0">
                <a:solidFill>
                  <a:srgbClr val="FF0000"/>
                </a:solidFill>
              </a:rPr>
              <a:t>新人と言っても先輩社員と同じ</a:t>
            </a:r>
            <a:r>
              <a:rPr lang="en-US" altLang="ja-JP" sz="2800" dirty="0" smtClean="0">
                <a:solidFill>
                  <a:srgbClr val="FF0000"/>
                </a:solidFill>
              </a:rPr>
              <a:t>GAKUEN</a:t>
            </a:r>
            <a:r>
              <a:rPr lang="ja-JP" altLang="en-US" sz="2800" dirty="0" smtClean="0">
                <a:solidFill>
                  <a:srgbClr val="FF0000"/>
                </a:solidFill>
              </a:rPr>
              <a:t>製品を触っているから、同じレベルの正確性でないといけない</a:t>
            </a:r>
            <a:endParaRPr lang="ja-JP" altLang="zh-CN" sz="2800" dirty="0">
              <a:solidFill>
                <a:srgbClr val="FF0000"/>
              </a:solidFill>
            </a:endParaRPr>
          </a:p>
        </p:txBody>
      </p:sp>
      <p:sp>
        <p:nvSpPr>
          <p:cNvPr id="11" name="圆角矩形 3"/>
          <p:cNvSpPr/>
          <p:nvPr/>
        </p:nvSpPr>
        <p:spPr>
          <a:xfrm>
            <a:off x="476720" y="1206275"/>
            <a:ext cx="3323755"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意識の変化</a:t>
            </a:r>
            <a:endParaRPr lang="ja-JP" altLang="zh-CN" sz="4000" dirty="0"/>
          </a:p>
        </p:txBody>
      </p:sp>
      <p:sp>
        <p:nvSpPr>
          <p:cNvPr id="14" name="标题 1"/>
          <p:cNvSpPr>
            <a:spLocks noGrp="1"/>
          </p:cNvSpPr>
          <p:nvPr>
            <p:ph type="title"/>
          </p:nvPr>
        </p:nvSpPr>
        <p:spPr>
          <a:xfrm>
            <a:off x="3228975" y="736601"/>
            <a:ext cx="5555933" cy="475615"/>
          </a:xfrm>
        </p:spPr>
        <p:txBody>
          <a:bodyPr>
            <a:normAutofit fontScale="90000"/>
          </a:bodyPr>
          <a:lstStyle/>
          <a:p>
            <a:pPr algn="r"/>
            <a:r>
              <a:rPr lang="ja-JP" altLang="en-US" dirty="0" smtClean="0">
                <a:sym typeface="+mn-ea"/>
              </a:rPr>
              <a:t>③</a:t>
            </a:r>
            <a:r>
              <a:rPr lang="ja-JP" altLang="en-US" sz="3600" dirty="0" smtClean="0">
                <a:sym typeface="+mn-ea"/>
              </a:rPr>
              <a:t>正確性の大切さを理解した</a:t>
            </a:r>
            <a:r>
              <a:rPr lang="ja-JP" altLang="en-US" u="sng" dirty="0"/>
              <a:t/>
            </a:r>
            <a:br>
              <a:rPr lang="ja-JP" altLang="en-US" u="sng" dirty="0"/>
            </a:br>
            <a:endParaRPr lang="zh-CN" alt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23</a:t>
            </a:fld>
            <a:endParaRPr lang="zh-CN" altLang="en-US" dirty="0"/>
          </a:p>
        </p:txBody>
      </p:sp>
      <p:sp>
        <p:nvSpPr>
          <p:cNvPr id="14" name="文本框 7"/>
          <p:cNvSpPr txBox="1"/>
          <p:nvPr/>
        </p:nvSpPr>
        <p:spPr>
          <a:xfrm>
            <a:off x="496796" y="4600122"/>
            <a:ext cx="7118033" cy="1754326"/>
          </a:xfrm>
          <a:prstGeom prst="rect">
            <a:avLst/>
          </a:prstGeom>
          <a:noFill/>
        </p:spPr>
        <p:txBody>
          <a:bodyPr wrap="square" rtlCol="0">
            <a:spAutoFit/>
          </a:bodyPr>
          <a:lstStyle/>
          <a:p>
            <a:r>
              <a:rPr lang="ja-JP" altLang="en-US" sz="2800" dirty="0" smtClean="0"/>
              <a:t>⇒受入の差し戻し件数の削減</a:t>
            </a:r>
            <a:endParaRPr lang="en-US" altLang="ja-JP" sz="2800" dirty="0" smtClean="0"/>
          </a:p>
          <a:p>
            <a:r>
              <a:rPr lang="ja-JP" altLang="en-US" sz="2800" dirty="0" smtClean="0"/>
              <a:t>⇒開発スキルの習得により、開発工数削減</a:t>
            </a:r>
            <a:endParaRPr lang="en-US" altLang="ja-JP" sz="2800" dirty="0" smtClean="0"/>
          </a:p>
          <a:p>
            <a:r>
              <a:rPr lang="en-US" altLang="ja-JP" sz="2800" dirty="0" smtClean="0"/>
              <a:t>    </a:t>
            </a:r>
          </a:p>
          <a:p>
            <a:endParaRPr lang="ja-JP" altLang="en-US" sz="2000" dirty="0"/>
          </a:p>
        </p:txBody>
      </p:sp>
      <p:sp>
        <p:nvSpPr>
          <p:cNvPr id="15" name="テキスト ボックス 14"/>
          <p:cNvSpPr txBox="1"/>
          <p:nvPr/>
        </p:nvSpPr>
        <p:spPr>
          <a:xfrm>
            <a:off x="505505" y="1854654"/>
            <a:ext cx="8171770" cy="1815882"/>
          </a:xfrm>
          <a:prstGeom prst="rect">
            <a:avLst/>
          </a:prstGeom>
          <a:noFill/>
        </p:spPr>
        <p:txBody>
          <a:bodyPr wrap="square" rtlCol="0">
            <a:spAutoFit/>
          </a:bodyPr>
          <a:lstStyle/>
          <a:p>
            <a:r>
              <a:rPr kumimoji="1" lang="ja-JP" altLang="en-US" sz="2800" dirty="0" smtClean="0"/>
              <a:t>⇒同じ指摘を受けないために</a:t>
            </a:r>
            <a:r>
              <a:rPr kumimoji="1" lang="en-US" altLang="ja-JP" sz="2800" dirty="0" smtClean="0"/>
              <a:t>…</a:t>
            </a:r>
          </a:p>
          <a:p>
            <a:r>
              <a:rPr kumimoji="1" lang="ja-JP" altLang="en-US" sz="2800" dirty="0" smtClean="0"/>
              <a:t> 指摘観点をまとめたチェックリスト作成、活用</a:t>
            </a:r>
            <a:endParaRPr kumimoji="1" lang="en-US" altLang="ja-JP" sz="2800" dirty="0" smtClean="0"/>
          </a:p>
          <a:p>
            <a:r>
              <a:rPr kumimoji="1" lang="ja-JP" altLang="en-US" sz="2800" dirty="0" smtClean="0"/>
              <a:t>⇒期限ぎりぎりに受入依頼しないように</a:t>
            </a:r>
            <a:r>
              <a:rPr kumimoji="1" lang="en-US" altLang="ja-JP" sz="2800" dirty="0" smtClean="0"/>
              <a:t>…</a:t>
            </a:r>
          </a:p>
          <a:p>
            <a:r>
              <a:rPr kumimoji="1" lang="en-US" altLang="ja-JP" sz="2800" dirty="0" smtClean="0"/>
              <a:t> </a:t>
            </a:r>
            <a:r>
              <a:rPr kumimoji="1" lang="ja-JP" altLang="en-US" sz="2800" dirty="0" smtClean="0"/>
              <a:t>開発スキル、業務知識の習得</a:t>
            </a:r>
            <a:endParaRPr kumimoji="1" lang="ja-JP" altLang="en-US" sz="2800" dirty="0"/>
          </a:p>
        </p:txBody>
      </p:sp>
      <p:sp>
        <p:nvSpPr>
          <p:cNvPr id="9" name="标题 1"/>
          <p:cNvSpPr>
            <a:spLocks noGrp="1"/>
          </p:cNvSpPr>
          <p:nvPr>
            <p:ph type="title"/>
          </p:nvPr>
        </p:nvSpPr>
        <p:spPr>
          <a:xfrm>
            <a:off x="3228975" y="736601"/>
            <a:ext cx="5555933" cy="475615"/>
          </a:xfrm>
        </p:spPr>
        <p:txBody>
          <a:bodyPr>
            <a:normAutofit fontScale="90000"/>
          </a:bodyPr>
          <a:lstStyle/>
          <a:p>
            <a:pPr algn="r"/>
            <a:r>
              <a:rPr lang="ja-JP" altLang="en-US" dirty="0" smtClean="0">
                <a:sym typeface="+mn-ea"/>
              </a:rPr>
              <a:t>③</a:t>
            </a:r>
            <a:r>
              <a:rPr lang="ja-JP" altLang="en-US" sz="3600" dirty="0" smtClean="0">
                <a:sym typeface="+mn-ea"/>
              </a:rPr>
              <a:t>正確性の大切さを理解した</a:t>
            </a:r>
            <a:r>
              <a:rPr lang="ja-JP" altLang="en-US" u="sng" dirty="0"/>
              <a:t/>
            </a:r>
            <a:br>
              <a:rPr lang="ja-JP" altLang="en-US" u="sng" dirty="0"/>
            </a:br>
            <a:endParaRPr lang="zh-CN" altLang="en-US" u="sng" dirty="0"/>
          </a:p>
        </p:txBody>
      </p:sp>
      <p:sp>
        <p:nvSpPr>
          <p:cNvPr id="13"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対策</a:t>
            </a:r>
            <a:endParaRPr lang="ja-JP" altLang="zh-CN" sz="4000" dirty="0"/>
          </a:p>
        </p:txBody>
      </p:sp>
      <p:sp>
        <p:nvSpPr>
          <p:cNvPr id="17" name="圆角矩形 3"/>
          <p:cNvSpPr/>
          <p:nvPr/>
        </p:nvSpPr>
        <p:spPr>
          <a:xfrm>
            <a:off x="524346" y="388280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結果</a:t>
            </a:r>
            <a:endParaRPr lang="ja-JP"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10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 calcmode="lin" valueType="num">
                                      <p:cBhvr additive="base">
                                        <p:cTn id="12" dur="10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 calcmode="lin" valueType="num">
                                      <p:cBhvr additive="base">
                                        <p:cTn id="18" dur="10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10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10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 calcmode="lin" valueType="num">
                                      <p:cBhvr additive="base">
                                        <p:cTn id="35" dur="10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24</a:t>
            </a:fld>
            <a:endParaRPr lang="zh-CN" altLang="en-US" dirty="0"/>
          </a:p>
        </p:txBody>
      </p:sp>
      <p:sp>
        <p:nvSpPr>
          <p:cNvPr id="9" name="标题 1"/>
          <p:cNvSpPr>
            <a:spLocks noGrp="1"/>
          </p:cNvSpPr>
          <p:nvPr>
            <p:ph type="title"/>
          </p:nvPr>
        </p:nvSpPr>
        <p:spPr>
          <a:xfrm>
            <a:off x="3228975" y="736601"/>
            <a:ext cx="5555933" cy="475615"/>
          </a:xfrm>
        </p:spPr>
        <p:txBody>
          <a:bodyPr>
            <a:normAutofit fontScale="90000"/>
          </a:bodyPr>
          <a:lstStyle/>
          <a:p>
            <a:pPr algn="r"/>
            <a:r>
              <a:rPr lang="ja-JP" altLang="en-US" dirty="0" smtClean="0">
                <a:sym typeface="+mn-ea"/>
              </a:rPr>
              <a:t>③</a:t>
            </a:r>
            <a:r>
              <a:rPr lang="ja-JP" altLang="en-US" sz="3600" dirty="0" smtClean="0">
                <a:sym typeface="+mn-ea"/>
              </a:rPr>
              <a:t>正確性の大切さを理解した</a:t>
            </a:r>
            <a:r>
              <a:rPr lang="ja-JP" altLang="en-US" u="sng" dirty="0"/>
              <a:t/>
            </a:r>
            <a:br>
              <a:rPr lang="ja-JP" altLang="en-US" u="sng" dirty="0"/>
            </a:br>
            <a:endParaRPr lang="zh-CN" altLang="en-US" u="sng" dirty="0"/>
          </a:p>
        </p:txBody>
      </p:sp>
      <p:sp>
        <p:nvSpPr>
          <p:cNvPr id="8" name="圆角矩形 3"/>
          <p:cNvSpPr/>
          <p:nvPr/>
        </p:nvSpPr>
        <p:spPr>
          <a:xfrm>
            <a:off x="476721" y="1206275"/>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成果</a:t>
            </a:r>
            <a:endParaRPr lang="ja-JP" altLang="zh-CN" sz="4000" dirty="0"/>
          </a:p>
        </p:txBody>
      </p:sp>
      <p:sp>
        <p:nvSpPr>
          <p:cNvPr id="11" name="正方形/長方形 10"/>
          <p:cNvSpPr/>
          <p:nvPr/>
        </p:nvSpPr>
        <p:spPr>
          <a:xfrm>
            <a:off x="495299" y="2000846"/>
            <a:ext cx="8162926" cy="1938992"/>
          </a:xfrm>
          <a:prstGeom prst="rect">
            <a:avLst/>
          </a:prstGeom>
        </p:spPr>
        <p:txBody>
          <a:bodyPr wrap="square">
            <a:spAutoFit/>
          </a:bodyPr>
          <a:lstStyle/>
          <a:p>
            <a:r>
              <a:rPr lang="ja-JP" altLang="en-US" sz="3200" b="1" dirty="0" smtClean="0">
                <a:solidFill>
                  <a:srgbClr val="FF0000"/>
                </a:solidFill>
              </a:rPr>
              <a:t>★</a:t>
            </a:r>
            <a:r>
              <a:rPr lang="en-US" altLang="ja-JP" sz="3200" b="1" u="sng" dirty="0" smtClean="0">
                <a:solidFill>
                  <a:srgbClr val="FF0000"/>
                </a:solidFill>
                <a:sym typeface="+mn-ea"/>
              </a:rPr>
              <a:t> </a:t>
            </a:r>
            <a:r>
              <a:rPr lang="ja-JP" altLang="en-US" sz="3200" b="1" u="sng" dirty="0" smtClean="0">
                <a:solidFill>
                  <a:srgbClr val="FF0000"/>
                </a:solidFill>
                <a:sym typeface="+mn-ea"/>
              </a:rPr>
              <a:t>正確性の大切さを気づくことができた</a:t>
            </a:r>
            <a:endParaRPr lang="en-US" altLang="ja-JP" sz="3200" b="1" u="sng" dirty="0" smtClean="0">
              <a:solidFill>
                <a:srgbClr val="FF0000"/>
              </a:solidFill>
              <a:sym typeface="+mn-ea"/>
            </a:endParaRPr>
          </a:p>
          <a:p>
            <a:r>
              <a:rPr lang="en-US" altLang="ja-JP" sz="3200" dirty="0" smtClean="0">
                <a:solidFill>
                  <a:srgbClr val="FF0000"/>
                </a:solidFill>
                <a:sym typeface="+mn-ea"/>
              </a:rPr>
              <a:t> </a:t>
            </a:r>
            <a:r>
              <a:rPr lang="ja-JP" altLang="en-US" sz="2800" dirty="0" smtClean="0"/>
              <a:t>⇒受入の差し戻し件数の削減</a:t>
            </a:r>
            <a:endParaRPr lang="en-US" altLang="ja-JP" sz="2800" dirty="0" smtClean="0"/>
          </a:p>
          <a:p>
            <a:r>
              <a:rPr lang="en-US" altLang="ja-JP" sz="2800" dirty="0" smtClean="0"/>
              <a:t> </a:t>
            </a:r>
            <a:r>
              <a:rPr lang="ja-JP" altLang="en-US" sz="2800" dirty="0" smtClean="0"/>
              <a:t>⇒開発スキルの習得により、開発工数削減</a:t>
            </a:r>
            <a:endParaRPr lang="en-US" altLang="ja-JP" sz="2800" dirty="0" smtClean="0"/>
          </a:p>
          <a:p>
            <a:r>
              <a:rPr lang="en-US" altLang="ja-JP" sz="2800" dirty="0" smtClean="0"/>
              <a:t> </a:t>
            </a:r>
            <a:r>
              <a:rPr lang="ja-JP" altLang="en-US" sz="2800" dirty="0" smtClean="0"/>
              <a:t>⇒他の業務でも指摘件数の削減</a:t>
            </a:r>
            <a:endParaRPr lang="en-US" altLang="ja-JP" sz="2800" dirty="0" smtClean="0"/>
          </a:p>
        </p:txBody>
      </p:sp>
      <p:pic>
        <p:nvPicPr>
          <p:cNvPr id="7" name="図 6" descr="step.jpg"/>
          <p:cNvPicPr>
            <a:picLocks noChangeAspect="1"/>
          </p:cNvPicPr>
          <p:nvPr/>
        </p:nvPicPr>
        <p:blipFill>
          <a:blip r:embed="rId3"/>
          <a:stretch>
            <a:fillRect/>
          </a:stretch>
        </p:blipFill>
        <p:spPr>
          <a:xfrm>
            <a:off x="4552497" y="3962401"/>
            <a:ext cx="3959677" cy="27717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10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10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10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10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
        <p:nvSpPr>
          <p:cNvPr id="5" name="标题 2"/>
          <p:cNvSpPr>
            <a:spLocks noGrp="1"/>
          </p:cNvSpPr>
          <p:nvPr>
            <p:ph type="title"/>
          </p:nvPr>
        </p:nvSpPr>
        <p:spPr>
          <a:xfrm>
            <a:off x="304800" y="285750"/>
            <a:ext cx="8686800" cy="838200"/>
          </a:xfrm>
        </p:spPr>
        <p:txBody>
          <a:bodyPr>
            <a:normAutofit fontScale="90000"/>
          </a:bodyPr>
          <a:lstStyle/>
          <a:p>
            <a:r>
              <a:rPr lang="ja-JP" altLang="en-US" sz="5400" dirty="0" smtClean="0"/>
              <a:t>現時点の課題</a:t>
            </a:r>
            <a:endParaRPr lang="ja-JP" altLang="zh-CN" sz="5400" dirty="0"/>
          </a:p>
        </p:txBody>
      </p:sp>
      <p:sp>
        <p:nvSpPr>
          <p:cNvPr id="6" name="テキスト ボックス 5"/>
          <p:cNvSpPr txBox="1"/>
          <p:nvPr/>
        </p:nvSpPr>
        <p:spPr>
          <a:xfrm>
            <a:off x="532130" y="1375410"/>
            <a:ext cx="7198995" cy="614680"/>
          </a:xfrm>
          <a:prstGeom prst="rect">
            <a:avLst/>
          </a:prstGeom>
          <a:noFill/>
        </p:spPr>
        <p:txBody>
          <a:bodyPr wrap="none" rtlCol="0">
            <a:spAutoFit/>
          </a:bodyPr>
          <a:lstStyle/>
          <a:p>
            <a:r>
              <a:rPr kumimoji="1" lang="en-US" altLang="ja-JP" sz="2800" dirty="0" smtClean="0"/>
              <a:t>1</a:t>
            </a:r>
            <a:r>
              <a:rPr kumimoji="1" lang="ja-JP" altLang="en-US" sz="2800" dirty="0" smtClean="0"/>
              <a:t>年目として成長しましたが、しかし・・・</a:t>
            </a:r>
          </a:p>
        </p:txBody>
      </p:sp>
      <p:grpSp>
        <p:nvGrpSpPr>
          <p:cNvPr id="9" name="グループ化 8"/>
          <p:cNvGrpSpPr/>
          <p:nvPr/>
        </p:nvGrpSpPr>
        <p:grpSpPr>
          <a:xfrm>
            <a:off x="590550" y="2096770"/>
            <a:ext cx="5175001" cy="4246880"/>
            <a:chOff x="590550" y="2096770"/>
            <a:chExt cx="5175001" cy="4246880"/>
          </a:xfrm>
        </p:grpSpPr>
        <p:pic>
          <p:nvPicPr>
            <p:cNvPr id="8" name="図 7" descr="図1.png"/>
            <p:cNvPicPr>
              <a:picLocks noChangeAspect="1"/>
            </p:cNvPicPr>
            <p:nvPr/>
          </p:nvPicPr>
          <p:blipFill>
            <a:blip r:embed="rId3"/>
            <a:stretch>
              <a:fillRect/>
            </a:stretch>
          </p:blipFill>
          <p:spPr>
            <a:xfrm>
              <a:off x="590550" y="2118367"/>
              <a:ext cx="5175001" cy="4225283"/>
            </a:xfrm>
            <a:prstGeom prst="rect">
              <a:avLst/>
            </a:prstGeom>
          </p:spPr>
        </p:pic>
        <p:sp>
          <p:nvSpPr>
            <p:cNvPr id="3" name="文本框 2"/>
            <p:cNvSpPr txBox="1"/>
            <p:nvPr/>
          </p:nvSpPr>
          <p:spPr>
            <a:xfrm>
              <a:off x="1654175" y="3344545"/>
              <a:ext cx="1160145" cy="457200"/>
            </a:xfrm>
            <a:prstGeom prst="rect">
              <a:avLst/>
            </a:prstGeom>
            <a:noFill/>
          </p:spPr>
          <p:txBody>
            <a:bodyPr wrap="square" rtlCol="0">
              <a:spAutoFit/>
            </a:bodyPr>
            <a:lstStyle/>
            <a:p>
              <a:r>
                <a:rPr lang="ja-JP" altLang="zh-CN" sz="2400" b="1" dirty="0"/>
                <a:t>自分</a:t>
              </a:r>
            </a:p>
          </p:txBody>
        </p:sp>
        <p:sp>
          <p:nvSpPr>
            <p:cNvPr id="7" name="文本框 6"/>
            <p:cNvSpPr txBox="1"/>
            <p:nvPr/>
          </p:nvSpPr>
          <p:spPr>
            <a:xfrm>
              <a:off x="3584575" y="2096770"/>
              <a:ext cx="940435" cy="457200"/>
            </a:xfrm>
            <a:prstGeom prst="rect">
              <a:avLst/>
            </a:prstGeom>
            <a:noFill/>
          </p:spPr>
          <p:txBody>
            <a:bodyPr wrap="square" rtlCol="0">
              <a:spAutoFit/>
            </a:bodyPr>
            <a:lstStyle/>
            <a:p>
              <a:r>
                <a:rPr lang="ja-JP" altLang="zh-CN" sz="2400" b="1" dirty="0"/>
                <a:t>先輩</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85750"/>
            <a:ext cx="8686800" cy="838200"/>
          </a:xfrm>
        </p:spPr>
        <p:txBody>
          <a:bodyPr>
            <a:normAutofit fontScale="90000"/>
          </a:bodyPr>
          <a:lstStyle/>
          <a:p>
            <a:r>
              <a:rPr lang="ja-JP" altLang="en-US" sz="5400" dirty="0" smtClean="0"/>
              <a:t>現時点の課題</a:t>
            </a:r>
            <a:endParaRPr lang="ja-JP" altLang="zh-CN" sz="5400" dirty="0"/>
          </a:p>
        </p:txBody>
      </p:sp>
      <p:sp>
        <p:nvSpPr>
          <p:cNvPr id="5" name="内容占位符 4"/>
          <p:cNvSpPr>
            <a:spLocks noGrp="1"/>
          </p:cNvSpPr>
          <p:nvPr>
            <p:ph idx="1"/>
          </p:nvPr>
        </p:nvSpPr>
        <p:spPr/>
        <p:txBody>
          <a:bodyPr>
            <a:normAutofit/>
          </a:bodyPr>
          <a:lstStyle/>
          <a:p>
            <a:pPr marL="0" indent="0">
              <a:buNone/>
            </a:pPr>
            <a:r>
              <a:rPr lang="ja-JP" altLang="en-US" sz="2800" dirty="0" smtClean="0"/>
              <a:t>・日本語能力、ビジネス文書能力を向上させる</a:t>
            </a:r>
            <a:endParaRPr lang="ja-JP" altLang="en-US" sz="2800" dirty="0"/>
          </a:p>
          <a:p>
            <a:pPr marL="0" indent="0">
              <a:buNone/>
            </a:pPr>
            <a:r>
              <a:rPr lang="ja-JP" altLang="en-US" sz="2000" dirty="0" smtClean="0"/>
              <a:t>　　</a:t>
            </a:r>
            <a:r>
              <a:rPr lang="ja-JP" altLang="en-US" sz="2400" dirty="0" smtClean="0"/>
              <a:t>⇒後輩社員の指導を担当</a:t>
            </a:r>
            <a:endParaRPr lang="en-US" altLang="ja-JP" sz="1800" dirty="0" smtClean="0"/>
          </a:p>
          <a:p>
            <a:pPr marL="0" indent="0">
              <a:buNone/>
            </a:pPr>
            <a:endParaRPr lang="ja-JP" altLang="en-US" sz="2400" dirty="0"/>
          </a:p>
          <a:p>
            <a:pPr marL="0" indent="0">
              <a:buNone/>
            </a:pPr>
            <a:r>
              <a:rPr lang="ja-JP" altLang="en-US" sz="2800" dirty="0" smtClean="0"/>
              <a:t>・高難度の対応ができるようになる</a:t>
            </a:r>
          </a:p>
          <a:p>
            <a:pPr marL="0" indent="0">
              <a:buNone/>
            </a:pPr>
            <a:r>
              <a:rPr lang="ja-JP" altLang="en-US" sz="2000" dirty="0" smtClean="0"/>
              <a:t>　　 </a:t>
            </a:r>
            <a:r>
              <a:rPr lang="ja-JP" altLang="en-US" sz="2400" dirty="0" smtClean="0"/>
              <a:t>⇒今年４月までに以下の資格を取得</a:t>
            </a:r>
            <a:endParaRPr lang="en-US" altLang="ja-JP" sz="2400" dirty="0" smtClean="0"/>
          </a:p>
          <a:p>
            <a:pPr marL="0" indent="0">
              <a:buNone/>
            </a:pPr>
            <a:r>
              <a:rPr lang="ja-JP" altLang="en-US" sz="2400" dirty="0" smtClean="0"/>
              <a:t>　　「</a:t>
            </a:r>
            <a:r>
              <a:rPr lang="en-US" sz="2400" dirty="0" smtClean="0"/>
              <a:t>ORACLE MASTER Bronze Oracle Database 12c</a:t>
            </a:r>
            <a:r>
              <a:rPr lang="en-US" altLang="ja-JP" sz="2400" dirty="0" smtClean="0"/>
              <a:t> </a:t>
            </a:r>
            <a:r>
              <a:rPr lang="ja-JP" altLang="en-US" sz="2400" dirty="0" smtClean="0"/>
              <a:t>」</a:t>
            </a:r>
            <a:endParaRPr lang="en-US" altLang="ja-JP" sz="2400" dirty="0" smtClean="0"/>
          </a:p>
          <a:p>
            <a:pPr marL="0" indent="0">
              <a:buNone/>
            </a:pPr>
            <a:r>
              <a:rPr lang="ja-JP" altLang="en-US" sz="2400" dirty="0" smtClean="0"/>
              <a:t>　　⇒今年</a:t>
            </a:r>
            <a:r>
              <a:rPr lang="en-US" altLang="ja-JP" sz="2400" dirty="0"/>
              <a:t>10</a:t>
            </a:r>
            <a:r>
              <a:rPr lang="ja-JP" altLang="en-US" sz="2400" dirty="0"/>
              <a:t>月</a:t>
            </a:r>
            <a:r>
              <a:rPr lang="ja-JP" altLang="en-US" sz="2400" dirty="0" smtClean="0"/>
              <a:t>までに以下の資格を取得</a:t>
            </a:r>
            <a:endParaRPr lang="en-US" altLang="ja-JP" sz="2400" dirty="0" smtClean="0"/>
          </a:p>
          <a:p>
            <a:pPr marL="0" indent="0">
              <a:buNone/>
            </a:pPr>
            <a:r>
              <a:rPr lang="ja-JP" altLang="en-US" sz="2400" dirty="0" smtClean="0"/>
              <a:t>　　「</a:t>
            </a:r>
            <a:r>
              <a:rPr lang="en-US" altLang="ja-JP" sz="2400" dirty="0"/>
              <a:t>Oracle Certified Java Programer,Bronze SE 7/8</a:t>
            </a:r>
            <a:r>
              <a:rPr lang="ja-JP" altLang="en-US" sz="2400" dirty="0" smtClean="0"/>
              <a:t>」</a:t>
            </a:r>
            <a:endParaRPr lang="ja-JP" altLang="en-US" sz="24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26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1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10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10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10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85750"/>
            <a:ext cx="8686800" cy="838200"/>
          </a:xfrm>
        </p:spPr>
        <p:txBody>
          <a:bodyPr>
            <a:normAutofit fontScale="90000"/>
          </a:bodyPr>
          <a:lstStyle/>
          <a:p>
            <a:r>
              <a:rPr lang="ja-JP" altLang="en-US" sz="5400" dirty="0" smtClean="0"/>
              <a:t>将来展望</a:t>
            </a:r>
            <a:endParaRPr lang="ja-JP" altLang="zh-CN" sz="5400" dirty="0"/>
          </a:p>
        </p:txBody>
      </p:sp>
      <p:sp>
        <p:nvSpPr>
          <p:cNvPr id="5" name="内容占位符 4"/>
          <p:cNvSpPr>
            <a:spLocks noGrp="1"/>
          </p:cNvSpPr>
          <p:nvPr>
            <p:ph idx="1"/>
          </p:nvPr>
        </p:nvSpPr>
        <p:spPr/>
        <p:txBody>
          <a:bodyPr/>
          <a:lstStyle/>
          <a:p>
            <a:pPr marL="0" indent="0">
              <a:buNone/>
            </a:pPr>
            <a:r>
              <a:rPr lang="en-US" altLang="ja-JP" sz="4400" dirty="0" smtClean="0"/>
              <a:t>10</a:t>
            </a:r>
            <a:r>
              <a:rPr lang="ja-JP" altLang="en-US" sz="4400" dirty="0" smtClean="0"/>
              <a:t>年後</a:t>
            </a:r>
            <a:endParaRPr lang="en-US" altLang="ja-JP" sz="4400" dirty="0" smtClean="0"/>
          </a:p>
          <a:p>
            <a:pPr marL="0" indent="0">
              <a:buNone/>
            </a:pPr>
            <a:r>
              <a:rPr lang="ja-JP" altLang="en-US" sz="4400" dirty="0" smtClean="0"/>
              <a:t>ウェアラブルに搭載する</a:t>
            </a:r>
            <a:r>
              <a:rPr lang="en-US" altLang="ja-JP" sz="4400" dirty="0" smtClean="0"/>
              <a:t>GAKUEN</a:t>
            </a:r>
            <a:r>
              <a:rPr lang="ja-JP" altLang="en-US" sz="4400" dirty="0" smtClean="0"/>
              <a:t>の新製品・新機能を開発したい</a:t>
            </a:r>
            <a:endParaRPr lang="ja-JP" altLang="en-US" sz="44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1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75590"/>
            <a:ext cx="8686800" cy="838200"/>
          </a:xfrm>
        </p:spPr>
        <p:txBody>
          <a:bodyPr>
            <a:normAutofit fontScale="90000"/>
          </a:bodyPr>
          <a:lstStyle/>
          <a:p>
            <a:r>
              <a:rPr lang="ja-JP" altLang="en-US" sz="5400" dirty="0" smtClean="0"/>
              <a:t>最後に</a:t>
            </a:r>
            <a:endParaRPr lang="ja-JP" altLang="zh-CN" sz="5400" dirty="0"/>
          </a:p>
        </p:txBody>
      </p:sp>
      <p:sp>
        <p:nvSpPr>
          <p:cNvPr id="5" name="内容占位符 4"/>
          <p:cNvSpPr>
            <a:spLocks noGrp="1"/>
          </p:cNvSpPr>
          <p:nvPr>
            <p:ph idx="1"/>
          </p:nvPr>
        </p:nvSpPr>
        <p:spPr/>
        <p:txBody>
          <a:bodyPr>
            <a:normAutofit fontScale="92500" lnSpcReduction="20000"/>
          </a:bodyPr>
          <a:lstStyle/>
          <a:p>
            <a:pPr>
              <a:buNone/>
            </a:pPr>
            <a:r>
              <a:rPr lang="ja-JP" altLang="en-US" sz="4300" dirty="0" smtClean="0"/>
              <a:t>　</a:t>
            </a:r>
            <a:r>
              <a:rPr lang="en-US" altLang="ja-JP" sz="3800" dirty="0" smtClean="0"/>
              <a:t>1</a:t>
            </a:r>
            <a:r>
              <a:rPr lang="ja-JP" altLang="en-US" sz="3800" dirty="0" smtClean="0"/>
              <a:t>年間指導していただき、ありがとうございました。</a:t>
            </a:r>
            <a:endParaRPr lang="en-US" altLang="ja-JP" sz="3800" dirty="0" smtClean="0"/>
          </a:p>
          <a:p>
            <a:pPr>
              <a:buNone/>
            </a:pPr>
            <a:r>
              <a:rPr lang="ja-JP" altLang="en-US" sz="3800" dirty="0" smtClean="0"/>
              <a:t>　もうすぐ</a:t>
            </a:r>
            <a:r>
              <a:rPr lang="en-US" sz="3800" dirty="0" smtClean="0"/>
              <a:t>2</a:t>
            </a:r>
            <a:r>
              <a:rPr lang="ja-JP" altLang="en-US" sz="3800" dirty="0" smtClean="0"/>
              <a:t>年目になりますが、実業務でまだフォローしていただいている状況です。先輩社員のように、来年度の後輩社員を指導できる存在になりたいので、今後更に努力していきます。</a:t>
            </a:r>
            <a:endParaRPr lang="en-US" altLang="ja-JP" sz="3800" dirty="0" smtClean="0"/>
          </a:p>
          <a:p>
            <a:pPr>
              <a:buNone/>
            </a:pPr>
            <a:r>
              <a:rPr lang="ja-JP" altLang="en-US" sz="3800" dirty="0" smtClean="0"/>
              <a:t>　これからも厳しくご指導をよろしくお願いします。</a:t>
            </a:r>
            <a:endParaRPr lang="ja-JP" altLang="en-US" sz="38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88"/>
          <p:cNvGraphicFramePr>
            <a:graphicFrameLocks noGrp="1"/>
          </p:cNvGraphicFramePr>
          <p:nvPr/>
        </p:nvGraphicFramePr>
        <p:xfrm>
          <a:off x="198115" y="1317626"/>
          <a:ext cx="8732523" cy="5161915"/>
        </p:xfrm>
        <a:graphic>
          <a:graphicData uri="http://schemas.openxmlformats.org/drawingml/2006/table">
            <a:tbl>
              <a:tblPr>
                <a:tableStyleId>{69CF1AB2-1976-4502-BF36-3FF5EA218861}</a:tableStyleId>
              </a:tblPr>
              <a:tblGrid>
                <a:gridCol w="1905005"/>
                <a:gridCol w="518160"/>
                <a:gridCol w="533400"/>
                <a:gridCol w="550231"/>
                <a:gridCol w="580573"/>
                <a:gridCol w="580573"/>
                <a:gridCol w="580573"/>
                <a:gridCol w="581143"/>
                <a:gridCol w="580003"/>
                <a:gridCol w="580573"/>
                <a:gridCol w="580573"/>
                <a:gridCol w="581143"/>
                <a:gridCol w="580573"/>
              </a:tblGrid>
              <a:tr h="77279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4</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5</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6</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7</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8</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9</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10</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11</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12</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1</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2</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ja-JP" sz="1400" u="none" strike="noStrike" cap="none" normalizeH="0" baseline="0" dirty="0" smtClean="0">
                          <a:ln>
                            <a:noFill/>
                          </a:ln>
                          <a:effectLst/>
                        </a:rPr>
                        <a:t>3</a:t>
                      </a:r>
                      <a:r>
                        <a:rPr kumimoji="1" lang="ja-JP" altLang="en-US" sz="1400" u="none" strike="noStrike" cap="none" normalizeH="0" baseline="0" dirty="0" smtClean="0">
                          <a:ln>
                            <a:noFill/>
                          </a:ln>
                          <a:effectLst/>
                        </a:rPr>
                        <a:t>月</a:t>
                      </a:r>
                      <a:endParaRPr kumimoji="1" lang="ja-JP" altLang="en-US"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r>
              <a:tr h="1463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ja-JP" altLang="en-US" sz="1700" u="none" strike="noStrike" cap="none" normalizeH="0" baseline="0" dirty="0" smtClean="0">
                          <a:ln>
                            <a:noFill/>
                          </a:ln>
                          <a:effectLst/>
                        </a:rPr>
                        <a:t>新入社員合同研修</a:t>
                      </a:r>
                      <a:endParaRPr kumimoji="1" lang="en-US" altLang="ja-JP" sz="17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r>
              <a:tr h="1463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ja-JP" altLang="en-US" sz="1700" u="none" strike="noStrike" cap="none" normalizeH="0" baseline="0" dirty="0" smtClean="0">
                          <a:ln>
                            <a:noFill/>
                          </a:ln>
                          <a:effectLst/>
                        </a:rPr>
                        <a:t>事業部研修</a:t>
                      </a:r>
                      <a:endParaRPr kumimoji="1" lang="ja-JP" altLang="en-US" sz="17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r>
              <a:tr h="1463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ja-JP" altLang="en-US" sz="1700" u="none" strike="noStrike" cap="none" normalizeH="0" baseline="0" dirty="0" smtClean="0">
                          <a:ln>
                            <a:noFill/>
                          </a:ln>
                          <a:effectLst/>
                        </a:rPr>
                        <a:t>保守作業</a:t>
                      </a:r>
                      <a:endParaRPr kumimoji="1" lang="ja-JP" altLang="en-US" sz="17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ja-JP" altLang="ja-JP" sz="1400" b="0" i="0" u="none" strike="noStrike" cap="none" normalizeH="0" baseline="0" dirty="0" smtClean="0">
                        <a:ln>
                          <a:noFill/>
                        </a:ln>
                        <a:solidFill>
                          <a:schemeClr val="tx1"/>
                        </a:solidFill>
                        <a:effectLst/>
                        <a:latin typeface="Arial" panose="020B0604020202020204" pitchFamily="34" charset="0"/>
                        <a:ea typeface="ＭＳ Ｐゴシック" panose="020B0600070205080204" charset="-128"/>
                      </a:endParaRPr>
                    </a:p>
                  </a:txBody>
                  <a:tcPr marL="68580" marR="68580" anchor="ctr" horzOverflow="overflow">
                    <a:solidFill>
                      <a:schemeClr val="accent2">
                        <a:lumMod val="60000"/>
                        <a:lumOff val="40000"/>
                      </a:schemeClr>
                    </a:solidFill>
                  </a:tcPr>
                </a:tc>
              </a:tr>
            </a:tbl>
          </a:graphicData>
        </a:graphic>
      </p:graphicFrame>
      <p:sp>
        <p:nvSpPr>
          <p:cNvPr id="22" name="五边形 21"/>
          <p:cNvSpPr/>
          <p:nvPr/>
        </p:nvSpPr>
        <p:spPr>
          <a:xfrm>
            <a:off x="2148840" y="2146936"/>
            <a:ext cx="1443990" cy="1321435"/>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zh-CN" sz="1400"/>
              <a:t>花見企画</a:t>
            </a:r>
          </a:p>
          <a:p>
            <a:pPr algn="ctr"/>
            <a:r>
              <a:rPr lang="ja-JP" altLang="zh-CN" sz="1400"/>
              <a:t>社会人基礎</a:t>
            </a:r>
          </a:p>
          <a:p>
            <a:pPr algn="ctr"/>
            <a:r>
              <a:rPr lang="en-US" altLang="ja-JP" sz="1400"/>
              <a:t>FLM</a:t>
            </a:r>
            <a:r>
              <a:rPr lang="ja-JP" altLang="en-US" sz="1400"/>
              <a:t>研修</a:t>
            </a:r>
          </a:p>
          <a:p>
            <a:pPr algn="ctr"/>
            <a:r>
              <a:rPr lang="ja-JP" altLang="en-US" sz="1400"/>
              <a:t>スピーチ</a:t>
            </a:r>
          </a:p>
          <a:p>
            <a:pPr algn="ctr"/>
            <a:r>
              <a:rPr lang="ja-JP" altLang="en-US" sz="1400"/>
              <a:t>日報</a:t>
            </a:r>
          </a:p>
        </p:txBody>
      </p:sp>
      <p:sp>
        <p:nvSpPr>
          <p:cNvPr id="23" name="五边形 22"/>
          <p:cNvSpPr/>
          <p:nvPr/>
        </p:nvSpPr>
        <p:spPr>
          <a:xfrm>
            <a:off x="3120390" y="3600450"/>
            <a:ext cx="1924050" cy="142748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zh-CN" sz="1400" dirty="0"/>
              <a:t>技術</a:t>
            </a:r>
            <a:r>
              <a:rPr lang="ja-JP" altLang="zh-CN" sz="1400" dirty="0" smtClean="0"/>
              <a:t>研修</a:t>
            </a:r>
            <a:endParaRPr lang="en-US" altLang="ja-JP" sz="1400" dirty="0" smtClean="0"/>
          </a:p>
          <a:p>
            <a:pPr algn="ctr"/>
            <a:r>
              <a:rPr lang="ja-JP" altLang="zh-CN" sz="1400" dirty="0" smtClean="0"/>
              <a:t>電話</a:t>
            </a:r>
            <a:r>
              <a:rPr lang="ja-JP" altLang="zh-CN" sz="1400" dirty="0"/>
              <a:t>応対テスト</a:t>
            </a:r>
          </a:p>
          <a:p>
            <a:pPr algn="ctr"/>
            <a:r>
              <a:rPr lang="ja-JP" altLang="en-US" sz="1400" dirty="0"/>
              <a:t>社会人基礎</a:t>
            </a:r>
          </a:p>
          <a:p>
            <a:pPr algn="ctr"/>
            <a:r>
              <a:rPr lang="ja-JP" altLang="en-US" sz="1400" dirty="0"/>
              <a:t>製品学習</a:t>
            </a:r>
          </a:p>
          <a:p>
            <a:pPr algn="ctr"/>
            <a:r>
              <a:rPr lang="ja-JP" altLang="en-US" sz="1400" dirty="0"/>
              <a:t>週報作成</a:t>
            </a:r>
          </a:p>
        </p:txBody>
      </p:sp>
      <p:sp>
        <p:nvSpPr>
          <p:cNvPr id="24" name="五边形 23"/>
          <p:cNvSpPr/>
          <p:nvPr/>
        </p:nvSpPr>
        <p:spPr>
          <a:xfrm>
            <a:off x="4857750" y="5041265"/>
            <a:ext cx="3676650" cy="142748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zh-CN" sz="1400" dirty="0"/>
          </a:p>
          <a:p>
            <a:pPr algn="ctr"/>
            <a:r>
              <a:rPr lang="ja-JP" altLang="en-US" sz="1400" dirty="0"/>
              <a:t>障害対応</a:t>
            </a:r>
          </a:p>
          <a:p>
            <a:pPr algn="ctr"/>
            <a:r>
              <a:rPr lang="ja-JP" altLang="en-US" sz="1400" dirty="0"/>
              <a:t>製品開発</a:t>
            </a:r>
          </a:p>
          <a:p>
            <a:pPr algn="ctr"/>
            <a:r>
              <a:rPr lang="ja-JP" altLang="en-US" sz="1400" dirty="0"/>
              <a:t>製品化作業</a:t>
            </a:r>
          </a:p>
          <a:p>
            <a:pPr algn="ctr"/>
            <a:r>
              <a:rPr lang="ja-JP" altLang="en-US" sz="1400" dirty="0"/>
              <a:t>議事録</a:t>
            </a:r>
          </a:p>
          <a:p>
            <a:pPr algn="ctr"/>
            <a:r>
              <a:rPr lang="ja-JP" altLang="en-US" sz="1400" dirty="0"/>
              <a:t>電話応対</a:t>
            </a:r>
          </a:p>
        </p:txBody>
      </p:sp>
      <p:sp>
        <p:nvSpPr>
          <p:cNvPr id="3" name="文本框 2"/>
          <p:cNvSpPr txBox="1"/>
          <p:nvPr/>
        </p:nvSpPr>
        <p:spPr>
          <a:xfrm>
            <a:off x="1177290" y="144781"/>
            <a:ext cx="6926580" cy="921385"/>
          </a:xfrm>
          <a:prstGeom prst="rect">
            <a:avLst/>
          </a:prstGeom>
          <a:noFill/>
        </p:spPr>
        <p:txBody>
          <a:bodyPr wrap="square" rtlCol="0">
            <a:spAutoFit/>
          </a:bodyPr>
          <a:lstStyle/>
          <a:p>
            <a:pPr algn="ctr"/>
            <a:r>
              <a:rPr lang="en-US" altLang="zh-CN" sz="5400">
                <a:sym typeface="+mn-ea"/>
              </a:rPr>
              <a:t>1</a:t>
            </a:r>
            <a:r>
              <a:rPr lang="ja-JP" altLang="en-US" sz="5400">
                <a:sym typeface="+mn-ea"/>
              </a:rPr>
              <a:t>年間の業務内容</a:t>
            </a:r>
            <a:endParaRPr lang="zh-CN" altLang="en-US" sz="54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74320"/>
            <a:ext cx="8686800" cy="838200"/>
          </a:xfrm>
        </p:spPr>
        <p:txBody>
          <a:bodyPr>
            <a:normAutofit fontScale="90000"/>
          </a:bodyPr>
          <a:lstStyle/>
          <a:p>
            <a:r>
              <a:rPr lang="ja-JP" altLang="zh-CN" sz="5400" dirty="0"/>
              <a:t>自分の成長</a:t>
            </a:r>
          </a:p>
        </p:txBody>
      </p:sp>
      <p:sp>
        <p:nvSpPr>
          <p:cNvPr id="5" name="内容占位符 4"/>
          <p:cNvSpPr>
            <a:spLocks noGrp="1"/>
          </p:cNvSpPr>
          <p:nvPr>
            <p:ph idx="1"/>
          </p:nvPr>
        </p:nvSpPr>
        <p:spPr/>
        <p:txBody>
          <a:bodyPr>
            <a:normAutofit/>
          </a:bodyPr>
          <a:lstStyle/>
          <a:p>
            <a:pPr marL="0" indent="0">
              <a:buNone/>
            </a:pPr>
            <a:r>
              <a:rPr lang="en-US" altLang="zh-CN" sz="4000" dirty="0" smtClean="0"/>
              <a:t>1</a:t>
            </a:r>
            <a:r>
              <a:rPr lang="ja-JP" altLang="en-US" sz="4000" dirty="0" err="1" smtClean="0"/>
              <a:t>、</a:t>
            </a:r>
            <a:r>
              <a:rPr lang="ja-JP" altLang="en-US" sz="4000" dirty="0" smtClean="0"/>
              <a:t>外国人</a:t>
            </a:r>
            <a:r>
              <a:rPr lang="ja-JP" altLang="en-US" sz="4000" dirty="0"/>
              <a:t>だからと</a:t>
            </a:r>
            <a:r>
              <a:rPr lang="ja-JP" altLang="en-US" sz="4000" dirty="0" smtClean="0"/>
              <a:t>いう意識</a:t>
            </a:r>
            <a:r>
              <a:rPr lang="ja-JP" altLang="en-US" sz="4000" dirty="0"/>
              <a:t>を捨てた</a:t>
            </a:r>
          </a:p>
          <a:p>
            <a:pPr marL="0" indent="0">
              <a:buNone/>
            </a:pPr>
            <a:endParaRPr lang="ja-JP" altLang="en-US" sz="4000" dirty="0"/>
          </a:p>
          <a:p>
            <a:pPr marL="0" indent="0">
              <a:buNone/>
            </a:pPr>
            <a:r>
              <a:rPr lang="en-US" altLang="ja-JP" sz="4000" dirty="0" smtClean="0"/>
              <a:t>2</a:t>
            </a:r>
            <a:r>
              <a:rPr lang="ja-JP" altLang="en-US" sz="4000" dirty="0" smtClean="0"/>
              <a:t>、ユーザ意識を身につけた</a:t>
            </a:r>
            <a:endParaRPr lang="ja-JP" altLang="en-US" sz="4000" dirty="0"/>
          </a:p>
          <a:p>
            <a:pPr marL="0" indent="0">
              <a:buNone/>
            </a:pPr>
            <a:endParaRPr lang="ja-JP" altLang="en-US" sz="4000" dirty="0"/>
          </a:p>
          <a:p>
            <a:pPr marL="0" indent="0">
              <a:buNone/>
            </a:pPr>
            <a:r>
              <a:rPr lang="en-US" altLang="ja-JP" sz="4000" dirty="0" smtClean="0"/>
              <a:t>3</a:t>
            </a:r>
            <a:r>
              <a:rPr lang="ja-JP" altLang="en-US" sz="4000" dirty="0" err="1" smtClean="0"/>
              <a:t>、正</a:t>
            </a:r>
            <a:r>
              <a:rPr lang="ja-JP" altLang="en-US" sz="4000" dirty="0" smtClean="0"/>
              <a:t>確性</a:t>
            </a:r>
            <a:r>
              <a:rPr lang="ja-JP" altLang="en-US" sz="4000" dirty="0"/>
              <a:t>の大切さを理解した</a:t>
            </a:r>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74320"/>
            <a:ext cx="8686800" cy="838200"/>
          </a:xfrm>
        </p:spPr>
        <p:txBody>
          <a:bodyPr>
            <a:normAutofit fontScale="90000"/>
          </a:bodyPr>
          <a:lstStyle/>
          <a:p>
            <a:r>
              <a:rPr lang="ja-JP" altLang="zh-CN" sz="5400" dirty="0"/>
              <a:t>自分の成長</a:t>
            </a:r>
          </a:p>
        </p:txBody>
      </p:sp>
      <p:sp>
        <p:nvSpPr>
          <p:cNvPr id="5" name="内容占位符 4"/>
          <p:cNvSpPr>
            <a:spLocks noGrp="1"/>
          </p:cNvSpPr>
          <p:nvPr>
            <p:ph idx="1"/>
          </p:nvPr>
        </p:nvSpPr>
        <p:spPr/>
        <p:txBody>
          <a:bodyPr>
            <a:normAutofit/>
          </a:bodyPr>
          <a:lstStyle/>
          <a:p>
            <a:pPr marL="0" indent="0">
              <a:buNone/>
            </a:pPr>
            <a:r>
              <a:rPr lang="en-US" altLang="zh-CN" sz="4000" u="sng" dirty="0">
                <a:solidFill>
                  <a:srgbClr val="FF0000"/>
                </a:solidFill>
              </a:rPr>
              <a:t>1</a:t>
            </a:r>
            <a:r>
              <a:rPr lang="ja-JP" altLang="en-US" sz="4000" u="sng" dirty="0" err="1">
                <a:solidFill>
                  <a:srgbClr val="FF0000"/>
                </a:solidFill>
              </a:rPr>
              <a:t>、</a:t>
            </a:r>
            <a:r>
              <a:rPr lang="ja-JP" altLang="en-US" sz="4000" u="sng" dirty="0">
                <a:solidFill>
                  <a:srgbClr val="FF0000"/>
                </a:solidFill>
              </a:rPr>
              <a:t>外国人だからと</a:t>
            </a:r>
            <a:r>
              <a:rPr lang="ja-JP" altLang="en-US" sz="4000" u="sng" dirty="0" smtClean="0">
                <a:solidFill>
                  <a:srgbClr val="FF0000"/>
                </a:solidFill>
              </a:rPr>
              <a:t>いう意識</a:t>
            </a:r>
            <a:r>
              <a:rPr lang="ja-JP" altLang="en-US" sz="4000" u="sng" dirty="0">
                <a:solidFill>
                  <a:srgbClr val="FF0000"/>
                </a:solidFill>
              </a:rPr>
              <a:t>を捨てた</a:t>
            </a:r>
          </a:p>
          <a:p>
            <a:pPr marL="0" indent="0">
              <a:buNone/>
            </a:pPr>
            <a:endParaRPr lang="ja-JP" altLang="en-US" sz="4800" u="sng" dirty="0">
              <a:solidFill>
                <a:srgbClr val="FF0000"/>
              </a:solidFill>
            </a:endParaRPr>
          </a:p>
          <a:p>
            <a:pPr marL="0" indent="0">
              <a:buNone/>
            </a:pPr>
            <a:r>
              <a:rPr lang="en-US" altLang="ja-JP" sz="4000" dirty="0"/>
              <a:t>2</a:t>
            </a:r>
            <a:r>
              <a:rPr lang="ja-JP" altLang="en-US" sz="4000" dirty="0" err="1" smtClean="0"/>
              <a:t>、</a:t>
            </a:r>
            <a:r>
              <a:rPr lang="ja-JP" altLang="en-US" sz="4000" dirty="0" smtClean="0"/>
              <a:t>ユーザ意識を身につけた</a:t>
            </a:r>
            <a:endParaRPr lang="ja-JP" altLang="en-US" sz="4000" dirty="0"/>
          </a:p>
          <a:p>
            <a:pPr marL="0" indent="0">
              <a:buNone/>
            </a:pPr>
            <a:endParaRPr lang="ja-JP" altLang="en-US" sz="4000" dirty="0"/>
          </a:p>
          <a:p>
            <a:pPr marL="0" indent="0">
              <a:buNone/>
            </a:pPr>
            <a:r>
              <a:rPr lang="en-US" altLang="ja-JP" sz="4000" dirty="0"/>
              <a:t>3</a:t>
            </a:r>
            <a:r>
              <a:rPr lang="ja-JP" altLang="en-US" sz="4000" dirty="0" err="1" smtClean="0"/>
              <a:t>、</a:t>
            </a:r>
            <a:r>
              <a:rPr lang="ja-JP" altLang="en-US" sz="4000" dirty="0" smtClean="0"/>
              <a:t>正確性</a:t>
            </a:r>
            <a:r>
              <a:rPr lang="ja-JP" altLang="en-US" sz="4000" dirty="0"/>
              <a:t>の</a:t>
            </a:r>
            <a:r>
              <a:rPr lang="ja-JP" altLang="en-US" sz="4000" dirty="0" smtClean="0"/>
              <a:t>大切さを理解した</a:t>
            </a:r>
            <a:endParaRPr lang="ja-JP" altLang="en-US" sz="40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008147" y="4647729"/>
            <a:ext cx="4754853" cy="1611517"/>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rPr>
              <a:t>自分はなかなかテストに合格できなかった</a:t>
            </a:r>
            <a:endParaRPr kumimoji="1" lang="ja-JP" altLang="en-US" sz="2800" dirty="0">
              <a:solidFill>
                <a:srgbClr val="FF0000"/>
              </a:solidFill>
            </a:endParaRPr>
          </a:p>
        </p:txBody>
      </p:sp>
      <p:sp>
        <p:nvSpPr>
          <p:cNvPr id="2" name="标题 1"/>
          <p:cNvSpPr>
            <a:spLocks noGrp="1"/>
          </p:cNvSpPr>
          <p:nvPr>
            <p:ph type="title"/>
          </p:nvPr>
        </p:nvSpPr>
        <p:spPr>
          <a:xfrm>
            <a:off x="2103120" y="751841"/>
            <a:ext cx="6902769"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5" name="云形 4"/>
          <p:cNvSpPr/>
          <p:nvPr/>
        </p:nvSpPr>
        <p:spPr>
          <a:xfrm>
            <a:off x="161033" y="2375496"/>
            <a:ext cx="3723351" cy="1951355"/>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700" dirty="0" smtClean="0"/>
              <a:t>配属後初めての仕事</a:t>
            </a:r>
            <a:endParaRPr lang="ja-JP" altLang="zh-CN" sz="2700" dirty="0"/>
          </a:p>
        </p:txBody>
      </p:sp>
      <p:sp>
        <p:nvSpPr>
          <p:cNvPr id="6" name="云形 5"/>
          <p:cNvSpPr/>
          <p:nvPr/>
        </p:nvSpPr>
        <p:spPr>
          <a:xfrm>
            <a:off x="0" y="4489499"/>
            <a:ext cx="3680234" cy="1937349"/>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zh-CN" sz="2700" dirty="0"/>
              <a:t>テストに合格しないと電話に出られない</a:t>
            </a:r>
          </a:p>
        </p:txBody>
      </p:sp>
      <p:pic>
        <p:nvPicPr>
          <p:cNvPr id="7" name="图片 6" descr="gatag-00008360"/>
          <p:cNvPicPr>
            <a:picLocks noChangeAspect="1"/>
          </p:cNvPicPr>
          <p:nvPr/>
        </p:nvPicPr>
        <p:blipFill>
          <a:blip r:embed="rId3" cstate="print"/>
          <a:stretch>
            <a:fillRect/>
          </a:stretch>
        </p:blipFill>
        <p:spPr>
          <a:xfrm>
            <a:off x="7868992" y="2909034"/>
            <a:ext cx="1004552" cy="1559150"/>
          </a:xfrm>
          <a:prstGeom prst="rect">
            <a:avLst/>
          </a:prstGeom>
        </p:spPr>
      </p:pic>
      <p:sp>
        <p:nvSpPr>
          <p:cNvPr id="8" name="文本框 7"/>
          <p:cNvSpPr txBox="1"/>
          <p:nvPr/>
        </p:nvSpPr>
        <p:spPr>
          <a:xfrm>
            <a:off x="4002482" y="2415902"/>
            <a:ext cx="5141517" cy="461665"/>
          </a:xfrm>
          <a:prstGeom prst="rect">
            <a:avLst/>
          </a:prstGeom>
          <a:noFill/>
        </p:spPr>
        <p:txBody>
          <a:bodyPr wrap="square" rtlCol="0">
            <a:spAutoFit/>
          </a:bodyPr>
          <a:lstStyle/>
          <a:p>
            <a:r>
              <a:rPr lang="ja-JP" altLang="zh-CN" sz="2400" dirty="0"/>
              <a:t>同期社員</a:t>
            </a:r>
            <a:r>
              <a:rPr lang="ja-JP" altLang="zh-CN" sz="2400" dirty="0" smtClean="0"/>
              <a:t>が</a:t>
            </a:r>
            <a:r>
              <a:rPr lang="ja-JP" altLang="en-US" sz="2400" dirty="0" smtClean="0"/>
              <a:t>すでに</a:t>
            </a:r>
            <a:r>
              <a:rPr lang="ja-JP" altLang="zh-CN" sz="2400" dirty="0" smtClean="0"/>
              <a:t>合格</a:t>
            </a:r>
            <a:r>
              <a:rPr lang="ja-JP" altLang="zh-CN" sz="2400" dirty="0"/>
              <a:t>したが・・</a:t>
            </a:r>
            <a:r>
              <a:rPr lang="ja-JP" altLang="zh-CN" sz="2400" dirty="0" smtClean="0"/>
              <a:t>・</a:t>
            </a:r>
            <a:endParaRPr lang="ja-JP" altLang="zh-CN" sz="2400" dirty="0"/>
          </a:p>
        </p:txBody>
      </p:sp>
      <p:sp>
        <p:nvSpPr>
          <p:cNvPr id="15" name="テキスト ボックス 14"/>
          <p:cNvSpPr txBox="1"/>
          <p:nvPr/>
        </p:nvSpPr>
        <p:spPr>
          <a:xfrm>
            <a:off x="3343123" y="1458882"/>
            <a:ext cx="4963749" cy="523220"/>
          </a:xfrm>
          <a:prstGeom prst="rect">
            <a:avLst/>
          </a:prstGeom>
          <a:noFill/>
        </p:spPr>
        <p:txBody>
          <a:bodyPr wrap="square" rtlCol="0">
            <a:spAutoFit/>
          </a:bodyPr>
          <a:lstStyle/>
          <a:p>
            <a:r>
              <a:rPr kumimoji="1" lang="ja-JP" altLang="en-US" sz="2800" dirty="0" smtClean="0"/>
              <a:t>電話応対テスト時に・・・</a:t>
            </a:r>
            <a:endParaRPr kumimoji="1" lang="ja-JP" altLang="en-US" sz="2800" dirty="0"/>
          </a:p>
        </p:txBody>
      </p:sp>
      <p:sp>
        <p:nvSpPr>
          <p:cNvPr id="16" name="圆角矩形 3"/>
          <p:cNvSpPr/>
          <p:nvPr/>
        </p:nvSpPr>
        <p:spPr>
          <a:xfrm>
            <a:off x="448146" y="1219610"/>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問題</a:t>
            </a:r>
            <a:endParaRPr lang="ja-JP"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8050" y="751628"/>
            <a:ext cx="6778488"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pic>
        <p:nvPicPr>
          <p:cNvPr id="10" name="内容占位符 9" descr="lgi01a201407200000"/>
          <p:cNvPicPr>
            <a:picLocks noGrp="1" noChangeAspect="1"/>
          </p:cNvPicPr>
          <p:nvPr>
            <p:ph idx="1"/>
          </p:nvPr>
        </p:nvPicPr>
        <p:blipFill>
          <a:blip r:embed="rId3" cstate="print"/>
          <a:stretch>
            <a:fillRect/>
          </a:stretch>
        </p:blipFill>
        <p:spPr>
          <a:xfrm>
            <a:off x="630394" y="3188334"/>
            <a:ext cx="1322788" cy="3669666"/>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mtClean="0"/>
              <a:pPr/>
              <a:t>7</a:t>
            </a:fld>
            <a:endParaRPr lang="zh-CN" altLang="en-US"/>
          </a:p>
        </p:txBody>
      </p:sp>
      <p:sp>
        <p:nvSpPr>
          <p:cNvPr id="13" name="云形 12"/>
          <p:cNvSpPr/>
          <p:nvPr/>
        </p:nvSpPr>
        <p:spPr>
          <a:xfrm>
            <a:off x="5572125" y="2870026"/>
            <a:ext cx="3571875" cy="2005583"/>
          </a:xfrm>
          <a:prstGeom prst="cloud">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zh-CN" sz="2700" dirty="0"/>
              <a:t>日本語</a:t>
            </a:r>
            <a:r>
              <a:rPr lang="ja-JP" altLang="zh-CN" sz="2700" dirty="0" smtClean="0"/>
              <a:t>が</a:t>
            </a:r>
            <a:endParaRPr lang="en-US" altLang="ja-JP" sz="2700" dirty="0" smtClean="0"/>
          </a:p>
          <a:p>
            <a:r>
              <a:rPr lang="ja-JP" altLang="zh-CN" sz="2700" dirty="0" smtClean="0"/>
              <a:t>聞き取れない</a:t>
            </a:r>
            <a:endParaRPr lang="ja-JP" altLang="zh-CN" sz="2700" dirty="0"/>
          </a:p>
        </p:txBody>
      </p:sp>
      <p:sp>
        <p:nvSpPr>
          <p:cNvPr id="14" name="云形 13"/>
          <p:cNvSpPr/>
          <p:nvPr/>
        </p:nvSpPr>
        <p:spPr>
          <a:xfrm>
            <a:off x="4496069" y="4720065"/>
            <a:ext cx="4524106" cy="1777365"/>
          </a:xfrm>
          <a:prstGeom prst="cloud">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ja-JP" altLang="zh-CN" sz="2700" dirty="0"/>
              <a:t>敬語の</a:t>
            </a:r>
            <a:r>
              <a:rPr lang="ja-JP" altLang="zh-CN" sz="2700" dirty="0" smtClean="0"/>
              <a:t>言い回</a:t>
            </a:r>
            <a:r>
              <a:rPr lang="ja-JP" altLang="en-US" sz="2700" dirty="0" smtClean="0"/>
              <a:t>し</a:t>
            </a:r>
            <a:r>
              <a:rPr lang="ja-JP" altLang="zh-CN" sz="2700" dirty="0" smtClean="0"/>
              <a:t>が</a:t>
            </a:r>
            <a:r>
              <a:rPr lang="ja-JP" altLang="zh-CN" sz="2700" dirty="0"/>
              <a:t>不自然</a:t>
            </a:r>
          </a:p>
        </p:txBody>
      </p:sp>
      <p:sp>
        <p:nvSpPr>
          <p:cNvPr id="17" name="云形标注 16"/>
          <p:cNvSpPr/>
          <p:nvPr/>
        </p:nvSpPr>
        <p:spPr>
          <a:xfrm>
            <a:off x="2357907" y="969672"/>
            <a:ext cx="4533363" cy="2947539"/>
          </a:xfrm>
          <a:prstGeom prst="cloudCallout">
            <a:avLst>
              <a:gd name="adj1" fmla="val -53128"/>
              <a:gd name="adj2" fmla="val 5263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zh-CN" sz="2700" dirty="0"/>
              <a:t>外国人だから</a:t>
            </a:r>
            <a:r>
              <a:rPr lang="ja-JP" altLang="zh-CN" sz="2700" dirty="0" smtClean="0"/>
              <a:t>、</a:t>
            </a:r>
            <a:endParaRPr lang="en-US" altLang="ja-JP" sz="2700" dirty="0" smtClean="0"/>
          </a:p>
          <a:p>
            <a:r>
              <a:rPr lang="ja-JP" altLang="zh-CN" sz="2700" dirty="0" smtClean="0"/>
              <a:t>電話</a:t>
            </a:r>
            <a:r>
              <a:rPr lang="ja-JP" altLang="zh-CN" sz="2700" dirty="0"/>
              <a:t>応対</a:t>
            </a:r>
            <a:r>
              <a:rPr lang="ja-JP" altLang="zh-CN" sz="2700" dirty="0" smtClean="0"/>
              <a:t>がう</a:t>
            </a:r>
            <a:r>
              <a:rPr lang="ja-JP" altLang="en-US" sz="2700" dirty="0" smtClean="0"/>
              <a:t>ま</a:t>
            </a:r>
            <a:r>
              <a:rPr lang="ja-JP" altLang="zh-CN" sz="2700" dirty="0" smtClean="0"/>
              <a:t>くできないのが</a:t>
            </a:r>
            <a:endParaRPr lang="en-US" altLang="ja-JP" sz="2700" dirty="0" smtClean="0"/>
          </a:p>
          <a:p>
            <a:r>
              <a:rPr lang="ja-JP" altLang="en-US" sz="2700" dirty="0" smtClean="0"/>
              <a:t>仕方ない</a:t>
            </a:r>
            <a:r>
              <a:rPr lang="ja-JP" altLang="zh-CN" sz="2700" dirty="0" smtClean="0"/>
              <a:t>でしょう</a:t>
            </a:r>
            <a:endParaRPr lang="ja-JP" altLang="zh-CN" sz="2700" dirty="0"/>
          </a:p>
        </p:txBody>
      </p:sp>
      <p:sp>
        <p:nvSpPr>
          <p:cNvPr id="15" name="圆角矩形 3"/>
          <p:cNvSpPr/>
          <p:nvPr/>
        </p:nvSpPr>
        <p:spPr>
          <a:xfrm>
            <a:off x="448146" y="1217684"/>
            <a:ext cx="2172832"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原因</a:t>
            </a:r>
            <a:endParaRPr lang="ja-JP" altLang="zh-CN" sz="4000" dirty="0"/>
          </a:p>
        </p:txBody>
      </p:sp>
      <p:pic>
        <p:nvPicPr>
          <p:cNvPr id="9" name="図 8" descr="thinking-294525_960_720.png"/>
          <p:cNvPicPr>
            <a:picLocks noChangeAspect="1"/>
          </p:cNvPicPr>
          <p:nvPr/>
        </p:nvPicPr>
        <p:blipFill>
          <a:blip r:embed="rId4" cstate="print"/>
          <a:stretch>
            <a:fillRect/>
          </a:stretch>
        </p:blipFill>
        <p:spPr>
          <a:xfrm>
            <a:off x="3833812" y="3162301"/>
            <a:ext cx="1785937" cy="3571874"/>
          </a:xfrm>
          <a:prstGeom prst="rect">
            <a:avLst/>
          </a:prstGeom>
        </p:spPr>
      </p:pic>
      <p:sp>
        <p:nvSpPr>
          <p:cNvPr id="11" name="円/楕円 10"/>
          <p:cNvSpPr/>
          <p:nvPr/>
        </p:nvSpPr>
        <p:spPr>
          <a:xfrm>
            <a:off x="4476750" y="3667125"/>
            <a:ext cx="133350" cy="152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4257674" y="3495674"/>
            <a:ext cx="238125" cy="2190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905249" y="3248025"/>
            <a:ext cx="390525" cy="3619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000" fill="hold"/>
                                        <p:tgtEl>
                                          <p:spTgt spid="14"/>
                                        </p:tgtEl>
                                        <p:attrNameLst>
                                          <p:attrName>ppt_x</p:attrName>
                                        </p:attrNameLst>
                                      </p:cBhvr>
                                      <p:tavLst>
                                        <p:tav tm="0">
                                          <p:val>
                                            <p:strVal val="#ppt_x"/>
                                          </p:val>
                                        </p:tav>
                                        <p:tav tm="100000">
                                          <p:val>
                                            <p:strVal val="#ppt_x"/>
                                          </p:val>
                                        </p:tav>
                                      </p:tavLst>
                                    </p:anim>
                                    <p:anim calcmode="lin" valueType="num">
                                      <p:cBhvr additive="base">
                                        <p:cTn id="14" dur="10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ppt_x"/>
                                          </p:val>
                                        </p:tav>
                                        <p:tav tm="100000">
                                          <p:val>
                                            <p:strVal val="#ppt_x"/>
                                          </p:val>
                                        </p:tav>
                                      </p:tavLst>
                                    </p:anim>
                                    <p:anim calcmode="lin" valueType="num">
                                      <p:cBhvr additive="base">
                                        <p:cTn id="24"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1"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8050" y="751628"/>
            <a:ext cx="6778488"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8</a:t>
            </a:fld>
            <a:endParaRPr lang="zh-CN" altLang="en-US"/>
          </a:p>
        </p:txBody>
      </p:sp>
      <p:sp>
        <p:nvSpPr>
          <p:cNvPr id="11" name="矩形标注 6"/>
          <p:cNvSpPr/>
          <p:nvPr/>
        </p:nvSpPr>
        <p:spPr>
          <a:xfrm>
            <a:off x="4695826" y="1581150"/>
            <a:ext cx="2830286" cy="1433195"/>
          </a:xfrm>
          <a:prstGeom prst="wedgeRectCallout">
            <a:avLst>
              <a:gd name="adj1" fmla="val -59797"/>
              <a:gd name="adj2" fmla="val 8289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zh-CN" sz="2800" dirty="0">
                <a:solidFill>
                  <a:schemeClr val="tx1"/>
                </a:solidFill>
              </a:rPr>
              <a:t>あともう少しで合格できるよ</a:t>
            </a:r>
          </a:p>
        </p:txBody>
      </p:sp>
      <p:sp>
        <p:nvSpPr>
          <p:cNvPr id="12" name="矩形标注 7"/>
          <p:cNvSpPr/>
          <p:nvPr/>
        </p:nvSpPr>
        <p:spPr>
          <a:xfrm>
            <a:off x="4800600" y="3667125"/>
            <a:ext cx="2482623" cy="1229360"/>
          </a:xfrm>
          <a:prstGeom prst="wedgeRectCallout">
            <a:avLst>
              <a:gd name="adj1" fmla="val -59797"/>
              <a:gd name="adj2" fmla="val 8289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zh-CN" sz="2800" dirty="0">
                <a:solidFill>
                  <a:schemeClr val="tx1"/>
                </a:solidFill>
              </a:rPr>
              <a:t>早く外線電話に出てほしい</a:t>
            </a:r>
          </a:p>
        </p:txBody>
      </p:sp>
      <p:sp>
        <p:nvSpPr>
          <p:cNvPr id="16" name="文本框 5"/>
          <p:cNvSpPr txBox="1"/>
          <p:nvPr/>
        </p:nvSpPr>
        <p:spPr>
          <a:xfrm>
            <a:off x="346982" y="1241011"/>
            <a:ext cx="5823177" cy="523220"/>
          </a:xfrm>
          <a:prstGeom prst="rect">
            <a:avLst/>
          </a:prstGeom>
          <a:noFill/>
        </p:spPr>
        <p:txBody>
          <a:bodyPr wrap="square" rtlCol="0">
            <a:spAutoFit/>
          </a:bodyPr>
          <a:lstStyle/>
          <a:p>
            <a:r>
              <a:rPr lang="ja-JP" altLang="en-US" sz="2800" dirty="0" smtClean="0"/>
              <a:t>ある面談の時で・・・</a:t>
            </a:r>
            <a:endParaRPr lang="ja-JP" altLang="zh-CN" sz="2800" dirty="0"/>
          </a:p>
        </p:txBody>
      </p:sp>
      <p:pic>
        <p:nvPicPr>
          <p:cNvPr id="18" name="図 17" descr="cut36_fukidashinashi.png"/>
          <p:cNvPicPr>
            <a:picLocks noChangeAspect="1"/>
          </p:cNvPicPr>
          <p:nvPr/>
        </p:nvPicPr>
        <p:blipFill>
          <a:blip r:embed="rId3" cstate="print"/>
          <a:stretch>
            <a:fillRect/>
          </a:stretch>
        </p:blipFill>
        <p:spPr>
          <a:xfrm>
            <a:off x="-788458" y="1590675"/>
            <a:ext cx="7636934" cy="429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755651"/>
            <a:ext cx="6851334" cy="475615"/>
          </a:xfrm>
        </p:spPr>
        <p:txBody>
          <a:bodyPr>
            <a:normAutofit fontScale="90000"/>
          </a:bodyPr>
          <a:lstStyle/>
          <a:p>
            <a:pPr algn="r"/>
            <a:r>
              <a:rPr lang="ja-JP" altLang="en-US" sz="3600" dirty="0" smtClean="0">
                <a:sym typeface="+mn-ea"/>
              </a:rPr>
              <a:t>①外国人</a:t>
            </a:r>
            <a:r>
              <a:rPr lang="ja-JP" altLang="en-US" sz="3600" dirty="0">
                <a:sym typeface="+mn-ea"/>
              </a:rPr>
              <a:t>だからという意識を捨てた</a:t>
            </a:r>
            <a:r>
              <a:rPr lang="ja-JP" altLang="en-US" dirty="0"/>
              <a:t/>
            </a:r>
            <a:br>
              <a:rPr lang="ja-JP" altLang="en-US" dirty="0"/>
            </a:br>
            <a:endParaRPr lang="zh-CN" altLang="en-US"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9</a:t>
            </a:fld>
            <a:endParaRPr lang="zh-CN" altLang="en-US"/>
          </a:p>
        </p:txBody>
      </p:sp>
      <p:pic>
        <p:nvPicPr>
          <p:cNvPr id="9" name="图片 8" descr="fa101man036"/>
          <p:cNvPicPr>
            <a:picLocks noChangeAspect="1"/>
          </p:cNvPicPr>
          <p:nvPr/>
        </p:nvPicPr>
        <p:blipFill>
          <a:blip r:embed="rId3" cstate="print"/>
          <a:stretch>
            <a:fillRect/>
          </a:stretch>
        </p:blipFill>
        <p:spPr>
          <a:xfrm>
            <a:off x="1466850" y="2439500"/>
            <a:ext cx="2152650" cy="3393616"/>
          </a:xfrm>
          <a:prstGeom prst="rect">
            <a:avLst/>
          </a:prstGeom>
        </p:spPr>
      </p:pic>
      <p:sp>
        <p:nvSpPr>
          <p:cNvPr id="12" name="云形标注 11"/>
          <p:cNvSpPr/>
          <p:nvPr/>
        </p:nvSpPr>
        <p:spPr>
          <a:xfrm>
            <a:off x="3848100" y="1143001"/>
            <a:ext cx="3781425" cy="2828926"/>
          </a:xfrm>
          <a:prstGeom prst="cloudCallout">
            <a:avLst>
              <a:gd name="adj1" fmla="val -44973"/>
              <a:gd name="adj2" fmla="val 50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周りの先輩社員は自分が外国人だからと思って特別扱いはしていないんだ</a:t>
            </a:r>
            <a:endParaRPr lang="ja-JP" altLang="zh-CN" sz="2400" dirty="0"/>
          </a:p>
        </p:txBody>
      </p:sp>
      <p:sp>
        <p:nvSpPr>
          <p:cNvPr id="11" name="正方形/長方形 10"/>
          <p:cNvSpPr/>
          <p:nvPr/>
        </p:nvSpPr>
        <p:spPr>
          <a:xfrm>
            <a:off x="510296" y="4030922"/>
            <a:ext cx="7614529" cy="1273629"/>
          </a:xfrm>
          <a:prstGeom prst="rect">
            <a:avLst/>
          </a:prstGeom>
          <a:solidFill>
            <a:schemeClr val="accent3">
              <a:lumMod val="20000"/>
              <a:lumOff val="8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kumimoji="1" lang="ja-JP" altLang="en-US" sz="2800" dirty="0" smtClean="0">
                <a:solidFill>
                  <a:srgbClr val="FF0000"/>
                </a:solidFill>
              </a:rPr>
              <a:t>周りの先輩は自分が外国人ではなく、</a:t>
            </a:r>
            <a:r>
              <a:rPr kumimoji="1" lang="en-US" altLang="ja-JP" sz="2800" dirty="0" smtClean="0">
                <a:solidFill>
                  <a:srgbClr val="FF0000"/>
                </a:solidFill>
              </a:rPr>
              <a:t>JAST</a:t>
            </a:r>
            <a:r>
              <a:rPr kumimoji="1" lang="ja-JP" altLang="en-US" sz="2800" dirty="0" smtClean="0">
                <a:solidFill>
                  <a:srgbClr val="FF0000"/>
                </a:solidFill>
              </a:rPr>
              <a:t>の</a:t>
            </a:r>
            <a:endParaRPr kumimoji="1" lang="en-US" altLang="ja-JP" sz="2800" dirty="0" smtClean="0">
              <a:solidFill>
                <a:srgbClr val="FF0000"/>
              </a:solidFill>
            </a:endParaRPr>
          </a:p>
          <a:p>
            <a:r>
              <a:rPr kumimoji="1" lang="ja-JP" altLang="en-US" sz="2800" dirty="0" smtClean="0">
                <a:solidFill>
                  <a:srgbClr val="FF0000"/>
                </a:solidFill>
              </a:rPr>
              <a:t>新入社員として見ている</a:t>
            </a:r>
            <a:endParaRPr kumimoji="1" lang="ja-JP" altLang="en-US" sz="2800" dirty="0">
              <a:solidFill>
                <a:srgbClr val="FF0000"/>
              </a:solidFill>
            </a:endParaRPr>
          </a:p>
        </p:txBody>
      </p:sp>
      <p:sp>
        <p:nvSpPr>
          <p:cNvPr id="13" name="圆角矩形 3"/>
          <p:cNvSpPr/>
          <p:nvPr/>
        </p:nvSpPr>
        <p:spPr>
          <a:xfrm>
            <a:off x="343371" y="1234850"/>
            <a:ext cx="3133254" cy="499564"/>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t>意識の変化</a:t>
            </a:r>
            <a:endParaRPr lang="ja-JP" altLang="zh-CN"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トラベル">
  <a:themeElements>
    <a:clrScheme name="トラベル">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トラベル">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トラベル">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75</TotalTime>
  <Words>2307</Words>
  <Application>Microsoft Office PowerPoint</Application>
  <PresentationFormat>画面に合わせる (4:3)</PresentationFormat>
  <Paragraphs>273</Paragraphs>
  <Slides>28</Slides>
  <Notes>28</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トラベル</vt:lpstr>
      <vt:lpstr>新入社員成果発表会</vt:lpstr>
      <vt:lpstr>目次</vt:lpstr>
      <vt:lpstr>スライド 3</vt:lpstr>
      <vt:lpstr>自分の成長</vt:lpstr>
      <vt:lpstr>自分の成長</vt:lpstr>
      <vt:lpstr>①外国人だからという意識を捨てた </vt:lpstr>
      <vt:lpstr>①外国人だからという意識を捨てた </vt:lpstr>
      <vt:lpstr>①外国人だからという意識を捨てた </vt:lpstr>
      <vt:lpstr>①外国人だからという意識を捨てた </vt:lpstr>
      <vt:lpstr>①外国人だからという意識を捨てた </vt:lpstr>
      <vt:lpstr>①外国人だからという意識を捨てた </vt:lpstr>
      <vt:lpstr>自分の成長</vt:lpstr>
      <vt:lpstr>②ユーザ意識を身につけた </vt:lpstr>
      <vt:lpstr>②ユーザ意識を身につけた </vt:lpstr>
      <vt:lpstr>②ユーザ意識を身につけた </vt:lpstr>
      <vt:lpstr>②ユーザ意識を身につけた </vt:lpstr>
      <vt:lpstr>②ユーザ意識を身につけた </vt:lpstr>
      <vt:lpstr>②ユーザ意識を身につけた </vt:lpstr>
      <vt:lpstr>自分の成長</vt:lpstr>
      <vt:lpstr>③正確性の大切さを理解した </vt:lpstr>
      <vt:lpstr>③正確性の大切さを理解した </vt:lpstr>
      <vt:lpstr>③正確性の大切さを理解した </vt:lpstr>
      <vt:lpstr>③正確性の大切さを理解した </vt:lpstr>
      <vt:lpstr>③正確性の大切さを理解した </vt:lpstr>
      <vt:lpstr>現時点の課題</vt:lpstr>
      <vt:lpstr>現時点の課題</vt:lpstr>
      <vt:lpstr>将来展望</vt:lpstr>
      <vt:lpstr>最後に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liuhuan</dc:creator>
  <cp:lastModifiedBy>p.zhang</cp:lastModifiedBy>
  <cp:revision>133</cp:revision>
  <dcterms:created xsi:type="dcterms:W3CDTF">2017-02-28T13:33:00Z</dcterms:created>
  <dcterms:modified xsi:type="dcterms:W3CDTF">2017-03-13T01:43:30Z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