
<file path=[Content_Types].xml><?xml version="1.0" encoding="utf-8"?>
<Types xmlns="http://schemas.openxmlformats.org/package/2006/content-types">
  <Override PartName="/ppt/slides/slide29.xml" ContentType="application/vnd.openxmlformats-officedocument.presentationml.slide+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53" r:id="rId1"/>
    <p:sldMasterId id="2147483867" r:id="rId2"/>
  </p:sldMasterIdLst>
  <p:notesMasterIdLst>
    <p:notesMasterId r:id="rId45"/>
  </p:notesMasterIdLst>
  <p:handoutMasterIdLst>
    <p:handoutMasterId r:id="rId46"/>
  </p:handoutMasterIdLst>
  <p:sldIdLst>
    <p:sldId id="256" r:id="rId3"/>
    <p:sldId id="257" r:id="rId4"/>
    <p:sldId id="258" r:id="rId5"/>
    <p:sldId id="259" r:id="rId6"/>
    <p:sldId id="285" r:id="rId7"/>
    <p:sldId id="297" r:id="rId8"/>
    <p:sldId id="317" r:id="rId9"/>
    <p:sldId id="261" r:id="rId10"/>
    <p:sldId id="313" r:id="rId11"/>
    <p:sldId id="262" r:id="rId12"/>
    <p:sldId id="273" r:id="rId13"/>
    <p:sldId id="269" r:id="rId14"/>
    <p:sldId id="314" r:id="rId15"/>
    <p:sldId id="283" r:id="rId16"/>
    <p:sldId id="263" r:id="rId17"/>
    <p:sldId id="294" r:id="rId18"/>
    <p:sldId id="274" r:id="rId19"/>
    <p:sldId id="288" r:id="rId20"/>
    <p:sldId id="270" r:id="rId21"/>
    <p:sldId id="275" r:id="rId22"/>
    <p:sldId id="315" r:id="rId23"/>
    <p:sldId id="264" r:id="rId24"/>
    <p:sldId id="271" r:id="rId25"/>
    <p:sldId id="290" r:id="rId26"/>
    <p:sldId id="316" r:id="rId27"/>
    <p:sldId id="265" r:id="rId28"/>
    <p:sldId id="293" r:id="rId29"/>
    <p:sldId id="318" r:id="rId30"/>
    <p:sldId id="299" r:id="rId31"/>
    <p:sldId id="312" r:id="rId32"/>
    <p:sldId id="301" r:id="rId33"/>
    <p:sldId id="302" r:id="rId34"/>
    <p:sldId id="300" r:id="rId35"/>
    <p:sldId id="303" r:id="rId36"/>
    <p:sldId id="319" r:id="rId37"/>
    <p:sldId id="268" r:id="rId38"/>
    <p:sldId id="320" r:id="rId39"/>
    <p:sldId id="272" r:id="rId40"/>
    <p:sldId id="304" r:id="rId41"/>
    <p:sldId id="267" r:id="rId42"/>
    <p:sldId id="276" r:id="rId43"/>
    <p:sldId id="305" r:id="rId44"/>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1BC"/>
    <a:srgbClr val="E03253"/>
    <a:srgbClr val="4D4D4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00" autoAdjust="0"/>
    <p:restoredTop sz="60025" autoAdjust="0"/>
  </p:normalViewPr>
  <p:slideViewPr>
    <p:cSldViewPr snapToGrid="0">
      <p:cViewPr varScale="1">
        <p:scale>
          <a:sx n="45" d="100"/>
          <a:sy n="45" d="100"/>
        </p:scale>
        <p:origin x="-1650"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51"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A7183E-4957-45BF-BE0E-302616EC15F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kumimoji="1" lang="ja-JP" altLang="en-US"/>
        </a:p>
      </dgm:t>
    </dgm:pt>
    <dgm:pt modelId="{8F7D7B00-DDC4-48BB-8DDA-6E8DC14FE24C}">
      <dgm:prSet phldrT="[テキスト]"/>
      <dgm:spPr/>
      <dgm:t>
        <a:bodyPr/>
        <a:lstStyle/>
        <a:p>
          <a:r>
            <a:rPr kumimoji="1" lang="ja-JP" altLang="en-US" dirty="0">
              <a:latin typeface="メイリオ" panose="020B0604030504040204" pitchFamily="50" charset="-128"/>
              <a:ea typeface="メイリオ" panose="020B0604030504040204" pitchFamily="50" charset="-128"/>
            </a:rPr>
            <a:t>テスト実施</a:t>
          </a:r>
        </a:p>
      </dgm:t>
    </dgm:pt>
    <dgm:pt modelId="{C471310A-9049-4A79-AC4D-E9E212662576}" type="parTrans" cxnId="{C95A5CD0-707E-4487-B781-AF7B90E697B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CB77872B-9447-431B-B093-A4D376BD0626}" type="sibTrans" cxnId="{C95A5CD0-707E-4487-B781-AF7B90E697B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917F539E-4EE4-452E-8DE0-E49FA59CE3BE}">
      <dgm:prSet phldrT="[テキスト]"/>
      <dgm:spPr/>
      <dgm:t>
        <a:bodyPr/>
        <a:lstStyle/>
        <a:p>
          <a:r>
            <a:rPr kumimoji="1" lang="ja-JP" altLang="en-US" dirty="0">
              <a:latin typeface="メイリオ" panose="020B0604030504040204" pitchFamily="50" charset="-128"/>
              <a:ea typeface="メイリオ" panose="020B0604030504040204" pitchFamily="50" charset="-128"/>
            </a:rPr>
            <a:t>受入テスト</a:t>
          </a:r>
        </a:p>
      </dgm:t>
    </dgm:pt>
    <dgm:pt modelId="{831F66FC-2F3D-45F6-B383-E4A3F2300390}" type="parTrans" cxnId="{B8969F0A-8390-4A91-8D98-4EEE3E452E5C}">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25BC19E5-C54E-45D1-B632-B8DD851042F2}" type="sibTrans" cxnId="{B8969F0A-8390-4A91-8D98-4EEE3E452E5C}">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BCD79429-8ED4-4FA0-A688-42DFFF8BAB6F}">
      <dgm:prSet phldrT="[テキスト]"/>
      <dgm:spPr/>
      <dgm:t>
        <a:bodyPr/>
        <a:lstStyle/>
        <a:p>
          <a:r>
            <a:rPr kumimoji="1" lang="ja-JP" altLang="en-US" dirty="0">
              <a:latin typeface="メイリオ" panose="020B0604030504040204" pitchFamily="50" charset="-128"/>
              <a:ea typeface="メイリオ" panose="020B0604030504040204" pitchFamily="50" charset="-128"/>
            </a:rPr>
            <a:t>結合テスト</a:t>
          </a:r>
        </a:p>
      </dgm:t>
    </dgm:pt>
    <dgm:pt modelId="{63E225A2-42BB-4F66-8A59-B8B8E46FB9D4}" type="parTrans" cxnId="{1175366B-771D-4DC1-8ED6-8BD06CED4928}">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BA376DD3-6333-4114-9E41-62B8C9DF4321}" type="sibTrans" cxnId="{1175366B-771D-4DC1-8ED6-8BD06CED4928}">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3D559FAF-C957-4398-9F6E-440D0105FA5C}">
      <dgm:prSet phldrT="[テキスト]"/>
      <dgm:spPr/>
      <dgm:t>
        <a:bodyPr/>
        <a:lstStyle/>
        <a:p>
          <a:r>
            <a:rPr kumimoji="1" lang="ja-JP" altLang="en-US" dirty="0">
              <a:latin typeface="メイリオ" panose="020B0604030504040204" pitchFamily="50" charset="-128"/>
              <a:ea typeface="メイリオ" panose="020B0604030504040204" pitchFamily="50" charset="-128"/>
            </a:rPr>
            <a:t>障害対応</a:t>
          </a:r>
        </a:p>
      </dgm:t>
    </dgm:pt>
    <dgm:pt modelId="{6A2D2797-FD9B-4679-B0B4-3671CE417BA9}" type="parTrans" cxnId="{32216C3C-2482-44DD-97EC-ED0BF8FDD88A}">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8648755D-C762-425D-B435-861F6500356B}" type="sibTrans" cxnId="{32216C3C-2482-44DD-97EC-ED0BF8FDD88A}">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5DD9D399-8A95-43EA-B58C-3FF3535D8C0D}">
      <dgm:prSet phldrT="[テキスト]"/>
      <dgm:spPr/>
      <dgm:t>
        <a:bodyPr/>
        <a:lstStyle/>
        <a:p>
          <a:r>
            <a:rPr kumimoji="1" lang="ja-JP" altLang="en-US" dirty="0">
              <a:latin typeface="メイリオ" panose="020B0604030504040204" pitchFamily="50" charset="-128"/>
              <a:ea typeface="メイリオ" panose="020B0604030504040204" pitchFamily="50" charset="-128"/>
            </a:rPr>
            <a:t>不具合の</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改修</a:t>
          </a:r>
          <a:endParaRPr kumimoji="1" lang="en-US" altLang="ja-JP" dirty="0">
            <a:latin typeface="メイリオ" panose="020B0604030504040204" pitchFamily="50" charset="-128"/>
            <a:ea typeface="メイリオ" panose="020B0604030504040204" pitchFamily="50" charset="-128"/>
          </a:endParaRPr>
        </a:p>
      </dgm:t>
    </dgm:pt>
    <dgm:pt modelId="{C1FDBCCE-21F6-49A9-AE91-B796D50C5F7A}" type="parTrans" cxnId="{21B52524-5EB0-4FBE-8368-27455533A06B}">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6AD0873A-52B4-4342-AE6B-162FF8A42951}" type="sibTrans" cxnId="{21B52524-5EB0-4FBE-8368-27455533A06B}">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155D3764-C715-47C0-B990-90FF531B5B24}">
      <dgm:prSet phldrT="[テキスト]"/>
      <dgm:spPr/>
      <dgm:t>
        <a:bodyPr/>
        <a:lstStyle/>
        <a:p>
          <a:r>
            <a:rPr kumimoji="1" lang="ja-JP" altLang="en-US" dirty="0">
              <a:latin typeface="メイリオ" panose="020B0604030504040204" pitchFamily="50" charset="-128"/>
              <a:ea typeface="メイリオ" panose="020B0604030504040204" pitchFamily="50" charset="-128"/>
            </a:rPr>
            <a:t>製造</a:t>
          </a:r>
        </a:p>
      </dgm:t>
    </dgm:pt>
    <dgm:pt modelId="{D04C7138-9793-47B0-9ABA-524F99348E3B}" type="parTrans" cxnId="{C23D272B-6296-4624-A315-1B0EE427BBFE}">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6FEAEA4A-CA0B-467D-88A2-FDFC812B532D}" type="sibTrans" cxnId="{C23D272B-6296-4624-A315-1B0EE427BBFE}">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4A59CC75-D6B2-4E01-8B7D-4E8F5973CFAC}">
      <dgm:prSet phldrT="[テキスト]"/>
      <dgm:spPr/>
      <dgm:t>
        <a:bodyPr/>
        <a:lstStyle/>
        <a:p>
          <a:r>
            <a:rPr kumimoji="1" lang="ja-JP" altLang="en-US" dirty="0">
              <a:latin typeface="メイリオ" panose="020B0604030504040204" pitchFamily="50" charset="-128"/>
              <a:ea typeface="メイリオ" panose="020B0604030504040204" pitchFamily="50" charset="-128"/>
            </a:rPr>
            <a:t>バッチの</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作成</a:t>
          </a:r>
        </a:p>
      </dgm:t>
    </dgm:pt>
    <dgm:pt modelId="{BD8B3EFD-581E-4921-9CDC-0F2F0CF45CC7}" type="parTrans" cxnId="{09E5EA06-D334-4FD1-B818-5EE5B414DCFE}">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D423B779-DBDE-46F6-A88B-B908E070BCA9}" type="sibTrans" cxnId="{09E5EA06-D334-4FD1-B818-5EE5B414DCFE}">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AF33FA99-ECCD-4715-B8A5-DECC3ADAB923}" type="pres">
      <dgm:prSet presAssocID="{2BA7183E-4957-45BF-BE0E-302616EC15F6}" presName="theList" presStyleCnt="0">
        <dgm:presLayoutVars>
          <dgm:dir/>
          <dgm:animLvl val="lvl"/>
          <dgm:resizeHandles val="exact"/>
        </dgm:presLayoutVars>
      </dgm:prSet>
      <dgm:spPr/>
      <dgm:t>
        <a:bodyPr/>
        <a:lstStyle/>
        <a:p>
          <a:endParaRPr kumimoji="1" lang="ja-JP" altLang="en-US"/>
        </a:p>
      </dgm:t>
    </dgm:pt>
    <dgm:pt modelId="{0DBF9686-EC39-4A39-9926-5ED55C8C61E2}" type="pres">
      <dgm:prSet presAssocID="{8F7D7B00-DDC4-48BB-8DDA-6E8DC14FE24C}" presName="compNode" presStyleCnt="0"/>
      <dgm:spPr/>
    </dgm:pt>
    <dgm:pt modelId="{8F2D403A-E6AF-4C54-9010-1E1A57222449}" type="pres">
      <dgm:prSet presAssocID="{8F7D7B00-DDC4-48BB-8DDA-6E8DC14FE24C}" presName="aNode" presStyleLbl="bgShp" presStyleIdx="0" presStyleCnt="3" custLinFactNeighborX="-54807" custLinFactNeighborY="19894"/>
      <dgm:spPr/>
      <dgm:t>
        <a:bodyPr/>
        <a:lstStyle/>
        <a:p>
          <a:endParaRPr kumimoji="1" lang="ja-JP" altLang="en-US"/>
        </a:p>
      </dgm:t>
    </dgm:pt>
    <dgm:pt modelId="{BA644BB9-4850-49A9-834B-562C574EB817}" type="pres">
      <dgm:prSet presAssocID="{8F7D7B00-DDC4-48BB-8DDA-6E8DC14FE24C}" presName="textNode" presStyleLbl="bgShp" presStyleIdx="0" presStyleCnt="3"/>
      <dgm:spPr/>
      <dgm:t>
        <a:bodyPr/>
        <a:lstStyle/>
        <a:p>
          <a:endParaRPr kumimoji="1" lang="ja-JP" altLang="en-US"/>
        </a:p>
      </dgm:t>
    </dgm:pt>
    <dgm:pt modelId="{407ECE2F-39BF-4722-A5B9-F4232BF2B6AD}" type="pres">
      <dgm:prSet presAssocID="{8F7D7B00-DDC4-48BB-8DDA-6E8DC14FE24C}" presName="compChildNode" presStyleCnt="0"/>
      <dgm:spPr/>
    </dgm:pt>
    <dgm:pt modelId="{4571150A-97FB-4ED0-B7CC-EA315DF7345A}" type="pres">
      <dgm:prSet presAssocID="{8F7D7B00-DDC4-48BB-8DDA-6E8DC14FE24C}" presName="theInnerList" presStyleCnt="0"/>
      <dgm:spPr/>
    </dgm:pt>
    <dgm:pt modelId="{3051086A-9CC2-453D-BD53-BED1620C6487}" type="pres">
      <dgm:prSet presAssocID="{917F539E-4EE4-452E-8DE0-E49FA59CE3BE}" presName="childNode" presStyleLbl="node1" presStyleIdx="0" presStyleCnt="4">
        <dgm:presLayoutVars>
          <dgm:bulletEnabled val="1"/>
        </dgm:presLayoutVars>
      </dgm:prSet>
      <dgm:spPr/>
      <dgm:t>
        <a:bodyPr/>
        <a:lstStyle/>
        <a:p>
          <a:endParaRPr kumimoji="1" lang="ja-JP" altLang="en-US"/>
        </a:p>
      </dgm:t>
    </dgm:pt>
    <dgm:pt modelId="{EA7FD4C0-EC0F-478B-A295-D72EA8E9591E}" type="pres">
      <dgm:prSet presAssocID="{917F539E-4EE4-452E-8DE0-E49FA59CE3BE}" presName="aSpace2" presStyleCnt="0"/>
      <dgm:spPr/>
    </dgm:pt>
    <dgm:pt modelId="{68E00AAE-EA0D-4E29-8CA1-FA9C6A3105AE}" type="pres">
      <dgm:prSet presAssocID="{BCD79429-8ED4-4FA0-A688-42DFFF8BAB6F}" presName="childNode" presStyleLbl="node1" presStyleIdx="1" presStyleCnt="4">
        <dgm:presLayoutVars>
          <dgm:bulletEnabled val="1"/>
        </dgm:presLayoutVars>
      </dgm:prSet>
      <dgm:spPr/>
      <dgm:t>
        <a:bodyPr/>
        <a:lstStyle/>
        <a:p>
          <a:endParaRPr kumimoji="1" lang="ja-JP" altLang="en-US"/>
        </a:p>
      </dgm:t>
    </dgm:pt>
    <dgm:pt modelId="{F13FB60A-C799-4709-B3BB-A7291DFDAD95}" type="pres">
      <dgm:prSet presAssocID="{8F7D7B00-DDC4-48BB-8DDA-6E8DC14FE24C}" presName="aSpace" presStyleCnt="0"/>
      <dgm:spPr/>
    </dgm:pt>
    <dgm:pt modelId="{728FDDD1-27F5-46EA-B36E-68254FD73D06}" type="pres">
      <dgm:prSet presAssocID="{3D559FAF-C957-4398-9F6E-440D0105FA5C}" presName="compNode" presStyleCnt="0"/>
      <dgm:spPr/>
    </dgm:pt>
    <dgm:pt modelId="{6AA96EF0-D87D-4608-B8F6-99AF41D60C2D}" type="pres">
      <dgm:prSet presAssocID="{3D559FAF-C957-4398-9F6E-440D0105FA5C}" presName="aNode" presStyleLbl="bgShp" presStyleIdx="1" presStyleCnt="3"/>
      <dgm:spPr/>
      <dgm:t>
        <a:bodyPr/>
        <a:lstStyle/>
        <a:p>
          <a:endParaRPr kumimoji="1" lang="ja-JP" altLang="en-US"/>
        </a:p>
      </dgm:t>
    </dgm:pt>
    <dgm:pt modelId="{49E9738E-2E47-43D8-9AD6-A43EC05D5C26}" type="pres">
      <dgm:prSet presAssocID="{3D559FAF-C957-4398-9F6E-440D0105FA5C}" presName="textNode" presStyleLbl="bgShp" presStyleIdx="1" presStyleCnt="3"/>
      <dgm:spPr/>
      <dgm:t>
        <a:bodyPr/>
        <a:lstStyle/>
        <a:p>
          <a:endParaRPr kumimoji="1" lang="ja-JP" altLang="en-US"/>
        </a:p>
      </dgm:t>
    </dgm:pt>
    <dgm:pt modelId="{5D7604FD-678E-4E73-91C4-8FAD6DC56B4D}" type="pres">
      <dgm:prSet presAssocID="{3D559FAF-C957-4398-9F6E-440D0105FA5C}" presName="compChildNode" presStyleCnt="0"/>
      <dgm:spPr/>
    </dgm:pt>
    <dgm:pt modelId="{AE5A20DC-7727-4B0C-AC43-885BBF607DCA}" type="pres">
      <dgm:prSet presAssocID="{3D559FAF-C957-4398-9F6E-440D0105FA5C}" presName="theInnerList" presStyleCnt="0"/>
      <dgm:spPr/>
    </dgm:pt>
    <dgm:pt modelId="{05754C36-9DAB-42DD-AAF3-6AC401C8B911}" type="pres">
      <dgm:prSet presAssocID="{5DD9D399-8A95-43EA-B58C-3FF3535D8C0D}" presName="childNode" presStyleLbl="node1" presStyleIdx="2" presStyleCnt="4">
        <dgm:presLayoutVars>
          <dgm:bulletEnabled val="1"/>
        </dgm:presLayoutVars>
      </dgm:prSet>
      <dgm:spPr/>
      <dgm:t>
        <a:bodyPr/>
        <a:lstStyle/>
        <a:p>
          <a:endParaRPr kumimoji="1" lang="ja-JP" altLang="en-US"/>
        </a:p>
      </dgm:t>
    </dgm:pt>
    <dgm:pt modelId="{7CADCDE8-8AF9-413C-BE7F-FEF406848311}" type="pres">
      <dgm:prSet presAssocID="{3D559FAF-C957-4398-9F6E-440D0105FA5C}" presName="aSpace" presStyleCnt="0"/>
      <dgm:spPr/>
    </dgm:pt>
    <dgm:pt modelId="{E33D1A0B-C70B-4BA0-BBB0-2B724B4F03D7}" type="pres">
      <dgm:prSet presAssocID="{155D3764-C715-47C0-B990-90FF531B5B24}" presName="compNode" presStyleCnt="0"/>
      <dgm:spPr/>
    </dgm:pt>
    <dgm:pt modelId="{4C7E370F-C43B-4372-8B94-EA6431ABF75B}" type="pres">
      <dgm:prSet presAssocID="{155D3764-C715-47C0-B990-90FF531B5B24}" presName="aNode" presStyleLbl="bgShp" presStyleIdx="2" presStyleCnt="3"/>
      <dgm:spPr/>
      <dgm:t>
        <a:bodyPr/>
        <a:lstStyle/>
        <a:p>
          <a:endParaRPr kumimoji="1" lang="ja-JP" altLang="en-US"/>
        </a:p>
      </dgm:t>
    </dgm:pt>
    <dgm:pt modelId="{E0D46977-7263-4A54-A358-B94996F83044}" type="pres">
      <dgm:prSet presAssocID="{155D3764-C715-47C0-B990-90FF531B5B24}" presName="textNode" presStyleLbl="bgShp" presStyleIdx="2" presStyleCnt="3"/>
      <dgm:spPr/>
      <dgm:t>
        <a:bodyPr/>
        <a:lstStyle/>
        <a:p>
          <a:endParaRPr kumimoji="1" lang="ja-JP" altLang="en-US"/>
        </a:p>
      </dgm:t>
    </dgm:pt>
    <dgm:pt modelId="{408665B7-49DE-4E90-BDE1-2A5192363735}" type="pres">
      <dgm:prSet presAssocID="{155D3764-C715-47C0-B990-90FF531B5B24}" presName="compChildNode" presStyleCnt="0"/>
      <dgm:spPr/>
    </dgm:pt>
    <dgm:pt modelId="{39666D24-19E3-435F-ABFE-242C4AE0E96E}" type="pres">
      <dgm:prSet presAssocID="{155D3764-C715-47C0-B990-90FF531B5B24}" presName="theInnerList" presStyleCnt="0"/>
      <dgm:spPr/>
    </dgm:pt>
    <dgm:pt modelId="{9333DD7B-A54F-4503-A631-C81B30DFAA88}" type="pres">
      <dgm:prSet presAssocID="{4A59CC75-D6B2-4E01-8B7D-4E8F5973CFAC}" presName="childNode" presStyleLbl="node1" presStyleIdx="3" presStyleCnt="4" custLinFactNeighborX="754" custLinFactNeighborY="407">
        <dgm:presLayoutVars>
          <dgm:bulletEnabled val="1"/>
        </dgm:presLayoutVars>
      </dgm:prSet>
      <dgm:spPr/>
      <dgm:t>
        <a:bodyPr/>
        <a:lstStyle/>
        <a:p>
          <a:endParaRPr kumimoji="1" lang="ja-JP" altLang="en-US"/>
        </a:p>
      </dgm:t>
    </dgm:pt>
  </dgm:ptLst>
  <dgm:cxnLst>
    <dgm:cxn modelId="{C23D272B-6296-4624-A315-1B0EE427BBFE}" srcId="{2BA7183E-4957-45BF-BE0E-302616EC15F6}" destId="{155D3764-C715-47C0-B990-90FF531B5B24}" srcOrd="2" destOrd="0" parTransId="{D04C7138-9793-47B0-9ABA-524F99348E3B}" sibTransId="{6FEAEA4A-CA0B-467D-88A2-FDFC812B532D}"/>
    <dgm:cxn modelId="{0E77003E-F3E3-4DE4-8463-2B653BA3BD3D}" type="presOf" srcId="{155D3764-C715-47C0-B990-90FF531B5B24}" destId="{E0D46977-7263-4A54-A358-B94996F83044}" srcOrd="1" destOrd="0" presId="urn:microsoft.com/office/officeart/2005/8/layout/lProcess2"/>
    <dgm:cxn modelId="{7D7A6E55-C383-4D0D-8B09-E5FC97F53E39}" type="presOf" srcId="{3D559FAF-C957-4398-9F6E-440D0105FA5C}" destId="{6AA96EF0-D87D-4608-B8F6-99AF41D60C2D}" srcOrd="0" destOrd="0" presId="urn:microsoft.com/office/officeart/2005/8/layout/lProcess2"/>
    <dgm:cxn modelId="{21B52524-5EB0-4FBE-8368-27455533A06B}" srcId="{3D559FAF-C957-4398-9F6E-440D0105FA5C}" destId="{5DD9D399-8A95-43EA-B58C-3FF3535D8C0D}" srcOrd="0" destOrd="0" parTransId="{C1FDBCCE-21F6-49A9-AE91-B796D50C5F7A}" sibTransId="{6AD0873A-52B4-4342-AE6B-162FF8A42951}"/>
    <dgm:cxn modelId="{09E5EA06-D334-4FD1-B818-5EE5B414DCFE}" srcId="{155D3764-C715-47C0-B990-90FF531B5B24}" destId="{4A59CC75-D6B2-4E01-8B7D-4E8F5973CFAC}" srcOrd="0" destOrd="0" parTransId="{BD8B3EFD-581E-4921-9CDC-0F2F0CF45CC7}" sibTransId="{D423B779-DBDE-46F6-A88B-B908E070BCA9}"/>
    <dgm:cxn modelId="{56ACF446-5240-460F-B349-786E83F2726A}" type="presOf" srcId="{BCD79429-8ED4-4FA0-A688-42DFFF8BAB6F}" destId="{68E00AAE-EA0D-4E29-8CA1-FA9C6A3105AE}" srcOrd="0" destOrd="0" presId="urn:microsoft.com/office/officeart/2005/8/layout/lProcess2"/>
    <dgm:cxn modelId="{C95A5CD0-707E-4487-B781-AF7B90E697B3}" srcId="{2BA7183E-4957-45BF-BE0E-302616EC15F6}" destId="{8F7D7B00-DDC4-48BB-8DDA-6E8DC14FE24C}" srcOrd="0" destOrd="0" parTransId="{C471310A-9049-4A79-AC4D-E9E212662576}" sibTransId="{CB77872B-9447-431B-B093-A4D376BD0626}"/>
    <dgm:cxn modelId="{ED61DD66-BE1A-469F-B6D5-7BD9E7B07F61}" type="presOf" srcId="{155D3764-C715-47C0-B990-90FF531B5B24}" destId="{4C7E370F-C43B-4372-8B94-EA6431ABF75B}" srcOrd="0" destOrd="0" presId="urn:microsoft.com/office/officeart/2005/8/layout/lProcess2"/>
    <dgm:cxn modelId="{0AACDDAB-CA25-40F8-BA5B-D0CA2C524FC9}" type="presOf" srcId="{3D559FAF-C957-4398-9F6E-440D0105FA5C}" destId="{49E9738E-2E47-43D8-9AD6-A43EC05D5C26}" srcOrd="1" destOrd="0" presId="urn:microsoft.com/office/officeart/2005/8/layout/lProcess2"/>
    <dgm:cxn modelId="{4992610B-02F5-417A-8A45-8D67DDE103E9}" type="presOf" srcId="{8F7D7B00-DDC4-48BB-8DDA-6E8DC14FE24C}" destId="{BA644BB9-4850-49A9-834B-562C574EB817}" srcOrd="1" destOrd="0" presId="urn:microsoft.com/office/officeart/2005/8/layout/lProcess2"/>
    <dgm:cxn modelId="{D203E912-6969-4629-B6C8-2945FCAAEB49}" type="presOf" srcId="{8F7D7B00-DDC4-48BB-8DDA-6E8DC14FE24C}" destId="{8F2D403A-E6AF-4C54-9010-1E1A57222449}" srcOrd="0" destOrd="0" presId="urn:microsoft.com/office/officeart/2005/8/layout/lProcess2"/>
    <dgm:cxn modelId="{9FB7ED62-112E-447D-A40A-B37E68D8FF26}" type="presOf" srcId="{5DD9D399-8A95-43EA-B58C-3FF3535D8C0D}" destId="{05754C36-9DAB-42DD-AAF3-6AC401C8B911}" srcOrd="0" destOrd="0" presId="urn:microsoft.com/office/officeart/2005/8/layout/lProcess2"/>
    <dgm:cxn modelId="{79CC1547-18B8-4063-8AB4-42CE98579BF1}" type="presOf" srcId="{2BA7183E-4957-45BF-BE0E-302616EC15F6}" destId="{AF33FA99-ECCD-4715-B8A5-DECC3ADAB923}" srcOrd="0" destOrd="0" presId="urn:microsoft.com/office/officeart/2005/8/layout/lProcess2"/>
    <dgm:cxn modelId="{B8969F0A-8390-4A91-8D98-4EEE3E452E5C}" srcId="{8F7D7B00-DDC4-48BB-8DDA-6E8DC14FE24C}" destId="{917F539E-4EE4-452E-8DE0-E49FA59CE3BE}" srcOrd="0" destOrd="0" parTransId="{831F66FC-2F3D-45F6-B383-E4A3F2300390}" sibTransId="{25BC19E5-C54E-45D1-B632-B8DD851042F2}"/>
    <dgm:cxn modelId="{1175366B-771D-4DC1-8ED6-8BD06CED4928}" srcId="{8F7D7B00-DDC4-48BB-8DDA-6E8DC14FE24C}" destId="{BCD79429-8ED4-4FA0-A688-42DFFF8BAB6F}" srcOrd="1" destOrd="0" parTransId="{63E225A2-42BB-4F66-8A59-B8B8E46FB9D4}" sibTransId="{BA376DD3-6333-4114-9E41-62B8C9DF4321}"/>
    <dgm:cxn modelId="{FC015DDA-83A2-49C6-B877-9AA132604B4A}" type="presOf" srcId="{4A59CC75-D6B2-4E01-8B7D-4E8F5973CFAC}" destId="{9333DD7B-A54F-4503-A631-C81B30DFAA88}" srcOrd="0" destOrd="0" presId="urn:microsoft.com/office/officeart/2005/8/layout/lProcess2"/>
    <dgm:cxn modelId="{32216C3C-2482-44DD-97EC-ED0BF8FDD88A}" srcId="{2BA7183E-4957-45BF-BE0E-302616EC15F6}" destId="{3D559FAF-C957-4398-9F6E-440D0105FA5C}" srcOrd="1" destOrd="0" parTransId="{6A2D2797-FD9B-4679-B0B4-3671CE417BA9}" sibTransId="{8648755D-C762-425D-B435-861F6500356B}"/>
    <dgm:cxn modelId="{6B71A67B-4810-4A93-822A-77BC75E65F12}" type="presOf" srcId="{917F539E-4EE4-452E-8DE0-E49FA59CE3BE}" destId="{3051086A-9CC2-453D-BD53-BED1620C6487}" srcOrd="0" destOrd="0" presId="urn:microsoft.com/office/officeart/2005/8/layout/lProcess2"/>
    <dgm:cxn modelId="{02E3610F-E37D-47B3-9C2B-1E878C8B0656}" type="presParOf" srcId="{AF33FA99-ECCD-4715-B8A5-DECC3ADAB923}" destId="{0DBF9686-EC39-4A39-9926-5ED55C8C61E2}" srcOrd="0" destOrd="0" presId="urn:microsoft.com/office/officeart/2005/8/layout/lProcess2"/>
    <dgm:cxn modelId="{632A8AD1-7448-4BB3-A237-CF265298A38D}" type="presParOf" srcId="{0DBF9686-EC39-4A39-9926-5ED55C8C61E2}" destId="{8F2D403A-E6AF-4C54-9010-1E1A57222449}" srcOrd="0" destOrd="0" presId="urn:microsoft.com/office/officeart/2005/8/layout/lProcess2"/>
    <dgm:cxn modelId="{68A18C8B-C06C-4272-8F6A-ADF185471992}" type="presParOf" srcId="{0DBF9686-EC39-4A39-9926-5ED55C8C61E2}" destId="{BA644BB9-4850-49A9-834B-562C574EB817}" srcOrd="1" destOrd="0" presId="urn:microsoft.com/office/officeart/2005/8/layout/lProcess2"/>
    <dgm:cxn modelId="{F522F311-9526-40C7-B2A9-165B93707730}" type="presParOf" srcId="{0DBF9686-EC39-4A39-9926-5ED55C8C61E2}" destId="{407ECE2F-39BF-4722-A5B9-F4232BF2B6AD}" srcOrd="2" destOrd="0" presId="urn:microsoft.com/office/officeart/2005/8/layout/lProcess2"/>
    <dgm:cxn modelId="{18B1F7DB-080D-4D3B-BCB7-C273A32ED91E}" type="presParOf" srcId="{407ECE2F-39BF-4722-A5B9-F4232BF2B6AD}" destId="{4571150A-97FB-4ED0-B7CC-EA315DF7345A}" srcOrd="0" destOrd="0" presId="urn:microsoft.com/office/officeart/2005/8/layout/lProcess2"/>
    <dgm:cxn modelId="{25D4C15A-FABD-4BE2-9CEE-A8CD6A43B1D8}" type="presParOf" srcId="{4571150A-97FB-4ED0-B7CC-EA315DF7345A}" destId="{3051086A-9CC2-453D-BD53-BED1620C6487}" srcOrd="0" destOrd="0" presId="urn:microsoft.com/office/officeart/2005/8/layout/lProcess2"/>
    <dgm:cxn modelId="{F05FFAE1-A3C1-44B3-818B-31BD1E3CDD65}" type="presParOf" srcId="{4571150A-97FB-4ED0-B7CC-EA315DF7345A}" destId="{EA7FD4C0-EC0F-478B-A295-D72EA8E9591E}" srcOrd="1" destOrd="0" presId="urn:microsoft.com/office/officeart/2005/8/layout/lProcess2"/>
    <dgm:cxn modelId="{A93EC18A-F3E0-4927-A8C7-168901F78F35}" type="presParOf" srcId="{4571150A-97FB-4ED0-B7CC-EA315DF7345A}" destId="{68E00AAE-EA0D-4E29-8CA1-FA9C6A3105AE}" srcOrd="2" destOrd="0" presId="urn:microsoft.com/office/officeart/2005/8/layout/lProcess2"/>
    <dgm:cxn modelId="{AFCB91A6-ED2E-45F9-B7D7-93BE303C14A7}" type="presParOf" srcId="{AF33FA99-ECCD-4715-B8A5-DECC3ADAB923}" destId="{F13FB60A-C799-4709-B3BB-A7291DFDAD95}" srcOrd="1" destOrd="0" presId="urn:microsoft.com/office/officeart/2005/8/layout/lProcess2"/>
    <dgm:cxn modelId="{0428EA22-3DDC-4310-B747-700E5F864DF3}" type="presParOf" srcId="{AF33FA99-ECCD-4715-B8A5-DECC3ADAB923}" destId="{728FDDD1-27F5-46EA-B36E-68254FD73D06}" srcOrd="2" destOrd="0" presId="urn:microsoft.com/office/officeart/2005/8/layout/lProcess2"/>
    <dgm:cxn modelId="{03E5948C-81B5-4892-B2EB-61D8AE4AA850}" type="presParOf" srcId="{728FDDD1-27F5-46EA-B36E-68254FD73D06}" destId="{6AA96EF0-D87D-4608-B8F6-99AF41D60C2D}" srcOrd="0" destOrd="0" presId="urn:microsoft.com/office/officeart/2005/8/layout/lProcess2"/>
    <dgm:cxn modelId="{13F937E8-67A4-4235-BD04-528FF3DE91E2}" type="presParOf" srcId="{728FDDD1-27F5-46EA-B36E-68254FD73D06}" destId="{49E9738E-2E47-43D8-9AD6-A43EC05D5C26}" srcOrd="1" destOrd="0" presId="urn:microsoft.com/office/officeart/2005/8/layout/lProcess2"/>
    <dgm:cxn modelId="{E40E1F6B-F6B3-4CBD-B2FE-2AE459275021}" type="presParOf" srcId="{728FDDD1-27F5-46EA-B36E-68254FD73D06}" destId="{5D7604FD-678E-4E73-91C4-8FAD6DC56B4D}" srcOrd="2" destOrd="0" presId="urn:microsoft.com/office/officeart/2005/8/layout/lProcess2"/>
    <dgm:cxn modelId="{C0C2E9B4-7365-4172-8C99-13B1123563EC}" type="presParOf" srcId="{5D7604FD-678E-4E73-91C4-8FAD6DC56B4D}" destId="{AE5A20DC-7727-4B0C-AC43-885BBF607DCA}" srcOrd="0" destOrd="0" presId="urn:microsoft.com/office/officeart/2005/8/layout/lProcess2"/>
    <dgm:cxn modelId="{078F778C-1AD8-4330-BDA4-4814E5787790}" type="presParOf" srcId="{AE5A20DC-7727-4B0C-AC43-885BBF607DCA}" destId="{05754C36-9DAB-42DD-AAF3-6AC401C8B911}" srcOrd="0" destOrd="0" presId="urn:microsoft.com/office/officeart/2005/8/layout/lProcess2"/>
    <dgm:cxn modelId="{5E817B03-ECBC-4E16-8FFE-C0B005519AB9}" type="presParOf" srcId="{AF33FA99-ECCD-4715-B8A5-DECC3ADAB923}" destId="{7CADCDE8-8AF9-413C-BE7F-FEF406848311}" srcOrd="3" destOrd="0" presId="urn:microsoft.com/office/officeart/2005/8/layout/lProcess2"/>
    <dgm:cxn modelId="{827D1E63-43C2-40E3-93BF-2EA7CE9D3C2E}" type="presParOf" srcId="{AF33FA99-ECCD-4715-B8A5-DECC3ADAB923}" destId="{E33D1A0B-C70B-4BA0-BBB0-2B724B4F03D7}" srcOrd="4" destOrd="0" presId="urn:microsoft.com/office/officeart/2005/8/layout/lProcess2"/>
    <dgm:cxn modelId="{7953BAFB-5491-4C2D-A235-15F24E43807E}" type="presParOf" srcId="{E33D1A0B-C70B-4BA0-BBB0-2B724B4F03D7}" destId="{4C7E370F-C43B-4372-8B94-EA6431ABF75B}" srcOrd="0" destOrd="0" presId="urn:microsoft.com/office/officeart/2005/8/layout/lProcess2"/>
    <dgm:cxn modelId="{4667504A-615A-49BC-8CA4-BC06F2466E9C}" type="presParOf" srcId="{E33D1A0B-C70B-4BA0-BBB0-2B724B4F03D7}" destId="{E0D46977-7263-4A54-A358-B94996F83044}" srcOrd="1" destOrd="0" presId="urn:microsoft.com/office/officeart/2005/8/layout/lProcess2"/>
    <dgm:cxn modelId="{0D9723BB-FEB1-4C61-B20E-55028FE3FC2C}" type="presParOf" srcId="{E33D1A0B-C70B-4BA0-BBB0-2B724B4F03D7}" destId="{408665B7-49DE-4E90-BDE1-2A5192363735}" srcOrd="2" destOrd="0" presId="urn:microsoft.com/office/officeart/2005/8/layout/lProcess2"/>
    <dgm:cxn modelId="{D9B7435A-9F7D-4B13-8958-5FFE81AB7EF1}" type="presParOf" srcId="{408665B7-49DE-4E90-BDE1-2A5192363735}" destId="{39666D24-19E3-435F-ABFE-242C4AE0E96E}" srcOrd="0" destOrd="0" presId="urn:microsoft.com/office/officeart/2005/8/layout/lProcess2"/>
    <dgm:cxn modelId="{782271D8-143E-40EA-9162-F00D54496ACB}" type="presParOf" srcId="{39666D24-19E3-435F-ABFE-242C4AE0E96E}" destId="{9333DD7B-A54F-4503-A631-C81B30DFAA88}" srcOrd="0"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F2D403A-E6AF-4C54-9010-1E1A57222449}">
      <dsp:nvSpPr>
        <dsp:cNvPr id="0" name=""/>
        <dsp:cNvSpPr/>
      </dsp:nvSpPr>
      <dsp:spPr>
        <a:xfrm>
          <a:off x="0" y="0"/>
          <a:ext cx="2735392" cy="40151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kumimoji="1" lang="ja-JP" altLang="en-US" sz="3800" kern="1200" dirty="0">
              <a:latin typeface="メイリオ" panose="020B0604030504040204" pitchFamily="50" charset="-128"/>
              <a:ea typeface="メイリオ" panose="020B0604030504040204" pitchFamily="50" charset="-128"/>
            </a:rPr>
            <a:t>テスト実施</a:t>
          </a:r>
        </a:p>
      </dsp:txBody>
      <dsp:txXfrm>
        <a:off x="0" y="0"/>
        <a:ext cx="2735392" cy="1204530"/>
      </dsp:txXfrm>
    </dsp:sp>
    <dsp:sp modelId="{3051086A-9CC2-453D-BD53-BED1620C6487}">
      <dsp:nvSpPr>
        <dsp:cNvPr id="0" name=""/>
        <dsp:cNvSpPr/>
      </dsp:nvSpPr>
      <dsp:spPr>
        <a:xfrm>
          <a:off x="274591" y="1205706"/>
          <a:ext cx="2188313" cy="12106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lvl="0" algn="ctr" defTabSz="1333500">
            <a:lnSpc>
              <a:spcPct val="90000"/>
            </a:lnSpc>
            <a:spcBef>
              <a:spcPct val="0"/>
            </a:spcBef>
            <a:spcAft>
              <a:spcPct val="35000"/>
            </a:spcAft>
          </a:pPr>
          <a:r>
            <a:rPr kumimoji="1" lang="ja-JP" altLang="en-US" sz="3000" kern="1200" dirty="0">
              <a:latin typeface="メイリオ" panose="020B0604030504040204" pitchFamily="50" charset="-128"/>
              <a:ea typeface="メイリオ" panose="020B0604030504040204" pitchFamily="50" charset="-128"/>
            </a:rPr>
            <a:t>受入テスト</a:t>
          </a:r>
        </a:p>
      </dsp:txBody>
      <dsp:txXfrm>
        <a:off x="274591" y="1205706"/>
        <a:ext cx="2188313" cy="1210607"/>
      </dsp:txXfrm>
    </dsp:sp>
    <dsp:sp modelId="{68E00AAE-EA0D-4E29-8CA1-FA9C6A3105AE}">
      <dsp:nvSpPr>
        <dsp:cNvPr id="0" name=""/>
        <dsp:cNvSpPr/>
      </dsp:nvSpPr>
      <dsp:spPr>
        <a:xfrm>
          <a:off x="274591" y="2602561"/>
          <a:ext cx="2188313" cy="12106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lvl="0" algn="ctr" defTabSz="1333500">
            <a:lnSpc>
              <a:spcPct val="90000"/>
            </a:lnSpc>
            <a:spcBef>
              <a:spcPct val="0"/>
            </a:spcBef>
            <a:spcAft>
              <a:spcPct val="35000"/>
            </a:spcAft>
          </a:pPr>
          <a:r>
            <a:rPr kumimoji="1" lang="ja-JP" altLang="en-US" sz="3000" kern="1200" dirty="0">
              <a:latin typeface="メイリオ" panose="020B0604030504040204" pitchFamily="50" charset="-128"/>
              <a:ea typeface="メイリオ" panose="020B0604030504040204" pitchFamily="50" charset="-128"/>
            </a:rPr>
            <a:t>結合テスト</a:t>
          </a:r>
        </a:p>
      </dsp:txBody>
      <dsp:txXfrm>
        <a:off x="274591" y="2602561"/>
        <a:ext cx="2188313" cy="1210607"/>
      </dsp:txXfrm>
    </dsp:sp>
    <dsp:sp modelId="{6AA96EF0-D87D-4608-B8F6-99AF41D60C2D}">
      <dsp:nvSpPr>
        <dsp:cNvPr id="0" name=""/>
        <dsp:cNvSpPr/>
      </dsp:nvSpPr>
      <dsp:spPr>
        <a:xfrm>
          <a:off x="2941598" y="0"/>
          <a:ext cx="2735392" cy="40151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kumimoji="1" lang="ja-JP" altLang="en-US" sz="3800" kern="1200" dirty="0">
              <a:latin typeface="メイリオ" panose="020B0604030504040204" pitchFamily="50" charset="-128"/>
              <a:ea typeface="メイリオ" panose="020B0604030504040204" pitchFamily="50" charset="-128"/>
            </a:rPr>
            <a:t>障害対応</a:t>
          </a:r>
        </a:p>
      </dsp:txBody>
      <dsp:txXfrm>
        <a:off x="2941598" y="0"/>
        <a:ext cx="2735392" cy="1204530"/>
      </dsp:txXfrm>
    </dsp:sp>
    <dsp:sp modelId="{05754C36-9DAB-42DD-AAF3-6AC401C8B911}">
      <dsp:nvSpPr>
        <dsp:cNvPr id="0" name=""/>
        <dsp:cNvSpPr/>
      </dsp:nvSpPr>
      <dsp:spPr>
        <a:xfrm>
          <a:off x="3215137" y="1204530"/>
          <a:ext cx="2188313" cy="26098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lvl="0" algn="ctr" defTabSz="1333500">
            <a:lnSpc>
              <a:spcPct val="90000"/>
            </a:lnSpc>
            <a:spcBef>
              <a:spcPct val="0"/>
            </a:spcBef>
            <a:spcAft>
              <a:spcPct val="35000"/>
            </a:spcAft>
          </a:pPr>
          <a:r>
            <a:rPr kumimoji="1" lang="ja-JP" altLang="en-US" sz="3000" kern="1200" dirty="0">
              <a:latin typeface="メイリオ" panose="020B0604030504040204" pitchFamily="50" charset="-128"/>
              <a:ea typeface="メイリオ" panose="020B0604030504040204" pitchFamily="50" charset="-128"/>
            </a:rPr>
            <a:t>不具合の</a:t>
          </a:r>
          <a:endParaRPr kumimoji="1" lang="en-US" altLang="ja-JP" sz="3000" kern="1200" dirty="0">
            <a:latin typeface="メイリオ" panose="020B0604030504040204" pitchFamily="50" charset="-128"/>
            <a:ea typeface="メイリオ" panose="020B0604030504040204" pitchFamily="50" charset="-128"/>
          </a:endParaRPr>
        </a:p>
        <a:p>
          <a:pPr lvl="0" algn="ctr" defTabSz="1333500">
            <a:lnSpc>
              <a:spcPct val="90000"/>
            </a:lnSpc>
            <a:spcBef>
              <a:spcPct val="0"/>
            </a:spcBef>
            <a:spcAft>
              <a:spcPct val="35000"/>
            </a:spcAft>
          </a:pPr>
          <a:r>
            <a:rPr kumimoji="1" lang="ja-JP" altLang="en-US" sz="3000" kern="1200" dirty="0">
              <a:latin typeface="メイリオ" panose="020B0604030504040204" pitchFamily="50" charset="-128"/>
              <a:ea typeface="メイリオ" panose="020B0604030504040204" pitchFamily="50" charset="-128"/>
            </a:rPr>
            <a:t>改修</a:t>
          </a:r>
          <a:endParaRPr kumimoji="1" lang="en-US" altLang="ja-JP" sz="3000" kern="1200" dirty="0">
            <a:latin typeface="メイリオ" panose="020B0604030504040204" pitchFamily="50" charset="-128"/>
            <a:ea typeface="メイリオ" panose="020B0604030504040204" pitchFamily="50" charset="-128"/>
          </a:endParaRPr>
        </a:p>
      </dsp:txBody>
      <dsp:txXfrm>
        <a:off x="3215137" y="1204530"/>
        <a:ext cx="2188313" cy="2609815"/>
      </dsp:txXfrm>
    </dsp:sp>
    <dsp:sp modelId="{4C7E370F-C43B-4372-8B94-EA6431ABF75B}">
      <dsp:nvSpPr>
        <dsp:cNvPr id="0" name=""/>
        <dsp:cNvSpPr/>
      </dsp:nvSpPr>
      <dsp:spPr>
        <a:xfrm>
          <a:off x="5882144" y="0"/>
          <a:ext cx="2735392" cy="40151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kumimoji="1" lang="ja-JP" altLang="en-US" sz="3800" kern="1200" dirty="0">
              <a:latin typeface="メイリオ" panose="020B0604030504040204" pitchFamily="50" charset="-128"/>
              <a:ea typeface="メイリオ" panose="020B0604030504040204" pitchFamily="50" charset="-128"/>
            </a:rPr>
            <a:t>製造</a:t>
          </a:r>
        </a:p>
      </dsp:txBody>
      <dsp:txXfrm>
        <a:off x="5882144" y="0"/>
        <a:ext cx="2735392" cy="1204530"/>
      </dsp:txXfrm>
    </dsp:sp>
    <dsp:sp modelId="{9333DD7B-A54F-4503-A631-C81B30DFAA88}">
      <dsp:nvSpPr>
        <dsp:cNvPr id="0" name=""/>
        <dsp:cNvSpPr/>
      </dsp:nvSpPr>
      <dsp:spPr>
        <a:xfrm>
          <a:off x="6172183" y="1215151"/>
          <a:ext cx="2188313" cy="26098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lvl="0" algn="ctr" defTabSz="1333500">
            <a:lnSpc>
              <a:spcPct val="90000"/>
            </a:lnSpc>
            <a:spcBef>
              <a:spcPct val="0"/>
            </a:spcBef>
            <a:spcAft>
              <a:spcPct val="35000"/>
            </a:spcAft>
          </a:pPr>
          <a:r>
            <a:rPr kumimoji="1" lang="ja-JP" altLang="en-US" sz="3000" kern="1200" dirty="0">
              <a:latin typeface="メイリオ" panose="020B0604030504040204" pitchFamily="50" charset="-128"/>
              <a:ea typeface="メイリオ" panose="020B0604030504040204" pitchFamily="50" charset="-128"/>
            </a:rPr>
            <a:t>バッチの</a:t>
          </a:r>
          <a:endParaRPr kumimoji="1" lang="en-US" altLang="ja-JP" sz="3000" kern="1200" dirty="0">
            <a:latin typeface="メイリオ" panose="020B0604030504040204" pitchFamily="50" charset="-128"/>
            <a:ea typeface="メイリオ" panose="020B0604030504040204" pitchFamily="50" charset="-128"/>
          </a:endParaRPr>
        </a:p>
        <a:p>
          <a:pPr lvl="0" algn="ctr" defTabSz="1333500">
            <a:lnSpc>
              <a:spcPct val="90000"/>
            </a:lnSpc>
            <a:spcBef>
              <a:spcPct val="0"/>
            </a:spcBef>
            <a:spcAft>
              <a:spcPct val="35000"/>
            </a:spcAft>
          </a:pPr>
          <a:r>
            <a:rPr kumimoji="1" lang="ja-JP" altLang="en-US" sz="3000" kern="1200" dirty="0">
              <a:latin typeface="メイリオ" panose="020B0604030504040204" pitchFamily="50" charset="-128"/>
              <a:ea typeface="メイリオ" panose="020B0604030504040204" pitchFamily="50" charset="-128"/>
            </a:rPr>
            <a:t>作成</a:t>
          </a:r>
        </a:p>
      </dsp:txBody>
      <dsp:txXfrm>
        <a:off x="6172183" y="1215151"/>
        <a:ext cx="2188313" cy="260981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5029"/>
          </a:xfrm>
          <a:prstGeom prst="rect">
            <a:avLst/>
          </a:prstGeom>
        </p:spPr>
        <p:txBody>
          <a:bodyPr vert="horz" lIns="94864" tIns="47433" rIns="94864" bIns="47433" rtlCol="0"/>
          <a:lstStyle>
            <a:lvl1pPr algn="l">
              <a:defRPr sz="1200"/>
            </a:lvl1pPr>
          </a:lstStyle>
          <a:p>
            <a:endParaRPr lang="ja-JP" altLang="en-US"/>
          </a:p>
        </p:txBody>
      </p:sp>
      <p:sp>
        <p:nvSpPr>
          <p:cNvPr id="3" name="日付プレースホルダー 2"/>
          <p:cNvSpPr>
            <a:spLocks noGrp="1"/>
          </p:cNvSpPr>
          <p:nvPr>
            <p:ph type="dt" sz="quarter" idx="1"/>
          </p:nvPr>
        </p:nvSpPr>
        <p:spPr>
          <a:xfrm>
            <a:off x="3815375" y="0"/>
            <a:ext cx="2918830" cy="495029"/>
          </a:xfrm>
          <a:prstGeom prst="rect">
            <a:avLst/>
          </a:prstGeom>
        </p:spPr>
        <p:txBody>
          <a:bodyPr vert="horz" lIns="94864" tIns="47433" rIns="94864" bIns="47433" rtlCol="0"/>
          <a:lstStyle>
            <a:lvl1pPr algn="r">
              <a:defRPr sz="1200"/>
            </a:lvl1pPr>
          </a:lstStyle>
          <a:p>
            <a:fld id="{50E9B197-2DBE-614E-8E8C-93524BF9DF66}" type="datetimeFigureOut">
              <a:rPr lang="en-US" altLang="ja-JP" smtClean="0"/>
              <a:pPr/>
              <a:t>3/13/2017</a:t>
            </a:fld>
            <a:endParaRPr lang="ja-JP" altLang="en-US"/>
          </a:p>
        </p:txBody>
      </p:sp>
      <p:sp>
        <p:nvSpPr>
          <p:cNvPr id="4" name="フッター プレースホルダー 3"/>
          <p:cNvSpPr>
            <a:spLocks noGrp="1"/>
          </p:cNvSpPr>
          <p:nvPr>
            <p:ph type="ftr" sz="quarter" idx="2"/>
          </p:nvPr>
        </p:nvSpPr>
        <p:spPr>
          <a:xfrm>
            <a:off x="1" y="9371286"/>
            <a:ext cx="2918830" cy="495028"/>
          </a:xfrm>
          <a:prstGeom prst="rect">
            <a:avLst/>
          </a:prstGeom>
        </p:spPr>
        <p:txBody>
          <a:bodyPr vert="horz" lIns="94864" tIns="47433" rIns="94864" bIns="47433" rtlCol="0" anchor="b"/>
          <a:lstStyle>
            <a:lvl1pPr algn="l">
              <a:defRPr sz="1200"/>
            </a:lvl1pPr>
          </a:lstStyle>
          <a:p>
            <a:endParaRPr lang="ja-JP" altLang="en-US"/>
          </a:p>
        </p:txBody>
      </p:sp>
      <p:sp>
        <p:nvSpPr>
          <p:cNvPr id="5" name="スライド番号プレースホルダー 4"/>
          <p:cNvSpPr>
            <a:spLocks noGrp="1"/>
          </p:cNvSpPr>
          <p:nvPr>
            <p:ph type="sldNum" sz="quarter" idx="3"/>
          </p:nvPr>
        </p:nvSpPr>
        <p:spPr>
          <a:xfrm>
            <a:off x="3815375" y="9371286"/>
            <a:ext cx="2918830" cy="495028"/>
          </a:xfrm>
          <a:prstGeom prst="rect">
            <a:avLst/>
          </a:prstGeom>
        </p:spPr>
        <p:txBody>
          <a:bodyPr vert="horz" lIns="94864" tIns="47433" rIns="94864" bIns="47433" rtlCol="0" anchor="b"/>
          <a:lstStyle>
            <a:lvl1pPr algn="r">
              <a:defRPr sz="1200"/>
            </a:lvl1pPr>
          </a:lstStyle>
          <a:p>
            <a:fld id="{C508DA3D-07B0-CA4F-A495-6C41DD39778D}" type="slidenum">
              <a:rPr lang="en-US" altLang="ja-JP" smtClean="0"/>
              <a:pPr/>
              <a:t>&lt;#&gt;</a:t>
            </a:fld>
            <a:endParaRPr lang="ja-JP" altLang="en-US"/>
          </a:p>
        </p:txBody>
      </p:sp>
    </p:spTree>
    <p:extLst>
      <p:ext uri="{BB962C8B-B14F-4D97-AF65-F5344CB8AC3E}">
        <p14:creationId xmlns:p14="http://schemas.microsoft.com/office/powerpoint/2010/main" xmlns="" val="886380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5029"/>
          </a:xfrm>
          <a:prstGeom prst="rect">
            <a:avLst/>
          </a:prstGeom>
        </p:spPr>
        <p:txBody>
          <a:bodyPr vert="horz" lIns="94864" tIns="47433" rIns="94864" bIns="47433"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5" y="0"/>
            <a:ext cx="2918830" cy="495029"/>
          </a:xfrm>
          <a:prstGeom prst="rect">
            <a:avLst/>
          </a:prstGeom>
        </p:spPr>
        <p:txBody>
          <a:bodyPr vert="horz" lIns="94864" tIns="47433" rIns="94864" bIns="47433" rtlCol="0"/>
          <a:lstStyle>
            <a:lvl1pPr algn="r">
              <a:defRPr sz="1200"/>
            </a:lvl1pPr>
          </a:lstStyle>
          <a:p>
            <a:fld id="{3225C42D-F54B-46B4-A576-BFF8B7F7A9D8}" type="datetimeFigureOut">
              <a:rPr kumimoji="1" lang="ja-JP" altLang="en-US" smtClean="0"/>
              <a:pPr/>
              <a:t>2017/3/13</a:t>
            </a:fld>
            <a:endParaRPr kumimoji="1" lang="ja-JP" altLang="en-US"/>
          </a:p>
        </p:txBody>
      </p:sp>
      <p:sp>
        <p:nvSpPr>
          <p:cNvPr id="4" name="スライド イメージ プレースホルダー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4864" tIns="47433" rIns="94864" bIns="47433"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4864" tIns="47433" rIns="94864" bIns="4743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371286"/>
            <a:ext cx="2918830" cy="495028"/>
          </a:xfrm>
          <a:prstGeom prst="rect">
            <a:avLst/>
          </a:prstGeom>
        </p:spPr>
        <p:txBody>
          <a:bodyPr vert="horz" lIns="94864" tIns="47433" rIns="94864" bIns="4743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5" y="9371286"/>
            <a:ext cx="2918830" cy="495028"/>
          </a:xfrm>
          <a:prstGeom prst="rect">
            <a:avLst/>
          </a:prstGeom>
        </p:spPr>
        <p:txBody>
          <a:bodyPr vert="horz" lIns="94864" tIns="47433" rIns="94864" bIns="47433" rtlCol="0" anchor="b"/>
          <a:lstStyle>
            <a:lvl1pPr algn="r">
              <a:defRPr sz="1200"/>
            </a:lvl1pPr>
          </a:lstStyle>
          <a:p>
            <a:fld id="{B34594DE-CF1C-4273-BCF3-7CEE9B26A159}" type="slidenum">
              <a:rPr kumimoji="1" lang="ja-JP" altLang="en-US" smtClean="0"/>
              <a:pPr/>
              <a:t>&lt;#&gt;</a:t>
            </a:fld>
            <a:endParaRPr kumimoji="1" lang="ja-JP" altLang="en-US"/>
          </a:p>
        </p:txBody>
      </p:sp>
    </p:spTree>
    <p:extLst>
      <p:ext uri="{BB962C8B-B14F-4D97-AF65-F5344CB8AC3E}">
        <p14:creationId xmlns:p14="http://schemas.microsoft.com/office/powerpoint/2010/main" xmlns="" val="41495136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lang="en-US" altLang="ja-JP" dirty="0"/>
              <a:t>PD)</a:t>
            </a:r>
            <a:r>
              <a:rPr lang="ja-JP" altLang="en-US" dirty="0"/>
              <a:t>竹場です。本日は貴重なお時間を頂戴し、ありがとうございます。これから、入社後</a:t>
            </a:r>
            <a:r>
              <a:rPr lang="en-US" altLang="ja-JP" dirty="0"/>
              <a:t>1</a:t>
            </a:r>
            <a:r>
              <a:rPr lang="ja-JP" altLang="en-US" dirty="0"/>
              <a:t>年間の成果を発表させていただきます。</a:t>
            </a:r>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0</a:t>
            </a:fld>
            <a:endParaRPr kumimoji="1" lang="ja-JP" altLang="en-US"/>
          </a:p>
        </p:txBody>
      </p:sp>
    </p:spTree>
    <p:extLst>
      <p:ext uri="{BB962C8B-B14F-4D97-AF65-F5344CB8AC3E}">
        <p14:creationId xmlns:p14="http://schemas.microsoft.com/office/powerpoint/2010/main" xmlns="" val="300567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lang="ja-JP" altLang="ja-JP" dirty="0"/>
              <a:t>事業部</a:t>
            </a:r>
            <a:r>
              <a:rPr lang="ja-JP" altLang="en-US" dirty="0"/>
              <a:t>配属前は、基本中の基本の構文も参考書を見ながらならば使えるといった状態でしたが、事業部配属後の難易度の高い</a:t>
            </a:r>
            <a:r>
              <a:rPr lang="en-US" altLang="ja-JP" dirty="0"/>
              <a:t>SQL</a:t>
            </a:r>
            <a:r>
              <a:rPr lang="ja-JP" altLang="ja-JP" dirty="0"/>
              <a:t>の問題演習</a:t>
            </a:r>
            <a:r>
              <a:rPr lang="ja-JP" altLang="en-US" dirty="0"/>
              <a:t>では</a:t>
            </a:r>
            <a:endParaRPr lang="en-US" altLang="ja-JP" dirty="0"/>
          </a:p>
          <a:p>
            <a:r>
              <a:rPr lang="ja-JP" altLang="ja-JP" dirty="0"/>
              <a:t>時間をかけて</a:t>
            </a:r>
            <a:r>
              <a:rPr lang="ja-JP" altLang="en-US" dirty="0"/>
              <a:t>問題を解き切りました。その結果、なんとなく理解していた</a:t>
            </a:r>
            <a:r>
              <a:rPr lang="en-US" altLang="ja-JP" dirty="0"/>
              <a:t>SQL</a:t>
            </a:r>
            <a:r>
              <a:rPr lang="ja-JP" altLang="en-US" dirty="0"/>
              <a:t>の基礎知識を再確認することができました。</a:t>
            </a:r>
            <a:endParaRPr lang="ja-JP" altLang="ja-JP" dirty="0"/>
          </a:p>
          <a:p>
            <a:r>
              <a:rPr lang="ja-JP" altLang="en-US" dirty="0"/>
              <a:t>そして、課配属前ならば考え付きもしなかった、</a:t>
            </a:r>
            <a:r>
              <a:rPr lang="en-US" altLang="ja-JP" dirty="0"/>
              <a:t>join </a:t>
            </a:r>
            <a:r>
              <a:rPr lang="ja-JP" altLang="en-US" dirty="0"/>
              <a:t>や　</a:t>
            </a:r>
            <a:r>
              <a:rPr lang="en-US" altLang="ja-JP" dirty="0"/>
              <a:t>Exist</a:t>
            </a:r>
            <a:r>
              <a:rPr lang="ja-JP" altLang="en-US" dirty="0"/>
              <a:t>等の構文を利用すればデータを取得できるのではないか？</a:t>
            </a:r>
            <a:endParaRPr lang="en-US" altLang="ja-JP" dirty="0"/>
          </a:p>
          <a:p>
            <a:r>
              <a:rPr lang="ja-JP" altLang="en-US" dirty="0"/>
              <a:t>とデータ取得に対してのＳＱＬ作成に取り組みやすくなりました。苦手意識から、脱却し、頑張ればできるなという認識に変わりました。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9</a:t>
            </a:fld>
            <a:endParaRPr kumimoji="1" lang="ja-JP" altLang="en-US"/>
          </a:p>
        </p:txBody>
      </p:sp>
    </p:spTree>
    <p:extLst>
      <p:ext uri="{BB962C8B-B14F-4D97-AF65-F5344CB8AC3E}">
        <p14:creationId xmlns:p14="http://schemas.microsoft.com/office/powerpoint/2010/main" xmlns="" val="3112489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lang="ja-JP" altLang="en-US" dirty="0"/>
              <a:t>しかし、問題が発生しました。</a:t>
            </a:r>
            <a:endParaRPr lang="en-US" altLang="ja-JP" dirty="0"/>
          </a:p>
          <a:p>
            <a:r>
              <a:rPr lang="ja-JP" altLang="en-US" dirty="0"/>
              <a:t>それは</a:t>
            </a:r>
            <a:r>
              <a:rPr lang="ja-JP" altLang="ja-JP" dirty="0"/>
              <a:t>、</a:t>
            </a:r>
            <a:r>
              <a:rPr lang="ja-JP" altLang="en-US" dirty="0"/>
              <a:t>私が製造を担当していた</a:t>
            </a:r>
            <a:r>
              <a:rPr lang="en-US" altLang="ja-JP" dirty="0"/>
              <a:t>『</a:t>
            </a:r>
            <a:r>
              <a:rPr lang="ja-JP" altLang="en-US" dirty="0"/>
              <a:t>出欠端末エラー通知メール</a:t>
            </a:r>
            <a:r>
              <a:rPr lang="ja-JP" altLang="ja-JP" dirty="0"/>
              <a:t>バッチ</a:t>
            </a:r>
            <a:r>
              <a:rPr lang="en-US" altLang="ja-JP" dirty="0"/>
              <a:t>』</a:t>
            </a:r>
            <a:r>
              <a:rPr lang="ja-JP" altLang="en-US" dirty="0"/>
              <a:t>といったバッチの</a:t>
            </a:r>
            <a:r>
              <a:rPr lang="ja-JP" altLang="ja-JP" dirty="0"/>
              <a:t>作成</a:t>
            </a:r>
            <a:r>
              <a:rPr lang="ja-JP" altLang="en-US" dirty="0"/>
              <a:t>時でした。</a:t>
            </a:r>
            <a:r>
              <a:rPr lang="en-US" altLang="ja-JP" dirty="0"/>
              <a:t>SQL</a:t>
            </a:r>
            <a:r>
              <a:rPr lang="ja-JP" altLang="en-US" dirty="0"/>
              <a:t>作成については</a:t>
            </a:r>
            <a:r>
              <a:rPr lang="en-US" altLang="ja-JP" dirty="0"/>
              <a:t>2</a:t>
            </a:r>
            <a:r>
              <a:rPr lang="ja-JP" altLang="ja-JP" dirty="0"/>
              <a:t>時間</a:t>
            </a:r>
            <a:r>
              <a:rPr lang="ja-JP" altLang="en-US" dirty="0"/>
              <a:t>程度で完了させることができ</a:t>
            </a:r>
            <a:r>
              <a:rPr lang="ja-JP" altLang="ja-JP" dirty="0"/>
              <a:t>、</a:t>
            </a:r>
            <a:r>
              <a:rPr lang="ja-JP" altLang="en-US" dirty="0"/>
              <a:t>実際のデータを使って確認し、</a:t>
            </a:r>
            <a:r>
              <a:rPr lang="ja-JP" altLang="ja-JP" dirty="0"/>
              <a:t>データが取れている</a:t>
            </a:r>
            <a:r>
              <a:rPr lang="ja-JP" altLang="en-US" dirty="0"/>
              <a:t>ことも確認しました。その時点では、研修で難しい</a:t>
            </a:r>
            <a:r>
              <a:rPr lang="en-US" altLang="ja-JP" dirty="0"/>
              <a:t>SQL</a:t>
            </a:r>
            <a:r>
              <a:rPr lang="ja-JP" altLang="en-US" dirty="0"/>
              <a:t>の問題を解いた甲斐があった、やはり</a:t>
            </a:r>
            <a:r>
              <a:rPr lang="en-US" altLang="ja-JP" dirty="0"/>
              <a:t>SQL</a:t>
            </a:r>
            <a:r>
              <a:rPr lang="ja-JP" altLang="en-US" dirty="0"/>
              <a:t>が</a:t>
            </a:r>
            <a:r>
              <a:rPr lang="ja-JP" altLang="ja-JP" dirty="0"/>
              <a:t>身に</a:t>
            </a:r>
            <a:r>
              <a:rPr lang="ja-JP" altLang="en-US" dirty="0"/>
              <a:t>ついているなと研修の効果を実感しました。</a:t>
            </a:r>
            <a:endParaRPr lang="en-US" altLang="ja-JP" dirty="0"/>
          </a:p>
          <a:p>
            <a:r>
              <a:rPr lang="ja-JP" altLang="en-US" dirty="0"/>
              <a:t>ですが</a:t>
            </a:r>
            <a:r>
              <a:rPr lang="ja-JP" altLang="ja-JP" dirty="0"/>
              <a:t>実際</a:t>
            </a:r>
            <a:r>
              <a:rPr lang="ja-JP" altLang="en-US" dirty="0"/>
              <a:t>に</a:t>
            </a:r>
            <a:r>
              <a:rPr lang="ja-JP" altLang="ja-JP" dirty="0"/>
              <a:t>バッチとして動かすとうまく</a:t>
            </a:r>
            <a:r>
              <a:rPr lang="ja-JP" altLang="en-US" dirty="0"/>
              <a:t>いきません。なぜかと思い、</a:t>
            </a:r>
            <a:r>
              <a:rPr lang="ja-JP" altLang="ja-JP" dirty="0"/>
              <a:t>デバッグを行</a:t>
            </a:r>
            <a:r>
              <a:rPr lang="ja-JP" altLang="en-US" dirty="0"/>
              <a:t>い原因を調査し</a:t>
            </a:r>
            <a:r>
              <a:rPr lang="ja-JP" altLang="ja-JP" dirty="0"/>
              <a:t>た結果</a:t>
            </a:r>
            <a:r>
              <a:rPr lang="ja-JP" altLang="en-US" dirty="0"/>
              <a:t>、完成したと思っていた</a:t>
            </a:r>
            <a:r>
              <a:rPr lang="en-US" altLang="ja-JP" dirty="0"/>
              <a:t>SQL</a:t>
            </a:r>
            <a:r>
              <a:rPr lang="ja-JP" altLang="ja-JP" dirty="0"/>
              <a:t>が間違っていた</a:t>
            </a:r>
            <a:r>
              <a:rPr lang="ja-JP" altLang="en-US" dirty="0"/>
              <a:t>ことが分かりました。なぜ、間違っていたのかというと、そもそも、テーブルへのデータ登録仕様の理解が足りておらず、見当違いのＳＱＬを作成していたからでした。</a:t>
            </a:r>
            <a:endParaRPr kumimoji="1" lang="ja-JP" altLang="en-US"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10</a:t>
            </a:fld>
            <a:endParaRPr kumimoji="1" lang="ja-JP" altLang="en-US"/>
          </a:p>
        </p:txBody>
      </p:sp>
    </p:spTree>
    <p:extLst>
      <p:ext uri="{BB962C8B-B14F-4D97-AF65-F5344CB8AC3E}">
        <p14:creationId xmlns:p14="http://schemas.microsoft.com/office/powerpoint/2010/main" xmlns="" val="609360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lang="ja-JP" altLang="en-US" dirty="0"/>
              <a:t>失敗を防ぐには、まず、設計者との認識違いを防ぐために、認識合わせを十分に行い、仕様から設計の正しい落とし込みをすること、そうして機能仕様の理解をしたうえで、プログラム設計内容の検証に必要なバリエーションを考えるということが大切だと気付きました。この失敗を生かし、次回以降の製造時は、実践していきます。</a:t>
            </a:r>
            <a:endParaRPr lang="ja-JP" altLang="ja-JP" dirty="0"/>
          </a:p>
          <a:p>
            <a:endParaRPr lang="ja-JP" altLang="ja-JP" dirty="0"/>
          </a:p>
          <a:p>
            <a:r>
              <a:rPr lang="en-US" altLang="ja-JP" dirty="0"/>
              <a:t> </a:t>
            </a:r>
            <a:endParaRPr lang="ja-JP"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11</a:t>
            </a:fld>
            <a:endParaRPr kumimoji="1" lang="ja-JP" altLang="en-US"/>
          </a:p>
        </p:txBody>
      </p:sp>
    </p:spTree>
    <p:extLst>
      <p:ext uri="{BB962C8B-B14F-4D97-AF65-F5344CB8AC3E}">
        <p14:creationId xmlns:p14="http://schemas.microsoft.com/office/powerpoint/2010/main" xmlns="" val="1626272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kumimoji="1" lang="ja-JP" altLang="en-US" dirty="0"/>
              <a:t>次に実装知識の向上についてお話します。</a:t>
            </a:r>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12</a:t>
            </a:fld>
            <a:endParaRPr kumimoji="1" lang="ja-JP" altLang="en-US"/>
          </a:p>
        </p:txBody>
      </p:sp>
    </p:spTree>
    <p:extLst>
      <p:ext uri="{BB962C8B-B14F-4D97-AF65-F5344CB8AC3E}">
        <p14:creationId xmlns:p14="http://schemas.microsoft.com/office/powerpoint/2010/main" xmlns="" val="3723755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lang="ja-JP" altLang="en-US" dirty="0"/>
              <a:t>入社当初、</a:t>
            </a:r>
            <a:r>
              <a:rPr lang="en-US" altLang="ja-JP" dirty="0"/>
              <a:t>Java</a:t>
            </a:r>
            <a:r>
              <a:rPr lang="ja-JP" altLang="en-US" dirty="0"/>
              <a:t>については大学の授業で学んでいたものの、途中で付いていくことが出来なくなり友人に手伝ってもらうばかりで、プログラムについては劣等生でした。</a:t>
            </a:r>
            <a:endParaRPr lang="en-US" altLang="ja-JP" dirty="0"/>
          </a:p>
          <a:p>
            <a:r>
              <a:rPr lang="ja-JP" altLang="en-US" dirty="0"/>
              <a:t>しかし、わからないことはその日のうちに解決することをモットーに</a:t>
            </a:r>
            <a:r>
              <a:rPr lang="en-US" altLang="ja-JP" dirty="0"/>
              <a:t>FLM</a:t>
            </a:r>
            <a:r>
              <a:rPr lang="ja-JP" altLang="ja-JP" dirty="0"/>
              <a:t>の</a:t>
            </a:r>
            <a:r>
              <a:rPr lang="ja-JP" altLang="en-US" dirty="0"/>
              <a:t>技術研修を受けた結果、</a:t>
            </a:r>
            <a:r>
              <a:rPr lang="en-US" altLang="ja-JP" dirty="0"/>
              <a:t>Java</a:t>
            </a:r>
            <a:r>
              <a:rPr lang="ja-JP" altLang="ja-JP" dirty="0"/>
              <a:t>基礎の問題演習</a:t>
            </a:r>
            <a:r>
              <a:rPr lang="en-US" altLang="ja-JP" dirty="0"/>
              <a:t>(</a:t>
            </a:r>
            <a:r>
              <a:rPr lang="ja-JP" altLang="ja-JP" dirty="0"/>
              <a:t>レビュー実施</a:t>
            </a:r>
            <a:r>
              <a:rPr lang="en-US" altLang="ja-JP" dirty="0"/>
              <a:t>)</a:t>
            </a:r>
            <a:r>
              <a:rPr lang="ja-JP" altLang="en-US" dirty="0"/>
              <a:t> の中で、</a:t>
            </a:r>
            <a:endParaRPr lang="en-US" altLang="ja-JP" dirty="0"/>
          </a:p>
          <a:p>
            <a:r>
              <a:rPr lang="ja-JP" altLang="ja-JP" dirty="0"/>
              <a:t>進度が新人</a:t>
            </a:r>
            <a:r>
              <a:rPr lang="en-US" altLang="ja-JP" dirty="0"/>
              <a:t>22</a:t>
            </a:r>
            <a:r>
              <a:rPr lang="ja-JP" altLang="en-US" dirty="0"/>
              <a:t>人</a:t>
            </a:r>
            <a:r>
              <a:rPr lang="ja-JP" altLang="ja-JP" dirty="0"/>
              <a:t>中</a:t>
            </a:r>
            <a:r>
              <a:rPr lang="en-US" altLang="ja-JP" dirty="0"/>
              <a:t>1</a:t>
            </a:r>
            <a:r>
              <a:rPr lang="ja-JP" altLang="ja-JP" dirty="0"/>
              <a:t>位</a:t>
            </a:r>
            <a:r>
              <a:rPr lang="ja-JP" altLang="en-US" dirty="0"/>
              <a:t>となったこともありました。研修を通して、曖昧だった知識のピースがはまり、その結果、理解が深まった実感があったので</a:t>
            </a:r>
            <a:r>
              <a:rPr lang="en-US" altLang="ja-JP" dirty="0"/>
              <a:t>Java</a:t>
            </a:r>
            <a:r>
              <a:rPr lang="ja-JP" altLang="en-US" dirty="0"/>
              <a:t>に</a:t>
            </a:r>
            <a:r>
              <a:rPr lang="ja-JP" altLang="ja-JP" dirty="0"/>
              <a:t>自信を持</a:t>
            </a:r>
            <a:r>
              <a:rPr lang="ja-JP" altLang="en-US" dirty="0"/>
              <a:t>ちました</a:t>
            </a:r>
            <a:r>
              <a:rPr lang="ja-JP" altLang="ja-JP" dirty="0"/>
              <a:t>。</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13</a:t>
            </a:fld>
            <a:endParaRPr kumimoji="1" lang="ja-JP" altLang="en-US"/>
          </a:p>
        </p:txBody>
      </p:sp>
    </p:spTree>
    <p:extLst>
      <p:ext uri="{BB962C8B-B14F-4D97-AF65-F5344CB8AC3E}">
        <p14:creationId xmlns:p14="http://schemas.microsoft.com/office/powerpoint/2010/main" xmlns="" val="2936315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lang="ja-JP" altLang="ja-JP" dirty="0"/>
              <a:t>しかし、事業部配属後の</a:t>
            </a:r>
            <a:r>
              <a:rPr lang="en-US" altLang="ja-JP" dirty="0"/>
              <a:t>EX</a:t>
            </a:r>
            <a:r>
              <a:rPr lang="ja-JP" altLang="en-US" dirty="0"/>
              <a:t>の</a:t>
            </a:r>
            <a:r>
              <a:rPr lang="en-US" altLang="ja-JP" dirty="0"/>
              <a:t>GAKUEN</a:t>
            </a:r>
            <a:r>
              <a:rPr lang="ja-JP" altLang="en-US" dirty="0"/>
              <a:t>機能の実装</a:t>
            </a:r>
            <a:r>
              <a:rPr lang="ja-JP" altLang="ja-JP" dirty="0"/>
              <a:t>研修において、</a:t>
            </a:r>
            <a:r>
              <a:rPr lang="ja-JP" altLang="en-US" dirty="0"/>
              <a:t>人事研修との</a:t>
            </a:r>
            <a:r>
              <a:rPr lang="ja-JP" altLang="ja-JP" dirty="0"/>
              <a:t>桁違いのレベルに愕然とし、自信を無くし</a:t>
            </a:r>
            <a:r>
              <a:rPr lang="ja-JP" altLang="en-US" dirty="0"/>
              <a:t>ました。</a:t>
            </a:r>
            <a:endParaRPr lang="en-US" altLang="ja-JP" dirty="0"/>
          </a:p>
          <a:p>
            <a:r>
              <a:rPr lang="ja-JP" altLang="en-US" dirty="0"/>
              <a:t>しかし、なんとかして課題を完了させ</a:t>
            </a:r>
            <a:r>
              <a:rPr lang="ja-JP" altLang="ja-JP" dirty="0"/>
              <a:t>納期に間に合わせるために、似た機能のリソースをコピーし</a:t>
            </a:r>
            <a:r>
              <a:rPr lang="ja-JP" altLang="en-US" dirty="0"/>
              <a:t>、メソッドの意味理解は後回しにして実装しました。</a:t>
            </a:r>
            <a:endParaRPr lang="en-US" altLang="ja-JP" dirty="0"/>
          </a:p>
          <a:p>
            <a:r>
              <a:rPr lang="ja-JP" altLang="en-US" dirty="0"/>
              <a:t>その結果、</a:t>
            </a:r>
            <a:r>
              <a:rPr lang="ja-JP" altLang="ja-JP" dirty="0"/>
              <a:t>何とか形にでき</a:t>
            </a:r>
            <a:r>
              <a:rPr lang="ja-JP" altLang="en-US" dirty="0"/>
              <a:t>、機能としては動きました。しかし、</a:t>
            </a:r>
            <a:r>
              <a:rPr lang="ja-JP" altLang="ja-JP" dirty="0"/>
              <a:t>レビュー時の質問に答えられないという失敗をした。</a:t>
            </a:r>
            <a:endParaRPr lang="en-US" altLang="ja-JP" dirty="0"/>
          </a:p>
          <a:p>
            <a:r>
              <a:rPr lang="ja-JP" altLang="en-US" dirty="0"/>
              <a:t>このとき、ロジック理解やコピーでないと実装できないといった実装スキルの低さを痛感しました。</a:t>
            </a:r>
            <a:endParaRPr lang="en-US" altLang="ja-JP" dirty="0"/>
          </a:p>
          <a:p>
            <a:r>
              <a:rPr lang="ja-JP" altLang="en-US" dirty="0"/>
              <a:t>また、</a:t>
            </a:r>
            <a:r>
              <a:rPr lang="en-US" altLang="ja-JP" dirty="0"/>
              <a:t>SE</a:t>
            </a:r>
            <a:r>
              <a:rPr lang="ja-JP" altLang="en-US" dirty="0"/>
              <a:t>としてふさわしくない行動をとっていました。</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14</a:t>
            </a:fld>
            <a:endParaRPr kumimoji="1" lang="ja-JP" altLang="en-US"/>
          </a:p>
        </p:txBody>
      </p:sp>
    </p:spTree>
    <p:extLst>
      <p:ext uri="{BB962C8B-B14F-4D97-AF65-F5344CB8AC3E}">
        <p14:creationId xmlns:p14="http://schemas.microsoft.com/office/powerpoint/2010/main" xmlns="" val="952006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PD</a:t>
            </a:r>
            <a:r>
              <a:rPr lang="ja-JP" altLang="ja-JP" dirty="0"/>
              <a:t>課</a:t>
            </a:r>
            <a:r>
              <a:rPr lang="ja-JP" altLang="en-US" dirty="0"/>
              <a:t>でのＲＸ</a:t>
            </a:r>
            <a:r>
              <a:rPr lang="ja-JP" altLang="ja-JP" dirty="0"/>
              <a:t>研修では</a:t>
            </a:r>
            <a:r>
              <a:rPr lang="en-US" altLang="ja-JP" dirty="0"/>
              <a:t>RX</a:t>
            </a:r>
            <a:r>
              <a:rPr lang="ja-JP" altLang="ja-JP" dirty="0"/>
              <a:t>製品機能のカスタマイズ</a:t>
            </a:r>
            <a:r>
              <a:rPr lang="ja-JP" altLang="en-US" dirty="0"/>
              <a:t>（ログイン制限設定）</a:t>
            </a:r>
            <a:r>
              <a:rPr lang="ja-JP" altLang="ja-JP" dirty="0"/>
              <a:t>や</a:t>
            </a:r>
            <a:r>
              <a:rPr lang="ja-JP" altLang="en-US" dirty="0"/>
              <a:t>機能をから実装</a:t>
            </a:r>
            <a:r>
              <a:rPr lang="ja-JP" altLang="ja-JP" dirty="0"/>
              <a:t>し</a:t>
            </a:r>
            <a:r>
              <a:rPr lang="ja-JP" altLang="en-US" dirty="0"/>
              <a:t>まし</a:t>
            </a:r>
            <a:r>
              <a:rPr lang="ja-JP" altLang="ja-JP" dirty="0"/>
              <a:t>た</a:t>
            </a:r>
            <a:r>
              <a:rPr lang="ja-JP" altLang="en-US" dirty="0"/>
              <a:t>（試験時間割表運用）</a:t>
            </a:r>
            <a:r>
              <a:rPr lang="ja-JP" altLang="ja-JP" dirty="0"/>
              <a:t>。</a:t>
            </a:r>
            <a:endParaRPr lang="en-US" altLang="ja-JP" dirty="0"/>
          </a:p>
          <a:p>
            <a:r>
              <a:rPr lang="ja-JP" altLang="ja-JP" dirty="0"/>
              <a:t>納期に間に合</a:t>
            </a:r>
            <a:r>
              <a:rPr lang="ja-JP" altLang="en-US" dirty="0"/>
              <a:t>わせることは</a:t>
            </a:r>
            <a:r>
              <a:rPr lang="ja-JP" altLang="ja-JP" dirty="0"/>
              <a:t>出来</a:t>
            </a:r>
            <a:r>
              <a:rPr lang="ja-JP" altLang="en-US" dirty="0"/>
              <a:t>た</a:t>
            </a:r>
            <a:r>
              <a:rPr lang="ja-JP" altLang="ja-JP" dirty="0"/>
              <a:t>ものの先輩任せのエラー解決であ</a:t>
            </a:r>
            <a:r>
              <a:rPr lang="ja-JP" altLang="en-US" dirty="0"/>
              <a:t>り、先輩が離席している場合は待ちの状態であったため時間をうまく活用できていませんでした。</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15</a:t>
            </a:fld>
            <a:endParaRPr kumimoji="1" lang="ja-JP" altLang="en-US"/>
          </a:p>
        </p:txBody>
      </p:sp>
    </p:spTree>
    <p:extLst>
      <p:ext uri="{BB962C8B-B14F-4D97-AF65-F5344CB8AC3E}">
        <p14:creationId xmlns:p14="http://schemas.microsoft.com/office/powerpoint/2010/main" xmlns="" val="2883173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lang="ja-JP" altLang="en-US" dirty="0"/>
              <a:t>このままではだめだと思いました。ですので、実務後は、何度も先輩に質問をする中で教えていただいた</a:t>
            </a:r>
            <a:r>
              <a:rPr lang="ja-JP" altLang="ja-JP" dirty="0"/>
              <a:t>デバック方法やログの確認方法</a:t>
            </a:r>
            <a:r>
              <a:rPr lang="ja-JP" altLang="en-US" dirty="0"/>
              <a:t>を真似することを始めました。</a:t>
            </a:r>
            <a:endParaRPr lang="en-US" altLang="ja-JP" dirty="0"/>
          </a:p>
          <a:p>
            <a:r>
              <a:rPr lang="ja-JP" altLang="en-US" dirty="0"/>
              <a:t>そうすることにより、だんだんとエ</a:t>
            </a:r>
            <a:r>
              <a:rPr lang="ja-JP" altLang="ja-JP" dirty="0"/>
              <a:t>ラーの自己解決が増え</a:t>
            </a:r>
            <a:r>
              <a:rPr lang="ja-JP" altLang="en-US" dirty="0"/>
              <a:t>ました。また、解決できず</a:t>
            </a:r>
            <a:r>
              <a:rPr lang="ja-JP" altLang="ja-JP" dirty="0"/>
              <a:t>先輩へ質問</a:t>
            </a:r>
            <a:r>
              <a:rPr lang="ja-JP" altLang="en-US" dirty="0"/>
              <a:t>する場合</a:t>
            </a:r>
            <a:r>
              <a:rPr lang="ja-JP" altLang="ja-JP" dirty="0"/>
              <a:t>も、丸投げするのではなく、ある程度の焦点を絞った上で質問できるように</a:t>
            </a:r>
            <a:r>
              <a:rPr lang="ja-JP" altLang="en-US" dirty="0"/>
              <a:t>なりました。しかし、依然として成長すべき課題も残っています。</a:t>
            </a:r>
            <a:endParaRPr lang="ja-JP"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16</a:t>
            </a:fld>
            <a:endParaRPr kumimoji="1" lang="ja-JP" altLang="en-US"/>
          </a:p>
        </p:txBody>
      </p:sp>
    </p:spTree>
    <p:extLst>
      <p:ext uri="{BB962C8B-B14F-4D97-AF65-F5344CB8AC3E}">
        <p14:creationId xmlns:p14="http://schemas.microsoft.com/office/powerpoint/2010/main" xmlns="" val="1037153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先日、</a:t>
            </a:r>
            <a:r>
              <a:rPr lang="ja-JP" altLang="en-US" dirty="0"/>
              <a:t>改修</a:t>
            </a:r>
            <a:r>
              <a:rPr kumimoji="1" lang="ja-JP" altLang="en-US" dirty="0"/>
              <a:t>した</a:t>
            </a:r>
            <a:r>
              <a:rPr lang="en-US" altLang="ja-JP" dirty="0"/>
              <a:t>UNIPA</a:t>
            </a:r>
            <a:r>
              <a:rPr lang="ja-JP" altLang="en-US" dirty="0"/>
              <a:t>　</a:t>
            </a:r>
            <a:r>
              <a:rPr lang="en-US" altLang="ja-JP" dirty="0"/>
              <a:t>RX</a:t>
            </a:r>
            <a:r>
              <a:rPr lang="ja-JP" altLang="en-US" dirty="0"/>
              <a:t>の</a:t>
            </a:r>
            <a:r>
              <a:rPr kumimoji="1" lang="ja-JP" altLang="en-US" dirty="0"/>
              <a:t>休日イベント登録に関しても、</a:t>
            </a:r>
            <a:r>
              <a:rPr lang="ja-JP" altLang="en-US" dirty="0"/>
              <a:t>処理の</a:t>
            </a:r>
            <a:r>
              <a:rPr kumimoji="1" lang="ja-JP" altLang="en-US" dirty="0"/>
              <a:t>実装</a:t>
            </a:r>
            <a:r>
              <a:rPr lang="ja-JP" altLang="en-US" dirty="0"/>
              <a:t>を完了</a:t>
            </a:r>
            <a:r>
              <a:rPr kumimoji="1" lang="ja-JP" altLang="en-US" dirty="0"/>
              <a:t>し</a:t>
            </a:r>
            <a:r>
              <a:rPr lang="ja-JP" altLang="en-US" dirty="0"/>
              <a:t>たという認識の上で</a:t>
            </a:r>
            <a:r>
              <a:rPr kumimoji="1" lang="ja-JP" altLang="en-US" dirty="0"/>
              <a:t>テストをし</a:t>
            </a:r>
            <a:r>
              <a:rPr lang="ja-JP" altLang="en-US" dirty="0"/>
              <a:t>ましたが実装ミス</a:t>
            </a:r>
            <a:r>
              <a:rPr kumimoji="1" lang="ja-JP" altLang="en-US" dirty="0"/>
              <a:t>が</a:t>
            </a:r>
            <a:r>
              <a:rPr lang="ja-JP" altLang="en-US" dirty="0"/>
              <a:t>たくさ</a:t>
            </a:r>
            <a:r>
              <a:rPr kumimoji="1" lang="ja-JP" altLang="en-US" dirty="0"/>
              <a:t>ん見つか</a:t>
            </a:r>
            <a:r>
              <a:rPr lang="ja-JP" altLang="en-US" dirty="0"/>
              <a:t>り</a:t>
            </a:r>
            <a:r>
              <a:rPr kumimoji="1" lang="ja-JP" altLang="en-US" dirty="0"/>
              <a:t>ました。</a:t>
            </a:r>
            <a:endParaRPr kumimoji="1" lang="en-US" altLang="ja-JP" dirty="0"/>
          </a:p>
          <a:p>
            <a:r>
              <a:rPr kumimoji="1" lang="ja-JP" altLang="en-US" dirty="0"/>
              <a:t>そして、その実装漏れの改修に多大な時間を要し、予定工数の</a:t>
            </a:r>
            <a:r>
              <a:rPr kumimoji="1" lang="en-US" altLang="ja-JP" dirty="0"/>
              <a:t>2</a:t>
            </a:r>
            <a:r>
              <a:rPr kumimoji="1" lang="ja-JP" altLang="en-US" dirty="0"/>
              <a:t>倍となってしまいました。</a:t>
            </a:r>
            <a:endParaRPr kumimoji="1" lang="en-US" altLang="ja-JP"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17</a:t>
            </a:fld>
            <a:endParaRPr kumimoji="1" lang="ja-JP" altLang="en-US"/>
          </a:p>
        </p:txBody>
      </p:sp>
    </p:spTree>
    <p:extLst>
      <p:ext uri="{BB962C8B-B14F-4D97-AF65-F5344CB8AC3E}">
        <p14:creationId xmlns:p14="http://schemas.microsoft.com/office/powerpoint/2010/main" xmlns="" val="3399005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kumimoji="1" lang="ja-JP" altLang="en-US" dirty="0"/>
              <a:t>このような状況に至った原因としては、とりあえずリソースを書いてみるといった猪突猛進型な行動により、考えがまとまらない状態で進めてしまうため、リソース作成の途中で本来の目的がわからなくなってしまうということ、そして、それに伴い、エラーを出さない様にするといった意識不足により、エラーを出さない様な実装ができていないということで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18</a:t>
            </a:fld>
            <a:endParaRPr kumimoji="1" lang="ja-JP" altLang="en-US"/>
          </a:p>
        </p:txBody>
      </p:sp>
    </p:spTree>
    <p:extLst>
      <p:ext uri="{BB962C8B-B14F-4D97-AF65-F5344CB8AC3E}">
        <p14:creationId xmlns:p14="http://schemas.microsoft.com/office/powerpoint/2010/main" xmlns="" val="2722260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kumimoji="1" lang="ja-JP" altLang="en-US" dirty="0"/>
              <a:t>この流れで発表させていただきます。</a:t>
            </a:r>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1</a:t>
            </a:fld>
            <a:endParaRPr kumimoji="1" lang="ja-JP" altLang="en-US"/>
          </a:p>
        </p:txBody>
      </p:sp>
    </p:spTree>
    <p:extLst>
      <p:ext uri="{BB962C8B-B14F-4D97-AF65-F5344CB8AC3E}">
        <p14:creationId xmlns:p14="http://schemas.microsoft.com/office/powerpoint/2010/main" xmlns="" val="33389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lang="ja-JP" altLang="en-US" dirty="0"/>
              <a:t>同じ問題を繰り返さないために、「</a:t>
            </a:r>
            <a:r>
              <a:rPr kumimoji="1" lang="ja-JP" altLang="en-US" dirty="0"/>
              <a:t>机上で考えをまとめた上で実装</a:t>
            </a:r>
            <a:r>
              <a:rPr lang="ja-JP" altLang="en-US" dirty="0"/>
              <a:t>」を</a:t>
            </a:r>
            <a:r>
              <a:rPr kumimoji="1" lang="ja-JP" altLang="en-US" dirty="0"/>
              <a:t>することにより、改修の目的を見失うことを防ぎます。</a:t>
            </a:r>
            <a:endParaRPr lang="en-US" altLang="ja-JP" dirty="0"/>
          </a:p>
          <a:p>
            <a:r>
              <a:rPr kumimoji="1" lang="ja-JP" altLang="en-US" dirty="0"/>
              <a:t>また、</a:t>
            </a:r>
            <a:r>
              <a:rPr lang="ja-JP" altLang="en-US" dirty="0"/>
              <a:t>処理内容を</a:t>
            </a:r>
            <a:r>
              <a:rPr kumimoji="1" lang="ja-JP" altLang="en-US" dirty="0"/>
              <a:t>まとめた上で行うことにより、検討不足による工数の超過を防ぎます。実務内にも時間をとり、ロジック理解を行う必要があります。</a:t>
            </a:r>
            <a:endParaRPr kumimoji="1" lang="en-US" altLang="ja-JP"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19</a:t>
            </a:fld>
            <a:endParaRPr kumimoji="1" lang="ja-JP" altLang="en-US"/>
          </a:p>
        </p:txBody>
      </p:sp>
    </p:spTree>
    <p:extLst>
      <p:ext uri="{BB962C8B-B14F-4D97-AF65-F5344CB8AC3E}">
        <p14:creationId xmlns:p14="http://schemas.microsoft.com/office/powerpoint/2010/main" xmlns="" val="3780729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kumimoji="1" lang="ja-JP" altLang="en-US" dirty="0"/>
              <a:t>次に、ＵＮＩＰＡＲＸの操作方法の習得についてお話します。</a:t>
            </a:r>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20</a:t>
            </a:fld>
            <a:endParaRPr kumimoji="1" lang="ja-JP" altLang="en-US"/>
          </a:p>
        </p:txBody>
      </p:sp>
    </p:spTree>
    <p:extLst>
      <p:ext uri="{BB962C8B-B14F-4D97-AF65-F5344CB8AC3E}">
        <p14:creationId xmlns:p14="http://schemas.microsoft.com/office/powerpoint/2010/main" xmlns="" val="2841678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lang="ja-JP" altLang="en-US" dirty="0"/>
              <a:t>製造完了の機能のテスト実施により、要件定義者や機能に詳しい方と会話することや設計書を読む機会が増えました。それにより、画面仕様に関する知識や操作方法を習得し、テスターとしての実力をつけてきました。そして、テストを初めて実施した際は、画面仕様が分かっていないため、テスト実施をしたくても、実施するまでの状態に持っていくことに時間を要している状態でした。しかし、テスト内容に難易度の強弱はありますが、受入件数もこのように増加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21</a:t>
            </a:fld>
            <a:endParaRPr kumimoji="1" lang="ja-JP" altLang="en-US"/>
          </a:p>
        </p:txBody>
      </p:sp>
    </p:spTree>
    <p:extLst>
      <p:ext uri="{BB962C8B-B14F-4D97-AF65-F5344CB8AC3E}">
        <p14:creationId xmlns:p14="http://schemas.microsoft.com/office/powerpoint/2010/main" xmlns="" val="3921192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lang="ja-JP" altLang="en-US" dirty="0"/>
              <a:t>問題点としては、操作項目の多い機能であったり、テーブルのつながりが複雑な機能については理解度が低く、画面の仕様や操作方法にはムラがあることです。</a:t>
            </a:r>
          </a:p>
          <a:p>
            <a:r>
              <a:rPr lang="ja-JP" altLang="en-US" dirty="0"/>
              <a:t>そのため、履修や掲示についての操作はまだまだ理解不足な部分が多いです。しかし、比較的、参照テーブルも少なく、単機能テストや結合テストまで担当した</a:t>
            </a:r>
            <a:r>
              <a:rPr lang="en-US" altLang="ja-JP" dirty="0" err="1"/>
              <a:t>rx</a:t>
            </a:r>
            <a:r>
              <a:rPr lang="ja-JP" altLang="en-US" dirty="0"/>
              <a:t>に新たに追加された機能である試験実施調査については多少の自信があります。</a:t>
            </a:r>
            <a:endParaRPr lang="en-US" altLang="ja-JP" dirty="0"/>
          </a:p>
          <a:p>
            <a:endParaRPr lang="ja-JP" altLang="en-US"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22</a:t>
            </a:fld>
            <a:endParaRPr kumimoji="1" lang="ja-JP" altLang="en-US"/>
          </a:p>
        </p:txBody>
      </p:sp>
    </p:spTree>
    <p:extLst>
      <p:ext uri="{BB962C8B-B14F-4D97-AF65-F5344CB8AC3E}">
        <p14:creationId xmlns:p14="http://schemas.microsoft.com/office/powerpoint/2010/main" xmlns="" val="676221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より画面操作について詳しくなるには、実際に動かすことにより詳しくなることはもちろんのこと、</a:t>
            </a:r>
            <a:r>
              <a:rPr kumimoji="1" lang="en-US" altLang="ja-JP" dirty="0"/>
              <a:t>E-R</a:t>
            </a:r>
            <a:r>
              <a:rPr kumimoji="1" lang="ja-JP" altLang="en-US" dirty="0"/>
              <a:t>図を参照することにより、データの繋がりを理解することが大切なのではないかと考えました。</a:t>
            </a:r>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23</a:t>
            </a:fld>
            <a:endParaRPr kumimoji="1" lang="ja-JP" altLang="en-US"/>
          </a:p>
        </p:txBody>
      </p:sp>
    </p:spTree>
    <p:extLst>
      <p:ext uri="{BB962C8B-B14F-4D97-AF65-F5344CB8AC3E}">
        <p14:creationId xmlns:p14="http://schemas.microsoft.com/office/powerpoint/2010/main" xmlns="" val="665375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kumimoji="1" lang="ja-JP" altLang="en-US" dirty="0"/>
              <a:t>最後のエピソードとして、お客様対応の向上についてお話します。</a:t>
            </a:r>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24</a:t>
            </a:fld>
            <a:endParaRPr kumimoji="1" lang="ja-JP" altLang="en-US"/>
          </a:p>
        </p:txBody>
      </p:sp>
    </p:spTree>
    <p:extLst>
      <p:ext uri="{BB962C8B-B14F-4D97-AF65-F5344CB8AC3E}">
        <p14:creationId xmlns:p14="http://schemas.microsoft.com/office/powerpoint/2010/main" xmlns="" val="1445764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lang="ja-JP" altLang="ja-JP" dirty="0"/>
              <a:t>公私ともに電話が大の苦手で</a:t>
            </a:r>
            <a:r>
              <a:rPr lang="ja-JP" altLang="en-US" dirty="0"/>
              <a:t>、例えばお店を予約するにもネット予約じゃないと嫌だと思うほどでした。しかし、社会人になったかぎりは避けては通れない道なので、しっかりと苦手に向き合おうと思いました。</a:t>
            </a:r>
            <a:endParaRPr lang="en-US" altLang="ja-JP" dirty="0"/>
          </a:p>
          <a:p>
            <a:r>
              <a:rPr lang="ja-JP" altLang="ja-JP" dirty="0"/>
              <a:t>同期、</a:t>
            </a:r>
            <a:r>
              <a:rPr lang="ja-JP" altLang="en-US" dirty="0"/>
              <a:t>先輩、</a:t>
            </a:r>
            <a:r>
              <a:rPr lang="ja-JP" altLang="ja-JP" dirty="0"/>
              <a:t>家族との練習により、</a:t>
            </a:r>
            <a:r>
              <a:rPr lang="ja-JP" altLang="en-US" dirty="0"/>
              <a:t>配属後の一番の</a:t>
            </a:r>
            <a:r>
              <a:rPr lang="ja-JP" altLang="ja-JP" dirty="0"/>
              <a:t>不安であった電話応対テストに合格</a:t>
            </a:r>
            <a:r>
              <a:rPr lang="ja-JP" altLang="en-US" dirty="0"/>
              <a:t>することができました</a:t>
            </a:r>
            <a:r>
              <a:rPr lang="ja-JP" altLang="ja-JP" dirty="0"/>
              <a:t>。</a:t>
            </a:r>
            <a:r>
              <a:rPr lang="ja-JP" altLang="en-US" dirty="0"/>
              <a:t>そして、今では積極的に電話に出ることが出来るようになり、一年前の自分では考えられないほどです。</a:t>
            </a:r>
            <a:endParaRPr lang="ja-JP" altLang="ja-JP" dirty="0"/>
          </a:p>
          <a:p>
            <a:r>
              <a:rPr lang="en-US" altLang="ja-JP" dirty="0"/>
              <a:t> </a:t>
            </a:r>
            <a:endParaRPr lang="ja-JP"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25</a:t>
            </a:fld>
            <a:endParaRPr kumimoji="1" lang="ja-JP" altLang="en-US"/>
          </a:p>
        </p:txBody>
      </p:sp>
    </p:spTree>
    <p:extLst>
      <p:ext uri="{BB962C8B-B14F-4D97-AF65-F5344CB8AC3E}">
        <p14:creationId xmlns:p14="http://schemas.microsoft.com/office/powerpoint/2010/main" xmlns="" val="14663124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lang="ja-JP" altLang="ja-JP" dirty="0"/>
              <a:t>電話応対していく上で、</a:t>
            </a:r>
            <a:r>
              <a:rPr lang="ja-JP" altLang="en-US" dirty="0"/>
              <a:t>先輩からの指摘を受け、</a:t>
            </a:r>
            <a:r>
              <a:rPr lang="ja-JP" altLang="ja-JP" dirty="0"/>
              <a:t>電話応対はお客様と直接関わることのできる貴重な機会という意識を持つ</a:t>
            </a:r>
            <a:r>
              <a:rPr lang="ja-JP" altLang="en-US" dirty="0"/>
              <a:t>ようになりました。また、内勤である私にとっては、大切なお客様との関わりだと思うようにもなりました。</a:t>
            </a:r>
            <a:r>
              <a:rPr lang="ja-JP" altLang="ja-JP" dirty="0"/>
              <a:t>マニュアル通りにしか話せない状態から、お客様と「会話する」ことを心がけることにより、要望を引き出すことができ</a:t>
            </a:r>
            <a:r>
              <a:rPr lang="ja-JP" altLang="en-US" dirty="0"/>
              <a:t>るようになりました。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26</a:t>
            </a:fld>
            <a:endParaRPr kumimoji="1" lang="ja-JP" altLang="en-US"/>
          </a:p>
        </p:txBody>
      </p:sp>
    </p:spTree>
    <p:extLst>
      <p:ext uri="{BB962C8B-B14F-4D97-AF65-F5344CB8AC3E}">
        <p14:creationId xmlns:p14="http://schemas.microsoft.com/office/powerpoint/2010/main" xmlns="" val="2742213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kumimoji="1" lang="ja-JP" altLang="en-US" dirty="0"/>
              <a:t>それでは、この一年間で得た弱みと強みについてお話します。</a:t>
            </a:r>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27</a:t>
            </a:fld>
            <a:endParaRPr kumimoji="1" lang="ja-JP" altLang="en-US"/>
          </a:p>
        </p:txBody>
      </p:sp>
    </p:spTree>
    <p:extLst>
      <p:ext uri="{BB962C8B-B14F-4D97-AF65-F5344CB8AC3E}">
        <p14:creationId xmlns:p14="http://schemas.microsoft.com/office/powerpoint/2010/main" xmlns="" val="1254125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また、苦手であったり、避けてきたことに対しても、向き合うと決めたならば、なんとか努力し克服する方法をさがすことで</a:t>
            </a:r>
            <a:endParaRPr kumimoji="1" lang="en-US" altLang="ja-JP" dirty="0"/>
          </a:p>
          <a:p>
            <a:r>
              <a:rPr kumimoji="1" lang="ja-JP" altLang="en-US" dirty="0"/>
              <a:t>不可能を可能にすることが出来ます。</a:t>
            </a:r>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28</a:t>
            </a:fld>
            <a:endParaRPr kumimoji="1" lang="ja-JP" altLang="en-US"/>
          </a:p>
        </p:txBody>
      </p:sp>
    </p:spTree>
    <p:extLst>
      <p:ext uri="{BB962C8B-B14F-4D97-AF65-F5344CB8AC3E}">
        <p14:creationId xmlns:p14="http://schemas.microsoft.com/office/powerpoint/2010/main" xmlns="" val="1741013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kumimoji="1" lang="ja-JP" altLang="en-US" dirty="0"/>
              <a:t>現在、私はＰＤ課の開発チームの一員として、ＵＮＩＰＡＲＸの開発に携わっています。これまでに経験してきた主な業務は、受入テストや、結合テストを実施、またテストで上がった障害に対しての障害対応を行っています。また一からの製造としてはバッチ作成を行いました。このように、現在、テスト、障害対応、製造といった多岐にわたった内容を経験させていただいてます。</a:t>
            </a:r>
            <a:endParaRPr kumimoji="1" lang="en-US" altLang="ja-JP" dirty="0"/>
          </a:p>
          <a:p>
            <a:endParaRPr kumimoji="1" lang="en-US" altLang="ja-JP" dirty="0"/>
          </a:p>
          <a:p>
            <a:r>
              <a:rPr kumimoji="1" lang="ja-JP" altLang="en-US" dirty="0"/>
              <a:t>それではこの一年を振り返っていきます。</a:t>
            </a:r>
            <a:endParaRPr kumimoji="1" lang="en-US" altLang="ja-JP"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2</a:t>
            </a:fld>
            <a:endParaRPr kumimoji="1" lang="ja-JP" altLang="en-US"/>
          </a:p>
        </p:txBody>
      </p:sp>
    </p:spTree>
    <p:extLst>
      <p:ext uri="{BB962C8B-B14F-4D97-AF65-F5344CB8AC3E}">
        <p14:creationId xmlns:p14="http://schemas.microsoft.com/office/powerpoint/2010/main" xmlns="" val="986015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a:t>
            </a:r>
            <a:r>
              <a:rPr kumimoji="1" lang="en-US" altLang="ja-JP" dirty="0"/>
              <a:t>UNIPA RX</a:t>
            </a:r>
            <a:r>
              <a:rPr kumimoji="1" lang="ja-JP" altLang="en-US" dirty="0"/>
              <a:t>において、主に</a:t>
            </a:r>
            <a:r>
              <a:rPr kumimoji="1" lang="en-US" altLang="ja-JP" dirty="0"/>
              <a:t>PK,BS,KM</a:t>
            </a:r>
            <a:r>
              <a:rPr kumimoji="1" lang="ja-JP" altLang="en-US" dirty="0"/>
              <a:t>のテストや障害対応を数多く行ってきました。</a:t>
            </a:r>
            <a:endParaRPr kumimoji="1" lang="en-US" altLang="ja-JP" dirty="0"/>
          </a:p>
          <a:p>
            <a:r>
              <a:rPr kumimoji="1" lang="ja-JP" altLang="en-US" dirty="0"/>
              <a:t>実際に、受入や改修をした機能は各プロダクトの機能の</a:t>
            </a:r>
            <a:r>
              <a:rPr kumimoji="1" lang="en-US" altLang="ja-JP" dirty="0"/>
              <a:t>30</a:t>
            </a:r>
            <a:r>
              <a:rPr kumimoji="1" lang="ja-JP" altLang="en-US" dirty="0"/>
              <a:t>パーセントですが、操作したことのある機能となると、</a:t>
            </a:r>
            <a:r>
              <a:rPr kumimoji="1" lang="en-US" altLang="ja-JP" dirty="0"/>
              <a:t>50</a:t>
            </a:r>
            <a:r>
              <a:rPr kumimoji="1" lang="ja-JP" altLang="en-US" dirty="0"/>
              <a:t>％以上となります。</a:t>
            </a:r>
            <a:endParaRPr kumimoji="1" lang="en-US" altLang="ja-JP" dirty="0"/>
          </a:p>
          <a:p>
            <a:r>
              <a:rPr kumimoji="1" lang="ja-JP" altLang="en-US" dirty="0"/>
              <a:t>そのため、完全な知識には遠くとも、</a:t>
            </a:r>
            <a:r>
              <a:rPr kumimoji="1" lang="en-US" altLang="ja-JP" dirty="0"/>
              <a:t>RX</a:t>
            </a:r>
            <a:r>
              <a:rPr kumimoji="1" lang="ja-JP" altLang="en-US" dirty="0"/>
              <a:t>の大まかな操作方法の理解は掴み始めており、強みであると考えます。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29</a:t>
            </a:fld>
            <a:endParaRPr kumimoji="1" lang="ja-JP" altLang="en-US"/>
          </a:p>
        </p:txBody>
      </p:sp>
    </p:spTree>
    <p:extLst>
      <p:ext uri="{BB962C8B-B14F-4D97-AF65-F5344CB8AC3E}">
        <p14:creationId xmlns:p14="http://schemas.microsoft.com/office/powerpoint/2010/main" xmlns="" val="40097887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lang="ja-JP" altLang="ja-JP" dirty="0"/>
              <a:t>この一年間</a:t>
            </a:r>
            <a:r>
              <a:rPr lang="ja-JP" altLang="en-US" dirty="0"/>
              <a:t>の挑戦から</a:t>
            </a:r>
            <a:r>
              <a:rPr lang="ja-JP" altLang="ja-JP" dirty="0"/>
              <a:t>、苦手なことについての</a:t>
            </a:r>
            <a:r>
              <a:rPr lang="ja-JP" altLang="en-US" dirty="0"/>
              <a:t>克服することは</a:t>
            </a:r>
            <a:r>
              <a:rPr lang="ja-JP" altLang="ja-JP" dirty="0"/>
              <a:t>出来た</a:t>
            </a:r>
            <a:r>
              <a:rPr lang="ja-JP" altLang="en-US" dirty="0"/>
              <a:t>ものの、その</a:t>
            </a:r>
            <a:r>
              <a:rPr lang="ja-JP" altLang="ja-JP" dirty="0"/>
              <a:t>後、現状に満足し</a:t>
            </a:r>
            <a:r>
              <a:rPr lang="ja-JP" altLang="en-US" dirty="0"/>
              <a:t>てしまい</a:t>
            </a:r>
            <a:r>
              <a:rPr lang="ja-JP" altLang="ja-JP" dirty="0"/>
              <a:t>、さらに成長するという気持ちが足りていないことに気づ</a:t>
            </a:r>
            <a:r>
              <a:rPr lang="ja-JP" altLang="en-US" dirty="0"/>
              <a:t>きました</a:t>
            </a:r>
            <a:r>
              <a:rPr lang="ja-JP" altLang="ja-JP" dirty="0"/>
              <a:t>。</a:t>
            </a:r>
            <a:endParaRPr lang="en-US" altLang="ja-JP" dirty="0"/>
          </a:p>
          <a:p>
            <a:r>
              <a:rPr lang="ja-JP" altLang="en-US" dirty="0"/>
              <a:t>具体例を挙げると、</a:t>
            </a:r>
            <a:r>
              <a:rPr lang="en-US" altLang="ja-JP" dirty="0"/>
              <a:t>SQL</a:t>
            </a:r>
            <a:r>
              <a:rPr lang="ja-JP" altLang="en-US" dirty="0"/>
              <a:t>や</a:t>
            </a:r>
            <a:r>
              <a:rPr lang="en-US" altLang="ja-JP" dirty="0"/>
              <a:t>JAVA</a:t>
            </a:r>
            <a:r>
              <a:rPr lang="ja-JP" altLang="en-US" dirty="0"/>
              <a:t>といった技術面に関しては、難しいものになると自分の力では太刀打ちできずに戸惑ってしまいます。</a:t>
            </a:r>
            <a:r>
              <a:rPr lang="en-US" altLang="ja-JP" dirty="0"/>
              <a:t>RX</a:t>
            </a:r>
            <a:r>
              <a:rPr lang="ja-JP" altLang="en-US" dirty="0"/>
              <a:t>製品については、強みにあげたように</a:t>
            </a:r>
            <a:endParaRPr lang="en-US" altLang="ja-JP" dirty="0"/>
          </a:p>
          <a:p>
            <a:r>
              <a:rPr kumimoji="1" lang="ja-JP" altLang="en-US" dirty="0"/>
              <a:t>製品の操作方法を理解し始めたものの、実際の大学様での運用での使われ方についてはわからないです。また、お客様対応の代表として挙げられる電話応対については</a:t>
            </a:r>
            <a:endParaRPr kumimoji="1" lang="en-US" altLang="ja-JP" dirty="0"/>
          </a:p>
          <a:p>
            <a:r>
              <a:rPr kumimoji="1" lang="ja-JP" altLang="en-US" dirty="0"/>
              <a:t>自分では「できている」と思っているにもかかわらず、先輩方から何度も指摘を受けています。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30</a:t>
            </a:fld>
            <a:endParaRPr kumimoji="1" lang="ja-JP" altLang="en-US"/>
          </a:p>
        </p:txBody>
      </p:sp>
    </p:spTree>
    <p:extLst>
      <p:ext uri="{BB962C8B-B14F-4D97-AF65-F5344CB8AC3E}">
        <p14:creationId xmlns:p14="http://schemas.microsoft.com/office/powerpoint/2010/main" xmlns="" val="31888726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lang="ja-JP" altLang="en-US" dirty="0"/>
              <a:t>なぜこのような弱みが生まれたかというと、</a:t>
            </a:r>
            <a:r>
              <a:rPr lang="ja-JP" altLang="ja-JP" dirty="0"/>
              <a:t>日々の業務に精いっぱいであ</a:t>
            </a:r>
            <a:r>
              <a:rPr lang="ja-JP" altLang="en-US" dirty="0"/>
              <a:t>ったり、わざわざ業務外に時間を取って勉強しなくても実務を行う上で身についていくだろうといった甘え、そして自分ではできていると思っていても、周りから見たらできていないという自分の「できる」の尺度がずれていることが理由に挙げられます</a:t>
            </a:r>
            <a:r>
              <a:rPr lang="ja-JP" altLang="ja-JP" dirty="0"/>
              <a:t>。現状に満足することなく、目標に対するハードルを設定し直し、継続的な行動・学習によって</a:t>
            </a:r>
            <a:r>
              <a:rPr lang="ja-JP" altLang="en-US" dirty="0"/>
              <a:t>努力する必要があります。</a:t>
            </a:r>
            <a:endParaRPr lang="ja-JP" altLang="ja-JP" dirty="0"/>
          </a:p>
          <a:p>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31</a:t>
            </a:fld>
            <a:endParaRPr kumimoji="1" lang="ja-JP" altLang="en-US"/>
          </a:p>
        </p:txBody>
      </p:sp>
    </p:spTree>
    <p:extLst>
      <p:ext uri="{BB962C8B-B14F-4D97-AF65-F5344CB8AC3E}">
        <p14:creationId xmlns:p14="http://schemas.microsoft.com/office/powerpoint/2010/main" xmlns="" val="18607988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技術面についてですが、現在</a:t>
            </a:r>
            <a:r>
              <a:rPr kumimoji="1" lang="en-US" altLang="ja-JP" dirty="0"/>
              <a:t>JAVA</a:t>
            </a:r>
            <a:r>
              <a:rPr kumimoji="1" lang="ja-JP" altLang="en-US" dirty="0"/>
              <a:t>　</a:t>
            </a:r>
            <a:r>
              <a:rPr kumimoji="1" lang="en-US" altLang="ja-JP" dirty="0"/>
              <a:t>SE</a:t>
            </a:r>
            <a:r>
              <a:rPr kumimoji="1" lang="ja-JP" altLang="en-US" dirty="0"/>
              <a:t> </a:t>
            </a:r>
            <a:r>
              <a:rPr kumimoji="1" lang="en-US" altLang="ja-JP" dirty="0"/>
              <a:t>BRONZE</a:t>
            </a:r>
            <a:r>
              <a:rPr kumimoji="1" lang="ja-JP" altLang="en-US" dirty="0"/>
              <a:t>に合格しています。また、</a:t>
            </a:r>
            <a:r>
              <a:rPr kumimoji="1" lang="en-US" altLang="ja-JP" dirty="0"/>
              <a:t>IT</a:t>
            </a:r>
            <a:r>
              <a:rPr kumimoji="1" lang="ja-JP" altLang="en-US" dirty="0"/>
              <a:t>全般の知識について</a:t>
            </a:r>
            <a:r>
              <a:rPr kumimoji="1" lang="ja-JP" altLang="en-US" dirty="0" err="1"/>
              <a:t>に</a:t>
            </a:r>
            <a:r>
              <a:rPr kumimoji="1" lang="ja-JP" altLang="en-US" dirty="0"/>
              <a:t>なりますが基本情報技術者試験にも合格しました。ですので、それぞれの知識をさらにパワーアップさせるためにも、</a:t>
            </a:r>
            <a:r>
              <a:rPr kumimoji="1" lang="en-US" altLang="ja-JP" dirty="0"/>
              <a:t>DB</a:t>
            </a:r>
            <a:r>
              <a:rPr kumimoji="1" lang="ja-JP" altLang="en-US" dirty="0"/>
              <a:t>に関するオラクルマスターブロンズであったり、</a:t>
            </a:r>
            <a:r>
              <a:rPr kumimoji="1" lang="en-US" altLang="ja-JP" dirty="0"/>
              <a:t>SE</a:t>
            </a:r>
            <a:r>
              <a:rPr kumimoji="1" lang="ja-JP" altLang="en-US" dirty="0"/>
              <a:t>のシルバーや応用情報技術者試験に合格し、自信を付けていきます。そのためにも、始業前の朝</a:t>
            </a:r>
            <a:r>
              <a:rPr kumimoji="1" lang="en-US" altLang="ja-JP" dirty="0"/>
              <a:t>15</a:t>
            </a:r>
            <a:r>
              <a:rPr kumimoji="1" lang="ja-JP" altLang="en-US" dirty="0"/>
              <a:t>分もしくは通勤時間を資格勉強に費やすといった上手な時間の使い方をします。</a:t>
            </a:r>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32</a:t>
            </a:fld>
            <a:endParaRPr kumimoji="1" lang="ja-JP" altLang="en-US"/>
          </a:p>
        </p:txBody>
      </p:sp>
    </p:spTree>
    <p:extLst>
      <p:ext uri="{BB962C8B-B14F-4D97-AF65-F5344CB8AC3E}">
        <p14:creationId xmlns:p14="http://schemas.microsoft.com/office/powerpoint/2010/main" xmlns="" val="17340652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RX</a:t>
            </a:r>
            <a:r>
              <a:rPr kumimoji="1" lang="ja-JP" altLang="en-US" dirty="0"/>
              <a:t>製品やお客様対応について、まず製品については障害対応後の受入テスト時には、ただ機能の正しい動き確認をするのではなく、実際に大学様や学生の方がどのように使うのかを頭の片隅に考えながら行うということが必要だと思います。また、今後結合テストのシナリオ作成を経験させていただくことにより、実際の運用時の使用の流れについて理解していきます。そして、将来的にはＲＸ製品の導入支援を任せていただけるほどの業務知識を付けていきます。</a:t>
            </a:r>
            <a:endParaRPr kumimoji="1" lang="en-US" altLang="ja-JP" dirty="0"/>
          </a:p>
          <a:p>
            <a:r>
              <a:rPr kumimoji="1" lang="ja-JP" altLang="en-US" dirty="0"/>
              <a:t>次に、お客様対応についてですが、先ほども申し上げたように、自分の中ではできていると思っていても、周りが見れば全然できていないといった、自分の「できる」と周りの「できる」の判断のレベルの違いがあるから、まだ指摘を受けることが生じるのではないかと思います。このずれをなくすには、先輩方の考え方を知るためにも、年次問わず、積極的にコミュニケーションをとっていきます。</a:t>
            </a:r>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33</a:t>
            </a:fld>
            <a:endParaRPr kumimoji="1" lang="ja-JP" altLang="en-US"/>
          </a:p>
        </p:txBody>
      </p:sp>
    </p:spTree>
    <p:extLst>
      <p:ext uri="{BB962C8B-B14F-4D97-AF65-F5344CB8AC3E}">
        <p14:creationId xmlns:p14="http://schemas.microsoft.com/office/powerpoint/2010/main" xmlns="" val="36123474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kumimoji="1" lang="ja-JP" altLang="en-US" dirty="0"/>
              <a:t>この流れで発表させていただきます。</a:t>
            </a:r>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34</a:t>
            </a:fld>
            <a:endParaRPr kumimoji="1" lang="ja-JP" altLang="en-US"/>
          </a:p>
        </p:txBody>
      </p:sp>
    </p:spTree>
    <p:extLst>
      <p:ext uri="{BB962C8B-B14F-4D97-AF65-F5344CB8AC3E}">
        <p14:creationId xmlns:p14="http://schemas.microsoft.com/office/powerpoint/2010/main" xmlns="" val="40278333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a:t>
            </a:r>
            <a:r>
              <a:rPr kumimoji="1" lang="en-US" altLang="ja-JP" dirty="0"/>
              <a:t>1,3,5</a:t>
            </a:r>
            <a:r>
              <a:rPr kumimoji="1" lang="ja-JP" altLang="en-US" dirty="0"/>
              <a:t>年後の目標とする将来像についてお話します。</a:t>
            </a:r>
            <a:endParaRPr kumimoji="1" lang="en-US" altLang="ja-JP" dirty="0"/>
          </a:p>
          <a:p>
            <a:r>
              <a:rPr kumimoji="1" lang="ja-JP" altLang="en-US" dirty="0"/>
              <a:t>１年後は、</a:t>
            </a:r>
            <a:r>
              <a:rPr lang="ja-JP" altLang="en-US" dirty="0"/>
              <a:t>下流工程を安心して任せていただけるような精度の高いＰＧ・テスターとなり、ロジックについても正しい知識を後輩に質問された際は答えることが出来るようになります。そして、３年後には設計を含め、製造のチームリーダーとなり、５年後には、お客様先で要件をヒアリングし、開発プロジェクトにおいて</a:t>
            </a:r>
            <a:endParaRPr lang="en-US" altLang="ja-JP" dirty="0"/>
          </a:p>
          <a:p>
            <a:pPr defTabSz="948645">
              <a:defRPr/>
            </a:pPr>
            <a:r>
              <a:rPr lang="ja-JP" altLang="en-US" dirty="0"/>
              <a:t>要件定義者として上流工程から携わることができるようになり、入社当初に目標としていた「上流・下流どちらもできるＳＥ」となります。</a:t>
            </a:r>
            <a:endParaRPr lang="ja-JP"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35</a:t>
            </a:fld>
            <a:endParaRPr kumimoji="1" lang="ja-JP" altLang="en-US"/>
          </a:p>
        </p:txBody>
      </p:sp>
    </p:spTree>
    <p:extLst>
      <p:ext uri="{BB962C8B-B14F-4D97-AF65-F5344CB8AC3E}">
        <p14:creationId xmlns:p14="http://schemas.microsoft.com/office/powerpoint/2010/main" xmlns="" val="2624182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36</a:t>
            </a:fld>
            <a:endParaRPr kumimoji="1" lang="ja-JP" altLang="en-US"/>
          </a:p>
        </p:txBody>
      </p:sp>
    </p:spTree>
    <p:extLst>
      <p:ext uri="{BB962C8B-B14F-4D97-AF65-F5344CB8AC3E}">
        <p14:creationId xmlns:p14="http://schemas.microsoft.com/office/powerpoint/2010/main" xmlns="" val="2624182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38</a:t>
            </a:fld>
            <a:endParaRPr kumimoji="1" lang="ja-JP" altLang="en-US"/>
          </a:p>
        </p:txBody>
      </p:sp>
    </p:spTree>
    <p:extLst>
      <p:ext uri="{BB962C8B-B14F-4D97-AF65-F5344CB8AC3E}">
        <p14:creationId xmlns:p14="http://schemas.microsoft.com/office/powerpoint/2010/main" xmlns="" val="22943279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lang="ja-JP" altLang="ja-JP" dirty="0"/>
              <a:t>この一年間</a:t>
            </a:r>
            <a:r>
              <a:rPr lang="ja-JP" altLang="en-US" dirty="0"/>
              <a:t>の挑戦から</a:t>
            </a:r>
            <a:r>
              <a:rPr lang="ja-JP" altLang="ja-JP" dirty="0"/>
              <a:t>、苦手なことについての</a:t>
            </a:r>
            <a:r>
              <a:rPr lang="ja-JP" altLang="en-US" dirty="0"/>
              <a:t>克服することは</a:t>
            </a:r>
            <a:r>
              <a:rPr lang="ja-JP" altLang="ja-JP" dirty="0"/>
              <a:t>出来た</a:t>
            </a:r>
            <a:r>
              <a:rPr lang="ja-JP" altLang="en-US" dirty="0"/>
              <a:t>ものの、その</a:t>
            </a:r>
            <a:r>
              <a:rPr lang="ja-JP" altLang="ja-JP" dirty="0"/>
              <a:t>後、現状に満足し</a:t>
            </a:r>
            <a:r>
              <a:rPr lang="ja-JP" altLang="en-US" dirty="0"/>
              <a:t>てしまい</a:t>
            </a:r>
            <a:r>
              <a:rPr lang="ja-JP" altLang="ja-JP" dirty="0"/>
              <a:t>、さらに成長するという気持ちが足りていないことに気づ</a:t>
            </a:r>
            <a:r>
              <a:rPr lang="ja-JP" altLang="en-US" dirty="0"/>
              <a:t>きました</a:t>
            </a:r>
            <a:r>
              <a:rPr lang="ja-JP" altLang="ja-JP" dirty="0"/>
              <a:t>。</a:t>
            </a:r>
            <a:endParaRPr lang="en-US" altLang="ja-JP" dirty="0"/>
          </a:p>
          <a:p>
            <a:r>
              <a:rPr lang="ja-JP" altLang="ja-JP" dirty="0"/>
              <a:t>原因として日々の業務に精いっぱいであることを理由に学習時間の確保を怠っていることが挙げられ</a:t>
            </a:r>
            <a:r>
              <a:rPr lang="ja-JP" altLang="en-US" dirty="0"/>
              <a:t>ます</a:t>
            </a:r>
            <a:r>
              <a:rPr lang="ja-JP" altLang="ja-JP" dirty="0"/>
              <a:t>。現状に満足することなく、目標に対するハードルを設定し直し、継続的な行動・学習によって</a:t>
            </a:r>
            <a:r>
              <a:rPr lang="ja-JP" altLang="en-US" dirty="0"/>
              <a:t>努力する必要があります。</a:t>
            </a:r>
            <a:endParaRPr lang="ja-JP" altLang="ja-JP" dirty="0"/>
          </a:p>
          <a:p>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39</a:t>
            </a:fld>
            <a:endParaRPr kumimoji="1" lang="ja-JP" altLang="en-US"/>
          </a:p>
        </p:txBody>
      </p:sp>
    </p:spTree>
    <p:extLst>
      <p:ext uri="{BB962C8B-B14F-4D97-AF65-F5344CB8AC3E}">
        <p14:creationId xmlns:p14="http://schemas.microsoft.com/office/powerpoint/2010/main" xmlns="" val="3458631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kumimoji="1" lang="ja-JP" altLang="en-US" dirty="0"/>
              <a:t>私は入社当初から事業部研修にかけて、「お客様にお仕事を任せていただけるような、上流、下流工程どちらも強い</a:t>
            </a:r>
            <a:r>
              <a:rPr kumimoji="1" lang="en-US" altLang="ja-JP" dirty="0"/>
              <a:t>SE</a:t>
            </a:r>
            <a:r>
              <a:rPr kumimoji="1" lang="ja-JP" altLang="en-US" dirty="0"/>
              <a:t>」といった「なんでもできる</a:t>
            </a:r>
            <a:r>
              <a:rPr kumimoji="1" lang="en-US" altLang="ja-JP" dirty="0"/>
              <a:t>SE</a:t>
            </a:r>
            <a:r>
              <a:rPr kumimoji="1" lang="ja-JP" altLang="en-US" dirty="0"/>
              <a:t>になりたい！」と漠然とした将来像を持っていました。</a:t>
            </a:r>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3</a:t>
            </a:fld>
            <a:endParaRPr kumimoji="1" lang="ja-JP" altLang="en-US"/>
          </a:p>
        </p:txBody>
      </p:sp>
    </p:spTree>
    <p:extLst>
      <p:ext uri="{BB962C8B-B14F-4D97-AF65-F5344CB8AC3E}">
        <p14:creationId xmlns:p14="http://schemas.microsoft.com/office/powerpoint/2010/main" xmlns="" val="4239125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新製品開発をしていることから、テストや障害対応等でＲＸの画面操作や機能設計書を読む機会が多く、</a:t>
            </a:r>
            <a:r>
              <a:rPr kumimoji="1" lang="en-US" altLang="ja-JP" dirty="0"/>
              <a:t>RX</a:t>
            </a:r>
            <a:r>
              <a:rPr kumimoji="1" lang="ja-JP" altLang="en-US" dirty="0"/>
              <a:t>の知識は少なからず身についてきています。</a:t>
            </a:r>
            <a:endParaRPr kumimoji="1" lang="en-US" altLang="ja-JP" dirty="0"/>
          </a:p>
          <a:p>
            <a:r>
              <a:rPr kumimoji="1" lang="ja-JP" altLang="en-US" dirty="0"/>
              <a:t>そして、完全な知識には遠くとも、</a:t>
            </a:r>
            <a:r>
              <a:rPr kumimoji="1" lang="en-US" altLang="ja-JP" dirty="0"/>
              <a:t>RX</a:t>
            </a:r>
            <a:r>
              <a:rPr kumimoji="1" lang="ja-JP" altLang="en-US" dirty="0"/>
              <a:t>の大まかな操作方法の理解は掴み始めているのではないかと考えます。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40</a:t>
            </a:fld>
            <a:endParaRPr kumimoji="1" lang="ja-JP" altLang="en-US"/>
          </a:p>
        </p:txBody>
      </p:sp>
    </p:spTree>
    <p:extLst>
      <p:ext uri="{BB962C8B-B14F-4D97-AF65-F5344CB8AC3E}">
        <p14:creationId xmlns:p14="http://schemas.microsoft.com/office/powerpoint/2010/main" xmlns="" val="42126631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a:t>
            </a:r>
            <a:r>
              <a:rPr kumimoji="1" lang="en-US" altLang="ja-JP" dirty="0"/>
              <a:t>UNIPA RX</a:t>
            </a:r>
            <a:r>
              <a:rPr kumimoji="1" lang="ja-JP" altLang="en-US" dirty="0"/>
              <a:t>において、主に</a:t>
            </a:r>
            <a:r>
              <a:rPr kumimoji="1" lang="en-US" altLang="ja-JP" dirty="0"/>
              <a:t>PK,BS,KM</a:t>
            </a:r>
            <a:r>
              <a:rPr kumimoji="1" lang="ja-JP" altLang="en-US" dirty="0"/>
              <a:t>のテストや障害対応を数多く行ってきました。</a:t>
            </a:r>
            <a:endParaRPr kumimoji="1" lang="en-US" altLang="ja-JP" dirty="0"/>
          </a:p>
          <a:p>
            <a:r>
              <a:rPr kumimoji="1" lang="ja-JP" altLang="en-US" dirty="0"/>
              <a:t>実際に、受入や改修をした機能は各プロダクトの機能の</a:t>
            </a:r>
            <a:r>
              <a:rPr kumimoji="1" lang="en-US" altLang="ja-JP" dirty="0"/>
              <a:t>30</a:t>
            </a:r>
            <a:r>
              <a:rPr kumimoji="1" lang="ja-JP" altLang="en-US" dirty="0"/>
              <a:t>パーセントですが、操作したことのある機能となると、</a:t>
            </a:r>
            <a:r>
              <a:rPr kumimoji="1" lang="en-US" altLang="ja-JP" dirty="0"/>
              <a:t>50</a:t>
            </a:r>
            <a:r>
              <a:rPr kumimoji="1" lang="ja-JP" altLang="en-US" dirty="0"/>
              <a:t>％以上となります。</a:t>
            </a:r>
            <a:endParaRPr kumimoji="1" lang="en-US" altLang="ja-JP" dirty="0"/>
          </a:p>
          <a:p>
            <a:r>
              <a:rPr kumimoji="1" lang="ja-JP" altLang="en-US" dirty="0"/>
              <a:t>そのため、完全な知識には遠くとも、</a:t>
            </a:r>
            <a:r>
              <a:rPr kumimoji="1" lang="en-US" altLang="ja-JP" dirty="0"/>
              <a:t>RX</a:t>
            </a:r>
            <a:r>
              <a:rPr kumimoji="1" lang="ja-JP" altLang="en-US" dirty="0"/>
              <a:t>の大まかな操作方法の理解は掴み始めており、強みであると考えます。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41</a:t>
            </a:fld>
            <a:endParaRPr kumimoji="1" lang="ja-JP" altLang="en-US"/>
          </a:p>
        </p:txBody>
      </p:sp>
    </p:spTree>
    <p:extLst>
      <p:ext uri="{BB962C8B-B14F-4D97-AF65-F5344CB8AC3E}">
        <p14:creationId xmlns:p14="http://schemas.microsoft.com/office/powerpoint/2010/main" xmlns="" val="2556674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しかし、課配属後、日々頂いた課題、業務をクリアしていくことに必死であり、入社当時に描いていた「なんでもできる</a:t>
            </a:r>
            <a:r>
              <a:rPr kumimoji="1" lang="en-US" altLang="ja-JP" dirty="0"/>
              <a:t>SE</a:t>
            </a:r>
            <a:r>
              <a:rPr kumimoji="1" lang="ja-JP" altLang="en-US" dirty="0"/>
              <a:t>になりたい！」といった目標の達成に対して、具体的な方法を考えるまでにはたどり着くことはできず、まずは</a:t>
            </a:r>
            <a:r>
              <a:rPr lang="ja-JP" altLang="en-US" dirty="0"/>
              <a:t>現場でおいていかれることのないように、</a:t>
            </a:r>
            <a:r>
              <a:rPr kumimoji="1" lang="ja-JP" altLang="en-US" dirty="0"/>
              <a:t>目の前のことに取り組むことで精一杯でした。</a:t>
            </a:r>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4</a:t>
            </a:fld>
            <a:endParaRPr kumimoji="1" lang="ja-JP" altLang="en-US"/>
          </a:p>
        </p:txBody>
      </p:sp>
    </p:spTree>
    <p:extLst>
      <p:ext uri="{BB962C8B-B14F-4D97-AF65-F5344CB8AC3E}">
        <p14:creationId xmlns:p14="http://schemas.microsoft.com/office/powerpoint/2010/main" xmlns="" val="2376020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そんな状況の中で、私は「新人の私ができることは、与えられた仕事を一つ一つ誠実に向き合い実績を積み上げることだ」と</a:t>
            </a:r>
            <a:r>
              <a:rPr lang="ja-JP" altLang="en-US" dirty="0"/>
              <a:t>気づき</a:t>
            </a:r>
            <a:r>
              <a:rPr kumimoji="1" lang="ja-JP" altLang="en-US" dirty="0"/>
              <a:t>ました。</a:t>
            </a:r>
            <a:endParaRPr kumimoji="1" lang="en-US" altLang="ja-JP" dirty="0"/>
          </a:p>
          <a:p>
            <a:r>
              <a:rPr kumimoji="1" lang="ja-JP" altLang="en-US" dirty="0"/>
              <a:t>なぜ、このことに気づくことが出来たかというと、これからお話しする</a:t>
            </a:r>
            <a:r>
              <a:rPr kumimoji="1" lang="en-US" altLang="ja-JP" dirty="0"/>
              <a:t>4</a:t>
            </a:r>
            <a:r>
              <a:rPr kumimoji="1" lang="ja-JP" altLang="en-US" dirty="0" err="1"/>
              <a:t>つの</a:t>
            </a:r>
            <a:r>
              <a:rPr kumimoji="1" lang="ja-JP" altLang="en-US" dirty="0"/>
              <a:t>エピソードがあったからです。挑戦を通して、理想の「なんでもできるＳＥ」へと近づくには</a:t>
            </a:r>
            <a:r>
              <a:rPr lang="ja-JP" altLang="en-US" dirty="0"/>
              <a:t>実績を</a:t>
            </a:r>
            <a:r>
              <a:rPr kumimoji="1" lang="ja-JP" altLang="en-US" dirty="0"/>
              <a:t>一つ一つ積み上げていくことが大切であり、近道なんてないとわかりました。</a:t>
            </a:r>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5</a:t>
            </a:fld>
            <a:endParaRPr kumimoji="1" lang="ja-JP" altLang="en-US"/>
          </a:p>
        </p:txBody>
      </p:sp>
    </p:spTree>
    <p:extLst>
      <p:ext uri="{BB962C8B-B14F-4D97-AF65-F5344CB8AC3E}">
        <p14:creationId xmlns:p14="http://schemas.microsoft.com/office/powerpoint/2010/main" xmlns="" val="421742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kumimoji="1" lang="ja-JP" altLang="en-US" dirty="0"/>
              <a:t>それでは、</a:t>
            </a:r>
            <a:r>
              <a:rPr kumimoji="1" lang="ja-JP" altLang="en-US" dirty="0" smtClean="0"/>
              <a:t>エピソードを交えながら成果について</a:t>
            </a:r>
            <a:r>
              <a:rPr kumimoji="1" lang="ja-JP" altLang="en-US" dirty="0"/>
              <a:t>お話します。</a:t>
            </a:r>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6</a:t>
            </a:fld>
            <a:endParaRPr kumimoji="1" lang="ja-JP" altLang="en-US"/>
          </a:p>
        </p:txBody>
      </p:sp>
    </p:spTree>
    <p:extLst>
      <p:ext uri="{BB962C8B-B14F-4D97-AF65-F5344CB8AC3E}">
        <p14:creationId xmlns:p14="http://schemas.microsoft.com/office/powerpoint/2010/main" xmlns="" val="511095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kumimoji="1" lang="ja-JP" altLang="en-US" dirty="0" smtClean="0"/>
              <a:t>成果は</a:t>
            </a:r>
            <a:r>
              <a:rPr kumimoji="1" lang="ja-JP" altLang="en-US" dirty="0"/>
              <a:t>こちらの４つです</a:t>
            </a:r>
            <a:r>
              <a:rPr kumimoji="1" lang="ja-JP" altLang="en-US" dirty="0" smtClean="0"/>
              <a:t>。エピソードを交えながら成果</a:t>
            </a:r>
            <a:r>
              <a:rPr kumimoji="1" lang="ja-JP" altLang="en-US" dirty="0"/>
              <a:t>ついて、</a:t>
            </a:r>
            <a:r>
              <a:rPr lang="ja-JP" altLang="en-US" dirty="0"/>
              <a:t>紹介します。また、</a:t>
            </a:r>
            <a:r>
              <a:rPr kumimoji="1" lang="ja-JP" altLang="en-US" dirty="0"/>
              <a:t>成果に併せて生じた問題や、それに対する解決策についてもお話していきます。</a:t>
            </a:r>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7</a:t>
            </a:fld>
            <a:endParaRPr kumimoji="1" lang="ja-JP" altLang="en-US"/>
          </a:p>
        </p:txBody>
      </p:sp>
    </p:spTree>
    <p:extLst>
      <p:ext uri="{BB962C8B-B14F-4D97-AF65-F5344CB8AC3E}">
        <p14:creationId xmlns:p14="http://schemas.microsoft.com/office/powerpoint/2010/main" xmlns="" val="2602959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p:spPr>
      </p:sp>
      <p:sp>
        <p:nvSpPr>
          <p:cNvPr id="3" name="ノート プレースホルダー 2"/>
          <p:cNvSpPr>
            <a:spLocks noGrp="1"/>
          </p:cNvSpPr>
          <p:nvPr>
            <p:ph type="body" idx="1"/>
          </p:nvPr>
        </p:nvSpPr>
        <p:spPr/>
        <p:txBody>
          <a:bodyPr/>
          <a:lstStyle/>
          <a:p>
            <a:r>
              <a:rPr kumimoji="1" lang="ja-JP" altLang="en-US" dirty="0"/>
              <a:t>一つ目に、ＳＱＬの基礎知識の向上についてお話します。</a:t>
            </a:r>
          </a:p>
        </p:txBody>
      </p:sp>
      <p:sp>
        <p:nvSpPr>
          <p:cNvPr id="4" name="スライド番号プレースホルダー 3"/>
          <p:cNvSpPr>
            <a:spLocks noGrp="1"/>
          </p:cNvSpPr>
          <p:nvPr>
            <p:ph type="sldNum" sz="quarter" idx="10"/>
          </p:nvPr>
        </p:nvSpPr>
        <p:spPr/>
        <p:txBody>
          <a:bodyPr/>
          <a:lstStyle/>
          <a:p>
            <a:fld id="{B34594DE-CF1C-4273-BCF3-7CEE9B26A159}" type="slidenum">
              <a:rPr kumimoji="1" lang="ja-JP" altLang="en-US" smtClean="0"/>
              <a:pPr/>
              <a:t>8</a:t>
            </a:fld>
            <a:endParaRPr kumimoji="1" lang="ja-JP" altLang="en-US"/>
          </a:p>
        </p:txBody>
      </p:sp>
    </p:spTree>
    <p:extLst>
      <p:ext uri="{BB962C8B-B14F-4D97-AF65-F5344CB8AC3E}">
        <p14:creationId xmlns:p14="http://schemas.microsoft.com/office/powerpoint/2010/main" xmlns="" val="3460064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atin typeface="メイリオ" panose="020B0604030504040204" pitchFamily="50" charset="-128"/>
                <a:ea typeface="メイリオ"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atin typeface="メイリオ" panose="020B0604030504040204" pitchFamily="50" charset="-128"/>
                <a:ea typeface="メイリオ" panose="020B0604030504040204"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lvl1pPr>
              <a:defRPr>
                <a:latin typeface="メイリオ" panose="020B0604030504040204" pitchFamily="50" charset="-128"/>
                <a:ea typeface="メイリオ" panose="020B0604030504040204" pitchFamily="50" charset="-128"/>
              </a:defRPr>
            </a:lvl1pPr>
          </a:lstStyle>
          <a:p>
            <a:fld id="{0D0A84BC-147F-4DAD-9A05-9F8CEE7943D6}" type="datetime1">
              <a:rPr lang="ja-JP" altLang="en-US" smtClean="0"/>
              <a:pPr/>
              <a:t>2017/3/13</a:t>
            </a:fld>
            <a:endParaRPr lang="ja-JP" altLang="en-US"/>
          </a:p>
        </p:txBody>
      </p:sp>
      <p:sp>
        <p:nvSpPr>
          <p:cNvPr id="5" name="フッター プレースホルダー 4"/>
          <p:cNvSpPr>
            <a:spLocks noGrp="1"/>
          </p:cNvSpPr>
          <p:nvPr>
            <p:ph type="ftr" sz="quarter" idx="11"/>
          </p:nvPr>
        </p:nvSpPr>
        <p:spPr/>
        <p:txBody>
          <a:bodyPr/>
          <a:lstStyle>
            <a:lvl1pPr>
              <a:defRPr>
                <a:latin typeface="メイリオ" panose="020B0604030504040204" pitchFamily="50" charset="-128"/>
                <a:ea typeface="メイリオ"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メイリオ" panose="020B0604030504040204" pitchFamily="50" charset="-128"/>
                <a:ea typeface="メイリオ" panose="020B0604030504040204" pitchFamily="50" charset="-128"/>
              </a:defRPr>
            </a:lvl1pPr>
          </a:lstStyle>
          <a:p>
            <a:fld id="{5031FD98-8AE5-4285-8F4F-84935740E9FA}" type="slidenum">
              <a:rPr lang="ja-JP" altLang="en-US" smtClean="0"/>
              <a:pPr/>
              <a:t>&lt;#&gt;</a:t>
            </a:fld>
            <a:endParaRPr lang="ja-JP" altLang="en-US"/>
          </a:p>
        </p:txBody>
      </p:sp>
    </p:spTree>
    <p:extLst>
      <p:ext uri="{BB962C8B-B14F-4D97-AF65-F5344CB8AC3E}">
        <p14:creationId xmlns:p14="http://schemas.microsoft.com/office/powerpoint/2010/main" xmlns="" val="263145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A28E0CE-5482-4758-BF3D-507351C1C745}" type="datetime1">
              <a:rPr kumimoji="1" lang="ja-JP" altLang="en-US" smtClean="0"/>
              <a:pPr/>
              <a:t>2017/3/13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Tree>
    <p:extLst>
      <p:ext uri="{BB962C8B-B14F-4D97-AF65-F5344CB8AC3E}">
        <p14:creationId xmlns:p14="http://schemas.microsoft.com/office/powerpoint/2010/main" xmlns="" val="159350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AEB3CA6-6567-45ED-BB56-7BF0537BCD39}" type="datetime1">
              <a:rPr kumimoji="1" lang="ja-JP" altLang="en-US" smtClean="0"/>
              <a:pPr/>
              <a:t>2017/3/13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Tree>
    <p:extLst>
      <p:ext uri="{BB962C8B-B14F-4D97-AF65-F5344CB8AC3E}">
        <p14:creationId xmlns:p14="http://schemas.microsoft.com/office/powerpoint/2010/main" xmlns="" val="4164909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normAutofit/>
          </a:bodyPr>
          <a:lstStyle>
            <a:lvl1pPr>
              <a:defRPr sz="4400" b="1">
                <a:latin typeface="メイリオ" panose="020B0604030504040204" pitchFamily="50" charset="-128"/>
                <a:ea typeface="メイリオ" panose="020B0604030504040204" pitchFamily="50" charset="-128"/>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628650" y="1957505"/>
            <a:ext cx="7886700" cy="4351338"/>
          </a:xfrm>
        </p:spPr>
        <p:txBody>
          <a:bodyPr/>
          <a:lstStyle>
            <a:lvl1pPr>
              <a:lnSpc>
                <a:spcPct val="120000"/>
              </a:lnSpc>
              <a:spcBef>
                <a:spcPts val="0"/>
              </a:spcBef>
              <a:spcAft>
                <a:spcPts val="600"/>
              </a:spcAft>
              <a:defRPr sz="3200">
                <a:latin typeface="メイリオ" panose="020B0604030504040204" pitchFamily="50" charset="-128"/>
                <a:ea typeface="メイリオ" panose="020B0604030504040204" pitchFamily="50" charset="-128"/>
              </a:defRPr>
            </a:lvl1pPr>
            <a:lvl2pPr>
              <a:lnSpc>
                <a:spcPct val="120000"/>
              </a:lnSpc>
              <a:spcBef>
                <a:spcPts val="0"/>
              </a:spcBef>
              <a:spcAft>
                <a:spcPts val="600"/>
              </a:spcAft>
              <a:defRPr sz="2800">
                <a:latin typeface="メイリオ" panose="020B0604030504040204" pitchFamily="50" charset="-128"/>
                <a:ea typeface="メイリオ" panose="020B0604030504040204" pitchFamily="50" charset="-128"/>
              </a:defRPr>
            </a:lvl2pPr>
            <a:lvl3pPr>
              <a:lnSpc>
                <a:spcPct val="120000"/>
              </a:lnSpc>
              <a:spcBef>
                <a:spcPts val="0"/>
              </a:spcBef>
              <a:spcAft>
                <a:spcPts val="600"/>
              </a:spcAft>
              <a:defRPr sz="2400">
                <a:latin typeface="メイリオ" panose="020B0604030504040204" pitchFamily="50" charset="-128"/>
                <a:ea typeface="メイリオ" panose="020B0604030504040204" pitchFamily="50" charset="-128"/>
              </a:defRPr>
            </a:lvl3pPr>
            <a:lvl4pPr>
              <a:lnSpc>
                <a:spcPct val="120000"/>
              </a:lnSpc>
              <a:spcBef>
                <a:spcPts val="0"/>
              </a:spcBef>
              <a:spcAft>
                <a:spcPts val="600"/>
              </a:spcAft>
              <a:defRPr sz="2000">
                <a:latin typeface="メイリオ" panose="020B0604030504040204" pitchFamily="50" charset="-128"/>
                <a:ea typeface="メイリオ" panose="020B0604030504040204" pitchFamily="50" charset="-128"/>
              </a:defRPr>
            </a:lvl4pPr>
            <a:lvl5pPr>
              <a:lnSpc>
                <a:spcPct val="120000"/>
              </a:lnSpc>
              <a:spcBef>
                <a:spcPts val="0"/>
              </a:spcBef>
              <a:spcAft>
                <a:spcPts val="600"/>
              </a:spcAft>
              <a:defRPr sz="1800">
                <a:latin typeface="メイリオ" panose="020B0604030504040204" pitchFamily="50" charset="-128"/>
                <a:ea typeface="メイリオ" panose="020B0604030504040204"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lvl1pPr>
              <a:defRPr>
                <a:latin typeface="メイリオ" panose="020B0604030504040204" pitchFamily="50" charset="-128"/>
                <a:ea typeface="メイリオ" panose="020B0604030504040204" pitchFamily="50" charset="-128"/>
              </a:defRPr>
            </a:lvl1pPr>
          </a:lstStyle>
          <a:p>
            <a:fld id="{3462D442-4BA4-4208-8A49-B4B9F2096B25}" type="datetime1">
              <a:rPr lang="ja-JP" altLang="en-US" smtClean="0"/>
              <a:pPr/>
              <a:t>2017/3/13</a:t>
            </a:fld>
            <a:endParaRPr lang="ja-JP" altLang="en-US"/>
          </a:p>
        </p:txBody>
      </p:sp>
      <p:sp>
        <p:nvSpPr>
          <p:cNvPr id="5" name="Footer Placeholder 4"/>
          <p:cNvSpPr>
            <a:spLocks noGrp="1"/>
          </p:cNvSpPr>
          <p:nvPr>
            <p:ph type="ftr" sz="quarter" idx="11"/>
          </p:nvPr>
        </p:nvSpPr>
        <p:spPr/>
        <p:txBody>
          <a:bodyPr/>
          <a:lstStyle>
            <a:lvl1pPr>
              <a:defRPr>
                <a:latin typeface="メイリオ" panose="020B0604030504040204" pitchFamily="50" charset="-128"/>
                <a:ea typeface="メイリオ" panose="020B0604030504040204" pitchFamily="50" charset="-128"/>
              </a:defRPr>
            </a:lvl1pPr>
          </a:lstStyle>
          <a:p>
            <a:endParaRPr lang="ja-JP" altLang="en-US"/>
          </a:p>
        </p:txBody>
      </p:sp>
      <p:sp>
        <p:nvSpPr>
          <p:cNvPr id="6" name="Slide Number Placeholder 5"/>
          <p:cNvSpPr>
            <a:spLocks noGrp="1"/>
          </p:cNvSpPr>
          <p:nvPr>
            <p:ph type="sldNum" sz="quarter" idx="12"/>
          </p:nvPr>
        </p:nvSpPr>
        <p:spPr/>
        <p:txBody>
          <a:bodyPr/>
          <a:lstStyle>
            <a:lvl1pPr>
              <a:defRPr>
                <a:latin typeface="メイリオ" panose="020B0604030504040204" pitchFamily="50" charset="-128"/>
                <a:ea typeface="メイリオ" panose="020B0604030504040204" pitchFamily="50" charset="-128"/>
              </a:defRPr>
            </a:lvl1pPr>
          </a:lstStyle>
          <a:p>
            <a:fld id="{5031FD98-8AE5-4285-8F4F-84935740E9FA}" type="slidenum">
              <a:rPr lang="ja-JP" altLang="en-US" smtClean="0"/>
              <a:pPr/>
              <a:t>&lt;#&gt;</a:t>
            </a:fld>
            <a:endParaRPr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latin typeface="メイリオ" panose="020B0604030504040204" pitchFamily="50" charset="-128"/>
                <a:ea typeface="メイリオ" panose="020B0604030504040204" pitchFamily="50" charset="-128"/>
              </a:defRPr>
            </a:lvl1pPr>
            <a:lvl2pPr marL="457200" indent="0">
              <a:buNone/>
              <a:defRPr/>
            </a:lvl2pPr>
            <a:lvl3pPr marL="914400" indent="0">
              <a:buNone/>
              <a:defRPr/>
            </a:lvl3pPr>
          </a:lstStyle>
          <a:p>
            <a:pPr lvl="0"/>
            <a:endParaRPr kumimoji="1" lang="ja-JP" altLang="en-US" dirty="0"/>
          </a:p>
        </p:txBody>
      </p:sp>
      <p:sp>
        <p:nvSpPr>
          <p:cNvPr id="9" name="Line 5"/>
          <p:cNvSpPr>
            <a:spLocks noChangeShapeType="1"/>
          </p:cNvSpPr>
          <p:nvPr userDrawn="1"/>
        </p:nvSpPr>
        <p:spPr bwMode="auto">
          <a:xfrm>
            <a:off x="-1" y="1728547"/>
            <a:ext cx="9908931" cy="0"/>
          </a:xfrm>
          <a:prstGeom prst="line">
            <a:avLst/>
          </a:prstGeom>
          <a:noFill/>
          <a:ln w="9525">
            <a:solidFill>
              <a:srgbClr val="EAEAEA"/>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lstStyle/>
          <a:p>
            <a:endParaRPr lang="ja-JP" altLang="en-US"/>
          </a:p>
        </p:txBody>
      </p:sp>
      <p:sp>
        <p:nvSpPr>
          <p:cNvPr id="10" name="Rectangle 10"/>
          <p:cNvSpPr>
            <a:spLocks noChangeArrowheads="1"/>
          </p:cNvSpPr>
          <p:nvPr userDrawn="1"/>
        </p:nvSpPr>
        <p:spPr bwMode="auto">
          <a:xfrm flipV="1">
            <a:off x="-1" y="1745837"/>
            <a:ext cx="9144001" cy="45719"/>
          </a:xfrm>
          <a:prstGeom prst="rect">
            <a:avLst/>
          </a:prstGeom>
          <a:solidFill>
            <a:srgbClr val="EAEAEA"/>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nchor="ctr">
            <a:spAutoFit/>
          </a:bodyPr>
          <a:lstStyle>
            <a:lvl1pPr eaLnBrk="0" hangingPunct="0">
              <a:defRPr kumimoji="1" sz="2200">
                <a:solidFill>
                  <a:srgbClr val="4D4D4D"/>
                </a:solidFill>
                <a:latin typeface="Arial" panose="020B0604020202020204" pitchFamily="34" charset="0"/>
                <a:ea typeface="メイリオ" panose="020B0604030504040204" pitchFamily="50" charset="-128"/>
              </a:defRPr>
            </a:lvl1pPr>
            <a:lvl2pPr marL="742950" indent="-285750" eaLnBrk="0" hangingPunct="0">
              <a:defRPr kumimoji="1" sz="2200">
                <a:solidFill>
                  <a:srgbClr val="4D4D4D"/>
                </a:solidFill>
                <a:latin typeface="Arial" panose="020B0604020202020204" pitchFamily="34" charset="0"/>
                <a:ea typeface="メイリオ" panose="020B0604030504040204" pitchFamily="50" charset="-128"/>
              </a:defRPr>
            </a:lvl2pPr>
            <a:lvl3pPr marL="1143000" indent="-228600" eaLnBrk="0" hangingPunct="0">
              <a:defRPr kumimoji="1" sz="2200">
                <a:solidFill>
                  <a:srgbClr val="4D4D4D"/>
                </a:solidFill>
                <a:latin typeface="Arial" panose="020B0604020202020204" pitchFamily="34" charset="0"/>
                <a:ea typeface="メイリオ" panose="020B0604030504040204" pitchFamily="50" charset="-128"/>
              </a:defRPr>
            </a:lvl3pPr>
            <a:lvl4pPr marL="1600200" indent="-228600" eaLnBrk="0" hangingPunct="0">
              <a:defRPr kumimoji="1" sz="2200">
                <a:solidFill>
                  <a:srgbClr val="4D4D4D"/>
                </a:solidFill>
                <a:latin typeface="Arial" panose="020B0604020202020204" pitchFamily="34" charset="0"/>
                <a:ea typeface="メイリオ" panose="020B0604030504040204" pitchFamily="50" charset="-128"/>
              </a:defRPr>
            </a:lvl4pPr>
            <a:lvl5pPr marL="2057400" indent="-228600" eaLnBrk="0" hangingPunct="0">
              <a:defRPr kumimoji="1" sz="2200">
                <a:solidFill>
                  <a:srgbClr val="4D4D4D"/>
                </a:solidFill>
                <a:latin typeface="Arial" panose="020B0604020202020204" pitchFamily="34" charset="0"/>
                <a:ea typeface="メイリオ" panose="020B0604030504040204" pitchFamily="50" charset="-128"/>
              </a:defRPr>
            </a:lvl5pPr>
            <a:lvl6pPr marL="25146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6pPr>
            <a:lvl7pPr marL="29718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7pPr>
            <a:lvl8pPr marL="34290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8pPr>
            <a:lvl9pPr marL="38862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9pPr>
          </a:lstStyle>
          <a:p>
            <a:pPr eaLnBrk="1" hangingPunct="1">
              <a:lnSpc>
                <a:spcPct val="140000"/>
              </a:lnSpc>
              <a:spcBef>
                <a:spcPct val="10000"/>
              </a:spcBef>
              <a:defRPr/>
            </a:pPr>
            <a:endParaRPr lang="en-US" altLang="ja-JP"/>
          </a:p>
        </p:txBody>
      </p:sp>
    </p:spTree>
    <p:extLst>
      <p:ext uri="{BB962C8B-B14F-4D97-AF65-F5344CB8AC3E}">
        <p14:creationId xmlns:p14="http://schemas.microsoft.com/office/powerpoint/2010/main" xmlns="" val="266282109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2715FCD1-8E00-4049-9CCA-F9E43CE0DCA7}"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878937421"/>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FE965543-3AE0-4C44-ACD6-56F92E0CD92A}"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2751959699"/>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6CB629AB-6552-4EB5-95D4-AB7F7E58E1B8}"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3656183199"/>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B3B699C3-3D67-41F2-8097-482086A294D8}"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62213747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A802FFD8-545B-4BAA-BA18-297EF9FFB445}"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399976047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22F89E2D-6544-4DA3-9C41-833B07629548}"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2679658401"/>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E6647851-667D-4964-B7EC-80E3A6E4E772}"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347985743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2CA5DD4-77C4-4F82-8421-7C1307428578}" type="datetime1">
              <a:rPr kumimoji="1" lang="ja-JP" altLang="en-US" smtClean="0"/>
              <a:pPr/>
              <a:t>2017/3/13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Tree>
    <p:extLst>
      <p:ext uri="{BB962C8B-B14F-4D97-AF65-F5344CB8AC3E}">
        <p14:creationId xmlns:p14="http://schemas.microsoft.com/office/powerpoint/2010/main" xmlns="" val="3410582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E6C332AE-C1C4-4B0B-9067-46E7F85BFAAC}"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1428453732"/>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6C93293F-990F-4CB0-BDB9-7EFD310E86A3}"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3268831024"/>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345056CA-69CC-481B-BBA2-A692E801383D}"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235482900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F79B0D6D-BD64-429E-A2C0-53F810BD126D}"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2991319489"/>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7348DBFE-4B97-4B59-8E2B-DDCC8FBA5E18}"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847315753"/>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FE744AFB-98B8-4C35-AE0F-E52A29B9A9D1}"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3832479274"/>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B9CBF8C3-DF0D-4167-B433-D05E988D107A}"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4066549967"/>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7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3DB63C39-BAB8-4188-BC3F-6D12447ACF91}"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1940538188"/>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8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F950DB24-D397-4E84-8478-301454284801}"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3684691354"/>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9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F3C55190-4CC9-48BB-B653-C32F38493161}"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265461892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638C9B6D-092C-4C01-95BD-FD30C05CE732}" type="datetime1">
              <a:rPr kumimoji="1" lang="ja-JP" altLang="en-US" smtClean="0"/>
              <a:pPr/>
              <a:t>2017/3/13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Tree>
    <p:extLst>
      <p:ext uri="{BB962C8B-B14F-4D97-AF65-F5344CB8AC3E}">
        <p14:creationId xmlns:p14="http://schemas.microsoft.com/office/powerpoint/2010/main" xmlns="" val="16032847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0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CE1864A9-497E-4EBC-8F8E-4C6FE0824D02}"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2772865330"/>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1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7DB0CA17-CF46-49C0-A745-0BAFB362CF21}"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118910792"/>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2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D08FD6E2-9807-48B1-BDE4-F815DA7FE85B}"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3321638212"/>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3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9692A931-1454-4DE1-9F7B-CC3477065C53}"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3333825255"/>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4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C65E8ABA-8137-4C2E-B191-79B9A22E45B5}"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298040216"/>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5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0F1335EB-3D79-4890-971E-059AD34B14A1}"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4101269061"/>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6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BAC3BBFD-7721-475A-A020-81B1954E6864}"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538416921"/>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7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272E7460-D17E-47A5-8103-AC2B58B9B6DA}"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3830497040"/>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8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198FB4E7-6CCB-4BE7-B5A6-F7701A6C6D20}"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1016934212"/>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9_タイトルとコンテンツ">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0969"/>
            <a:ext cx="7886700" cy="969720"/>
          </a:xfrm>
        </p:spPr>
        <p:txBody>
          <a:bodyPr/>
          <a:lstStyle>
            <a:lvl1pPr>
              <a:defRPr b="1"/>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55112BAB-EE98-45DC-B5BB-622BDAD5C123}" type="datetime1">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
        <p:nvSpPr>
          <p:cNvPr id="8" name="テキスト プレースホルダー 7"/>
          <p:cNvSpPr>
            <a:spLocks noGrp="1"/>
          </p:cNvSpPr>
          <p:nvPr>
            <p:ph type="body" sz="quarter" idx="13"/>
          </p:nvPr>
        </p:nvSpPr>
        <p:spPr>
          <a:xfrm>
            <a:off x="-1" y="1"/>
            <a:ext cx="3455377" cy="457200"/>
          </a:xfrm>
          <a:solidFill>
            <a:schemeClr val="bg2">
              <a:lumMod val="50000"/>
            </a:schemeClr>
          </a:solidFill>
        </p:spPr>
        <p:txBody>
          <a:bodyPr anchor="ctr" anchorCtr="1"/>
          <a:lstStyle>
            <a:lvl1pPr marL="0" indent="0" algn="l">
              <a:buNone/>
              <a:defRPr>
                <a:solidFill>
                  <a:schemeClr val="bg1"/>
                </a:solidFill>
              </a:defRPr>
            </a:lvl1pPr>
            <a:lvl2pPr marL="457200" indent="0">
              <a:buNone/>
              <a:defRPr/>
            </a:lvl2pPr>
            <a:lvl3pPr marL="914400" indent="0">
              <a:buNone/>
              <a:defRPr/>
            </a:lvl3pPr>
          </a:lstStyle>
          <a:p>
            <a:pPr lvl="0"/>
            <a:endParaRPr kumimoji="1" lang="ja-JP" altLang="en-US" dirty="0"/>
          </a:p>
        </p:txBody>
      </p:sp>
    </p:spTree>
    <p:extLst>
      <p:ext uri="{BB962C8B-B14F-4D97-AF65-F5344CB8AC3E}">
        <p14:creationId xmlns:p14="http://schemas.microsoft.com/office/powerpoint/2010/main" xmlns="" val="347704970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C9C9465-05FA-4D35-AB9C-E9E5B2150657}" type="datetime1">
              <a:rPr kumimoji="1" lang="ja-JP" altLang="en-US" smtClean="0"/>
              <a:pPr/>
              <a:t>2017/3/13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Tree>
    <p:extLst>
      <p:ext uri="{BB962C8B-B14F-4D97-AF65-F5344CB8AC3E}">
        <p14:creationId xmlns:p14="http://schemas.microsoft.com/office/powerpoint/2010/main" xmlns="" val="15112524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1F01EB0-A043-4700-8B99-9869436AEFB3}" type="datetimeFigureOut">
              <a:rPr kumimoji="1" lang="ja-JP" altLang="en-US" smtClean="0"/>
              <a:pPr/>
              <a:t>2017/3/13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D4ECFF1-E1A1-4E60-AAD7-B2B87FF25920}" type="slidenum">
              <a:rPr kumimoji="1" lang="ja-JP" altLang="en-US" smtClean="0"/>
              <a:pPr/>
              <a:t>&lt;#&gt;</a:t>
            </a:fld>
            <a:endParaRPr kumimoji="1" lang="ja-JP" altLang="en-US"/>
          </a:p>
        </p:txBody>
      </p:sp>
    </p:spTree>
    <p:extLst>
      <p:ext uri="{BB962C8B-B14F-4D97-AF65-F5344CB8AC3E}">
        <p14:creationId xmlns:p14="http://schemas.microsoft.com/office/powerpoint/2010/main" xmlns="" val="28423789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1F01EB0-A043-4700-8B99-9869436AEFB3}" type="datetimeFigureOut">
              <a:rPr kumimoji="1" lang="ja-JP" altLang="en-US" smtClean="0"/>
              <a:pPr/>
              <a:t>2017/3/13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D4ECFF1-E1A1-4E60-AAD7-B2B87FF25920}" type="slidenum">
              <a:rPr kumimoji="1" lang="ja-JP" altLang="en-US" smtClean="0"/>
              <a:pPr/>
              <a:t>&lt;#&gt;</a:t>
            </a:fld>
            <a:endParaRPr kumimoji="1" lang="ja-JP" altLang="en-US"/>
          </a:p>
        </p:txBody>
      </p:sp>
    </p:spTree>
    <p:extLst>
      <p:ext uri="{BB962C8B-B14F-4D97-AF65-F5344CB8AC3E}">
        <p14:creationId xmlns:p14="http://schemas.microsoft.com/office/powerpoint/2010/main" xmlns="" val="36593428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1F01EB0-A043-4700-8B99-9869436AEFB3}" type="datetimeFigureOut">
              <a:rPr kumimoji="1" lang="ja-JP" altLang="en-US" smtClean="0"/>
              <a:pPr/>
              <a:t>2017/3/13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D4ECFF1-E1A1-4E60-AAD7-B2B87FF25920}" type="slidenum">
              <a:rPr kumimoji="1" lang="ja-JP" altLang="en-US" smtClean="0"/>
              <a:pPr/>
              <a:t>&lt;#&gt;</a:t>
            </a:fld>
            <a:endParaRPr kumimoji="1" lang="ja-JP" altLang="en-US"/>
          </a:p>
        </p:txBody>
      </p:sp>
    </p:spTree>
    <p:extLst>
      <p:ext uri="{BB962C8B-B14F-4D97-AF65-F5344CB8AC3E}">
        <p14:creationId xmlns:p14="http://schemas.microsoft.com/office/powerpoint/2010/main" xmlns="" val="18539800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1F01EB0-A043-4700-8B99-9869436AEFB3}" type="datetimeFigureOut">
              <a:rPr kumimoji="1" lang="ja-JP" altLang="en-US" smtClean="0"/>
              <a:pPr/>
              <a:t>2017/3/13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D4ECFF1-E1A1-4E60-AAD7-B2B87FF25920}" type="slidenum">
              <a:rPr kumimoji="1" lang="ja-JP" altLang="en-US" smtClean="0"/>
              <a:pPr/>
              <a:t>&lt;#&gt;</a:t>
            </a:fld>
            <a:endParaRPr kumimoji="1" lang="ja-JP" altLang="en-US"/>
          </a:p>
        </p:txBody>
      </p:sp>
    </p:spTree>
    <p:extLst>
      <p:ext uri="{BB962C8B-B14F-4D97-AF65-F5344CB8AC3E}">
        <p14:creationId xmlns:p14="http://schemas.microsoft.com/office/powerpoint/2010/main" xmlns="" val="27096751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1F01EB0-A043-4700-8B99-9869436AEFB3}" type="datetimeFigureOut">
              <a:rPr kumimoji="1" lang="ja-JP" altLang="en-US" smtClean="0"/>
              <a:pPr/>
              <a:t>2017/3/13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D4ECFF1-E1A1-4E60-AAD7-B2B87FF25920}" type="slidenum">
              <a:rPr kumimoji="1" lang="ja-JP" altLang="en-US" smtClean="0"/>
              <a:pPr/>
              <a:t>&lt;#&gt;</a:t>
            </a:fld>
            <a:endParaRPr kumimoji="1" lang="ja-JP" altLang="en-US"/>
          </a:p>
        </p:txBody>
      </p:sp>
    </p:spTree>
    <p:extLst>
      <p:ext uri="{BB962C8B-B14F-4D97-AF65-F5344CB8AC3E}">
        <p14:creationId xmlns:p14="http://schemas.microsoft.com/office/powerpoint/2010/main" xmlns="" val="27998904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1F01EB0-A043-4700-8B99-9869436AEFB3}" type="datetimeFigureOut">
              <a:rPr kumimoji="1" lang="ja-JP" altLang="en-US" smtClean="0"/>
              <a:pPr/>
              <a:t>2017/3/13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D4ECFF1-E1A1-4E60-AAD7-B2B87FF25920}" type="slidenum">
              <a:rPr kumimoji="1" lang="ja-JP" altLang="en-US" smtClean="0"/>
              <a:pPr/>
              <a:t>&lt;#&gt;</a:t>
            </a:fld>
            <a:endParaRPr kumimoji="1" lang="ja-JP" altLang="en-US"/>
          </a:p>
        </p:txBody>
      </p:sp>
    </p:spTree>
    <p:extLst>
      <p:ext uri="{BB962C8B-B14F-4D97-AF65-F5344CB8AC3E}">
        <p14:creationId xmlns:p14="http://schemas.microsoft.com/office/powerpoint/2010/main" xmlns="" val="10523542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1F01EB0-A043-4700-8B99-9869436AEFB3}" type="datetimeFigureOut">
              <a:rPr kumimoji="1" lang="ja-JP" altLang="en-US" smtClean="0"/>
              <a:pPr/>
              <a:t>2017/3/13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D4ECFF1-E1A1-4E60-AAD7-B2B87FF25920}" type="slidenum">
              <a:rPr kumimoji="1" lang="ja-JP" altLang="en-US" smtClean="0"/>
              <a:pPr/>
              <a:t>&lt;#&gt;</a:t>
            </a:fld>
            <a:endParaRPr kumimoji="1" lang="ja-JP" altLang="en-US"/>
          </a:p>
        </p:txBody>
      </p:sp>
    </p:spTree>
    <p:extLst>
      <p:ext uri="{BB962C8B-B14F-4D97-AF65-F5344CB8AC3E}">
        <p14:creationId xmlns:p14="http://schemas.microsoft.com/office/powerpoint/2010/main" xmlns="" val="2186918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1F01EB0-A043-4700-8B99-9869436AEFB3}" type="datetimeFigureOut">
              <a:rPr kumimoji="1" lang="ja-JP" altLang="en-US" smtClean="0"/>
              <a:pPr/>
              <a:t>2017/3/13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D4ECFF1-E1A1-4E60-AAD7-B2B87FF25920}" type="slidenum">
              <a:rPr kumimoji="1" lang="ja-JP" altLang="en-US" smtClean="0"/>
              <a:pPr/>
              <a:t>&lt;#&gt;</a:t>
            </a:fld>
            <a:endParaRPr kumimoji="1" lang="ja-JP" altLang="en-US"/>
          </a:p>
        </p:txBody>
      </p:sp>
    </p:spTree>
    <p:extLst>
      <p:ext uri="{BB962C8B-B14F-4D97-AF65-F5344CB8AC3E}">
        <p14:creationId xmlns:p14="http://schemas.microsoft.com/office/powerpoint/2010/main" xmlns="" val="39903152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1F01EB0-A043-4700-8B99-9869436AEFB3}" type="datetimeFigureOut">
              <a:rPr kumimoji="1" lang="ja-JP" altLang="en-US" smtClean="0"/>
              <a:pPr/>
              <a:t>2017/3/13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D4ECFF1-E1A1-4E60-AAD7-B2B87FF25920}" type="slidenum">
              <a:rPr kumimoji="1" lang="ja-JP" altLang="en-US" smtClean="0"/>
              <a:pPr/>
              <a:t>&lt;#&gt;</a:t>
            </a:fld>
            <a:endParaRPr kumimoji="1" lang="ja-JP" altLang="en-US"/>
          </a:p>
        </p:txBody>
      </p:sp>
    </p:spTree>
    <p:extLst>
      <p:ext uri="{BB962C8B-B14F-4D97-AF65-F5344CB8AC3E}">
        <p14:creationId xmlns:p14="http://schemas.microsoft.com/office/powerpoint/2010/main" xmlns="" val="36978259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1F01EB0-A043-4700-8B99-9869436AEFB3}" type="datetimeFigureOut">
              <a:rPr kumimoji="1" lang="ja-JP" altLang="en-US" smtClean="0"/>
              <a:pPr/>
              <a:t>2017/3/13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D4ECFF1-E1A1-4E60-AAD7-B2B87FF25920}" type="slidenum">
              <a:rPr kumimoji="1" lang="ja-JP" altLang="en-US" smtClean="0"/>
              <a:pPr/>
              <a:t>&lt;#&gt;</a:t>
            </a:fld>
            <a:endParaRPr kumimoji="1" lang="ja-JP" altLang="en-US"/>
          </a:p>
        </p:txBody>
      </p:sp>
    </p:spTree>
    <p:extLst>
      <p:ext uri="{BB962C8B-B14F-4D97-AF65-F5344CB8AC3E}">
        <p14:creationId xmlns:p14="http://schemas.microsoft.com/office/powerpoint/2010/main" xmlns="" val="73229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A84C525-DA4B-4FC0-8F9E-2F5B8B71B6E1}" type="datetime1">
              <a:rPr kumimoji="1" lang="ja-JP" altLang="en-US" smtClean="0"/>
              <a:pPr/>
              <a:t>2017/3/13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Tree>
    <p:extLst>
      <p:ext uri="{BB962C8B-B14F-4D97-AF65-F5344CB8AC3E}">
        <p14:creationId xmlns:p14="http://schemas.microsoft.com/office/powerpoint/2010/main" xmlns="" val="28981357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1F01EB0-A043-4700-8B99-9869436AEFB3}" type="datetimeFigureOut">
              <a:rPr kumimoji="1" lang="ja-JP" altLang="en-US" smtClean="0"/>
              <a:pPr/>
              <a:t>2017/3/13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D4ECFF1-E1A1-4E60-AAD7-B2B87FF25920}" type="slidenum">
              <a:rPr kumimoji="1" lang="ja-JP" altLang="en-US" smtClean="0"/>
              <a:pPr/>
              <a:t>&lt;#&gt;</a:t>
            </a:fld>
            <a:endParaRPr kumimoji="1" lang="ja-JP" altLang="en-US"/>
          </a:p>
        </p:txBody>
      </p:sp>
    </p:spTree>
    <p:extLst>
      <p:ext uri="{BB962C8B-B14F-4D97-AF65-F5344CB8AC3E}">
        <p14:creationId xmlns:p14="http://schemas.microsoft.com/office/powerpoint/2010/main" xmlns="" val="252703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23AA10C-13C2-49E8-A432-9DA277863A4C}" type="datetime1">
              <a:rPr kumimoji="1" lang="ja-JP" altLang="en-US" smtClean="0"/>
              <a:pPr/>
              <a:t>2017/3/13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Tree>
    <p:extLst>
      <p:ext uri="{BB962C8B-B14F-4D97-AF65-F5344CB8AC3E}">
        <p14:creationId xmlns:p14="http://schemas.microsoft.com/office/powerpoint/2010/main" xmlns="" val="1135129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90356B8-E946-4738-B4A4-8E3E289085C2}" type="datetime1">
              <a:rPr kumimoji="1" lang="ja-JP" altLang="en-US" smtClean="0"/>
              <a:pPr/>
              <a:t>2017/3/13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Tree>
    <p:extLst>
      <p:ext uri="{BB962C8B-B14F-4D97-AF65-F5344CB8AC3E}">
        <p14:creationId xmlns:p14="http://schemas.microsoft.com/office/powerpoint/2010/main" xmlns="" val="322228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EA79335-5646-43EE-B5CD-59DA586801A0}" type="datetime1">
              <a:rPr kumimoji="1" lang="ja-JP" altLang="en-US" smtClean="0"/>
              <a:pPr/>
              <a:t>2017/3/13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Tree>
    <p:extLst>
      <p:ext uri="{BB962C8B-B14F-4D97-AF65-F5344CB8AC3E}">
        <p14:creationId xmlns:p14="http://schemas.microsoft.com/office/powerpoint/2010/main" xmlns="" val="915686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8A3EFCA-4E5D-4C8D-A31A-429F198D0391}" type="datetime1">
              <a:rPr kumimoji="1" lang="ja-JP" altLang="en-US" smtClean="0"/>
              <a:pPr/>
              <a:t>2017/3/13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31FD98-8AE5-4285-8F4F-84935740E9FA}" type="slidenum">
              <a:rPr kumimoji="1" lang="ja-JP" altLang="en-US" smtClean="0"/>
              <a:pPr/>
              <a:t>&lt;#&gt;</a:t>
            </a:fld>
            <a:endParaRPr kumimoji="1" lang="ja-JP" altLang="en-US"/>
          </a:p>
        </p:txBody>
      </p:sp>
    </p:spTree>
    <p:extLst>
      <p:ext uri="{BB962C8B-B14F-4D97-AF65-F5344CB8AC3E}">
        <p14:creationId xmlns:p14="http://schemas.microsoft.com/office/powerpoint/2010/main" xmlns="" val="693613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2B0D811-DD01-4C23-B542-64EAB5D9332D}" type="datetime1">
              <a:rPr kumimoji="1" lang="ja-JP" altLang="en-US" smtClean="0"/>
              <a:pPr/>
              <a:t>2017/3/13</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31FD98-8AE5-4285-8F4F-84935740E9FA}" type="slidenum">
              <a:rPr kumimoji="1" lang="ja-JP" altLang="en-US" smtClean="0"/>
              <a:pPr/>
              <a:t>&lt;#&gt;</a:t>
            </a:fld>
            <a:endParaRPr kumimoji="1" lang="ja-JP" altLang="en-US"/>
          </a:p>
        </p:txBody>
      </p:sp>
    </p:spTree>
    <p:extLst>
      <p:ext uri="{BB962C8B-B14F-4D97-AF65-F5344CB8AC3E}">
        <p14:creationId xmlns:p14="http://schemas.microsoft.com/office/powerpoint/2010/main" xmlns="" val="1828688510"/>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6"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 id="2147483816" r:id="rId23"/>
    <p:sldLayoutId id="2147483817" r:id="rId24"/>
    <p:sldLayoutId id="2147483819" r:id="rId25"/>
    <p:sldLayoutId id="2147483820" r:id="rId26"/>
    <p:sldLayoutId id="2147483821" r:id="rId27"/>
    <p:sldLayoutId id="2147483822" r:id="rId28"/>
    <p:sldLayoutId id="2147483823" r:id="rId29"/>
    <p:sldLayoutId id="2147483824" r:id="rId30"/>
    <p:sldLayoutId id="2147483825" r:id="rId31"/>
    <p:sldLayoutId id="2147483826" r:id="rId32"/>
    <p:sldLayoutId id="2147483827" r:id="rId33"/>
    <p:sldLayoutId id="2147483828" r:id="rId34"/>
    <p:sldLayoutId id="2147483829" r:id="rId35"/>
    <p:sldLayoutId id="2147483830" r:id="rId36"/>
    <p:sldLayoutId id="2147483831" r:id="rId37"/>
    <p:sldLayoutId id="2147483832" r:id="rId38"/>
    <p:sldLayoutId id="2147483833" r:id="rId39"/>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2092568" y="1825625"/>
            <a:ext cx="6422781"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01EB0-A043-4700-8B99-9869436AEFB3}" type="datetimeFigureOut">
              <a:rPr kumimoji="1" lang="ja-JP" altLang="en-US" smtClean="0"/>
              <a:pPr/>
              <a:t>2017/3/13</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ECFF1-E1A1-4E60-AAD7-B2B87FF25920}" type="slidenum">
              <a:rPr kumimoji="1" lang="ja-JP" altLang="en-US" smtClean="0"/>
              <a:pPr/>
              <a:t>&lt;#&gt;</a:t>
            </a:fld>
            <a:endParaRPr kumimoji="1" lang="ja-JP" altLang="en-US"/>
          </a:p>
        </p:txBody>
      </p:sp>
      <p:sp>
        <p:nvSpPr>
          <p:cNvPr id="7" name="Rectangle 6"/>
          <p:cNvSpPr>
            <a:spLocks noChangeArrowheads="1"/>
          </p:cNvSpPr>
          <p:nvPr userDrawn="1"/>
        </p:nvSpPr>
        <p:spPr bwMode="auto">
          <a:xfrm>
            <a:off x="0" y="0"/>
            <a:ext cx="1892300" cy="6858000"/>
          </a:xfrm>
          <a:prstGeom prst="rect">
            <a:avLst/>
          </a:prstGeom>
          <a:solidFill>
            <a:srgbClr val="0071BC"/>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eaLnBrk="0" hangingPunct="0">
              <a:defRPr kumimoji="1" sz="2200">
                <a:solidFill>
                  <a:srgbClr val="4D4D4D"/>
                </a:solidFill>
                <a:latin typeface="Arial" panose="020B0604020202020204" pitchFamily="34" charset="0"/>
                <a:ea typeface="メイリオ" panose="020B0604030504040204" pitchFamily="50" charset="-128"/>
              </a:defRPr>
            </a:lvl1pPr>
            <a:lvl2pPr marL="742950" indent="-285750" eaLnBrk="0" hangingPunct="0">
              <a:defRPr kumimoji="1" sz="2200">
                <a:solidFill>
                  <a:srgbClr val="4D4D4D"/>
                </a:solidFill>
                <a:latin typeface="Arial" panose="020B0604020202020204" pitchFamily="34" charset="0"/>
                <a:ea typeface="メイリオ" panose="020B0604030504040204" pitchFamily="50" charset="-128"/>
              </a:defRPr>
            </a:lvl2pPr>
            <a:lvl3pPr marL="1143000" indent="-228600" eaLnBrk="0" hangingPunct="0">
              <a:defRPr kumimoji="1" sz="2200">
                <a:solidFill>
                  <a:srgbClr val="4D4D4D"/>
                </a:solidFill>
                <a:latin typeface="Arial" panose="020B0604020202020204" pitchFamily="34" charset="0"/>
                <a:ea typeface="メイリオ" panose="020B0604030504040204" pitchFamily="50" charset="-128"/>
              </a:defRPr>
            </a:lvl3pPr>
            <a:lvl4pPr marL="1600200" indent="-228600" eaLnBrk="0" hangingPunct="0">
              <a:defRPr kumimoji="1" sz="2200">
                <a:solidFill>
                  <a:srgbClr val="4D4D4D"/>
                </a:solidFill>
                <a:latin typeface="Arial" panose="020B0604020202020204" pitchFamily="34" charset="0"/>
                <a:ea typeface="メイリオ" panose="020B0604030504040204" pitchFamily="50" charset="-128"/>
              </a:defRPr>
            </a:lvl4pPr>
            <a:lvl5pPr marL="2057400" indent="-228600" eaLnBrk="0" hangingPunct="0">
              <a:defRPr kumimoji="1" sz="2200">
                <a:solidFill>
                  <a:srgbClr val="4D4D4D"/>
                </a:solidFill>
                <a:latin typeface="Arial" panose="020B0604020202020204" pitchFamily="34" charset="0"/>
                <a:ea typeface="メイリオ" panose="020B0604030504040204" pitchFamily="50" charset="-128"/>
              </a:defRPr>
            </a:lvl5pPr>
            <a:lvl6pPr marL="25146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6pPr>
            <a:lvl7pPr marL="29718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7pPr>
            <a:lvl8pPr marL="34290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8pPr>
            <a:lvl9pPr marL="38862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9pPr>
          </a:lstStyle>
          <a:p>
            <a:pPr eaLnBrk="1" hangingPunct="1">
              <a:lnSpc>
                <a:spcPct val="140000"/>
              </a:lnSpc>
              <a:spcBef>
                <a:spcPct val="10000"/>
              </a:spcBef>
              <a:defRPr/>
            </a:pPr>
            <a:endParaRPr lang="en-US" altLang="ja-JP"/>
          </a:p>
        </p:txBody>
      </p:sp>
      <p:sp>
        <p:nvSpPr>
          <p:cNvPr id="2" name="タイトル プレースホルダー 1"/>
          <p:cNvSpPr>
            <a:spLocks noGrp="1"/>
          </p:cNvSpPr>
          <p:nvPr>
            <p:ph type="title"/>
          </p:nvPr>
        </p:nvSpPr>
        <p:spPr>
          <a:xfrm>
            <a:off x="65941" y="365125"/>
            <a:ext cx="78867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Tree>
    <p:extLst>
      <p:ext uri="{BB962C8B-B14F-4D97-AF65-F5344CB8AC3E}">
        <p14:creationId xmlns:p14="http://schemas.microsoft.com/office/powerpoint/2010/main" xmlns="" val="910716423"/>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914400" rtl="0" eaLnBrk="1" latinLnBrk="0" hangingPunct="1">
        <a:lnSpc>
          <a:spcPct val="90000"/>
        </a:lnSpc>
        <a:spcBef>
          <a:spcPct val="0"/>
        </a:spcBef>
        <a:buNone/>
        <a:defRPr kumimoji="1" sz="4400" b="1" kern="1200">
          <a:solidFill>
            <a:schemeClr val="tx1"/>
          </a:solidFill>
          <a:latin typeface="メイリオ" panose="020B0604030504040204" pitchFamily="50" charset="-128"/>
          <a:ea typeface="メイリオ"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 y="1633491"/>
            <a:ext cx="9144001" cy="1876472"/>
          </a:xfrm>
          <a:solidFill>
            <a:srgbClr val="0071BC"/>
          </a:solidFill>
        </p:spPr>
        <p:txBody>
          <a:bodyPr>
            <a:normAutofit/>
          </a:bodyPr>
          <a:lstStyle/>
          <a:p>
            <a:r>
              <a:rPr kumimoji="1" lang="en-US" altLang="ja-JP" sz="5400" dirty="0">
                <a:solidFill>
                  <a:schemeClr val="bg1"/>
                </a:solidFill>
              </a:rPr>
              <a:t>2016</a:t>
            </a:r>
            <a:r>
              <a:rPr kumimoji="1" lang="ja-JP" altLang="en-US" sz="5400" dirty="0">
                <a:solidFill>
                  <a:schemeClr val="bg1"/>
                </a:solidFill>
              </a:rPr>
              <a:t>年度</a:t>
            </a:r>
            <a:r>
              <a:rPr kumimoji="1" lang="en-US" altLang="ja-JP" sz="5400" dirty="0">
                <a:solidFill>
                  <a:schemeClr val="bg1"/>
                </a:solidFill>
              </a:rPr>
              <a:t/>
            </a:r>
            <a:br>
              <a:rPr kumimoji="1" lang="en-US" altLang="ja-JP" sz="5400" dirty="0">
                <a:solidFill>
                  <a:schemeClr val="bg1"/>
                </a:solidFill>
              </a:rPr>
            </a:br>
            <a:r>
              <a:rPr kumimoji="1" lang="ja-JP" altLang="en-US" sz="5400" dirty="0">
                <a:solidFill>
                  <a:schemeClr val="bg1"/>
                </a:solidFill>
              </a:rPr>
              <a:t>新人</a:t>
            </a:r>
            <a:r>
              <a:rPr kumimoji="1" lang="ja-JP" altLang="en-US" sz="5400" i="1" dirty="0">
                <a:solidFill>
                  <a:schemeClr val="bg1"/>
                </a:solidFill>
              </a:rPr>
              <a:t>成果発表</a:t>
            </a:r>
          </a:p>
        </p:txBody>
      </p:sp>
      <p:sp>
        <p:nvSpPr>
          <p:cNvPr id="3" name="サブタイトル 2"/>
          <p:cNvSpPr>
            <a:spLocks noGrp="1"/>
          </p:cNvSpPr>
          <p:nvPr>
            <p:ph type="subTitle" idx="1"/>
          </p:nvPr>
        </p:nvSpPr>
        <p:spPr/>
        <p:txBody>
          <a:bodyPr>
            <a:normAutofit/>
          </a:bodyPr>
          <a:lstStyle/>
          <a:p>
            <a:pPr algn="r"/>
            <a:r>
              <a:rPr kumimoji="1" lang="en-US" altLang="ja-JP" sz="2400" dirty="0"/>
              <a:t>GAKUEN</a:t>
            </a:r>
            <a:r>
              <a:rPr kumimoji="1" lang="ja-JP" altLang="en-US" sz="2400" dirty="0"/>
              <a:t>事業部　プロダクトマネジメント部</a:t>
            </a:r>
            <a:endParaRPr kumimoji="1" lang="en-US" altLang="ja-JP" sz="2400" dirty="0"/>
          </a:p>
          <a:p>
            <a:pPr algn="r"/>
            <a:r>
              <a:rPr kumimoji="1" lang="ja-JP" altLang="en-US" sz="2400" dirty="0"/>
              <a:t>　プロダクトディベロップメント課</a:t>
            </a:r>
            <a:endParaRPr kumimoji="1" lang="en-US" altLang="ja-JP" sz="2400" dirty="0"/>
          </a:p>
          <a:p>
            <a:pPr algn="r"/>
            <a:r>
              <a:rPr kumimoji="1" lang="ja-JP" altLang="en-US" sz="2400" dirty="0"/>
              <a:t>竹場　夏生</a:t>
            </a:r>
          </a:p>
        </p:txBody>
      </p:sp>
      <p:sp>
        <p:nvSpPr>
          <p:cNvPr id="4" name="Rectangle 10"/>
          <p:cNvSpPr>
            <a:spLocks noChangeArrowheads="1"/>
          </p:cNvSpPr>
          <p:nvPr/>
        </p:nvSpPr>
        <p:spPr bwMode="auto">
          <a:xfrm flipV="1">
            <a:off x="-1" y="3388206"/>
            <a:ext cx="9144001" cy="45719"/>
          </a:xfrm>
          <a:prstGeom prst="rect">
            <a:avLst/>
          </a:prstGeom>
          <a:solidFill>
            <a:srgbClr val="EAEAEA"/>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nchor="ctr">
            <a:spAutoFit/>
          </a:bodyPr>
          <a:lstStyle>
            <a:lvl1pPr eaLnBrk="0" hangingPunct="0">
              <a:defRPr kumimoji="1" sz="2200">
                <a:solidFill>
                  <a:srgbClr val="4D4D4D"/>
                </a:solidFill>
                <a:latin typeface="Arial" panose="020B0604020202020204" pitchFamily="34" charset="0"/>
                <a:ea typeface="メイリオ" panose="020B0604030504040204" pitchFamily="50" charset="-128"/>
              </a:defRPr>
            </a:lvl1pPr>
            <a:lvl2pPr marL="742950" indent="-285750" eaLnBrk="0" hangingPunct="0">
              <a:defRPr kumimoji="1" sz="2200">
                <a:solidFill>
                  <a:srgbClr val="4D4D4D"/>
                </a:solidFill>
                <a:latin typeface="Arial" panose="020B0604020202020204" pitchFamily="34" charset="0"/>
                <a:ea typeface="メイリオ" panose="020B0604030504040204" pitchFamily="50" charset="-128"/>
              </a:defRPr>
            </a:lvl2pPr>
            <a:lvl3pPr marL="1143000" indent="-228600" eaLnBrk="0" hangingPunct="0">
              <a:defRPr kumimoji="1" sz="2200">
                <a:solidFill>
                  <a:srgbClr val="4D4D4D"/>
                </a:solidFill>
                <a:latin typeface="Arial" panose="020B0604020202020204" pitchFamily="34" charset="0"/>
                <a:ea typeface="メイリオ" panose="020B0604030504040204" pitchFamily="50" charset="-128"/>
              </a:defRPr>
            </a:lvl3pPr>
            <a:lvl4pPr marL="1600200" indent="-228600" eaLnBrk="0" hangingPunct="0">
              <a:defRPr kumimoji="1" sz="2200">
                <a:solidFill>
                  <a:srgbClr val="4D4D4D"/>
                </a:solidFill>
                <a:latin typeface="Arial" panose="020B0604020202020204" pitchFamily="34" charset="0"/>
                <a:ea typeface="メイリオ" panose="020B0604030504040204" pitchFamily="50" charset="-128"/>
              </a:defRPr>
            </a:lvl4pPr>
            <a:lvl5pPr marL="2057400" indent="-228600" eaLnBrk="0" hangingPunct="0">
              <a:defRPr kumimoji="1" sz="2200">
                <a:solidFill>
                  <a:srgbClr val="4D4D4D"/>
                </a:solidFill>
                <a:latin typeface="Arial" panose="020B0604020202020204" pitchFamily="34" charset="0"/>
                <a:ea typeface="メイリオ" panose="020B0604030504040204" pitchFamily="50" charset="-128"/>
              </a:defRPr>
            </a:lvl5pPr>
            <a:lvl6pPr marL="25146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6pPr>
            <a:lvl7pPr marL="29718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7pPr>
            <a:lvl8pPr marL="34290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8pPr>
            <a:lvl9pPr marL="38862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9pPr>
          </a:lstStyle>
          <a:p>
            <a:pPr eaLnBrk="1" hangingPunct="1">
              <a:lnSpc>
                <a:spcPct val="140000"/>
              </a:lnSpc>
              <a:spcBef>
                <a:spcPct val="10000"/>
              </a:spcBef>
              <a:defRPr/>
            </a:pPr>
            <a:endParaRPr lang="en-US" altLang="ja-JP"/>
          </a:p>
        </p:txBody>
      </p:sp>
      <p:sp>
        <p:nvSpPr>
          <p:cNvPr id="5" name="Rectangle 10"/>
          <p:cNvSpPr>
            <a:spLocks noChangeArrowheads="1"/>
          </p:cNvSpPr>
          <p:nvPr/>
        </p:nvSpPr>
        <p:spPr bwMode="auto">
          <a:xfrm flipV="1">
            <a:off x="-1" y="1710328"/>
            <a:ext cx="9144001" cy="45719"/>
          </a:xfrm>
          <a:prstGeom prst="rect">
            <a:avLst/>
          </a:prstGeom>
          <a:solidFill>
            <a:srgbClr val="EAEAEA"/>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nchor="ctr">
            <a:spAutoFit/>
          </a:bodyPr>
          <a:lstStyle>
            <a:lvl1pPr eaLnBrk="0" hangingPunct="0">
              <a:defRPr kumimoji="1" sz="2200">
                <a:solidFill>
                  <a:srgbClr val="4D4D4D"/>
                </a:solidFill>
                <a:latin typeface="Arial" panose="020B0604020202020204" pitchFamily="34" charset="0"/>
                <a:ea typeface="メイリオ" panose="020B0604030504040204" pitchFamily="50" charset="-128"/>
              </a:defRPr>
            </a:lvl1pPr>
            <a:lvl2pPr marL="742950" indent="-285750" eaLnBrk="0" hangingPunct="0">
              <a:defRPr kumimoji="1" sz="2200">
                <a:solidFill>
                  <a:srgbClr val="4D4D4D"/>
                </a:solidFill>
                <a:latin typeface="Arial" panose="020B0604020202020204" pitchFamily="34" charset="0"/>
                <a:ea typeface="メイリオ" panose="020B0604030504040204" pitchFamily="50" charset="-128"/>
              </a:defRPr>
            </a:lvl2pPr>
            <a:lvl3pPr marL="1143000" indent="-228600" eaLnBrk="0" hangingPunct="0">
              <a:defRPr kumimoji="1" sz="2200">
                <a:solidFill>
                  <a:srgbClr val="4D4D4D"/>
                </a:solidFill>
                <a:latin typeface="Arial" panose="020B0604020202020204" pitchFamily="34" charset="0"/>
                <a:ea typeface="メイリオ" panose="020B0604030504040204" pitchFamily="50" charset="-128"/>
              </a:defRPr>
            </a:lvl3pPr>
            <a:lvl4pPr marL="1600200" indent="-228600" eaLnBrk="0" hangingPunct="0">
              <a:defRPr kumimoji="1" sz="2200">
                <a:solidFill>
                  <a:srgbClr val="4D4D4D"/>
                </a:solidFill>
                <a:latin typeface="Arial" panose="020B0604020202020204" pitchFamily="34" charset="0"/>
                <a:ea typeface="メイリオ" panose="020B0604030504040204" pitchFamily="50" charset="-128"/>
              </a:defRPr>
            </a:lvl4pPr>
            <a:lvl5pPr marL="2057400" indent="-228600" eaLnBrk="0" hangingPunct="0">
              <a:defRPr kumimoji="1" sz="2200">
                <a:solidFill>
                  <a:srgbClr val="4D4D4D"/>
                </a:solidFill>
                <a:latin typeface="Arial" panose="020B0604020202020204" pitchFamily="34" charset="0"/>
                <a:ea typeface="メイリオ" panose="020B0604030504040204" pitchFamily="50" charset="-128"/>
              </a:defRPr>
            </a:lvl5pPr>
            <a:lvl6pPr marL="25146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6pPr>
            <a:lvl7pPr marL="29718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7pPr>
            <a:lvl8pPr marL="34290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8pPr>
            <a:lvl9pPr marL="38862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9pPr>
          </a:lstStyle>
          <a:p>
            <a:pPr eaLnBrk="1" hangingPunct="1">
              <a:lnSpc>
                <a:spcPct val="140000"/>
              </a:lnSpc>
              <a:spcBef>
                <a:spcPct val="10000"/>
              </a:spcBef>
              <a:defRPr/>
            </a:pPr>
            <a:endParaRPr lang="en-US" altLang="ja-JP"/>
          </a:p>
        </p:txBody>
      </p:sp>
    </p:spTree>
    <p:extLst>
      <p:ext uri="{BB962C8B-B14F-4D97-AF65-F5344CB8AC3E}">
        <p14:creationId xmlns:p14="http://schemas.microsoft.com/office/powerpoint/2010/main" xmlns="" val="340443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苦手からの克服</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a:bodyPr>
          <a:lstStyle/>
          <a:p>
            <a:r>
              <a:rPr lang="ja-JP" altLang="en-US" dirty="0"/>
              <a:t>事業部配属前：基本中の基本の知識のみ</a:t>
            </a:r>
            <a:r>
              <a:rPr lang="en-US" altLang="ja-JP" dirty="0"/>
              <a:t>(SELECT,INSERT,UPDATE,DELETE)	</a:t>
            </a:r>
          </a:p>
          <a:p>
            <a:r>
              <a:rPr lang="ja-JP" altLang="en-US" dirty="0"/>
              <a:t>事業部配属後</a:t>
            </a:r>
            <a:r>
              <a:rPr lang="en-US" altLang="ja-JP" dirty="0"/>
              <a:t>:</a:t>
            </a:r>
            <a:r>
              <a:rPr lang="ja-JP" altLang="ja-JP" dirty="0"/>
              <a:t>研修</a:t>
            </a:r>
            <a:r>
              <a:rPr lang="ja-JP" altLang="en-US" dirty="0"/>
              <a:t>にて難易度高の</a:t>
            </a:r>
            <a:endParaRPr lang="en-US" altLang="ja-JP" dirty="0"/>
          </a:p>
          <a:p>
            <a:pPr marL="0" indent="0">
              <a:buNone/>
            </a:pPr>
            <a:r>
              <a:rPr lang="ja-JP" altLang="en-US" dirty="0"/>
              <a:t> </a:t>
            </a:r>
            <a:r>
              <a:rPr lang="ja-JP" altLang="ja-JP" dirty="0"/>
              <a:t>ＳＱＬ</a:t>
            </a:r>
            <a:r>
              <a:rPr lang="ja-JP" altLang="en-US" dirty="0"/>
              <a:t>課題を時間をかけて理解</a:t>
            </a:r>
            <a:endParaRPr lang="en-US" altLang="ja-JP" dirty="0"/>
          </a:p>
          <a:p>
            <a:r>
              <a:rPr lang="en-US" altLang="ja-JP" dirty="0"/>
              <a:t>JOIN</a:t>
            </a:r>
            <a:r>
              <a:rPr lang="ja-JP" altLang="en-US" dirty="0"/>
              <a:t>や</a:t>
            </a:r>
            <a:r>
              <a:rPr lang="en-US" altLang="ja-JP" dirty="0"/>
              <a:t>EXISTS,IN</a:t>
            </a:r>
            <a:r>
              <a:rPr lang="ja-JP" altLang="en-US" dirty="0"/>
              <a:t>等の構文も使用可能</a:t>
            </a:r>
            <a:endParaRPr lang="en-US" altLang="ja-JP" dirty="0"/>
          </a:p>
          <a:p>
            <a:pPr marL="0" indent="0" algn="ctr">
              <a:buNone/>
            </a:pPr>
            <a:r>
              <a:rPr lang="ja-JP" altLang="en-US" sz="3600" b="1" dirty="0"/>
              <a:t>曖昧だった</a:t>
            </a:r>
            <a:r>
              <a:rPr lang="ja-JP" altLang="ja-JP" sz="3600" b="1" dirty="0"/>
              <a:t> ＳＱＬの基本的な知識を</a:t>
            </a:r>
            <a:endParaRPr lang="en-US" altLang="ja-JP" sz="3600" b="1" dirty="0"/>
          </a:p>
          <a:p>
            <a:pPr marL="0" indent="0" algn="ctr">
              <a:buNone/>
            </a:pPr>
            <a:r>
              <a:rPr lang="ja-JP" altLang="ja-JP" sz="3600" b="1" dirty="0"/>
              <a:t>再修得</a:t>
            </a:r>
            <a:r>
              <a:rPr lang="ja-JP" altLang="en-US" sz="3600" b="1" dirty="0"/>
              <a:t>、実践</a:t>
            </a:r>
            <a:endParaRPr lang="en-US" altLang="ja-JP" sz="3600" b="1" dirty="0"/>
          </a:p>
          <a:p>
            <a:pPr marL="0" indent="0" algn="ctr">
              <a:buNone/>
            </a:pPr>
            <a:endParaRPr lang="en-US" altLang="ja-JP" dirty="0"/>
          </a:p>
        </p:txBody>
      </p:sp>
      <p:sp>
        <p:nvSpPr>
          <p:cNvPr id="6" name="テキスト プレースホルダー 5"/>
          <p:cNvSpPr>
            <a:spLocks noGrp="1"/>
          </p:cNvSpPr>
          <p:nvPr>
            <p:ph type="body" sz="quarter" idx="13"/>
          </p:nvPr>
        </p:nvSpPr>
        <p:spPr/>
        <p:txBody>
          <a:bodyPr>
            <a:normAutofit/>
          </a:bodyPr>
          <a:lstStyle/>
          <a:p>
            <a:r>
              <a:rPr lang="ja-JP" altLang="en-US" dirty="0"/>
              <a:t>ＳＱＬ基礎知識の向上</a:t>
            </a:r>
          </a:p>
        </p:txBody>
      </p:sp>
      <p:pic>
        <p:nvPicPr>
          <p:cNvPr id="4" name="図 3"/>
          <p:cNvPicPr>
            <a:picLocks noChangeAspect="1"/>
          </p:cNvPicPr>
          <p:nvPr/>
        </p:nvPicPr>
        <p:blipFill rotWithShape="1">
          <a:blip r:embed="rId3" cstate="print">
            <a:extLst>
              <a:ext uri="{28A0092B-C50C-407E-A947-70E740481C1C}">
                <a14:useLocalDpi xmlns:a14="http://schemas.microsoft.com/office/drawing/2010/main" xmlns="" val="0"/>
              </a:ext>
            </a:extLst>
          </a:blip>
          <a:srcRect t="4995" b="5709"/>
          <a:stretch/>
        </p:blipFill>
        <p:spPr>
          <a:xfrm>
            <a:off x="6498945" y="50444"/>
            <a:ext cx="1816065" cy="1638658"/>
          </a:xfrm>
          <a:prstGeom prst="rect">
            <a:avLst/>
          </a:prstGeom>
        </p:spPr>
      </p:pic>
      <p:sp>
        <p:nvSpPr>
          <p:cNvPr id="5" name="スライド番号プレースホルダー 4"/>
          <p:cNvSpPr>
            <a:spLocks noGrp="1"/>
          </p:cNvSpPr>
          <p:nvPr>
            <p:ph type="sldNum" sz="quarter" idx="12"/>
          </p:nvPr>
        </p:nvSpPr>
        <p:spPr/>
        <p:txBody>
          <a:bodyPr/>
          <a:lstStyle/>
          <a:p>
            <a:fld id="{5031FD98-8AE5-4285-8F4F-84935740E9FA}" type="slidenum">
              <a:rPr lang="ja-JP" altLang="en-US" smtClean="0"/>
              <a:pPr/>
              <a:t>9</a:t>
            </a:fld>
            <a:endParaRPr lang="ja-JP" altLang="en-US"/>
          </a:p>
        </p:txBody>
      </p:sp>
    </p:spTree>
    <p:extLst>
      <p:ext uri="{BB962C8B-B14F-4D97-AF65-F5344CB8AC3E}">
        <p14:creationId xmlns:p14="http://schemas.microsoft.com/office/powerpoint/2010/main" xmlns="" val="1414801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自信あったが不具合発生</a:t>
            </a:r>
          </a:p>
        </p:txBody>
      </p:sp>
      <p:sp>
        <p:nvSpPr>
          <p:cNvPr id="3" name="コンテンツ プレースホルダー 2"/>
          <p:cNvSpPr>
            <a:spLocks noGrp="1"/>
          </p:cNvSpPr>
          <p:nvPr>
            <p:ph idx="1"/>
          </p:nvPr>
        </p:nvSpPr>
        <p:spPr>
          <a:xfrm>
            <a:off x="317937" y="1825624"/>
            <a:ext cx="8461887" cy="4895851"/>
          </a:xfrm>
        </p:spPr>
        <p:txBody>
          <a:bodyPr>
            <a:normAutofit lnSpcReduction="10000"/>
          </a:bodyPr>
          <a:lstStyle/>
          <a:p>
            <a:r>
              <a:rPr lang="en-US" altLang="ja-JP" dirty="0"/>
              <a:t>『</a:t>
            </a:r>
            <a:r>
              <a:rPr lang="ja-JP" altLang="ja-JP" dirty="0"/>
              <a:t>出欠端末エラー通知メールバッチ</a:t>
            </a:r>
            <a:r>
              <a:rPr lang="en-US" altLang="ja-JP" dirty="0"/>
              <a:t>』</a:t>
            </a:r>
            <a:r>
              <a:rPr lang="ja-JP" altLang="ja-JP" dirty="0"/>
              <a:t>作成</a:t>
            </a:r>
            <a:endParaRPr lang="en-US" altLang="ja-JP" dirty="0"/>
          </a:p>
          <a:p>
            <a:pPr lvl="1"/>
            <a:r>
              <a:rPr lang="en-US" altLang="ja-JP" dirty="0"/>
              <a:t>S</a:t>
            </a:r>
            <a:r>
              <a:rPr lang="ja-JP" altLang="ja-JP" dirty="0"/>
              <a:t>ＱＬ作成</a:t>
            </a:r>
            <a:r>
              <a:rPr lang="ja-JP" altLang="en-US" dirty="0"/>
              <a:t>は</a:t>
            </a:r>
            <a:r>
              <a:rPr lang="en-US" altLang="ja-JP" dirty="0"/>
              <a:t>2</a:t>
            </a:r>
            <a:r>
              <a:rPr lang="ja-JP" altLang="ja-JP" dirty="0"/>
              <a:t>時間で</a:t>
            </a:r>
            <a:r>
              <a:rPr lang="ja-JP" altLang="en-US" dirty="0"/>
              <a:t>完了</a:t>
            </a:r>
            <a:endParaRPr lang="en-US" altLang="ja-JP" dirty="0"/>
          </a:p>
          <a:p>
            <a:pPr marL="342900" lvl="1" indent="0" algn="ctr">
              <a:buNone/>
            </a:pPr>
            <a:r>
              <a:rPr lang="ja-JP" altLang="en-US" sz="4000" b="1" dirty="0"/>
              <a:t>研修で理解した成果</a:t>
            </a:r>
            <a:r>
              <a:rPr lang="ja-JP" altLang="ja-JP" sz="4000" b="1" dirty="0"/>
              <a:t>を実感</a:t>
            </a:r>
            <a:endParaRPr lang="en-US" altLang="ja-JP" sz="4000" b="1" dirty="0"/>
          </a:p>
          <a:p>
            <a:r>
              <a:rPr lang="ja-JP" altLang="en-US" dirty="0"/>
              <a:t>実際に実行するが</a:t>
            </a:r>
            <a:r>
              <a:rPr lang="ja-JP" altLang="ja-JP" dirty="0"/>
              <a:t>バッチとして機能せず</a:t>
            </a:r>
            <a:endParaRPr lang="en-US" altLang="ja-JP" dirty="0"/>
          </a:p>
          <a:p>
            <a:r>
              <a:rPr lang="ja-JP" altLang="en-US" dirty="0"/>
              <a:t>なぜ？</a:t>
            </a:r>
            <a:endParaRPr lang="en-US" altLang="ja-JP" dirty="0"/>
          </a:p>
          <a:p>
            <a:pPr marL="342900" lvl="1" indent="0" algn="ctr">
              <a:buNone/>
            </a:pPr>
            <a:r>
              <a:rPr lang="ja-JP" altLang="en-US" sz="4000" b="1" dirty="0"/>
              <a:t>ＴＢＬへのデータ登録</a:t>
            </a:r>
            <a:r>
              <a:rPr kumimoji="1" lang="ja-JP" altLang="en-US" sz="4000" b="1" dirty="0"/>
              <a:t>仕様の</a:t>
            </a:r>
            <a:endParaRPr kumimoji="1" lang="en-US" altLang="ja-JP" sz="4000" b="1" dirty="0"/>
          </a:p>
          <a:p>
            <a:pPr marL="342900" lvl="1" indent="0" algn="ctr">
              <a:buNone/>
            </a:pPr>
            <a:r>
              <a:rPr kumimoji="1" lang="ja-JP" altLang="en-US" sz="4000" b="1" dirty="0"/>
              <a:t>理解不足</a:t>
            </a:r>
          </a:p>
        </p:txBody>
      </p:sp>
      <p:sp>
        <p:nvSpPr>
          <p:cNvPr id="5" name="テキスト プレースホルダー 4"/>
          <p:cNvSpPr>
            <a:spLocks noGrp="1"/>
          </p:cNvSpPr>
          <p:nvPr>
            <p:ph type="body" sz="quarter" idx="13"/>
          </p:nvPr>
        </p:nvSpPr>
        <p:spPr/>
        <p:txBody>
          <a:bodyPr>
            <a:normAutofit/>
          </a:bodyPr>
          <a:lstStyle/>
          <a:p>
            <a:r>
              <a:rPr lang="ja-JP" altLang="en-US" dirty="0"/>
              <a:t>ＳＱＬ基礎知識の向上</a:t>
            </a:r>
          </a:p>
        </p:txBody>
      </p:sp>
      <p:pic>
        <p:nvPicPr>
          <p:cNvPr id="6" name="図 5"/>
          <p:cNvPicPr>
            <a:picLocks noChangeAspect="1"/>
          </p:cNvPicPr>
          <p:nvPr/>
        </p:nvPicPr>
        <p:blipFill rotWithShape="1">
          <a:blip r:embed="rId3" cstate="print">
            <a:extLst>
              <a:ext uri="{28A0092B-C50C-407E-A947-70E740481C1C}">
                <a14:useLocalDpi xmlns:a14="http://schemas.microsoft.com/office/drawing/2010/main" xmlns="" val="0"/>
              </a:ext>
            </a:extLst>
          </a:blip>
          <a:srcRect b="20022"/>
          <a:stretch/>
        </p:blipFill>
        <p:spPr>
          <a:xfrm>
            <a:off x="7028751" y="98803"/>
            <a:ext cx="2061785" cy="1591886"/>
          </a:xfrm>
          <a:prstGeom prst="rect">
            <a:avLst/>
          </a:prstGeom>
        </p:spPr>
      </p:pic>
      <p:sp>
        <p:nvSpPr>
          <p:cNvPr id="4" name="スライド番号プレースホルダー 3"/>
          <p:cNvSpPr>
            <a:spLocks noGrp="1"/>
          </p:cNvSpPr>
          <p:nvPr>
            <p:ph type="sldNum" sz="quarter" idx="12"/>
          </p:nvPr>
        </p:nvSpPr>
        <p:spPr/>
        <p:txBody>
          <a:bodyPr/>
          <a:lstStyle/>
          <a:p>
            <a:fld id="{5031FD98-8AE5-4285-8F4F-84935740E9FA}" type="slidenum">
              <a:rPr lang="ja-JP" altLang="en-US" smtClean="0"/>
              <a:pPr/>
              <a:t>10</a:t>
            </a:fld>
            <a:endParaRPr lang="ja-JP" altLang="en-US"/>
          </a:p>
        </p:txBody>
      </p:sp>
    </p:spTree>
    <p:extLst>
      <p:ext uri="{BB962C8B-B14F-4D97-AF65-F5344CB8AC3E}">
        <p14:creationId xmlns:p14="http://schemas.microsoft.com/office/powerpoint/2010/main" xmlns="" val="41503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失敗を防ぐには</a:t>
            </a:r>
            <a:endParaRPr kumimoji="1" lang="ja-JP" altLang="en-US" dirty="0"/>
          </a:p>
        </p:txBody>
      </p:sp>
      <p:sp>
        <p:nvSpPr>
          <p:cNvPr id="3" name="コンテンツ プレースホルダー 2"/>
          <p:cNvSpPr>
            <a:spLocks noGrp="1"/>
          </p:cNvSpPr>
          <p:nvPr>
            <p:ph idx="1"/>
          </p:nvPr>
        </p:nvSpPr>
        <p:spPr>
          <a:xfrm>
            <a:off x="628650" y="1825624"/>
            <a:ext cx="7886700" cy="5032376"/>
          </a:xfrm>
        </p:spPr>
        <p:txBody>
          <a:bodyPr>
            <a:normAutofit/>
          </a:bodyPr>
          <a:lstStyle/>
          <a:p>
            <a:r>
              <a:rPr lang="ja-JP" altLang="en-US" dirty="0"/>
              <a:t>設計者との認識の合わせ</a:t>
            </a:r>
            <a:endParaRPr lang="en-US" altLang="ja-JP" dirty="0"/>
          </a:p>
          <a:p>
            <a:pPr marL="0" indent="0" algn="ctr">
              <a:buNone/>
            </a:pPr>
            <a:r>
              <a:rPr lang="ja-JP" altLang="en-US" sz="4000" b="1" dirty="0"/>
              <a:t>仕様から設計への</a:t>
            </a:r>
            <a:endParaRPr lang="en-US" altLang="ja-JP" sz="4000" b="1" dirty="0"/>
          </a:p>
          <a:p>
            <a:pPr marL="0" indent="0" algn="ctr">
              <a:buNone/>
            </a:pPr>
            <a:r>
              <a:rPr lang="ja-JP" altLang="en-US" sz="4000" b="1" dirty="0"/>
              <a:t>正しい落とし込み</a:t>
            </a:r>
            <a:endParaRPr lang="en-US" altLang="ja-JP" b="1" dirty="0"/>
          </a:p>
          <a:p>
            <a:r>
              <a:rPr lang="ja-JP" altLang="en-US" dirty="0"/>
              <a:t>機能仕様の理解</a:t>
            </a:r>
            <a:endParaRPr lang="en-US" altLang="ja-JP" dirty="0"/>
          </a:p>
          <a:p>
            <a:pPr marL="0" indent="0" algn="ctr">
              <a:buNone/>
            </a:pPr>
            <a:r>
              <a:rPr lang="ja-JP" altLang="en-US" sz="4000" b="1" dirty="0"/>
              <a:t>設計内容検証に必要な</a:t>
            </a:r>
            <a:endParaRPr lang="en-US" altLang="ja-JP" sz="4000" b="1" dirty="0"/>
          </a:p>
          <a:p>
            <a:pPr marL="0" indent="0" algn="ctr">
              <a:buNone/>
            </a:pPr>
            <a:r>
              <a:rPr lang="ja-JP" altLang="en-US" sz="4000" b="1" dirty="0"/>
              <a:t>データパターンの洗い出し</a:t>
            </a:r>
            <a:endParaRPr lang="en-US" altLang="ja-JP" sz="4000" b="1" dirty="0"/>
          </a:p>
          <a:p>
            <a:pPr marL="0" indent="0">
              <a:buNone/>
            </a:pPr>
            <a:endParaRPr lang="en-US" altLang="ja-JP" sz="2400" dirty="0"/>
          </a:p>
        </p:txBody>
      </p:sp>
      <p:sp>
        <p:nvSpPr>
          <p:cNvPr id="4" name="テキスト プレースホルダー 3"/>
          <p:cNvSpPr>
            <a:spLocks noGrp="1"/>
          </p:cNvSpPr>
          <p:nvPr>
            <p:ph type="body" sz="quarter" idx="13"/>
          </p:nvPr>
        </p:nvSpPr>
        <p:spPr/>
        <p:txBody>
          <a:bodyPr>
            <a:normAutofit/>
          </a:bodyPr>
          <a:lstStyle/>
          <a:p>
            <a:r>
              <a:rPr lang="ja-JP" altLang="en-US" dirty="0"/>
              <a:t>ＳＱＬ基礎知識の向上</a:t>
            </a:r>
          </a:p>
        </p:txBody>
      </p:sp>
      <p:sp>
        <p:nvSpPr>
          <p:cNvPr id="5" name="スライド番号プレースホルダー 4"/>
          <p:cNvSpPr>
            <a:spLocks noGrp="1"/>
          </p:cNvSpPr>
          <p:nvPr>
            <p:ph type="sldNum" sz="quarter" idx="12"/>
          </p:nvPr>
        </p:nvSpPr>
        <p:spPr/>
        <p:txBody>
          <a:bodyPr/>
          <a:lstStyle/>
          <a:p>
            <a:fld id="{5031FD98-8AE5-4285-8F4F-84935740E9FA}" type="slidenum">
              <a:rPr lang="ja-JP" altLang="en-US" smtClean="0"/>
              <a:pPr/>
              <a:t>11</a:t>
            </a:fld>
            <a:endParaRPr lang="ja-JP" altLang="en-US"/>
          </a:p>
        </p:txBody>
      </p:sp>
    </p:spTree>
    <p:extLst>
      <p:ext uri="{BB962C8B-B14F-4D97-AF65-F5344CB8AC3E}">
        <p14:creationId xmlns:p14="http://schemas.microsoft.com/office/powerpoint/2010/main" xmlns="" val="715099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en-US" altLang="ja-JP" dirty="0" smtClean="0"/>
              <a:t>.</a:t>
            </a:r>
            <a:r>
              <a:rPr kumimoji="1" lang="ja-JP" altLang="en-US" dirty="0" smtClean="0"/>
              <a:t>成果</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lang="en-US" altLang="ja-JP" sz="2400" dirty="0"/>
          </a:p>
        </p:txBody>
      </p:sp>
      <p:sp>
        <p:nvSpPr>
          <p:cNvPr id="4" name="スライド番号プレースホルダー 3"/>
          <p:cNvSpPr>
            <a:spLocks noGrp="1"/>
          </p:cNvSpPr>
          <p:nvPr>
            <p:ph type="sldNum" sz="quarter" idx="12"/>
          </p:nvPr>
        </p:nvSpPr>
        <p:spPr/>
        <p:txBody>
          <a:bodyPr/>
          <a:lstStyle/>
          <a:p>
            <a:fld id="{5031FD98-8AE5-4285-8F4F-84935740E9FA}" type="slidenum">
              <a:rPr lang="ja-JP" altLang="en-US" smtClean="0"/>
              <a:pPr/>
              <a:t>12</a:t>
            </a:fld>
            <a:endParaRPr lang="ja-JP" altLang="en-US"/>
          </a:p>
        </p:txBody>
      </p:sp>
      <p:sp>
        <p:nvSpPr>
          <p:cNvPr id="5" name="四角形: 角を丸くする 4"/>
          <p:cNvSpPr/>
          <p:nvPr/>
        </p:nvSpPr>
        <p:spPr>
          <a:xfrm>
            <a:off x="1196819" y="1963838"/>
            <a:ext cx="6752917" cy="958645"/>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latin typeface="メイリオ" panose="020B0604030504040204" pitchFamily="50" charset="-128"/>
                <a:ea typeface="メイリオ" panose="020B0604030504040204" pitchFamily="50" charset="-128"/>
              </a:rPr>
              <a:t>ＳＱＬの基礎知識向上</a:t>
            </a:r>
            <a:endParaRPr kumimoji="1" lang="ja-JP" altLang="en-US" b="1" dirty="0">
              <a:latin typeface="メイリオ" panose="020B0604030504040204" pitchFamily="50" charset="-128"/>
              <a:ea typeface="メイリオ" panose="020B0604030504040204" pitchFamily="50" charset="-128"/>
            </a:endParaRPr>
          </a:p>
        </p:txBody>
      </p:sp>
      <p:sp>
        <p:nvSpPr>
          <p:cNvPr id="6" name="四角形: 角を丸くする 5"/>
          <p:cNvSpPr/>
          <p:nvPr/>
        </p:nvSpPr>
        <p:spPr>
          <a:xfrm>
            <a:off x="1196819" y="3050910"/>
            <a:ext cx="6752917" cy="95864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latin typeface="メイリオ" panose="020B0604030504040204" pitchFamily="50" charset="-128"/>
                <a:ea typeface="メイリオ" panose="020B0604030504040204" pitchFamily="50" charset="-128"/>
              </a:rPr>
              <a:t>実装知識の向上</a:t>
            </a:r>
            <a:endParaRPr kumimoji="1" lang="ja-JP" altLang="en-US" b="1" dirty="0">
              <a:latin typeface="メイリオ" panose="020B0604030504040204" pitchFamily="50" charset="-128"/>
              <a:ea typeface="メイリオ" panose="020B0604030504040204" pitchFamily="50" charset="-128"/>
            </a:endParaRPr>
          </a:p>
        </p:txBody>
      </p:sp>
      <p:sp>
        <p:nvSpPr>
          <p:cNvPr id="7" name="四角形: 角を丸くする 6"/>
          <p:cNvSpPr/>
          <p:nvPr/>
        </p:nvSpPr>
        <p:spPr>
          <a:xfrm>
            <a:off x="1196819" y="4188943"/>
            <a:ext cx="6752917" cy="958645"/>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a:latin typeface="メイリオ" panose="020B0604030504040204" pitchFamily="50" charset="-128"/>
                <a:ea typeface="メイリオ" panose="020B0604030504040204" pitchFamily="50" charset="-128"/>
              </a:rPr>
              <a:t>UNIPA RX</a:t>
            </a:r>
            <a:r>
              <a:rPr lang="ja-JP" altLang="en-US" sz="3200" b="1" dirty="0">
                <a:latin typeface="メイリオ" panose="020B0604030504040204" pitchFamily="50" charset="-128"/>
                <a:ea typeface="メイリオ" panose="020B0604030504040204" pitchFamily="50" charset="-128"/>
              </a:rPr>
              <a:t>の操作方法の習得</a:t>
            </a:r>
            <a:endParaRPr lang="en-US" altLang="ja-JP" sz="3200" b="1" dirty="0">
              <a:latin typeface="メイリオ" panose="020B0604030504040204" pitchFamily="50" charset="-128"/>
              <a:ea typeface="メイリオ" panose="020B0604030504040204" pitchFamily="50" charset="-128"/>
            </a:endParaRPr>
          </a:p>
        </p:txBody>
      </p:sp>
      <p:sp>
        <p:nvSpPr>
          <p:cNvPr id="8" name="四角形: 角を丸くする 7"/>
          <p:cNvSpPr/>
          <p:nvPr/>
        </p:nvSpPr>
        <p:spPr>
          <a:xfrm>
            <a:off x="1196818" y="5326976"/>
            <a:ext cx="6752917" cy="958645"/>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latin typeface="メイリオ" panose="020B0604030504040204" pitchFamily="50" charset="-128"/>
                <a:ea typeface="メイリオ" panose="020B0604030504040204" pitchFamily="50" charset="-128"/>
              </a:rPr>
              <a:t>お客様対応の向上</a:t>
            </a:r>
            <a:endParaRPr kumimoji="1" lang="ja-JP" altLang="en-US"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xmlns="" val="3057087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latin typeface="メイリオ" panose="020B0604030504040204" pitchFamily="50" charset="-128"/>
                <a:ea typeface="メイリオ" panose="020B0604030504040204" pitchFamily="50" charset="-128"/>
              </a:rPr>
              <a:t>Ｊａｖａ得意になれた！</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628650" y="1825625"/>
            <a:ext cx="7886700" cy="4351338"/>
          </a:xfrm>
        </p:spPr>
        <p:txBody>
          <a:bodyPr>
            <a:normAutofit/>
          </a:bodyPr>
          <a:lstStyle/>
          <a:p>
            <a:r>
              <a:rPr kumimoji="1" lang="ja-JP" altLang="en-US" dirty="0">
                <a:latin typeface="メイリオ" panose="020B0604030504040204" pitchFamily="50" charset="-128"/>
                <a:ea typeface="メイリオ" panose="020B0604030504040204" pitchFamily="50" charset="-128"/>
              </a:rPr>
              <a:t>入社前　経験はあるがかなり苦手</a:t>
            </a:r>
            <a:endParaRPr kumimoji="1" lang="en-US" altLang="ja-JP" dirty="0">
              <a:latin typeface="メイリオ" panose="020B0604030504040204" pitchFamily="50" charset="-128"/>
              <a:ea typeface="メイリオ" panose="020B0604030504040204" pitchFamily="50" charset="-128"/>
            </a:endParaRPr>
          </a:p>
          <a:p>
            <a:pPr marL="0" indent="0" algn="ctr">
              <a:buNone/>
            </a:pPr>
            <a:r>
              <a:rPr lang="ja-JP" altLang="en-US" sz="3600" b="1" dirty="0"/>
              <a:t>疑問点はその日のうちに解決しよう</a:t>
            </a:r>
            <a:endParaRPr lang="en-US" altLang="ja-JP" sz="3600" b="1" dirty="0"/>
          </a:p>
          <a:p>
            <a:pPr marL="0" indent="0" algn="ctr">
              <a:buNone/>
            </a:pPr>
            <a:endParaRPr kumimoji="1" lang="en-US" altLang="ja-JP" sz="1400" b="1" dirty="0">
              <a:latin typeface="メイリオ" panose="020B0604030504040204" pitchFamily="50" charset="-128"/>
              <a:ea typeface="メイリオ" panose="020B0604030504040204" pitchFamily="50" charset="-128"/>
            </a:endParaRPr>
          </a:p>
          <a:p>
            <a:r>
              <a:rPr lang="ja-JP" altLang="ja-JP" dirty="0">
                <a:latin typeface="メイリオ" panose="020B0604030504040204" pitchFamily="50" charset="-128"/>
                <a:ea typeface="メイリオ" panose="020B0604030504040204" pitchFamily="50" charset="-128"/>
              </a:rPr>
              <a:t>人事研修</a:t>
            </a:r>
            <a:r>
              <a:rPr lang="ja-JP" altLang="en-US" dirty="0">
                <a:latin typeface="メイリオ" panose="020B0604030504040204" pitchFamily="50" charset="-128"/>
                <a:ea typeface="メイリオ" panose="020B0604030504040204" pitchFamily="50" charset="-128"/>
              </a:rPr>
              <a:t>　ＦＬＭ</a:t>
            </a:r>
            <a:r>
              <a:rPr lang="ja-JP" altLang="ja-JP" dirty="0">
                <a:latin typeface="メイリオ" panose="020B0604030504040204" pitchFamily="50" charset="-128"/>
                <a:ea typeface="メイリオ" panose="020B0604030504040204" pitchFamily="50" charset="-128"/>
              </a:rPr>
              <a:t>研修で</a:t>
            </a:r>
            <a:r>
              <a:rPr lang="ja-JP" altLang="en-US" dirty="0">
                <a:latin typeface="メイリオ" panose="020B0604030504040204" pitchFamily="50" charset="-128"/>
                <a:ea typeface="メイリオ" panose="020B0604030504040204" pitchFamily="50" charset="-128"/>
              </a:rPr>
              <a:t>進捗</a:t>
            </a:r>
            <a:r>
              <a:rPr lang="en-US" altLang="ja-JP" dirty="0">
                <a:latin typeface="メイリオ" panose="020B0604030504040204" pitchFamily="50" charset="-128"/>
                <a:ea typeface="メイリオ" panose="020B0604030504040204" pitchFamily="50" charset="-128"/>
              </a:rPr>
              <a:t>1</a:t>
            </a:r>
            <a:r>
              <a:rPr lang="ja-JP" altLang="ja-JP" dirty="0">
                <a:latin typeface="メイリオ" panose="020B0604030504040204" pitchFamily="50" charset="-128"/>
                <a:ea typeface="メイリオ" panose="020B0604030504040204" pitchFamily="50" charset="-128"/>
              </a:rPr>
              <a:t>位</a:t>
            </a:r>
            <a:r>
              <a:rPr lang="ja-JP" altLang="en-US" dirty="0">
                <a:latin typeface="メイリオ" panose="020B0604030504040204" pitchFamily="50" charset="-128"/>
                <a:ea typeface="メイリオ" panose="020B0604030504040204" pitchFamily="50" charset="-128"/>
              </a:rPr>
              <a:t>を経験</a:t>
            </a:r>
            <a:endParaRPr kumimoji="1" lang="en-US" altLang="ja-JP" dirty="0">
              <a:latin typeface="メイリオ" panose="020B0604030504040204" pitchFamily="50" charset="-128"/>
              <a:ea typeface="メイリオ" panose="020B0604030504040204" pitchFamily="50" charset="-128"/>
            </a:endParaRPr>
          </a:p>
          <a:p>
            <a:pPr marL="0" indent="0" algn="ctr">
              <a:buNone/>
            </a:pPr>
            <a:r>
              <a:rPr lang="ja-JP" altLang="en-US" sz="3600" b="1" dirty="0">
                <a:latin typeface="メイリオ" panose="020B0604030504040204" pitchFamily="50" charset="-128"/>
                <a:ea typeface="メイリオ" panose="020B0604030504040204" pitchFamily="50" charset="-128"/>
              </a:rPr>
              <a:t>バラバラだった</a:t>
            </a:r>
            <a:r>
              <a:rPr lang="en-US" altLang="ja-JP" sz="3600" b="1" dirty="0">
                <a:latin typeface="メイリオ" panose="020B0604030504040204" pitchFamily="50" charset="-128"/>
                <a:ea typeface="メイリオ" panose="020B0604030504040204" pitchFamily="50" charset="-128"/>
              </a:rPr>
              <a:t>Java</a:t>
            </a:r>
            <a:r>
              <a:rPr lang="ja-JP" altLang="en-US" sz="3600" b="1" dirty="0">
                <a:latin typeface="メイリオ" panose="020B0604030504040204" pitchFamily="50" charset="-128"/>
                <a:ea typeface="メイリオ" panose="020B0604030504040204" pitchFamily="50" charset="-128"/>
              </a:rPr>
              <a:t>の知識が</a:t>
            </a:r>
            <a:endParaRPr lang="en-US" altLang="ja-JP" sz="3600" b="1" dirty="0">
              <a:latin typeface="メイリオ" panose="020B0604030504040204" pitchFamily="50" charset="-128"/>
              <a:ea typeface="メイリオ" panose="020B0604030504040204" pitchFamily="50" charset="-128"/>
            </a:endParaRPr>
          </a:p>
          <a:p>
            <a:pPr marL="0" indent="0" algn="ctr">
              <a:buNone/>
            </a:pPr>
            <a:r>
              <a:rPr lang="ja-JP" altLang="en-US" sz="3600" b="1" dirty="0">
                <a:latin typeface="メイリオ" panose="020B0604030504040204" pitchFamily="50" charset="-128"/>
                <a:ea typeface="メイリオ" panose="020B0604030504040204" pitchFamily="50" charset="-128"/>
              </a:rPr>
              <a:t>つながる</a:t>
            </a:r>
            <a:endParaRPr kumimoji="1" lang="en-US" altLang="ja-JP" sz="3600" b="1" dirty="0">
              <a:latin typeface="メイリオ" panose="020B0604030504040204" pitchFamily="50" charset="-128"/>
              <a:ea typeface="メイリオ" panose="020B0604030504040204" pitchFamily="50" charset="-128"/>
            </a:endParaRPr>
          </a:p>
          <a:p>
            <a:endParaRPr kumimoji="1" lang="ja-JP" altLang="en-US" dirty="0"/>
          </a:p>
        </p:txBody>
      </p:sp>
      <p:sp>
        <p:nvSpPr>
          <p:cNvPr id="5" name="テキスト プレースホルダー 4"/>
          <p:cNvSpPr>
            <a:spLocks noGrp="1"/>
          </p:cNvSpPr>
          <p:nvPr>
            <p:ph type="body" sz="quarter" idx="13"/>
          </p:nvPr>
        </p:nvSpPr>
        <p:spPr/>
        <p:txBody>
          <a:bodyPr>
            <a:normAutofit/>
          </a:bodyPr>
          <a:lstStyle/>
          <a:p>
            <a:r>
              <a:rPr kumimoji="1" lang="ja-JP" altLang="en-US" dirty="0"/>
              <a:t>実装知識の向上</a:t>
            </a:r>
          </a:p>
        </p:txBody>
      </p:sp>
      <p:pic>
        <p:nvPicPr>
          <p:cNvPr id="7" name="図 6"/>
          <p:cNvPicPr>
            <a:picLocks noChangeAspect="1"/>
          </p:cNvPicPr>
          <p:nvPr/>
        </p:nvPicPr>
        <p:blipFill rotWithShape="1">
          <a:blip r:embed="rId3" cstate="print">
            <a:extLst>
              <a:ext uri="{28A0092B-C50C-407E-A947-70E740481C1C}">
                <a14:useLocalDpi xmlns:a14="http://schemas.microsoft.com/office/drawing/2010/main" xmlns="" val="0"/>
              </a:ext>
            </a:extLst>
          </a:blip>
          <a:srcRect t="5549" r="14083"/>
          <a:stretch/>
        </p:blipFill>
        <p:spPr>
          <a:xfrm>
            <a:off x="7070509" y="228601"/>
            <a:ext cx="1289536" cy="1417636"/>
          </a:xfrm>
          <a:prstGeom prst="rect">
            <a:avLst/>
          </a:prstGeom>
        </p:spPr>
      </p:pic>
      <p:sp>
        <p:nvSpPr>
          <p:cNvPr id="4" name="スライド番号プレースホルダー 3"/>
          <p:cNvSpPr>
            <a:spLocks noGrp="1"/>
          </p:cNvSpPr>
          <p:nvPr>
            <p:ph type="sldNum" sz="quarter" idx="12"/>
          </p:nvPr>
        </p:nvSpPr>
        <p:spPr/>
        <p:txBody>
          <a:bodyPr/>
          <a:lstStyle/>
          <a:p>
            <a:fld id="{5031FD98-8AE5-4285-8F4F-84935740E9FA}" type="slidenum">
              <a:rPr lang="ja-JP" altLang="en-US" smtClean="0"/>
              <a:pPr/>
              <a:t>13</a:t>
            </a:fld>
            <a:endParaRPr lang="ja-JP" altLang="en-US"/>
          </a:p>
        </p:txBody>
      </p:sp>
      <p:sp>
        <p:nvSpPr>
          <p:cNvPr id="6" name="テキスト ボックス 5"/>
          <p:cNvSpPr txBox="1"/>
          <p:nvPr/>
        </p:nvSpPr>
        <p:spPr>
          <a:xfrm>
            <a:off x="628650" y="5751857"/>
            <a:ext cx="6297561" cy="646331"/>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※FLM</a:t>
            </a:r>
            <a:r>
              <a:rPr kumimoji="1" lang="ja-JP" altLang="en-US" dirty="0">
                <a:latin typeface="メイリオ" panose="020B0604030504040204" pitchFamily="50" charset="-128"/>
                <a:ea typeface="メイリオ" panose="020B0604030504040204" pitchFamily="50" charset="-128"/>
              </a:rPr>
              <a:t>研修</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富士通ラーニングメディア様による</a:t>
            </a:r>
            <a:r>
              <a:rPr kumimoji="1" lang="en-US" altLang="ja-JP" dirty="0">
                <a:latin typeface="メイリオ" panose="020B0604030504040204" pitchFamily="50" charset="-128"/>
                <a:ea typeface="メイリオ" panose="020B0604030504040204" pitchFamily="50" charset="-128"/>
              </a:rPr>
              <a:t>Java</a:t>
            </a:r>
            <a:r>
              <a:rPr kumimoji="1" lang="ja-JP" altLang="en-US" dirty="0">
                <a:latin typeface="メイリオ" panose="020B0604030504040204" pitchFamily="50" charset="-128"/>
                <a:ea typeface="メイリオ" panose="020B0604030504040204" pitchFamily="50" charset="-128"/>
              </a:rPr>
              <a:t>の技術研修</a:t>
            </a:r>
          </a:p>
        </p:txBody>
      </p:sp>
    </p:spTree>
    <p:extLst>
      <p:ext uri="{BB962C8B-B14F-4D97-AF65-F5344CB8AC3E}">
        <p14:creationId xmlns:p14="http://schemas.microsoft.com/office/powerpoint/2010/main" xmlns="" val="1818372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b="1" dirty="0"/>
              <a:t>どうしよう</a:t>
            </a:r>
            <a:r>
              <a:rPr lang="en-US" altLang="ja-JP" b="1" dirty="0"/>
              <a:t>…</a:t>
            </a:r>
            <a:r>
              <a:rPr lang="ja-JP" altLang="en-US" b="1" dirty="0"/>
              <a:t>甘く見ていた</a:t>
            </a:r>
            <a:r>
              <a:rPr lang="en-US" altLang="ja-JP" b="1" dirty="0"/>
              <a:t>…</a:t>
            </a:r>
            <a:endParaRPr lang="ja-JP" altLang="en-US" b="1" dirty="0"/>
          </a:p>
        </p:txBody>
      </p:sp>
      <p:sp>
        <p:nvSpPr>
          <p:cNvPr id="3" name="コンテンツ プレースホルダー 2"/>
          <p:cNvSpPr>
            <a:spLocks noGrp="1"/>
          </p:cNvSpPr>
          <p:nvPr>
            <p:ph idx="1"/>
          </p:nvPr>
        </p:nvSpPr>
        <p:spPr>
          <a:xfrm>
            <a:off x="628650" y="1825624"/>
            <a:ext cx="7886700" cy="4895851"/>
          </a:xfrm>
        </p:spPr>
        <p:txBody>
          <a:bodyPr>
            <a:normAutofit fontScale="92500"/>
          </a:bodyPr>
          <a:lstStyle/>
          <a:p>
            <a:r>
              <a:rPr lang="ja-JP" altLang="ja-JP" dirty="0"/>
              <a:t>ＥＸ研修</a:t>
            </a:r>
            <a:endParaRPr lang="en-US" altLang="ja-JP" dirty="0"/>
          </a:p>
          <a:p>
            <a:pPr lvl="1"/>
            <a:r>
              <a:rPr lang="ja-JP" altLang="en-US" dirty="0"/>
              <a:t>レベル</a:t>
            </a:r>
            <a:r>
              <a:rPr lang="ja-JP" altLang="ja-JP" dirty="0"/>
              <a:t>の</a:t>
            </a:r>
            <a:r>
              <a:rPr lang="ja-JP" altLang="en-US" dirty="0"/>
              <a:t>違い</a:t>
            </a:r>
            <a:r>
              <a:rPr lang="ja-JP" altLang="ja-JP" dirty="0"/>
              <a:t>に愕然とし、自信喪失</a:t>
            </a:r>
            <a:endParaRPr lang="en-US" altLang="ja-JP" dirty="0"/>
          </a:p>
          <a:p>
            <a:pPr lvl="1"/>
            <a:r>
              <a:rPr lang="ja-JP" altLang="ja-JP" dirty="0"/>
              <a:t>納期優先で、類似機能のリソースをコピーし、</a:t>
            </a:r>
            <a:r>
              <a:rPr lang="ja-JP" altLang="en-US" dirty="0"/>
              <a:t>アレンジ</a:t>
            </a:r>
            <a:endParaRPr lang="en-US" altLang="ja-JP" dirty="0"/>
          </a:p>
          <a:p>
            <a:pPr lvl="1"/>
            <a:r>
              <a:rPr lang="ja-JP" altLang="ja-JP" dirty="0"/>
              <a:t>メソッドの意味の理解を後回しにしたまま</a:t>
            </a:r>
            <a:endParaRPr lang="en-US" altLang="ja-JP" dirty="0"/>
          </a:p>
          <a:p>
            <a:pPr marL="342900" lvl="1" indent="0">
              <a:buNone/>
            </a:pPr>
            <a:r>
              <a:rPr lang="ja-JP" altLang="en-US" dirty="0"/>
              <a:t> </a:t>
            </a:r>
            <a:r>
              <a:rPr lang="ja-JP" altLang="ja-JP" dirty="0"/>
              <a:t>実装完了</a:t>
            </a:r>
            <a:endParaRPr lang="en-US" altLang="ja-JP" dirty="0"/>
          </a:p>
          <a:p>
            <a:pPr marL="342900" lvl="1" indent="0" algn="ctr">
              <a:buNone/>
            </a:pPr>
            <a:r>
              <a:rPr lang="ja-JP" altLang="ja-JP" b="1" dirty="0"/>
              <a:t>実装内容に関するレビュー時</a:t>
            </a:r>
            <a:r>
              <a:rPr lang="ja-JP" altLang="en-US" b="1" dirty="0"/>
              <a:t>の</a:t>
            </a:r>
            <a:r>
              <a:rPr lang="ja-JP" altLang="ja-JP" b="1" dirty="0"/>
              <a:t>質問に対し沈黙</a:t>
            </a:r>
            <a:endParaRPr lang="en-US" altLang="ja-JP" b="1" dirty="0"/>
          </a:p>
          <a:p>
            <a:pPr marL="342900" lvl="1" indent="0" algn="ctr">
              <a:buNone/>
            </a:pPr>
            <a:r>
              <a:rPr lang="ja-JP" altLang="ja-JP" b="1" dirty="0"/>
              <a:t>ロジック理解・実装スキルが低いことを痛感</a:t>
            </a:r>
            <a:endParaRPr lang="en-US" altLang="ja-JP" b="1" dirty="0"/>
          </a:p>
          <a:p>
            <a:pPr lvl="1"/>
            <a:endParaRPr lang="ja-JP" altLang="ja-JP" dirty="0"/>
          </a:p>
        </p:txBody>
      </p:sp>
      <p:sp>
        <p:nvSpPr>
          <p:cNvPr id="5" name="テキスト プレースホルダー 4"/>
          <p:cNvSpPr>
            <a:spLocks noGrp="1"/>
          </p:cNvSpPr>
          <p:nvPr>
            <p:ph type="body" sz="quarter" idx="13"/>
          </p:nvPr>
        </p:nvSpPr>
        <p:spPr/>
        <p:txBody>
          <a:bodyPr>
            <a:normAutofit/>
          </a:bodyPr>
          <a:lstStyle/>
          <a:p>
            <a:r>
              <a:rPr lang="ja-JP" altLang="en-US" dirty="0"/>
              <a:t>実装知識の向上</a:t>
            </a:r>
          </a:p>
        </p:txBody>
      </p:sp>
      <p:sp>
        <p:nvSpPr>
          <p:cNvPr id="4" name="スライド番号プレースホルダー 3"/>
          <p:cNvSpPr>
            <a:spLocks noGrp="1"/>
          </p:cNvSpPr>
          <p:nvPr>
            <p:ph type="sldNum" sz="quarter" idx="12"/>
          </p:nvPr>
        </p:nvSpPr>
        <p:spPr/>
        <p:txBody>
          <a:bodyPr/>
          <a:lstStyle/>
          <a:p>
            <a:fld id="{5031FD98-8AE5-4285-8F4F-84935740E9FA}" type="slidenum">
              <a:rPr lang="ja-JP" altLang="en-US" smtClean="0"/>
              <a:pPr/>
              <a:t>14</a:t>
            </a:fld>
            <a:endParaRPr lang="ja-JP" altLang="en-US"/>
          </a:p>
        </p:txBody>
      </p:sp>
      <p:sp>
        <p:nvSpPr>
          <p:cNvPr id="7" name="波線 6"/>
          <p:cNvSpPr/>
          <p:nvPr/>
        </p:nvSpPr>
        <p:spPr>
          <a:xfrm>
            <a:off x="777756" y="1825623"/>
            <a:ext cx="7748434" cy="2905432"/>
          </a:xfrm>
          <a:prstGeom prst="wave">
            <a:avLst/>
          </a:prstGeom>
          <a:solidFill>
            <a:srgbClr val="E03253"/>
          </a:solidFill>
          <a:ln>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4000" dirty="0">
                <a:latin typeface="メイリオ" panose="020B0604030504040204" pitchFamily="50" charset="-128"/>
                <a:ea typeface="メイリオ" panose="020B0604030504040204" pitchFamily="50" charset="-128"/>
              </a:rPr>
              <a:t>SE</a:t>
            </a:r>
            <a:r>
              <a:rPr kumimoji="1" lang="ja-JP" altLang="en-US" sz="4000" dirty="0">
                <a:latin typeface="メイリオ" panose="020B0604030504040204" pitchFamily="50" charset="-128"/>
                <a:ea typeface="メイリオ" panose="020B0604030504040204" pitchFamily="50" charset="-128"/>
              </a:rPr>
              <a:t>としてふさわしくない行動</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xmlns="" val="202832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先輩に頼りすぎる</a:t>
            </a:r>
          </a:p>
        </p:txBody>
      </p:sp>
      <p:sp>
        <p:nvSpPr>
          <p:cNvPr id="3" name="コンテンツ プレースホルダー 2"/>
          <p:cNvSpPr>
            <a:spLocks noGrp="1"/>
          </p:cNvSpPr>
          <p:nvPr>
            <p:ph idx="1"/>
          </p:nvPr>
        </p:nvSpPr>
        <p:spPr>
          <a:xfrm>
            <a:off x="530942" y="1825625"/>
            <a:ext cx="7886700" cy="4895851"/>
          </a:xfrm>
        </p:spPr>
        <p:txBody>
          <a:bodyPr>
            <a:normAutofit/>
          </a:bodyPr>
          <a:lstStyle/>
          <a:p>
            <a:r>
              <a:rPr lang="ja-JP" altLang="ja-JP" sz="3500" dirty="0"/>
              <a:t>ＲＸ研修</a:t>
            </a:r>
            <a:endParaRPr lang="en-US" altLang="ja-JP" sz="3500" dirty="0"/>
          </a:p>
          <a:p>
            <a:pPr lvl="1"/>
            <a:r>
              <a:rPr lang="en-US" altLang="ja-JP" dirty="0"/>
              <a:t>『</a:t>
            </a:r>
            <a:r>
              <a:rPr lang="ja-JP" altLang="en-US" dirty="0"/>
              <a:t>ログイン制限設定</a:t>
            </a:r>
            <a:r>
              <a:rPr lang="en-US" altLang="ja-JP" dirty="0"/>
              <a:t>』</a:t>
            </a:r>
            <a:r>
              <a:rPr lang="ja-JP" altLang="en-US" dirty="0"/>
              <a:t>機能のカスタマイズ</a:t>
            </a:r>
            <a:endParaRPr lang="en-US" altLang="ja-JP" dirty="0"/>
          </a:p>
          <a:p>
            <a:pPr lvl="1"/>
            <a:r>
              <a:rPr lang="en-US" altLang="ja-JP" dirty="0"/>
              <a:t>『</a:t>
            </a:r>
            <a:r>
              <a:rPr lang="ja-JP" altLang="en-US" dirty="0"/>
              <a:t>試験時間割表運用設定</a:t>
            </a:r>
            <a:r>
              <a:rPr lang="en-US" altLang="ja-JP" dirty="0"/>
              <a:t>』</a:t>
            </a:r>
            <a:r>
              <a:rPr lang="ja-JP" altLang="en-US" dirty="0"/>
              <a:t>機能を実装</a:t>
            </a:r>
            <a:endParaRPr lang="en-US" altLang="ja-JP" dirty="0"/>
          </a:p>
          <a:p>
            <a:pPr lvl="1"/>
            <a:endParaRPr lang="en-US" altLang="ja-JP" sz="1500" b="1" dirty="0"/>
          </a:p>
          <a:p>
            <a:pPr marL="114300" indent="0" algn="ctr">
              <a:buNone/>
            </a:pPr>
            <a:r>
              <a:rPr lang="ja-JP" altLang="ja-JP" sz="3900" b="1" dirty="0"/>
              <a:t>納期に間に合</a:t>
            </a:r>
            <a:r>
              <a:rPr lang="ja-JP" altLang="en-US" sz="3900" b="1" dirty="0"/>
              <a:t>った！が</a:t>
            </a:r>
            <a:endParaRPr lang="en-US" altLang="ja-JP" sz="3900" b="1" dirty="0"/>
          </a:p>
          <a:p>
            <a:pPr marL="114300" indent="0" algn="ctr">
              <a:buNone/>
            </a:pPr>
            <a:r>
              <a:rPr lang="ja-JP" altLang="ja-JP" sz="3900" b="1" dirty="0">
                <a:solidFill>
                  <a:srgbClr val="E03253"/>
                </a:solidFill>
              </a:rPr>
              <a:t>実装エラーは先輩任せ</a:t>
            </a:r>
            <a:endParaRPr lang="en-US" altLang="ja-JP" sz="3900" b="1" dirty="0">
              <a:solidFill>
                <a:srgbClr val="E03253"/>
              </a:solidFill>
            </a:endParaRPr>
          </a:p>
          <a:p>
            <a:pPr marL="457200" lvl="1" indent="0" algn="ctr">
              <a:buNone/>
            </a:pPr>
            <a:endParaRPr lang="en-US" altLang="ja-JP" sz="2400" b="1" dirty="0"/>
          </a:p>
        </p:txBody>
      </p:sp>
      <p:sp>
        <p:nvSpPr>
          <p:cNvPr id="4" name="テキスト プレースホルダー 3"/>
          <p:cNvSpPr>
            <a:spLocks noGrp="1"/>
          </p:cNvSpPr>
          <p:nvPr>
            <p:ph type="body" sz="quarter" idx="13"/>
          </p:nvPr>
        </p:nvSpPr>
        <p:spPr/>
        <p:txBody>
          <a:bodyPr>
            <a:normAutofit/>
          </a:bodyPr>
          <a:lstStyle/>
          <a:p>
            <a:r>
              <a:rPr lang="ja-JP" altLang="en-US" dirty="0"/>
              <a:t>実装知識の向上</a:t>
            </a:r>
          </a:p>
        </p:txBody>
      </p:sp>
      <p:sp>
        <p:nvSpPr>
          <p:cNvPr id="5" name="スライド番号プレースホルダー 4"/>
          <p:cNvSpPr>
            <a:spLocks noGrp="1"/>
          </p:cNvSpPr>
          <p:nvPr>
            <p:ph type="sldNum" sz="quarter" idx="12"/>
          </p:nvPr>
        </p:nvSpPr>
        <p:spPr/>
        <p:txBody>
          <a:bodyPr/>
          <a:lstStyle/>
          <a:p>
            <a:fld id="{5031FD98-8AE5-4285-8F4F-84935740E9FA}" type="slidenum">
              <a:rPr lang="ja-JP" altLang="en-US" smtClean="0"/>
              <a:pPr/>
              <a:t>15</a:t>
            </a:fld>
            <a:endParaRPr lang="ja-JP" altLang="en-US" dirty="0"/>
          </a:p>
        </p:txBody>
      </p:sp>
      <p:sp>
        <p:nvSpPr>
          <p:cNvPr id="6" name="爆発: 8 pt 5"/>
          <p:cNvSpPr/>
          <p:nvPr/>
        </p:nvSpPr>
        <p:spPr>
          <a:xfrm>
            <a:off x="125361" y="3539613"/>
            <a:ext cx="8893277" cy="2749270"/>
          </a:xfrm>
          <a:prstGeom prst="irregularSeal1">
            <a:avLst/>
          </a:prstGeom>
          <a:solidFill>
            <a:srgbClr val="0071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0" algn="ctr">
              <a:buNone/>
            </a:pPr>
            <a:r>
              <a:rPr lang="ja-JP" altLang="en-US" sz="2800" b="1" dirty="0"/>
              <a:t>先輩待ちの時間が多発</a:t>
            </a:r>
            <a:endParaRPr lang="en-US" altLang="ja-JP" sz="2800" b="1" dirty="0"/>
          </a:p>
          <a:p>
            <a:pPr marL="114300" indent="0" algn="ctr">
              <a:buNone/>
            </a:pPr>
            <a:r>
              <a:rPr lang="ja-JP" altLang="en-US" sz="2800" b="1" dirty="0"/>
              <a:t>時間をうまく活用できない</a:t>
            </a:r>
            <a:endParaRPr lang="en-US" altLang="ja-JP" sz="2800" b="1" dirty="0"/>
          </a:p>
          <a:p>
            <a:pPr algn="ctr"/>
            <a:endParaRPr kumimoji="1" lang="ja-JP" altLang="en-US" dirty="0"/>
          </a:p>
        </p:txBody>
      </p:sp>
    </p:spTree>
    <p:extLst>
      <p:ext uri="{BB962C8B-B14F-4D97-AF65-F5344CB8AC3E}">
        <p14:creationId xmlns:p14="http://schemas.microsoft.com/office/powerpoint/2010/main" xmlns="" val="288523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このままではだめだ！</a:t>
            </a:r>
          </a:p>
        </p:txBody>
      </p:sp>
      <p:sp>
        <p:nvSpPr>
          <p:cNvPr id="3" name="コンテンツ プレースホルダー 2"/>
          <p:cNvSpPr>
            <a:spLocks noGrp="1"/>
          </p:cNvSpPr>
          <p:nvPr>
            <p:ph idx="1"/>
          </p:nvPr>
        </p:nvSpPr>
        <p:spPr>
          <a:xfrm>
            <a:off x="628650" y="1825624"/>
            <a:ext cx="7886700" cy="5032375"/>
          </a:xfrm>
        </p:spPr>
        <p:txBody>
          <a:bodyPr>
            <a:normAutofit/>
          </a:bodyPr>
          <a:lstStyle/>
          <a:p>
            <a:r>
              <a:rPr lang="ja-JP" altLang="ja-JP" sz="3500" dirty="0"/>
              <a:t>ＲＸ開発</a:t>
            </a:r>
            <a:endParaRPr lang="en-US" altLang="ja-JP" sz="3500" dirty="0"/>
          </a:p>
          <a:p>
            <a:pPr lvl="1"/>
            <a:r>
              <a:rPr lang="ja-JP" altLang="ja-JP" sz="3000" dirty="0"/>
              <a:t>先輩からデバッグ方法やログの確認</a:t>
            </a:r>
            <a:r>
              <a:rPr lang="ja-JP" altLang="en-US" sz="3000" dirty="0"/>
              <a:t>方法</a:t>
            </a:r>
            <a:r>
              <a:rPr lang="ja-JP" altLang="ja-JP" sz="3000" dirty="0"/>
              <a:t>を盗み、エラーの自己解決力向上</a:t>
            </a:r>
            <a:endParaRPr lang="en-US" altLang="ja-JP" sz="3000" dirty="0"/>
          </a:p>
          <a:p>
            <a:pPr marL="0" indent="0" algn="ctr">
              <a:buNone/>
            </a:pPr>
            <a:endParaRPr lang="en-US" altLang="ja-JP" sz="3500" b="1" dirty="0"/>
          </a:p>
          <a:p>
            <a:pPr marL="0" indent="0" algn="ctr">
              <a:buNone/>
            </a:pPr>
            <a:endParaRPr lang="en-US" altLang="ja-JP" sz="3500" b="1" dirty="0"/>
          </a:p>
          <a:p>
            <a:pPr marL="0" indent="0" algn="ctr">
              <a:buNone/>
            </a:pPr>
            <a:r>
              <a:rPr lang="ja-JP" altLang="ja-JP" sz="3500" b="1" dirty="0"/>
              <a:t>丸投げではなく、</a:t>
            </a:r>
            <a:r>
              <a:rPr lang="ja-JP" altLang="ja-JP" sz="3500" b="1" dirty="0">
                <a:solidFill>
                  <a:srgbClr val="E03253"/>
                </a:solidFill>
              </a:rPr>
              <a:t>焦点を絞った質問</a:t>
            </a:r>
            <a:r>
              <a:rPr lang="ja-JP" altLang="ja-JP" sz="3500" b="1" dirty="0"/>
              <a:t>が</a:t>
            </a:r>
            <a:endParaRPr lang="en-US" altLang="ja-JP" sz="3500" b="1" dirty="0"/>
          </a:p>
          <a:p>
            <a:pPr marL="0" indent="0" algn="ctr">
              <a:buNone/>
            </a:pPr>
            <a:r>
              <a:rPr lang="ja-JP" altLang="ja-JP" sz="3500" b="1" dirty="0"/>
              <a:t>できるように</a:t>
            </a:r>
            <a:endParaRPr lang="ja-JP" altLang="en-US" sz="3500" b="1" dirty="0"/>
          </a:p>
        </p:txBody>
      </p:sp>
      <p:sp>
        <p:nvSpPr>
          <p:cNvPr id="4" name="テキスト プレースホルダー 3"/>
          <p:cNvSpPr>
            <a:spLocks noGrp="1"/>
          </p:cNvSpPr>
          <p:nvPr>
            <p:ph type="body" sz="quarter" idx="13"/>
          </p:nvPr>
        </p:nvSpPr>
        <p:spPr/>
        <p:txBody>
          <a:bodyPr>
            <a:normAutofit/>
          </a:bodyPr>
          <a:lstStyle/>
          <a:p>
            <a:r>
              <a:rPr lang="ja-JP" altLang="en-US" dirty="0"/>
              <a:t>実装知識の向上</a:t>
            </a:r>
          </a:p>
        </p:txBody>
      </p:sp>
      <p:pic>
        <p:nvPicPr>
          <p:cNvPr id="5" name="図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315487" y="3716595"/>
            <a:ext cx="1536982" cy="1536982"/>
          </a:xfrm>
          <a:prstGeom prst="rect">
            <a:avLst/>
          </a:prstGeom>
        </p:spPr>
      </p:pic>
      <p:sp>
        <p:nvSpPr>
          <p:cNvPr id="6" name="スライド番号プレースホルダー 5"/>
          <p:cNvSpPr>
            <a:spLocks noGrp="1"/>
          </p:cNvSpPr>
          <p:nvPr>
            <p:ph type="sldNum" sz="quarter" idx="12"/>
          </p:nvPr>
        </p:nvSpPr>
        <p:spPr/>
        <p:txBody>
          <a:bodyPr/>
          <a:lstStyle/>
          <a:p>
            <a:fld id="{5031FD98-8AE5-4285-8F4F-84935740E9FA}" type="slidenum">
              <a:rPr lang="ja-JP" altLang="en-US" smtClean="0"/>
              <a:pPr/>
              <a:t>16</a:t>
            </a:fld>
            <a:endParaRPr lang="ja-JP" altLang="en-US"/>
          </a:p>
        </p:txBody>
      </p:sp>
      <p:sp>
        <p:nvSpPr>
          <p:cNvPr id="8" name="吹き出し: 角を丸めた四角形 7"/>
          <p:cNvSpPr/>
          <p:nvPr/>
        </p:nvSpPr>
        <p:spPr>
          <a:xfrm>
            <a:off x="2032426" y="3847740"/>
            <a:ext cx="2403987" cy="988142"/>
          </a:xfrm>
          <a:prstGeom prst="wedgeRoundRectCallout">
            <a:avLst>
              <a:gd name="adj1" fmla="val 74259"/>
              <a:gd name="adj2" fmla="val 1306"/>
              <a:gd name="adj3" fmla="val 16667"/>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latin typeface="メイリオ" panose="020B0604030504040204" pitchFamily="50" charset="-128"/>
                <a:ea typeface="メイリオ" panose="020B0604030504040204" pitchFamily="50" charset="-128"/>
              </a:rPr>
              <a:t>生産性ＵＰ</a:t>
            </a:r>
          </a:p>
        </p:txBody>
      </p:sp>
    </p:spTree>
    <p:extLst>
      <p:ext uri="{BB962C8B-B14F-4D97-AF65-F5344CB8AC3E}">
        <p14:creationId xmlns:p14="http://schemas.microsoft.com/office/powerpoint/2010/main" xmlns="" val="3355341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実装漏れ多発による工数の超過</a:t>
            </a:r>
          </a:p>
        </p:txBody>
      </p:sp>
      <p:sp>
        <p:nvSpPr>
          <p:cNvPr id="3" name="コンテンツ プレースホルダー 2"/>
          <p:cNvSpPr>
            <a:spLocks noGrp="1"/>
          </p:cNvSpPr>
          <p:nvPr>
            <p:ph idx="1"/>
          </p:nvPr>
        </p:nvSpPr>
        <p:spPr>
          <a:xfrm>
            <a:off x="628650" y="1825624"/>
            <a:ext cx="7886700" cy="4895851"/>
          </a:xfrm>
        </p:spPr>
        <p:txBody>
          <a:bodyPr>
            <a:normAutofit/>
          </a:bodyPr>
          <a:lstStyle/>
          <a:p>
            <a:r>
              <a:rPr lang="en-US" altLang="ja-JP" dirty="0"/>
              <a:t>UNIPA RX『</a:t>
            </a:r>
            <a:r>
              <a:rPr lang="ja-JP" altLang="en-US" dirty="0"/>
              <a:t>休日イベント登録</a:t>
            </a:r>
            <a:r>
              <a:rPr lang="en-US" altLang="ja-JP" dirty="0"/>
              <a:t>』</a:t>
            </a:r>
            <a:r>
              <a:rPr lang="ja-JP" altLang="en-US" dirty="0"/>
              <a:t>の改修</a:t>
            </a:r>
            <a:endParaRPr lang="en-US" altLang="ja-JP" dirty="0"/>
          </a:p>
          <a:p>
            <a:pPr lvl="1"/>
            <a:r>
              <a:rPr lang="en-US" altLang="ja-JP" dirty="0"/>
              <a:t>2</a:t>
            </a:r>
            <a:r>
              <a:rPr lang="ja-JP" altLang="en-US" dirty="0"/>
              <a:t>日で実装完了できたと思った</a:t>
            </a:r>
            <a:endParaRPr lang="en-US" altLang="ja-JP" dirty="0"/>
          </a:p>
          <a:p>
            <a:pPr lvl="1"/>
            <a:r>
              <a:rPr lang="ja-JP" altLang="en-US" dirty="0"/>
              <a:t>テストをしてみると実装ミス</a:t>
            </a:r>
            <a:endParaRPr lang="en-US" altLang="ja-JP" dirty="0"/>
          </a:p>
          <a:p>
            <a:r>
              <a:rPr lang="ja-JP" altLang="en-US" dirty="0"/>
              <a:t>実装漏れが多発し、工数の超過　</a:t>
            </a:r>
            <a:endParaRPr lang="en-US" altLang="ja-JP" dirty="0"/>
          </a:p>
          <a:p>
            <a:pPr marL="0" indent="0" algn="ctr">
              <a:buNone/>
            </a:pPr>
            <a:r>
              <a:rPr lang="en-US" altLang="ja-JP" sz="5400" dirty="0">
                <a:solidFill>
                  <a:srgbClr val="E03253"/>
                </a:solidFill>
              </a:rPr>
              <a:t>2.5</a:t>
            </a:r>
            <a:r>
              <a:rPr lang="ja-JP" altLang="en-US" dirty="0"/>
              <a:t>人日⇒</a:t>
            </a:r>
            <a:r>
              <a:rPr lang="en-US" altLang="ja-JP" sz="5400" dirty="0">
                <a:solidFill>
                  <a:srgbClr val="E03253"/>
                </a:solidFill>
              </a:rPr>
              <a:t>5</a:t>
            </a:r>
            <a:r>
              <a:rPr lang="ja-JP" altLang="en-US" dirty="0"/>
              <a:t>人日</a:t>
            </a:r>
            <a:endParaRPr lang="en-US" altLang="ja-JP" dirty="0"/>
          </a:p>
          <a:p>
            <a:endParaRPr kumimoji="1" lang="ja-JP" altLang="en-US" dirty="0"/>
          </a:p>
        </p:txBody>
      </p:sp>
      <p:sp>
        <p:nvSpPr>
          <p:cNvPr id="4" name="テキスト プレースホルダー 3"/>
          <p:cNvSpPr>
            <a:spLocks noGrp="1"/>
          </p:cNvSpPr>
          <p:nvPr>
            <p:ph type="body" sz="quarter" idx="13"/>
          </p:nvPr>
        </p:nvSpPr>
        <p:spPr/>
        <p:txBody>
          <a:bodyPr>
            <a:normAutofit/>
          </a:bodyPr>
          <a:lstStyle/>
          <a:p>
            <a:r>
              <a:rPr lang="ja-JP" altLang="en-US" dirty="0"/>
              <a:t>実装知識の向上</a:t>
            </a:r>
          </a:p>
        </p:txBody>
      </p:sp>
      <p:pic>
        <p:nvPicPr>
          <p:cNvPr id="5" name="図 4"/>
          <p:cNvPicPr>
            <a:picLocks noChangeAspect="1"/>
          </p:cNvPicPr>
          <p:nvPr/>
        </p:nvPicPr>
        <p:blipFill rotWithShape="1">
          <a:blip r:embed="rId3" cstate="print">
            <a:extLst>
              <a:ext uri="{28A0092B-C50C-407E-A947-70E740481C1C}">
                <a14:useLocalDpi xmlns:a14="http://schemas.microsoft.com/office/drawing/2010/main" xmlns="" val="0"/>
              </a:ext>
            </a:extLst>
          </a:blip>
          <a:srcRect l="24638" t="3382" r="25121"/>
          <a:stretch/>
        </p:blipFill>
        <p:spPr>
          <a:xfrm>
            <a:off x="7212535" y="3352295"/>
            <a:ext cx="1491944" cy="2869121"/>
          </a:xfrm>
          <a:prstGeom prst="rect">
            <a:avLst/>
          </a:prstGeom>
        </p:spPr>
      </p:pic>
      <p:sp>
        <p:nvSpPr>
          <p:cNvPr id="6" name="スライド番号プレースホルダー 5"/>
          <p:cNvSpPr>
            <a:spLocks noGrp="1"/>
          </p:cNvSpPr>
          <p:nvPr>
            <p:ph type="sldNum" sz="quarter" idx="12"/>
          </p:nvPr>
        </p:nvSpPr>
        <p:spPr/>
        <p:txBody>
          <a:bodyPr/>
          <a:lstStyle/>
          <a:p>
            <a:fld id="{5031FD98-8AE5-4285-8F4F-84935740E9FA}" type="slidenum">
              <a:rPr lang="ja-JP" altLang="en-US" smtClean="0"/>
              <a:pPr/>
              <a:t>17</a:t>
            </a:fld>
            <a:endParaRPr lang="ja-JP" altLang="en-US"/>
          </a:p>
        </p:txBody>
      </p:sp>
    </p:spTree>
    <p:extLst>
      <p:ext uri="{BB962C8B-B14F-4D97-AF65-F5344CB8AC3E}">
        <p14:creationId xmlns:p14="http://schemas.microsoft.com/office/powerpoint/2010/main" xmlns="" val="2187250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なぜ、このような結果に？</a:t>
            </a:r>
          </a:p>
        </p:txBody>
      </p:sp>
      <p:sp>
        <p:nvSpPr>
          <p:cNvPr id="3" name="コンテンツ プレースホルダー 2"/>
          <p:cNvSpPr>
            <a:spLocks noGrp="1"/>
          </p:cNvSpPr>
          <p:nvPr>
            <p:ph idx="1"/>
          </p:nvPr>
        </p:nvSpPr>
        <p:spPr>
          <a:xfrm>
            <a:off x="628650" y="1825625"/>
            <a:ext cx="7886700" cy="4351338"/>
          </a:xfrm>
        </p:spPr>
        <p:txBody>
          <a:bodyPr>
            <a:normAutofit lnSpcReduction="10000"/>
          </a:bodyPr>
          <a:lstStyle/>
          <a:p>
            <a:r>
              <a:rPr lang="ja-JP" altLang="ja-JP" dirty="0"/>
              <a:t>とりあえず実装し、後で修正すればよいという猪突猛進な行動</a:t>
            </a:r>
            <a:endParaRPr lang="en-US" altLang="ja-JP" dirty="0"/>
          </a:p>
          <a:p>
            <a:pPr marL="457200" lvl="1" indent="0" algn="ctr">
              <a:buNone/>
            </a:pPr>
            <a:r>
              <a:rPr lang="ja-JP" altLang="en-US" sz="4000" b="1" dirty="0"/>
              <a:t>本来の改修の目的を見失う</a:t>
            </a:r>
            <a:endParaRPr lang="ja-JP" altLang="ja-JP" sz="4000" b="1" dirty="0"/>
          </a:p>
          <a:p>
            <a:r>
              <a:rPr lang="ja-JP" altLang="ja-JP" dirty="0"/>
              <a:t>Ｊａｖａの応用力が足りて</a:t>
            </a:r>
            <a:r>
              <a:rPr lang="ja-JP" altLang="en-US" dirty="0"/>
              <a:t>いない</a:t>
            </a:r>
            <a:endParaRPr lang="en-US" altLang="ja-JP" dirty="0"/>
          </a:p>
          <a:p>
            <a:pPr marL="0" indent="0" algn="ctr">
              <a:buNone/>
            </a:pPr>
            <a:r>
              <a:rPr lang="ja-JP" altLang="ja-JP" sz="4000" b="1" dirty="0"/>
              <a:t>エラーを出さない実装が</a:t>
            </a:r>
            <a:endParaRPr lang="en-US" altLang="ja-JP" sz="4000" b="1" dirty="0"/>
          </a:p>
          <a:p>
            <a:pPr marL="0" indent="0" algn="ctr">
              <a:buNone/>
            </a:pPr>
            <a:r>
              <a:rPr lang="ja-JP" altLang="ja-JP" sz="4000" b="1" dirty="0"/>
              <a:t>出来ていない</a:t>
            </a:r>
            <a:endParaRPr lang="en-US" altLang="ja-JP" sz="4000" b="1" dirty="0"/>
          </a:p>
          <a:p>
            <a:pPr marL="0" indent="0">
              <a:buNone/>
            </a:pPr>
            <a:endParaRPr lang="ja-JP" altLang="ja-JP" dirty="0"/>
          </a:p>
        </p:txBody>
      </p:sp>
      <p:sp>
        <p:nvSpPr>
          <p:cNvPr id="4" name="テキスト プレースホルダー 3"/>
          <p:cNvSpPr>
            <a:spLocks noGrp="1"/>
          </p:cNvSpPr>
          <p:nvPr>
            <p:ph type="body" sz="quarter" idx="13"/>
          </p:nvPr>
        </p:nvSpPr>
        <p:spPr/>
        <p:txBody>
          <a:bodyPr>
            <a:normAutofit/>
          </a:bodyPr>
          <a:lstStyle/>
          <a:p>
            <a:r>
              <a:rPr lang="ja-JP" altLang="en-US" dirty="0"/>
              <a:t>実装知識の向上</a:t>
            </a:r>
          </a:p>
        </p:txBody>
      </p:sp>
      <p:sp>
        <p:nvSpPr>
          <p:cNvPr id="5" name="スライド番号プレースホルダー 4"/>
          <p:cNvSpPr>
            <a:spLocks noGrp="1"/>
          </p:cNvSpPr>
          <p:nvPr>
            <p:ph type="sldNum" sz="quarter" idx="12"/>
          </p:nvPr>
        </p:nvSpPr>
        <p:spPr/>
        <p:txBody>
          <a:bodyPr/>
          <a:lstStyle/>
          <a:p>
            <a:fld id="{5031FD98-8AE5-4285-8F4F-84935740E9FA}" type="slidenum">
              <a:rPr lang="ja-JP" altLang="en-US" smtClean="0"/>
              <a:pPr/>
              <a:t>18</a:t>
            </a:fld>
            <a:endParaRPr lang="ja-JP" altLang="en-US"/>
          </a:p>
        </p:txBody>
      </p:sp>
    </p:spTree>
    <p:extLst>
      <p:ext uri="{BB962C8B-B14F-4D97-AF65-F5344CB8AC3E}">
        <p14:creationId xmlns:p14="http://schemas.microsoft.com/office/powerpoint/2010/main" xmlns="" val="1631990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92568" y="1825625"/>
            <a:ext cx="6962655" cy="4351338"/>
          </a:xfrm>
        </p:spPr>
        <p:txBody>
          <a:bodyPr>
            <a:normAutofit/>
          </a:bodyPr>
          <a:lstStyle/>
          <a:p>
            <a:pPr marL="514350" indent="-514350">
              <a:buFont typeface="+mj-lt"/>
              <a:buAutoNum type="arabicPeriod"/>
            </a:pPr>
            <a:r>
              <a:rPr lang="ja-JP" altLang="en-US" sz="3600" dirty="0">
                <a:latin typeface="メイリオ" panose="020B0604030504040204" pitchFamily="50" charset="-128"/>
                <a:ea typeface="メイリオ" panose="020B0604030504040204" pitchFamily="50" charset="-128"/>
              </a:rPr>
              <a:t>業務内容と振り返り</a:t>
            </a:r>
            <a:endParaRPr lang="en-US" altLang="ja-JP" sz="3600" dirty="0">
              <a:latin typeface="メイリオ" panose="020B0604030504040204" pitchFamily="50" charset="-128"/>
              <a:ea typeface="メイリオ" panose="020B0604030504040204" pitchFamily="50" charset="-128"/>
            </a:endParaRPr>
          </a:p>
          <a:p>
            <a:pPr marL="514350" indent="-514350">
              <a:buFont typeface="+mj-lt"/>
              <a:buAutoNum type="arabicPeriod"/>
            </a:pPr>
            <a:r>
              <a:rPr lang="ja-JP" altLang="en-US" sz="3600" dirty="0" smtClean="0">
                <a:latin typeface="メイリオ" panose="020B0604030504040204" pitchFamily="50" charset="-128"/>
                <a:ea typeface="メイリオ" panose="020B0604030504040204" pitchFamily="50" charset="-128"/>
              </a:rPr>
              <a:t>成果</a:t>
            </a:r>
            <a:endParaRPr lang="en-US" altLang="ja-JP" sz="3600" dirty="0">
              <a:latin typeface="メイリオ" panose="020B0604030504040204" pitchFamily="50" charset="-128"/>
              <a:ea typeface="メイリオ" panose="020B0604030504040204" pitchFamily="50" charset="-128"/>
            </a:endParaRPr>
          </a:p>
          <a:p>
            <a:pPr marL="514350" indent="-514350">
              <a:buFont typeface="+mj-lt"/>
              <a:buAutoNum type="arabicPeriod"/>
            </a:pPr>
            <a:r>
              <a:rPr lang="ja-JP" altLang="en-US" sz="3600" dirty="0">
                <a:latin typeface="メイリオ" panose="020B0604030504040204" pitchFamily="50" charset="-128"/>
                <a:ea typeface="メイリオ" panose="020B0604030504040204" pitchFamily="50" charset="-128"/>
              </a:rPr>
              <a:t>この一年間で得た弱みと強み</a:t>
            </a:r>
            <a:endParaRPr lang="en-US" altLang="ja-JP" sz="3600" dirty="0">
              <a:latin typeface="メイリオ" panose="020B0604030504040204" pitchFamily="50" charset="-128"/>
              <a:ea typeface="メイリオ" panose="020B0604030504040204" pitchFamily="50" charset="-128"/>
            </a:endParaRPr>
          </a:p>
          <a:p>
            <a:pPr marL="514350" indent="-514350">
              <a:buFont typeface="+mj-lt"/>
              <a:buAutoNum type="arabicPeriod"/>
            </a:pPr>
            <a:r>
              <a:rPr lang="ja-JP" altLang="en-US" sz="3600" dirty="0">
                <a:latin typeface="メイリオ" panose="020B0604030504040204" pitchFamily="50" charset="-128"/>
                <a:ea typeface="メイリオ" panose="020B0604030504040204" pitchFamily="50" charset="-128"/>
              </a:rPr>
              <a:t>今後の展望</a:t>
            </a:r>
            <a:endParaRPr lang="en-US" altLang="ja-JP" sz="36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5031FD98-8AE5-4285-8F4F-84935740E9FA}" type="slidenum">
              <a:rPr lang="ja-JP" altLang="en-US" smtClean="0"/>
              <a:pPr/>
              <a:t>1</a:t>
            </a:fld>
            <a:endParaRPr lang="ja-JP" altLang="en-US"/>
          </a:p>
        </p:txBody>
      </p:sp>
      <p:sp>
        <p:nvSpPr>
          <p:cNvPr id="6" name="Rectangle 6"/>
          <p:cNvSpPr>
            <a:spLocks noChangeArrowheads="1"/>
          </p:cNvSpPr>
          <p:nvPr/>
        </p:nvSpPr>
        <p:spPr bwMode="auto">
          <a:xfrm>
            <a:off x="0" y="0"/>
            <a:ext cx="1892300" cy="6858000"/>
          </a:xfrm>
          <a:prstGeom prst="rect">
            <a:avLst/>
          </a:prstGeom>
          <a:solidFill>
            <a:srgbClr val="0071BC"/>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eaLnBrk="0" hangingPunct="0">
              <a:defRPr kumimoji="1" sz="2200">
                <a:solidFill>
                  <a:srgbClr val="4D4D4D"/>
                </a:solidFill>
                <a:latin typeface="Arial" panose="020B0604020202020204" pitchFamily="34" charset="0"/>
                <a:ea typeface="メイリオ" panose="020B0604030504040204" pitchFamily="50" charset="-128"/>
              </a:defRPr>
            </a:lvl1pPr>
            <a:lvl2pPr marL="742950" indent="-285750" eaLnBrk="0" hangingPunct="0">
              <a:defRPr kumimoji="1" sz="2200">
                <a:solidFill>
                  <a:srgbClr val="4D4D4D"/>
                </a:solidFill>
                <a:latin typeface="Arial" panose="020B0604020202020204" pitchFamily="34" charset="0"/>
                <a:ea typeface="メイリオ" panose="020B0604030504040204" pitchFamily="50" charset="-128"/>
              </a:defRPr>
            </a:lvl2pPr>
            <a:lvl3pPr marL="1143000" indent="-228600" eaLnBrk="0" hangingPunct="0">
              <a:defRPr kumimoji="1" sz="2200">
                <a:solidFill>
                  <a:srgbClr val="4D4D4D"/>
                </a:solidFill>
                <a:latin typeface="Arial" panose="020B0604020202020204" pitchFamily="34" charset="0"/>
                <a:ea typeface="メイリオ" panose="020B0604030504040204" pitchFamily="50" charset="-128"/>
              </a:defRPr>
            </a:lvl3pPr>
            <a:lvl4pPr marL="1600200" indent="-228600" eaLnBrk="0" hangingPunct="0">
              <a:defRPr kumimoji="1" sz="2200">
                <a:solidFill>
                  <a:srgbClr val="4D4D4D"/>
                </a:solidFill>
                <a:latin typeface="Arial" panose="020B0604020202020204" pitchFamily="34" charset="0"/>
                <a:ea typeface="メイリオ" panose="020B0604030504040204" pitchFamily="50" charset="-128"/>
              </a:defRPr>
            </a:lvl4pPr>
            <a:lvl5pPr marL="2057400" indent="-228600" eaLnBrk="0" hangingPunct="0">
              <a:defRPr kumimoji="1" sz="2200">
                <a:solidFill>
                  <a:srgbClr val="4D4D4D"/>
                </a:solidFill>
                <a:latin typeface="Arial" panose="020B0604020202020204" pitchFamily="34" charset="0"/>
                <a:ea typeface="メイリオ" panose="020B0604030504040204" pitchFamily="50" charset="-128"/>
              </a:defRPr>
            </a:lvl5pPr>
            <a:lvl6pPr marL="25146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6pPr>
            <a:lvl7pPr marL="29718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7pPr>
            <a:lvl8pPr marL="34290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8pPr>
            <a:lvl9pPr marL="38862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9pPr>
          </a:lstStyle>
          <a:p>
            <a:pPr eaLnBrk="1" hangingPunct="1">
              <a:lnSpc>
                <a:spcPct val="140000"/>
              </a:lnSpc>
              <a:spcBef>
                <a:spcPct val="10000"/>
              </a:spcBef>
              <a:defRPr/>
            </a:pPr>
            <a:endParaRPr lang="en-US" altLang="ja-JP"/>
          </a:p>
        </p:txBody>
      </p:sp>
      <p:sp>
        <p:nvSpPr>
          <p:cNvPr id="7" name="テキスト ボックス 6"/>
          <p:cNvSpPr txBox="1"/>
          <p:nvPr/>
        </p:nvSpPr>
        <p:spPr>
          <a:xfrm>
            <a:off x="65941" y="365125"/>
            <a:ext cx="1736226" cy="769441"/>
          </a:xfrm>
          <a:prstGeom prst="rect">
            <a:avLst/>
          </a:prstGeom>
          <a:noFill/>
        </p:spPr>
        <p:txBody>
          <a:bodyPr wrap="square" rtlCol="0">
            <a:spAutoFit/>
          </a:bodyPr>
          <a:lstStyle/>
          <a:p>
            <a:pPr algn="ctr"/>
            <a:r>
              <a:rPr kumimoji="1" lang="ja-JP" altLang="en-US" sz="4400" b="1" dirty="0">
                <a:solidFill>
                  <a:schemeClr val="bg1"/>
                </a:solidFill>
                <a:latin typeface="メイリオ" panose="020B0604030504040204" pitchFamily="50" charset="-128"/>
                <a:ea typeface="メイリオ" panose="020B0604030504040204" pitchFamily="50" charset="-128"/>
              </a:rPr>
              <a:t>目次</a:t>
            </a:r>
          </a:p>
        </p:txBody>
      </p:sp>
    </p:spTree>
    <p:extLst>
      <p:ext uri="{BB962C8B-B14F-4D97-AF65-F5344CB8AC3E}">
        <p14:creationId xmlns:p14="http://schemas.microsoft.com/office/powerpoint/2010/main" xmlns="" val="1106505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同じ問題を起こさないために</a:t>
            </a:r>
            <a:endParaRPr kumimoji="1" lang="ja-JP" altLang="en-US" dirty="0"/>
          </a:p>
        </p:txBody>
      </p:sp>
      <p:sp>
        <p:nvSpPr>
          <p:cNvPr id="3" name="コンテンツ プレースホルダー 2"/>
          <p:cNvSpPr>
            <a:spLocks noGrp="1"/>
          </p:cNvSpPr>
          <p:nvPr>
            <p:ph idx="1"/>
          </p:nvPr>
        </p:nvSpPr>
        <p:spPr/>
        <p:txBody>
          <a:bodyPr/>
          <a:lstStyle/>
          <a:p>
            <a:r>
              <a:rPr lang="ja-JP" altLang="ja-JP" dirty="0"/>
              <a:t>実装前に紙に処理</a:t>
            </a:r>
            <a:r>
              <a:rPr lang="ja-JP" altLang="en-US" dirty="0"/>
              <a:t>フロー</a:t>
            </a:r>
            <a:r>
              <a:rPr lang="ja-JP" altLang="ja-JP" dirty="0"/>
              <a:t>をまとめる</a:t>
            </a:r>
            <a:endParaRPr lang="en-US" altLang="ja-JP" dirty="0"/>
          </a:p>
          <a:p>
            <a:r>
              <a:rPr lang="ja-JP" altLang="ja-JP" dirty="0"/>
              <a:t>Ｊａｖａ</a:t>
            </a:r>
            <a:r>
              <a:rPr lang="ja-JP" altLang="en-US" dirty="0"/>
              <a:t>やロジック理解</a:t>
            </a:r>
            <a:r>
              <a:rPr lang="ja-JP" altLang="ja-JP" dirty="0"/>
              <a:t>の継続的な学習</a:t>
            </a:r>
          </a:p>
          <a:p>
            <a:endParaRPr kumimoji="1" lang="ja-JP" altLang="en-US" dirty="0"/>
          </a:p>
        </p:txBody>
      </p:sp>
      <p:sp>
        <p:nvSpPr>
          <p:cNvPr id="4" name="テキスト プレースホルダー 3"/>
          <p:cNvSpPr>
            <a:spLocks noGrp="1"/>
          </p:cNvSpPr>
          <p:nvPr>
            <p:ph type="body" sz="quarter" idx="13"/>
          </p:nvPr>
        </p:nvSpPr>
        <p:spPr/>
        <p:txBody>
          <a:bodyPr>
            <a:normAutofit/>
          </a:bodyPr>
          <a:lstStyle/>
          <a:p>
            <a:r>
              <a:rPr lang="ja-JP" altLang="en-US" dirty="0"/>
              <a:t>実装知識の向上</a:t>
            </a:r>
          </a:p>
        </p:txBody>
      </p:sp>
      <p:sp>
        <p:nvSpPr>
          <p:cNvPr id="5" name="スライド番号プレースホルダー 4"/>
          <p:cNvSpPr>
            <a:spLocks noGrp="1"/>
          </p:cNvSpPr>
          <p:nvPr>
            <p:ph type="sldNum" sz="quarter" idx="12"/>
          </p:nvPr>
        </p:nvSpPr>
        <p:spPr/>
        <p:txBody>
          <a:bodyPr/>
          <a:lstStyle/>
          <a:p>
            <a:fld id="{5031FD98-8AE5-4285-8F4F-84935740E9FA}" type="slidenum">
              <a:rPr lang="ja-JP" altLang="en-US" smtClean="0"/>
              <a:pPr/>
              <a:t>19</a:t>
            </a:fld>
            <a:endParaRPr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395019" y="3252019"/>
            <a:ext cx="3351584" cy="3351584"/>
          </a:xfrm>
          <a:prstGeom prst="rect">
            <a:avLst/>
          </a:prstGeom>
        </p:spPr>
      </p:pic>
    </p:spTree>
    <p:extLst>
      <p:ext uri="{BB962C8B-B14F-4D97-AF65-F5344CB8AC3E}">
        <p14:creationId xmlns:p14="http://schemas.microsoft.com/office/powerpoint/2010/main" xmlns="" val="1703381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en-US" altLang="ja-JP" dirty="0" smtClean="0"/>
              <a:t>.</a:t>
            </a:r>
            <a:r>
              <a:rPr kumimoji="1" lang="ja-JP" altLang="en-US" dirty="0" smtClean="0"/>
              <a:t>成果</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lang="en-US" altLang="ja-JP" sz="2400" dirty="0"/>
          </a:p>
        </p:txBody>
      </p:sp>
      <p:sp>
        <p:nvSpPr>
          <p:cNvPr id="4" name="スライド番号プレースホルダー 3"/>
          <p:cNvSpPr>
            <a:spLocks noGrp="1"/>
          </p:cNvSpPr>
          <p:nvPr>
            <p:ph type="sldNum" sz="quarter" idx="12"/>
          </p:nvPr>
        </p:nvSpPr>
        <p:spPr/>
        <p:txBody>
          <a:bodyPr/>
          <a:lstStyle/>
          <a:p>
            <a:fld id="{5031FD98-8AE5-4285-8F4F-84935740E9FA}" type="slidenum">
              <a:rPr lang="ja-JP" altLang="en-US" smtClean="0"/>
              <a:pPr/>
              <a:t>20</a:t>
            </a:fld>
            <a:endParaRPr lang="ja-JP" altLang="en-US"/>
          </a:p>
        </p:txBody>
      </p:sp>
      <p:sp>
        <p:nvSpPr>
          <p:cNvPr id="5" name="四角形: 角を丸くする 4"/>
          <p:cNvSpPr/>
          <p:nvPr/>
        </p:nvSpPr>
        <p:spPr>
          <a:xfrm>
            <a:off x="1196819" y="1990474"/>
            <a:ext cx="6752917" cy="958645"/>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latin typeface="メイリオ" panose="020B0604030504040204" pitchFamily="50" charset="-128"/>
                <a:ea typeface="メイリオ" panose="020B0604030504040204" pitchFamily="50" charset="-128"/>
              </a:rPr>
              <a:t>ＳＱＬの基礎知識向上</a:t>
            </a:r>
            <a:endParaRPr kumimoji="1" lang="ja-JP" altLang="en-US" b="1" dirty="0">
              <a:latin typeface="メイリオ" panose="020B0604030504040204" pitchFamily="50" charset="-128"/>
              <a:ea typeface="メイリオ" panose="020B0604030504040204" pitchFamily="50" charset="-128"/>
            </a:endParaRPr>
          </a:p>
        </p:txBody>
      </p:sp>
      <p:sp>
        <p:nvSpPr>
          <p:cNvPr id="6" name="四角形: 角を丸くする 5"/>
          <p:cNvSpPr/>
          <p:nvPr/>
        </p:nvSpPr>
        <p:spPr>
          <a:xfrm>
            <a:off x="1196819" y="3077546"/>
            <a:ext cx="6752917" cy="958645"/>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latin typeface="メイリオ" panose="020B0604030504040204" pitchFamily="50" charset="-128"/>
                <a:ea typeface="メイリオ" panose="020B0604030504040204" pitchFamily="50" charset="-128"/>
              </a:rPr>
              <a:t>実装知識の向上</a:t>
            </a:r>
            <a:endParaRPr kumimoji="1" lang="ja-JP" altLang="en-US" b="1" dirty="0">
              <a:latin typeface="メイリオ" panose="020B0604030504040204" pitchFamily="50" charset="-128"/>
              <a:ea typeface="メイリオ" panose="020B0604030504040204" pitchFamily="50" charset="-128"/>
            </a:endParaRPr>
          </a:p>
        </p:txBody>
      </p:sp>
      <p:sp>
        <p:nvSpPr>
          <p:cNvPr id="7" name="四角形: 角を丸くする 6"/>
          <p:cNvSpPr/>
          <p:nvPr/>
        </p:nvSpPr>
        <p:spPr>
          <a:xfrm>
            <a:off x="1196819" y="4215579"/>
            <a:ext cx="6752917" cy="95864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a:latin typeface="メイリオ" panose="020B0604030504040204" pitchFamily="50" charset="-128"/>
                <a:ea typeface="メイリオ" panose="020B0604030504040204" pitchFamily="50" charset="-128"/>
              </a:rPr>
              <a:t>UNIPA RX</a:t>
            </a:r>
            <a:r>
              <a:rPr lang="ja-JP" altLang="en-US" sz="3200" b="1" dirty="0">
                <a:latin typeface="メイリオ" panose="020B0604030504040204" pitchFamily="50" charset="-128"/>
                <a:ea typeface="メイリオ" panose="020B0604030504040204" pitchFamily="50" charset="-128"/>
              </a:rPr>
              <a:t>の操作方法の習得</a:t>
            </a:r>
            <a:endParaRPr lang="en-US" altLang="ja-JP" sz="3200" b="1" dirty="0">
              <a:latin typeface="メイリオ" panose="020B0604030504040204" pitchFamily="50" charset="-128"/>
              <a:ea typeface="メイリオ" panose="020B0604030504040204" pitchFamily="50" charset="-128"/>
            </a:endParaRPr>
          </a:p>
        </p:txBody>
      </p:sp>
      <p:sp>
        <p:nvSpPr>
          <p:cNvPr id="8" name="四角形: 角を丸くする 7"/>
          <p:cNvSpPr/>
          <p:nvPr/>
        </p:nvSpPr>
        <p:spPr>
          <a:xfrm>
            <a:off x="1196818" y="5353612"/>
            <a:ext cx="6752917" cy="958645"/>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latin typeface="メイリオ" panose="020B0604030504040204" pitchFamily="50" charset="-128"/>
                <a:ea typeface="メイリオ" panose="020B0604030504040204" pitchFamily="50" charset="-128"/>
              </a:rPr>
              <a:t>お客様対応の向上</a:t>
            </a:r>
            <a:endParaRPr kumimoji="1" lang="ja-JP" altLang="en-US"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xmlns="" val="1941280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ＲＸ機能の受入テストを経験</a:t>
            </a:r>
            <a:endParaRPr kumimoji="1" lang="ja-JP" altLang="en-US" dirty="0"/>
          </a:p>
        </p:txBody>
      </p:sp>
      <p:sp>
        <p:nvSpPr>
          <p:cNvPr id="3" name="コンテンツ プレースホルダー 2"/>
          <p:cNvSpPr>
            <a:spLocks noGrp="1"/>
          </p:cNvSpPr>
          <p:nvPr>
            <p:ph idx="1"/>
          </p:nvPr>
        </p:nvSpPr>
        <p:spPr>
          <a:xfrm>
            <a:off x="628650" y="1825624"/>
            <a:ext cx="7886700" cy="4895851"/>
          </a:xfrm>
        </p:spPr>
        <p:txBody>
          <a:bodyPr>
            <a:normAutofit/>
          </a:bodyPr>
          <a:lstStyle/>
          <a:p>
            <a:r>
              <a:rPr lang="ja-JP" altLang="ja-JP" dirty="0"/>
              <a:t>機能の</a:t>
            </a:r>
            <a:r>
              <a:rPr lang="ja-JP" altLang="en-US" dirty="0"/>
              <a:t>受入</a:t>
            </a:r>
            <a:r>
              <a:rPr lang="ja-JP" altLang="ja-JP" dirty="0"/>
              <a:t>テスト実施</a:t>
            </a:r>
            <a:endParaRPr lang="en-US" altLang="ja-JP" dirty="0"/>
          </a:p>
          <a:p>
            <a:pPr lvl="1"/>
            <a:r>
              <a:rPr lang="ja-JP" altLang="en-US" dirty="0"/>
              <a:t>画面仕様や操作方法を習得</a:t>
            </a:r>
            <a:endParaRPr lang="en-US" altLang="ja-JP" dirty="0"/>
          </a:p>
          <a:p>
            <a:pPr marL="0" indent="0" algn="ctr">
              <a:buNone/>
            </a:pPr>
            <a:r>
              <a:rPr lang="ja-JP" altLang="en-US" sz="3600" b="1" dirty="0"/>
              <a:t>テスターとしての実力をつけた</a:t>
            </a:r>
            <a:endParaRPr lang="en-US" altLang="ja-JP" sz="3600" b="1" dirty="0"/>
          </a:p>
          <a:p>
            <a:r>
              <a:rPr lang="ja-JP" altLang="en-US" dirty="0"/>
              <a:t>テスト実施件数</a:t>
            </a:r>
            <a:r>
              <a:rPr lang="ja-JP" altLang="en-US" b="1" dirty="0"/>
              <a:t>　</a:t>
            </a:r>
            <a:endParaRPr lang="en-US" altLang="ja-JP" b="1" dirty="0"/>
          </a:p>
          <a:p>
            <a:pPr marL="0" indent="0" algn="ctr">
              <a:buNone/>
            </a:pPr>
            <a:r>
              <a:rPr lang="en-US" altLang="ja-JP" sz="4800" dirty="0"/>
              <a:t>3, 4</a:t>
            </a:r>
            <a:r>
              <a:rPr lang="ja-JP" altLang="en-US" dirty="0"/>
              <a:t>件</a:t>
            </a:r>
            <a:r>
              <a:rPr lang="en-US" altLang="ja-JP" dirty="0"/>
              <a:t>/</a:t>
            </a:r>
            <a:r>
              <a:rPr lang="ja-JP" altLang="en-US" dirty="0"/>
              <a:t>日　⇒　</a:t>
            </a:r>
            <a:r>
              <a:rPr lang="ja-JP" altLang="en-US" sz="4800" dirty="0">
                <a:solidFill>
                  <a:srgbClr val="E03253"/>
                </a:solidFill>
              </a:rPr>
              <a:t>８～１０</a:t>
            </a:r>
            <a:r>
              <a:rPr lang="ja-JP" altLang="en-US" dirty="0"/>
              <a:t>件</a:t>
            </a:r>
            <a:r>
              <a:rPr lang="en-US" altLang="ja-JP" dirty="0"/>
              <a:t>/</a:t>
            </a:r>
            <a:r>
              <a:rPr lang="ja-JP" altLang="en-US" dirty="0"/>
              <a:t>日</a:t>
            </a:r>
            <a:endParaRPr lang="en-US" altLang="ja-JP" dirty="0"/>
          </a:p>
          <a:p>
            <a:pPr marL="0" indent="0" algn="ctr">
              <a:buNone/>
            </a:pPr>
            <a:r>
              <a:rPr lang="ja-JP" altLang="en-US" sz="4000" b="1" dirty="0"/>
              <a:t>受入テストの作業効率ＵＰ</a:t>
            </a:r>
            <a:endParaRPr lang="en-US" altLang="ja-JP" sz="4000" b="1" dirty="0"/>
          </a:p>
          <a:p>
            <a:pPr marL="0" indent="0" algn="ctr">
              <a:buNone/>
            </a:pPr>
            <a:endParaRPr lang="ja-JP" altLang="ja-JP" b="1" dirty="0"/>
          </a:p>
          <a:p>
            <a:pPr marL="0" indent="0">
              <a:buNone/>
            </a:pPr>
            <a:endParaRPr lang="ja-JP" altLang="en-US" dirty="0"/>
          </a:p>
        </p:txBody>
      </p:sp>
      <p:sp>
        <p:nvSpPr>
          <p:cNvPr id="4" name="テキスト プレースホルダー 3"/>
          <p:cNvSpPr>
            <a:spLocks noGrp="1"/>
          </p:cNvSpPr>
          <p:nvPr>
            <p:ph type="body" sz="quarter" idx="13"/>
          </p:nvPr>
        </p:nvSpPr>
        <p:spPr/>
        <p:txBody>
          <a:bodyPr>
            <a:normAutofit fontScale="92500"/>
          </a:bodyPr>
          <a:lstStyle/>
          <a:p>
            <a:r>
              <a:rPr lang="en-US" altLang="ja-JP" dirty="0"/>
              <a:t>UNIPA RX</a:t>
            </a:r>
            <a:r>
              <a:rPr lang="ja-JP" altLang="en-US" dirty="0"/>
              <a:t>の操作方法の習得</a:t>
            </a:r>
            <a:endParaRPr lang="en-US" altLang="ja-JP" dirty="0"/>
          </a:p>
        </p:txBody>
      </p:sp>
      <p:sp>
        <p:nvSpPr>
          <p:cNvPr id="5" name="スライド番号プレースホルダー 4"/>
          <p:cNvSpPr>
            <a:spLocks noGrp="1"/>
          </p:cNvSpPr>
          <p:nvPr>
            <p:ph type="sldNum" sz="quarter" idx="12"/>
          </p:nvPr>
        </p:nvSpPr>
        <p:spPr/>
        <p:txBody>
          <a:bodyPr/>
          <a:lstStyle/>
          <a:p>
            <a:fld id="{5031FD98-8AE5-4285-8F4F-84935740E9FA}" type="slidenum">
              <a:rPr lang="ja-JP" altLang="en-US" smtClean="0"/>
              <a:pPr/>
              <a:t>21</a:t>
            </a:fld>
            <a:endParaRPr lang="ja-JP" altLang="en-US"/>
          </a:p>
        </p:txBody>
      </p:sp>
    </p:spTree>
    <p:extLst>
      <p:ext uri="{BB962C8B-B14F-4D97-AF65-F5344CB8AC3E}">
        <p14:creationId xmlns:p14="http://schemas.microsoft.com/office/powerpoint/2010/main" xmlns="" val="3415945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まだまだ習得途中</a:t>
            </a:r>
          </a:p>
        </p:txBody>
      </p:sp>
      <p:sp>
        <p:nvSpPr>
          <p:cNvPr id="3" name="コンテンツ プレースホルダー 2"/>
          <p:cNvSpPr>
            <a:spLocks noGrp="1"/>
          </p:cNvSpPr>
          <p:nvPr>
            <p:ph idx="1"/>
          </p:nvPr>
        </p:nvSpPr>
        <p:spPr/>
        <p:txBody>
          <a:bodyPr>
            <a:normAutofit/>
          </a:bodyPr>
          <a:lstStyle/>
          <a:p>
            <a:r>
              <a:rPr lang="ja-JP" altLang="en-US" dirty="0"/>
              <a:t>機能の画面</a:t>
            </a:r>
            <a:r>
              <a:rPr lang="ja-JP" altLang="ja-JP" dirty="0"/>
              <a:t>仕様</a:t>
            </a:r>
            <a:r>
              <a:rPr lang="ja-JP" altLang="en-US" dirty="0"/>
              <a:t>の</a:t>
            </a:r>
            <a:r>
              <a:rPr lang="ja-JP" altLang="ja-JP" dirty="0"/>
              <a:t>理解度にはムラがある</a:t>
            </a:r>
            <a:endParaRPr lang="ja-JP" altLang="en-US" dirty="0"/>
          </a:p>
          <a:p>
            <a:pPr lvl="1"/>
            <a:r>
              <a:rPr lang="ja-JP" altLang="en-US" dirty="0"/>
              <a:t>履修、掲示が苦手</a:t>
            </a:r>
          </a:p>
          <a:p>
            <a:pPr lvl="1"/>
            <a:r>
              <a:rPr lang="ja-JP" altLang="en-US" dirty="0"/>
              <a:t>テストを行なった</a:t>
            </a:r>
            <a:r>
              <a:rPr lang="en-US" altLang="ja-JP" dirty="0"/>
              <a:t>『</a:t>
            </a:r>
            <a:r>
              <a:rPr lang="ja-JP" altLang="en-US" dirty="0"/>
              <a:t>試験実施調査</a:t>
            </a:r>
            <a:r>
              <a:rPr lang="en-US" altLang="ja-JP" dirty="0"/>
              <a:t>』</a:t>
            </a:r>
            <a:r>
              <a:rPr lang="ja-JP" altLang="en-US" dirty="0"/>
              <a:t>は</a:t>
            </a:r>
            <a:endParaRPr lang="en-US" altLang="ja-JP" dirty="0"/>
          </a:p>
          <a:p>
            <a:pPr marL="342900" lvl="1" indent="0">
              <a:buNone/>
            </a:pPr>
            <a:r>
              <a:rPr lang="ja-JP" altLang="en-US" dirty="0"/>
              <a:t> 自信アリ</a:t>
            </a:r>
          </a:p>
          <a:p>
            <a:pPr marL="0" indent="0" algn="ctr">
              <a:buNone/>
            </a:pPr>
            <a:r>
              <a:rPr lang="ja-JP" altLang="ja-JP" sz="4000" b="1" dirty="0"/>
              <a:t>データの関連が多い機能が</a:t>
            </a:r>
            <a:endParaRPr lang="en-US" altLang="ja-JP" sz="4000" b="1" dirty="0"/>
          </a:p>
          <a:p>
            <a:pPr marL="0" indent="0" algn="ctr">
              <a:buNone/>
            </a:pPr>
            <a:r>
              <a:rPr lang="ja-JP" altLang="ja-JP" sz="4000" b="1" dirty="0"/>
              <a:t>覚えられていない</a:t>
            </a:r>
          </a:p>
          <a:p>
            <a:endParaRPr kumimoji="1" lang="ja-JP" altLang="en-US" dirty="0"/>
          </a:p>
        </p:txBody>
      </p:sp>
      <p:sp>
        <p:nvSpPr>
          <p:cNvPr id="6" name="テキスト プレースホルダー 5"/>
          <p:cNvSpPr>
            <a:spLocks noGrp="1"/>
          </p:cNvSpPr>
          <p:nvPr>
            <p:ph type="body" sz="quarter" idx="13"/>
          </p:nvPr>
        </p:nvSpPr>
        <p:spPr/>
        <p:txBody>
          <a:bodyPr>
            <a:normAutofit fontScale="92500"/>
          </a:bodyPr>
          <a:lstStyle/>
          <a:p>
            <a:r>
              <a:rPr lang="en-US" altLang="ja-JP" dirty="0"/>
              <a:t>UNIPA RX</a:t>
            </a:r>
            <a:r>
              <a:rPr lang="ja-JP" altLang="en-US" dirty="0"/>
              <a:t>の操作方法の習得</a:t>
            </a:r>
            <a:endParaRPr lang="en-US" altLang="ja-JP" dirty="0"/>
          </a:p>
        </p:txBody>
      </p:sp>
      <p:sp>
        <p:nvSpPr>
          <p:cNvPr id="4" name="スライド番号プレースホルダー 3"/>
          <p:cNvSpPr>
            <a:spLocks noGrp="1"/>
          </p:cNvSpPr>
          <p:nvPr>
            <p:ph type="sldNum" sz="quarter" idx="12"/>
          </p:nvPr>
        </p:nvSpPr>
        <p:spPr/>
        <p:txBody>
          <a:bodyPr/>
          <a:lstStyle/>
          <a:p>
            <a:fld id="{5031FD98-8AE5-4285-8F4F-84935740E9FA}" type="slidenum">
              <a:rPr lang="ja-JP" altLang="en-US" smtClean="0"/>
              <a:pPr/>
              <a:t>22</a:t>
            </a:fld>
            <a:endParaRPr lang="ja-JP" altLang="en-US"/>
          </a:p>
        </p:txBody>
      </p:sp>
    </p:spTree>
    <p:extLst>
      <p:ext uri="{BB962C8B-B14F-4D97-AF65-F5344CB8AC3E}">
        <p14:creationId xmlns:p14="http://schemas.microsoft.com/office/powerpoint/2010/main" xmlns="" val="2811247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より多くの知識を習得するために</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ja-JP" dirty="0"/>
              <a:t>実際に機能を動か</a:t>
            </a:r>
            <a:r>
              <a:rPr lang="ja-JP" altLang="en-US" dirty="0"/>
              <a:t>す</a:t>
            </a:r>
            <a:r>
              <a:rPr lang="ja-JP" altLang="ja-JP" dirty="0"/>
              <a:t>学習を</a:t>
            </a:r>
            <a:r>
              <a:rPr lang="ja-JP" altLang="en-US" dirty="0"/>
              <a:t>継続</a:t>
            </a:r>
          </a:p>
          <a:p>
            <a:pPr lvl="1"/>
            <a:r>
              <a:rPr lang="ja-JP" altLang="en-US" dirty="0"/>
              <a:t>画面操作は実際に動かすことが大切</a:t>
            </a:r>
          </a:p>
          <a:p>
            <a:r>
              <a:rPr kumimoji="1" lang="en-US" altLang="ja-JP" dirty="0"/>
              <a:t>E-R</a:t>
            </a:r>
            <a:r>
              <a:rPr kumimoji="1" lang="ja-JP" altLang="en-US" dirty="0"/>
              <a:t>図を見ながらの画面操作により</a:t>
            </a:r>
            <a:endParaRPr kumimoji="1" lang="en-US" altLang="ja-JP" dirty="0"/>
          </a:p>
          <a:p>
            <a:pPr marL="0" indent="0">
              <a:buNone/>
            </a:pPr>
            <a:r>
              <a:rPr lang="en-US" altLang="ja-JP" dirty="0"/>
              <a:t> </a:t>
            </a:r>
            <a:r>
              <a:rPr kumimoji="1" lang="ja-JP" altLang="en-US" dirty="0"/>
              <a:t>データの繋がりを習得</a:t>
            </a:r>
          </a:p>
          <a:p>
            <a:pPr lvl="1"/>
            <a:r>
              <a:rPr kumimoji="1" lang="ja-JP" altLang="en-US" dirty="0"/>
              <a:t>データの作り方の理解が操作の手助けに</a:t>
            </a:r>
          </a:p>
        </p:txBody>
      </p:sp>
      <p:sp>
        <p:nvSpPr>
          <p:cNvPr id="4" name="テキスト プレースホルダー 3"/>
          <p:cNvSpPr>
            <a:spLocks noGrp="1"/>
          </p:cNvSpPr>
          <p:nvPr>
            <p:ph type="body" sz="quarter" idx="13"/>
          </p:nvPr>
        </p:nvSpPr>
        <p:spPr/>
        <p:txBody>
          <a:bodyPr>
            <a:normAutofit fontScale="92500"/>
          </a:bodyPr>
          <a:lstStyle/>
          <a:p>
            <a:r>
              <a:rPr lang="en-US" altLang="ja-JP" dirty="0"/>
              <a:t>UNIPA RX</a:t>
            </a:r>
            <a:r>
              <a:rPr lang="ja-JP" altLang="en-US" dirty="0"/>
              <a:t>の操作方法の習得</a:t>
            </a:r>
            <a:endParaRPr lang="en-US" altLang="ja-JP" dirty="0"/>
          </a:p>
        </p:txBody>
      </p:sp>
      <p:sp>
        <p:nvSpPr>
          <p:cNvPr id="5" name="スライド番号プレースホルダー 4"/>
          <p:cNvSpPr>
            <a:spLocks noGrp="1"/>
          </p:cNvSpPr>
          <p:nvPr>
            <p:ph type="sldNum" sz="quarter" idx="12"/>
          </p:nvPr>
        </p:nvSpPr>
        <p:spPr/>
        <p:txBody>
          <a:bodyPr/>
          <a:lstStyle/>
          <a:p>
            <a:fld id="{5031FD98-8AE5-4285-8F4F-84935740E9FA}" type="slidenum">
              <a:rPr lang="ja-JP" altLang="en-US" smtClean="0"/>
              <a:pPr/>
              <a:t>23</a:t>
            </a:fld>
            <a:endParaRPr lang="ja-JP" altLang="en-US"/>
          </a:p>
        </p:txBody>
      </p:sp>
    </p:spTree>
    <p:extLst>
      <p:ext uri="{BB962C8B-B14F-4D97-AF65-F5344CB8AC3E}">
        <p14:creationId xmlns:p14="http://schemas.microsoft.com/office/powerpoint/2010/main" xmlns="" val="3099527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en-US" altLang="ja-JP" dirty="0" smtClean="0"/>
              <a:t>.</a:t>
            </a:r>
            <a:r>
              <a:rPr kumimoji="1" lang="ja-JP" altLang="en-US" dirty="0" smtClean="0"/>
              <a:t>成果</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lang="en-US" altLang="ja-JP" sz="2400" dirty="0"/>
          </a:p>
        </p:txBody>
      </p:sp>
      <p:sp>
        <p:nvSpPr>
          <p:cNvPr id="4" name="スライド番号プレースホルダー 3"/>
          <p:cNvSpPr>
            <a:spLocks noGrp="1"/>
          </p:cNvSpPr>
          <p:nvPr>
            <p:ph type="sldNum" sz="quarter" idx="12"/>
          </p:nvPr>
        </p:nvSpPr>
        <p:spPr/>
        <p:txBody>
          <a:bodyPr/>
          <a:lstStyle/>
          <a:p>
            <a:fld id="{5031FD98-8AE5-4285-8F4F-84935740E9FA}" type="slidenum">
              <a:rPr lang="ja-JP" altLang="en-US" smtClean="0"/>
              <a:pPr/>
              <a:t>24</a:t>
            </a:fld>
            <a:endParaRPr lang="ja-JP" altLang="en-US"/>
          </a:p>
        </p:txBody>
      </p:sp>
      <p:sp>
        <p:nvSpPr>
          <p:cNvPr id="5" name="四角形: 角を丸くする 4"/>
          <p:cNvSpPr/>
          <p:nvPr/>
        </p:nvSpPr>
        <p:spPr>
          <a:xfrm>
            <a:off x="1196819" y="1972718"/>
            <a:ext cx="6752917" cy="958645"/>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latin typeface="メイリオ" panose="020B0604030504040204" pitchFamily="50" charset="-128"/>
                <a:ea typeface="メイリオ" panose="020B0604030504040204" pitchFamily="50" charset="-128"/>
              </a:rPr>
              <a:t>ＳＱＬの基礎知識向上</a:t>
            </a:r>
            <a:endParaRPr kumimoji="1" lang="ja-JP" altLang="en-US" b="1" dirty="0">
              <a:latin typeface="メイリオ" panose="020B0604030504040204" pitchFamily="50" charset="-128"/>
              <a:ea typeface="メイリオ" panose="020B0604030504040204" pitchFamily="50" charset="-128"/>
            </a:endParaRPr>
          </a:p>
        </p:txBody>
      </p:sp>
      <p:sp>
        <p:nvSpPr>
          <p:cNvPr id="6" name="四角形: 角を丸くする 5"/>
          <p:cNvSpPr/>
          <p:nvPr/>
        </p:nvSpPr>
        <p:spPr>
          <a:xfrm>
            <a:off x="1196819" y="3059790"/>
            <a:ext cx="6752917" cy="958645"/>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latin typeface="メイリオ" panose="020B0604030504040204" pitchFamily="50" charset="-128"/>
                <a:ea typeface="メイリオ" panose="020B0604030504040204" pitchFamily="50" charset="-128"/>
              </a:rPr>
              <a:t>実装知識の向上</a:t>
            </a:r>
            <a:endParaRPr kumimoji="1" lang="ja-JP" altLang="en-US" b="1" dirty="0">
              <a:latin typeface="メイリオ" panose="020B0604030504040204" pitchFamily="50" charset="-128"/>
              <a:ea typeface="メイリオ" panose="020B0604030504040204" pitchFamily="50" charset="-128"/>
            </a:endParaRPr>
          </a:p>
        </p:txBody>
      </p:sp>
      <p:sp>
        <p:nvSpPr>
          <p:cNvPr id="7" name="四角形: 角を丸くする 6"/>
          <p:cNvSpPr/>
          <p:nvPr/>
        </p:nvSpPr>
        <p:spPr>
          <a:xfrm>
            <a:off x="1196819" y="4197823"/>
            <a:ext cx="6752917" cy="958645"/>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a:latin typeface="メイリオ" panose="020B0604030504040204" pitchFamily="50" charset="-128"/>
                <a:ea typeface="メイリオ" panose="020B0604030504040204" pitchFamily="50" charset="-128"/>
              </a:rPr>
              <a:t>UNIPA RX</a:t>
            </a:r>
            <a:r>
              <a:rPr lang="ja-JP" altLang="en-US" sz="3200" b="1" dirty="0">
                <a:latin typeface="メイリオ" panose="020B0604030504040204" pitchFamily="50" charset="-128"/>
                <a:ea typeface="メイリオ" panose="020B0604030504040204" pitchFamily="50" charset="-128"/>
              </a:rPr>
              <a:t>の操作方法の習得</a:t>
            </a:r>
            <a:endParaRPr lang="en-US" altLang="ja-JP" sz="3200" b="1" dirty="0">
              <a:latin typeface="メイリオ" panose="020B0604030504040204" pitchFamily="50" charset="-128"/>
              <a:ea typeface="メイリオ" panose="020B0604030504040204" pitchFamily="50" charset="-128"/>
            </a:endParaRPr>
          </a:p>
        </p:txBody>
      </p:sp>
      <p:sp>
        <p:nvSpPr>
          <p:cNvPr id="8" name="四角形: 角を丸くする 7"/>
          <p:cNvSpPr/>
          <p:nvPr/>
        </p:nvSpPr>
        <p:spPr>
          <a:xfrm>
            <a:off x="1196818" y="5335856"/>
            <a:ext cx="6752917" cy="95864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latin typeface="メイリオ" panose="020B0604030504040204" pitchFamily="50" charset="-128"/>
                <a:ea typeface="メイリオ" panose="020B0604030504040204" pitchFamily="50" charset="-128"/>
              </a:rPr>
              <a:t>お客様対応の向上</a:t>
            </a:r>
            <a:endParaRPr kumimoji="1" lang="ja-JP" altLang="en-US"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xmlns="" val="864359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苦手だった電話を克服</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fontScale="92500" lnSpcReduction="20000"/>
          </a:bodyPr>
          <a:lstStyle/>
          <a:p>
            <a:r>
              <a:rPr lang="ja-JP" altLang="ja-JP" sz="3300" dirty="0"/>
              <a:t>公私ともに電話が大の苦手</a:t>
            </a:r>
            <a:endParaRPr lang="en-US" altLang="ja-JP" sz="3300" dirty="0"/>
          </a:p>
          <a:p>
            <a:r>
              <a:rPr lang="ja-JP" altLang="en-US" sz="3300" dirty="0"/>
              <a:t>電話なんて出たくない！！</a:t>
            </a:r>
            <a:endParaRPr lang="en-US" altLang="ja-JP" sz="3300" dirty="0"/>
          </a:p>
          <a:p>
            <a:r>
              <a:rPr lang="ja-JP" altLang="en-US" sz="3300" dirty="0"/>
              <a:t>電話テストに受かるなんて無理だ</a:t>
            </a:r>
            <a:r>
              <a:rPr lang="en-US" altLang="ja-JP" sz="3300" dirty="0"/>
              <a:t>…</a:t>
            </a:r>
          </a:p>
          <a:p>
            <a:pPr marL="0" indent="0">
              <a:buNone/>
            </a:pPr>
            <a:endParaRPr lang="en-US" altLang="ja-JP" sz="1100" dirty="0"/>
          </a:p>
          <a:p>
            <a:pPr marL="0" indent="0" algn="ctr">
              <a:buNone/>
            </a:pPr>
            <a:r>
              <a:rPr lang="ja-JP" altLang="en-US" sz="3800" b="1" dirty="0"/>
              <a:t>苦手に向き合おう、自分を変えよう</a:t>
            </a:r>
            <a:endParaRPr lang="en-US" altLang="ja-JP" sz="3800" b="1" dirty="0"/>
          </a:p>
          <a:p>
            <a:pPr marL="0" indent="0">
              <a:buNone/>
            </a:pPr>
            <a:endParaRPr lang="en-US" altLang="ja-JP" sz="1000" dirty="0"/>
          </a:p>
          <a:p>
            <a:r>
              <a:rPr lang="ja-JP" altLang="en-US" sz="3400" dirty="0"/>
              <a:t>朝早く出社して同期や先輩と練習</a:t>
            </a:r>
            <a:endParaRPr lang="en-US" altLang="ja-JP" sz="3400" dirty="0"/>
          </a:p>
          <a:p>
            <a:r>
              <a:rPr lang="ja-JP" altLang="en-US" sz="3400" dirty="0"/>
              <a:t>家族と練習</a:t>
            </a:r>
            <a:endParaRPr lang="en-US" altLang="ja-JP" sz="3400" dirty="0"/>
          </a:p>
          <a:p>
            <a:pPr marL="0" indent="0">
              <a:buNone/>
            </a:pPr>
            <a:r>
              <a:rPr lang="ja-JP" altLang="en-US" sz="3400" dirty="0"/>
              <a:t>⇒合格</a:t>
            </a:r>
            <a:endParaRPr lang="en-US" altLang="ja-JP" sz="3400" dirty="0"/>
          </a:p>
          <a:p>
            <a:pPr marL="0" indent="0" algn="ctr">
              <a:buNone/>
            </a:pPr>
            <a:r>
              <a:rPr lang="ja-JP" altLang="en-US" sz="3500" b="1" dirty="0"/>
              <a:t>積極的に電話に出ることが出来るように</a:t>
            </a:r>
            <a:endParaRPr lang="en-US" altLang="ja-JP" sz="3500" b="1" dirty="0"/>
          </a:p>
        </p:txBody>
      </p:sp>
      <p:sp>
        <p:nvSpPr>
          <p:cNvPr id="4" name="テキスト プレースホルダー 3"/>
          <p:cNvSpPr>
            <a:spLocks noGrp="1"/>
          </p:cNvSpPr>
          <p:nvPr>
            <p:ph type="body" sz="quarter" idx="13"/>
          </p:nvPr>
        </p:nvSpPr>
        <p:spPr/>
        <p:txBody>
          <a:bodyPr>
            <a:normAutofit/>
          </a:bodyPr>
          <a:lstStyle/>
          <a:p>
            <a:r>
              <a:rPr lang="ja-JP" altLang="en-US" dirty="0"/>
              <a:t>お客様対応の向上</a:t>
            </a:r>
            <a:endParaRPr kumimoji="1" lang="ja-JP" altLang="en-US" dirty="0"/>
          </a:p>
        </p:txBody>
      </p:sp>
      <p:pic>
        <p:nvPicPr>
          <p:cNvPr id="5" name="図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138756" y="78540"/>
            <a:ext cx="1570237" cy="1570237"/>
          </a:xfrm>
          <a:prstGeom prst="rect">
            <a:avLst/>
          </a:prstGeom>
        </p:spPr>
      </p:pic>
      <p:sp>
        <p:nvSpPr>
          <p:cNvPr id="6" name="スライド番号プレースホルダー 5"/>
          <p:cNvSpPr>
            <a:spLocks noGrp="1"/>
          </p:cNvSpPr>
          <p:nvPr>
            <p:ph type="sldNum" sz="quarter" idx="12"/>
          </p:nvPr>
        </p:nvSpPr>
        <p:spPr/>
        <p:txBody>
          <a:bodyPr/>
          <a:lstStyle/>
          <a:p>
            <a:fld id="{5031FD98-8AE5-4285-8F4F-84935740E9FA}" type="slidenum">
              <a:rPr lang="ja-JP" altLang="en-US" smtClean="0"/>
              <a:pPr/>
              <a:t>25</a:t>
            </a:fld>
            <a:endParaRPr lang="ja-JP" altLang="en-US"/>
          </a:p>
        </p:txBody>
      </p:sp>
    </p:spTree>
    <p:extLst>
      <p:ext uri="{BB962C8B-B14F-4D97-AF65-F5344CB8AC3E}">
        <p14:creationId xmlns:p14="http://schemas.microsoft.com/office/powerpoint/2010/main" xmlns="" val="1041735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電話応対　＝　お客様との接点</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ja-JP" dirty="0"/>
              <a:t>電話応対はお客様と直接関わることのできる貴重な機会と意識</a:t>
            </a:r>
            <a:r>
              <a:rPr lang="ja-JP" altLang="en-US" dirty="0"/>
              <a:t>変化</a:t>
            </a:r>
            <a:endParaRPr lang="ja-JP" altLang="ja-JP" dirty="0"/>
          </a:p>
          <a:p>
            <a:r>
              <a:rPr lang="ja-JP" altLang="ja-JP" dirty="0"/>
              <a:t>マニュアル通りにしか話せない状態から、お客様と「会話する」ことを心がけ</a:t>
            </a:r>
            <a:r>
              <a:rPr lang="ja-JP" altLang="en-US" dirty="0"/>
              <a:t>る</a:t>
            </a:r>
            <a:endParaRPr lang="en-US" altLang="ja-JP" dirty="0"/>
          </a:p>
          <a:p>
            <a:endParaRPr lang="ja-JP" altLang="ja-JP" sz="1800" dirty="0"/>
          </a:p>
          <a:p>
            <a:pPr marL="0" indent="0" algn="ctr">
              <a:buNone/>
            </a:pPr>
            <a:r>
              <a:rPr lang="ja-JP" altLang="ja-JP" sz="4000" b="1" dirty="0"/>
              <a:t>お客様の要望に応え</a:t>
            </a:r>
            <a:r>
              <a:rPr lang="ja-JP" altLang="ja-JP" sz="3900" b="1" dirty="0"/>
              <a:t>る行動が</a:t>
            </a:r>
            <a:endParaRPr lang="en-US" altLang="ja-JP" sz="3900" b="1" dirty="0"/>
          </a:p>
          <a:p>
            <a:pPr marL="0" indent="0" algn="ctr">
              <a:buNone/>
            </a:pPr>
            <a:r>
              <a:rPr lang="ja-JP" altLang="ja-JP" sz="3900" b="1" dirty="0"/>
              <a:t>できるように</a:t>
            </a:r>
            <a:endParaRPr kumimoji="1" lang="ja-JP" altLang="en-US" sz="3900" b="1" dirty="0"/>
          </a:p>
        </p:txBody>
      </p:sp>
      <p:sp>
        <p:nvSpPr>
          <p:cNvPr id="4" name="テキスト プレースホルダー 3"/>
          <p:cNvSpPr>
            <a:spLocks noGrp="1"/>
          </p:cNvSpPr>
          <p:nvPr>
            <p:ph type="body" sz="quarter" idx="13"/>
          </p:nvPr>
        </p:nvSpPr>
        <p:spPr/>
        <p:txBody>
          <a:bodyPr>
            <a:normAutofit/>
          </a:bodyPr>
          <a:lstStyle/>
          <a:p>
            <a:r>
              <a:rPr lang="ja-JP" altLang="en-US" dirty="0"/>
              <a:t>お客様対応の向上</a:t>
            </a:r>
          </a:p>
        </p:txBody>
      </p:sp>
      <p:sp>
        <p:nvSpPr>
          <p:cNvPr id="5" name="スライド番号プレースホルダー 4"/>
          <p:cNvSpPr>
            <a:spLocks noGrp="1"/>
          </p:cNvSpPr>
          <p:nvPr>
            <p:ph type="sldNum" sz="quarter" idx="12"/>
          </p:nvPr>
        </p:nvSpPr>
        <p:spPr/>
        <p:txBody>
          <a:bodyPr/>
          <a:lstStyle/>
          <a:p>
            <a:fld id="{5031FD98-8AE5-4285-8F4F-84935740E9FA}" type="slidenum">
              <a:rPr lang="ja-JP" altLang="en-US" smtClean="0"/>
              <a:pPr/>
              <a:t>26</a:t>
            </a:fld>
            <a:endParaRPr lang="ja-JP" altLang="en-US"/>
          </a:p>
        </p:txBody>
      </p:sp>
    </p:spTree>
    <p:extLst>
      <p:ext uri="{BB962C8B-B14F-4D97-AF65-F5344CB8AC3E}">
        <p14:creationId xmlns:p14="http://schemas.microsoft.com/office/powerpoint/2010/main" xmlns="" val="769421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92568" y="1825625"/>
            <a:ext cx="6962655" cy="4351338"/>
          </a:xfrm>
        </p:spPr>
        <p:txBody>
          <a:bodyPr>
            <a:normAutofit/>
          </a:bodyPr>
          <a:lstStyle/>
          <a:p>
            <a:pPr marL="514350" indent="-514350">
              <a:buFont typeface="+mj-lt"/>
              <a:buAutoNum type="arabicPeriod"/>
            </a:pPr>
            <a:r>
              <a:rPr lang="ja-JP" altLang="en-US" sz="3600" dirty="0">
                <a:solidFill>
                  <a:schemeClr val="bg1">
                    <a:lumMod val="65000"/>
                  </a:schemeClr>
                </a:solidFill>
                <a:latin typeface="メイリオ" panose="020B0604030504040204" pitchFamily="50" charset="-128"/>
                <a:ea typeface="メイリオ" panose="020B0604030504040204" pitchFamily="50" charset="-128"/>
              </a:rPr>
              <a:t>業務内容と振り返り</a:t>
            </a:r>
            <a:endParaRPr lang="en-US" altLang="ja-JP" sz="3600" dirty="0">
              <a:solidFill>
                <a:schemeClr val="bg1">
                  <a:lumMod val="65000"/>
                </a:schemeClr>
              </a:solidFill>
              <a:latin typeface="メイリオ" panose="020B0604030504040204" pitchFamily="50" charset="-128"/>
              <a:ea typeface="メイリオ" panose="020B0604030504040204" pitchFamily="50" charset="-128"/>
            </a:endParaRPr>
          </a:p>
          <a:p>
            <a:pPr marL="514350" indent="-514350">
              <a:buFont typeface="+mj-lt"/>
              <a:buAutoNum type="arabicPeriod"/>
            </a:pPr>
            <a:r>
              <a:rPr lang="ja-JP" altLang="en-US" sz="3600" dirty="0" smtClean="0">
                <a:solidFill>
                  <a:schemeClr val="bg1">
                    <a:lumMod val="65000"/>
                  </a:schemeClr>
                </a:solidFill>
                <a:latin typeface="メイリオ" panose="020B0604030504040204" pitchFamily="50" charset="-128"/>
                <a:ea typeface="メイリオ" panose="020B0604030504040204" pitchFamily="50" charset="-128"/>
              </a:rPr>
              <a:t>成果</a:t>
            </a:r>
            <a:endParaRPr lang="en-US" altLang="ja-JP" sz="3600" dirty="0" smtClean="0">
              <a:solidFill>
                <a:schemeClr val="bg1">
                  <a:lumMod val="65000"/>
                </a:schemeClr>
              </a:solidFill>
              <a:latin typeface="メイリオ" panose="020B0604030504040204" pitchFamily="50" charset="-128"/>
              <a:ea typeface="メイリオ" panose="020B0604030504040204" pitchFamily="50" charset="-128"/>
            </a:endParaRPr>
          </a:p>
          <a:p>
            <a:pPr marL="514350" indent="-514350">
              <a:buFont typeface="+mj-lt"/>
              <a:buAutoNum type="arabicPeriod"/>
            </a:pPr>
            <a:r>
              <a:rPr lang="ja-JP" altLang="en-US" sz="3600" dirty="0" smtClean="0">
                <a:latin typeface="メイリオ" panose="020B0604030504040204" pitchFamily="50" charset="-128"/>
                <a:ea typeface="メイリオ" panose="020B0604030504040204" pitchFamily="50" charset="-128"/>
              </a:rPr>
              <a:t>この</a:t>
            </a:r>
            <a:r>
              <a:rPr lang="ja-JP" altLang="en-US" sz="3600" dirty="0">
                <a:latin typeface="メイリオ" panose="020B0604030504040204" pitchFamily="50" charset="-128"/>
                <a:ea typeface="メイリオ" panose="020B0604030504040204" pitchFamily="50" charset="-128"/>
              </a:rPr>
              <a:t>一年間で得た弱みと強み</a:t>
            </a:r>
            <a:endParaRPr lang="en-US" altLang="ja-JP" sz="3600" dirty="0">
              <a:latin typeface="メイリオ" panose="020B0604030504040204" pitchFamily="50" charset="-128"/>
              <a:ea typeface="メイリオ" panose="020B0604030504040204" pitchFamily="50" charset="-128"/>
            </a:endParaRPr>
          </a:p>
          <a:p>
            <a:pPr marL="514350" indent="-514350">
              <a:buFont typeface="+mj-lt"/>
              <a:buAutoNum type="arabicPeriod"/>
            </a:pPr>
            <a:r>
              <a:rPr lang="ja-JP" altLang="en-US" sz="3600" dirty="0">
                <a:solidFill>
                  <a:schemeClr val="bg1">
                    <a:lumMod val="65000"/>
                  </a:schemeClr>
                </a:solidFill>
                <a:latin typeface="メイリオ" panose="020B0604030504040204" pitchFamily="50" charset="-128"/>
                <a:ea typeface="メイリオ" panose="020B0604030504040204" pitchFamily="50" charset="-128"/>
              </a:rPr>
              <a:t>今後の展望</a:t>
            </a:r>
            <a:endParaRPr lang="en-US" altLang="ja-JP" sz="3600" dirty="0">
              <a:solidFill>
                <a:schemeClr val="bg1">
                  <a:lumMod val="65000"/>
                </a:schemeClr>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5031FD98-8AE5-4285-8F4F-84935740E9FA}" type="slidenum">
              <a:rPr lang="ja-JP" altLang="en-US" smtClean="0"/>
              <a:pPr/>
              <a:t>27</a:t>
            </a:fld>
            <a:endParaRPr lang="ja-JP" altLang="en-US"/>
          </a:p>
        </p:txBody>
      </p:sp>
      <p:sp>
        <p:nvSpPr>
          <p:cNvPr id="6" name="Rectangle 6"/>
          <p:cNvSpPr>
            <a:spLocks noChangeArrowheads="1"/>
          </p:cNvSpPr>
          <p:nvPr/>
        </p:nvSpPr>
        <p:spPr bwMode="auto">
          <a:xfrm>
            <a:off x="0" y="0"/>
            <a:ext cx="1892300" cy="6858000"/>
          </a:xfrm>
          <a:prstGeom prst="rect">
            <a:avLst/>
          </a:prstGeom>
          <a:solidFill>
            <a:srgbClr val="0071BC"/>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eaLnBrk="0" hangingPunct="0">
              <a:defRPr kumimoji="1" sz="2200">
                <a:solidFill>
                  <a:srgbClr val="4D4D4D"/>
                </a:solidFill>
                <a:latin typeface="Arial" panose="020B0604020202020204" pitchFamily="34" charset="0"/>
                <a:ea typeface="メイリオ" panose="020B0604030504040204" pitchFamily="50" charset="-128"/>
              </a:defRPr>
            </a:lvl1pPr>
            <a:lvl2pPr marL="742950" indent="-285750" eaLnBrk="0" hangingPunct="0">
              <a:defRPr kumimoji="1" sz="2200">
                <a:solidFill>
                  <a:srgbClr val="4D4D4D"/>
                </a:solidFill>
                <a:latin typeface="Arial" panose="020B0604020202020204" pitchFamily="34" charset="0"/>
                <a:ea typeface="メイリオ" panose="020B0604030504040204" pitchFamily="50" charset="-128"/>
              </a:defRPr>
            </a:lvl2pPr>
            <a:lvl3pPr marL="1143000" indent="-228600" eaLnBrk="0" hangingPunct="0">
              <a:defRPr kumimoji="1" sz="2200">
                <a:solidFill>
                  <a:srgbClr val="4D4D4D"/>
                </a:solidFill>
                <a:latin typeface="Arial" panose="020B0604020202020204" pitchFamily="34" charset="0"/>
                <a:ea typeface="メイリオ" panose="020B0604030504040204" pitchFamily="50" charset="-128"/>
              </a:defRPr>
            </a:lvl3pPr>
            <a:lvl4pPr marL="1600200" indent="-228600" eaLnBrk="0" hangingPunct="0">
              <a:defRPr kumimoji="1" sz="2200">
                <a:solidFill>
                  <a:srgbClr val="4D4D4D"/>
                </a:solidFill>
                <a:latin typeface="Arial" panose="020B0604020202020204" pitchFamily="34" charset="0"/>
                <a:ea typeface="メイリオ" panose="020B0604030504040204" pitchFamily="50" charset="-128"/>
              </a:defRPr>
            </a:lvl4pPr>
            <a:lvl5pPr marL="2057400" indent="-228600" eaLnBrk="0" hangingPunct="0">
              <a:defRPr kumimoji="1" sz="2200">
                <a:solidFill>
                  <a:srgbClr val="4D4D4D"/>
                </a:solidFill>
                <a:latin typeface="Arial" panose="020B0604020202020204" pitchFamily="34" charset="0"/>
                <a:ea typeface="メイリオ" panose="020B0604030504040204" pitchFamily="50" charset="-128"/>
              </a:defRPr>
            </a:lvl5pPr>
            <a:lvl6pPr marL="25146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6pPr>
            <a:lvl7pPr marL="29718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7pPr>
            <a:lvl8pPr marL="34290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8pPr>
            <a:lvl9pPr marL="38862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9pPr>
          </a:lstStyle>
          <a:p>
            <a:pPr eaLnBrk="1" hangingPunct="1">
              <a:lnSpc>
                <a:spcPct val="140000"/>
              </a:lnSpc>
              <a:spcBef>
                <a:spcPct val="10000"/>
              </a:spcBef>
              <a:defRPr/>
            </a:pPr>
            <a:endParaRPr lang="en-US" altLang="ja-JP"/>
          </a:p>
        </p:txBody>
      </p:sp>
      <p:sp>
        <p:nvSpPr>
          <p:cNvPr id="7" name="テキスト ボックス 6"/>
          <p:cNvSpPr txBox="1"/>
          <p:nvPr/>
        </p:nvSpPr>
        <p:spPr>
          <a:xfrm>
            <a:off x="65941" y="365125"/>
            <a:ext cx="1736226" cy="769441"/>
          </a:xfrm>
          <a:prstGeom prst="rect">
            <a:avLst/>
          </a:prstGeom>
          <a:noFill/>
        </p:spPr>
        <p:txBody>
          <a:bodyPr wrap="square" rtlCol="0">
            <a:spAutoFit/>
          </a:bodyPr>
          <a:lstStyle/>
          <a:p>
            <a:pPr algn="ctr"/>
            <a:r>
              <a:rPr kumimoji="1" lang="ja-JP" altLang="en-US" sz="4400" b="1" dirty="0">
                <a:solidFill>
                  <a:schemeClr val="bg1"/>
                </a:solidFill>
                <a:latin typeface="メイリオ" panose="020B0604030504040204" pitchFamily="50" charset="-128"/>
                <a:ea typeface="メイリオ" panose="020B0604030504040204" pitchFamily="50" charset="-128"/>
              </a:rPr>
              <a:t>目次</a:t>
            </a:r>
          </a:p>
        </p:txBody>
      </p:sp>
    </p:spTree>
    <p:extLst>
      <p:ext uri="{BB962C8B-B14F-4D97-AF65-F5344CB8AC3E}">
        <p14:creationId xmlns:p14="http://schemas.microsoft.com/office/powerpoint/2010/main" xmlns="" val="3891867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苦手を克服できる</a:t>
            </a:r>
            <a:r>
              <a:rPr kumimoji="1" lang="en-US" altLang="ja-JP" dirty="0"/>
              <a:t>	</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a:t>苦手で</a:t>
            </a:r>
            <a:r>
              <a:rPr lang="ja-JP" altLang="en-US" dirty="0"/>
              <a:t>避けてきたことに関して向き合う</a:t>
            </a:r>
            <a:endParaRPr lang="en-US" altLang="ja-JP" dirty="0"/>
          </a:p>
          <a:p>
            <a:r>
              <a:rPr lang="ja-JP" altLang="en-US" dirty="0"/>
              <a:t>なんとか努力し、克服する方法を探す</a:t>
            </a:r>
            <a:endParaRPr lang="en-US" altLang="ja-JP" dirty="0"/>
          </a:p>
          <a:p>
            <a:pPr algn="ctr"/>
            <a:endParaRPr lang="en-US" altLang="ja-JP" sz="2400" dirty="0"/>
          </a:p>
          <a:p>
            <a:pPr marL="0" indent="0" algn="ctr">
              <a:buNone/>
            </a:pPr>
            <a:r>
              <a:rPr lang="ja-JP" altLang="en-US" sz="4000" b="1" dirty="0"/>
              <a:t>不可能から可能に</a:t>
            </a:r>
            <a:endParaRPr lang="en-US" altLang="ja-JP" sz="4000" b="1" dirty="0"/>
          </a:p>
          <a:p>
            <a:endParaRPr lang="en-US" altLang="ja-JP" sz="2400" b="1" dirty="0"/>
          </a:p>
        </p:txBody>
      </p:sp>
      <p:sp>
        <p:nvSpPr>
          <p:cNvPr id="4" name="テキスト プレースホルダー 3"/>
          <p:cNvSpPr>
            <a:spLocks noGrp="1"/>
          </p:cNvSpPr>
          <p:nvPr>
            <p:ph type="body" sz="quarter" idx="13"/>
          </p:nvPr>
        </p:nvSpPr>
        <p:spPr/>
        <p:txBody>
          <a:bodyPr>
            <a:normAutofit/>
          </a:bodyPr>
          <a:lstStyle/>
          <a:p>
            <a:r>
              <a:rPr kumimoji="1" lang="ja-JP" altLang="en-US" dirty="0"/>
              <a:t>この一年間で得た強み</a:t>
            </a:r>
            <a:r>
              <a:rPr kumimoji="1" lang="en-US" altLang="ja-JP" dirty="0"/>
              <a:t>	</a:t>
            </a:r>
            <a:endParaRPr kumimoji="1" lang="ja-JP" altLang="en-US" dirty="0"/>
          </a:p>
        </p:txBody>
      </p:sp>
      <p:sp>
        <p:nvSpPr>
          <p:cNvPr id="5" name="スライド番号プレースホルダー 4"/>
          <p:cNvSpPr>
            <a:spLocks noGrp="1"/>
          </p:cNvSpPr>
          <p:nvPr>
            <p:ph type="sldNum" sz="quarter" idx="12"/>
          </p:nvPr>
        </p:nvSpPr>
        <p:spPr/>
        <p:txBody>
          <a:bodyPr/>
          <a:lstStyle/>
          <a:p>
            <a:fld id="{5031FD98-8AE5-4285-8F4F-84935740E9FA}" type="slidenum">
              <a:rPr lang="ja-JP" altLang="en-US" smtClean="0"/>
              <a:pPr/>
              <a:t>28</a:t>
            </a:fld>
            <a:endParaRPr lang="ja-JP" altLang="en-US"/>
          </a:p>
        </p:txBody>
      </p:sp>
      <p:pic>
        <p:nvPicPr>
          <p:cNvPr id="6" name="図 5"/>
          <p:cNvPicPr>
            <a:picLocks noChangeAspect="1"/>
          </p:cNvPicPr>
          <p:nvPr/>
        </p:nvPicPr>
        <p:blipFill rotWithShape="1">
          <a:blip r:embed="rId3" cstate="print">
            <a:extLst>
              <a:ext uri="{28A0092B-C50C-407E-A947-70E740481C1C}">
                <a14:useLocalDpi xmlns:a14="http://schemas.microsoft.com/office/drawing/2010/main" xmlns="" val="0"/>
              </a:ext>
            </a:extLst>
          </a:blip>
          <a:srcRect t="4995" b="5709"/>
          <a:stretch/>
        </p:blipFill>
        <p:spPr>
          <a:xfrm>
            <a:off x="0" y="4470891"/>
            <a:ext cx="2645546" cy="2387109"/>
          </a:xfrm>
          <a:prstGeom prst="rect">
            <a:avLst/>
          </a:prstGeom>
        </p:spPr>
      </p:pic>
    </p:spTree>
    <p:extLst>
      <p:ext uri="{BB962C8B-B14F-4D97-AF65-F5344CB8AC3E}">
        <p14:creationId xmlns:p14="http://schemas.microsoft.com/office/powerpoint/2010/main" xmlns="" val="3452996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ＲＸ開発チームの一員</a:t>
            </a:r>
            <a:endParaRPr kumimoji="1" lang="ja-JP" altLang="en-US" dirty="0"/>
          </a:p>
        </p:txBody>
      </p:sp>
      <p:sp>
        <p:nvSpPr>
          <p:cNvPr id="3" name="コンテンツ プレースホルダー 2"/>
          <p:cNvSpPr>
            <a:spLocks noGrp="1"/>
          </p:cNvSpPr>
          <p:nvPr>
            <p:ph idx="1"/>
          </p:nvPr>
        </p:nvSpPr>
        <p:spPr/>
        <p:txBody>
          <a:bodyPr>
            <a:normAutofit/>
          </a:bodyPr>
          <a:lstStyle/>
          <a:p>
            <a:pPr lvl="2"/>
            <a:endParaRPr lang="en-US" altLang="ja-JP" dirty="0"/>
          </a:p>
          <a:p>
            <a:pPr lvl="2"/>
            <a:endParaRPr lang="en-US" altLang="ja-JP" dirty="0"/>
          </a:p>
          <a:p>
            <a:endParaRPr lang="en-US" altLang="ja-JP" dirty="0"/>
          </a:p>
        </p:txBody>
      </p:sp>
      <p:sp>
        <p:nvSpPr>
          <p:cNvPr id="4" name="テキスト プレースホルダー 3"/>
          <p:cNvSpPr>
            <a:spLocks noGrp="1"/>
          </p:cNvSpPr>
          <p:nvPr>
            <p:ph type="body" sz="quarter" idx="13"/>
          </p:nvPr>
        </p:nvSpPr>
        <p:spPr>
          <a:xfrm>
            <a:off x="-1" y="1"/>
            <a:ext cx="3455377" cy="457200"/>
          </a:xfrm>
        </p:spPr>
        <p:txBody>
          <a:bodyPr>
            <a:normAutofit/>
          </a:bodyPr>
          <a:lstStyle/>
          <a:p>
            <a:r>
              <a:rPr kumimoji="1" lang="ja-JP" altLang="en-US" dirty="0"/>
              <a:t>業務内容</a:t>
            </a:r>
          </a:p>
        </p:txBody>
      </p:sp>
      <p:sp>
        <p:nvSpPr>
          <p:cNvPr id="5" name="スライド番号プレースホルダー 4"/>
          <p:cNvSpPr>
            <a:spLocks noGrp="1"/>
          </p:cNvSpPr>
          <p:nvPr>
            <p:ph type="sldNum" sz="quarter" idx="12"/>
          </p:nvPr>
        </p:nvSpPr>
        <p:spPr>
          <a:xfrm>
            <a:off x="6457950" y="6129336"/>
            <a:ext cx="2057400" cy="365125"/>
          </a:xfrm>
        </p:spPr>
        <p:txBody>
          <a:bodyPr/>
          <a:lstStyle/>
          <a:p>
            <a:fld id="{5031FD98-8AE5-4285-8F4F-84935740E9FA}" type="slidenum">
              <a:rPr lang="ja-JP" altLang="en-US" smtClean="0"/>
              <a:pPr/>
              <a:t>2</a:t>
            </a:fld>
            <a:endParaRPr lang="ja-JP" altLang="en-US"/>
          </a:p>
        </p:txBody>
      </p:sp>
      <p:graphicFrame>
        <p:nvGraphicFramePr>
          <p:cNvPr id="7" name="図表 6"/>
          <p:cNvGraphicFramePr/>
          <p:nvPr>
            <p:extLst>
              <p:ext uri="{D42A27DB-BD31-4B8C-83A1-F6EECF244321}">
                <p14:modId xmlns:p14="http://schemas.microsoft.com/office/powerpoint/2010/main" xmlns="" val="2218449329"/>
              </p:ext>
            </p:extLst>
          </p:nvPr>
        </p:nvGraphicFramePr>
        <p:xfrm>
          <a:off x="262705" y="2146846"/>
          <a:ext cx="8618589" cy="4015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416995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ＲＸ製品への関わり</a:t>
            </a:r>
          </a:p>
        </p:txBody>
      </p:sp>
      <p:sp>
        <p:nvSpPr>
          <p:cNvPr id="3" name="コンテンツ プレースホルダー 2"/>
          <p:cNvSpPr>
            <a:spLocks noGrp="1"/>
          </p:cNvSpPr>
          <p:nvPr>
            <p:ph idx="1"/>
          </p:nvPr>
        </p:nvSpPr>
        <p:spPr>
          <a:xfrm>
            <a:off x="628650" y="1825624"/>
            <a:ext cx="7886700" cy="4895851"/>
          </a:xfrm>
        </p:spPr>
        <p:txBody>
          <a:bodyPr>
            <a:normAutofit/>
          </a:bodyPr>
          <a:lstStyle/>
          <a:p>
            <a:r>
              <a:rPr lang="ja-JP" altLang="en-US" dirty="0"/>
              <a:t>プロダクト共通・</a:t>
            </a:r>
            <a:r>
              <a:rPr lang="en-US" altLang="ja-JP" dirty="0"/>
              <a:t>Base</a:t>
            </a:r>
            <a:r>
              <a:rPr lang="ja-JP" altLang="en-US" dirty="0"/>
              <a:t>・教務の機能</a:t>
            </a:r>
            <a:endParaRPr lang="en-US" altLang="ja-JP" dirty="0"/>
          </a:p>
          <a:p>
            <a:pPr marL="0" indent="0">
              <a:buNone/>
            </a:pPr>
            <a:r>
              <a:rPr lang="en-US" altLang="ja-JP" dirty="0"/>
              <a:t>	</a:t>
            </a:r>
            <a:r>
              <a:rPr lang="ja-JP" altLang="en-US" dirty="0"/>
              <a:t>受入・改修　</a:t>
            </a:r>
            <a:r>
              <a:rPr lang="en-US" altLang="ja-JP" dirty="0"/>
              <a:t>		</a:t>
            </a:r>
            <a:r>
              <a:rPr lang="en-US" altLang="ja-JP" sz="5400" dirty="0">
                <a:solidFill>
                  <a:srgbClr val="E03253"/>
                </a:solidFill>
              </a:rPr>
              <a:t>30</a:t>
            </a:r>
            <a:r>
              <a:rPr lang="ja-JP" altLang="en-US" sz="5400" dirty="0"/>
              <a:t>％</a:t>
            </a:r>
            <a:endParaRPr lang="en-US" altLang="ja-JP" sz="5400" dirty="0"/>
          </a:p>
          <a:p>
            <a:pPr marL="0" indent="0">
              <a:buNone/>
            </a:pPr>
            <a:r>
              <a:rPr lang="en-US" altLang="ja-JP" dirty="0"/>
              <a:t>	</a:t>
            </a:r>
            <a:r>
              <a:rPr lang="ja-JP" altLang="en-US" dirty="0"/>
              <a:t>操作経験　　</a:t>
            </a:r>
            <a:r>
              <a:rPr lang="en-US" altLang="ja-JP" dirty="0"/>
              <a:t>		</a:t>
            </a:r>
            <a:r>
              <a:rPr lang="en-US" altLang="ja-JP" sz="5400" dirty="0">
                <a:solidFill>
                  <a:srgbClr val="E03253"/>
                </a:solidFill>
              </a:rPr>
              <a:t>50</a:t>
            </a:r>
            <a:r>
              <a:rPr lang="ja-JP" altLang="en-US" sz="5400" dirty="0"/>
              <a:t>％ </a:t>
            </a:r>
            <a:r>
              <a:rPr lang="ja-JP" altLang="en-US" dirty="0"/>
              <a:t>以上</a:t>
            </a:r>
            <a:endParaRPr lang="en-US" altLang="ja-JP" sz="5400" dirty="0"/>
          </a:p>
          <a:p>
            <a:pPr marL="0" indent="0">
              <a:buNone/>
            </a:pPr>
            <a:endParaRPr lang="en-US" altLang="ja-JP" dirty="0"/>
          </a:p>
          <a:p>
            <a:pPr marL="0" indent="0" algn="ctr">
              <a:buNone/>
            </a:pPr>
            <a:r>
              <a:rPr lang="ja-JP" altLang="en-US" sz="4000" b="1" dirty="0"/>
              <a:t>画面仕様を掴めてきている</a:t>
            </a:r>
            <a:endParaRPr lang="en-US" altLang="ja-JP" sz="4000" b="1" dirty="0"/>
          </a:p>
        </p:txBody>
      </p:sp>
      <p:sp>
        <p:nvSpPr>
          <p:cNvPr id="4" name="テキスト プレースホルダー 3"/>
          <p:cNvSpPr>
            <a:spLocks noGrp="1"/>
          </p:cNvSpPr>
          <p:nvPr>
            <p:ph type="body" sz="quarter" idx="13"/>
          </p:nvPr>
        </p:nvSpPr>
        <p:spPr/>
        <p:txBody>
          <a:bodyPr/>
          <a:lstStyle/>
          <a:p>
            <a:r>
              <a:rPr lang="ja-JP" altLang="en-US" dirty="0"/>
              <a:t>この一年間で得た強み</a:t>
            </a:r>
            <a:endParaRPr kumimoji="1" lang="ja-JP" altLang="en-US" dirty="0"/>
          </a:p>
        </p:txBody>
      </p:sp>
      <p:sp>
        <p:nvSpPr>
          <p:cNvPr id="5" name="スライド番号プレースホルダー 4"/>
          <p:cNvSpPr>
            <a:spLocks noGrp="1"/>
          </p:cNvSpPr>
          <p:nvPr>
            <p:ph type="sldNum" sz="quarter" idx="12"/>
          </p:nvPr>
        </p:nvSpPr>
        <p:spPr/>
        <p:txBody>
          <a:bodyPr/>
          <a:lstStyle/>
          <a:p>
            <a:fld id="{5031FD98-8AE5-4285-8F4F-84935740E9FA}" type="slidenum">
              <a:rPr lang="ja-JP" altLang="en-US" smtClean="0"/>
              <a:pPr/>
              <a:t>29</a:t>
            </a:fld>
            <a:endParaRPr lang="ja-JP" altLang="en-US"/>
          </a:p>
        </p:txBody>
      </p:sp>
    </p:spTree>
    <p:extLst>
      <p:ext uri="{BB962C8B-B14F-4D97-AF65-F5344CB8AC3E}">
        <p14:creationId xmlns:p14="http://schemas.microsoft.com/office/powerpoint/2010/main" xmlns="" val="3841159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苦手</a:t>
            </a:r>
            <a:r>
              <a:rPr lang="ja-JP" altLang="en-US" dirty="0"/>
              <a:t>克服で満足</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lang="ja-JP" altLang="en-US" dirty="0"/>
              <a:t>苦手を克服することはできる</a:t>
            </a:r>
            <a:endParaRPr lang="en-US" altLang="ja-JP" dirty="0"/>
          </a:p>
          <a:p>
            <a:r>
              <a:rPr lang="ja-JP" altLang="en-US" dirty="0"/>
              <a:t>克服した後の成長が不足</a:t>
            </a:r>
            <a:endParaRPr lang="en-US" altLang="ja-JP" dirty="0"/>
          </a:p>
          <a:p>
            <a:pPr marL="0" indent="0">
              <a:buNone/>
            </a:pPr>
            <a:r>
              <a:rPr lang="ja-JP" altLang="en-US" sz="2800" b="1" dirty="0"/>
              <a:t>＜具体例＞</a:t>
            </a:r>
            <a:endParaRPr lang="en-US" altLang="ja-JP" sz="2800" b="1" dirty="0"/>
          </a:p>
          <a:p>
            <a:r>
              <a:rPr lang="en-US" altLang="ja-JP" sz="2800" dirty="0"/>
              <a:t>SQL</a:t>
            </a:r>
            <a:r>
              <a:rPr lang="ja-JP" altLang="en-US" sz="2800" dirty="0"/>
              <a:t>や</a:t>
            </a:r>
            <a:r>
              <a:rPr lang="en-US" altLang="ja-JP" sz="2800" dirty="0"/>
              <a:t>JAVA</a:t>
            </a:r>
            <a:r>
              <a:rPr lang="ja-JP" altLang="en-US" sz="2800" dirty="0"/>
              <a:t>　</a:t>
            </a:r>
            <a:endParaRPr lang="en-US" altLang="ja-JP" sz="2800" dirty="0"/>
          </a:p>
          <a:p>
            <a:pPr lvl="1"/>
            <a:r>
              <a:rPr lang="ja-JP" altLang="en-US" sz="2400" dirty="0"/>
              <a:t>複雑になると知識不足により戸惑う</a:t>
            </a:r>
            <a:endParaRPr lang="en-US" altLang="ja-JP" sz="2400" dirty="0"/>
          </a:p>
          <a:p>
            <a:r>
              <a:rPr lang="en-US" altLang="ja-JP" sz="2800" dirty="0"/>
              <a:t>RX</a:t>
            </a:r>
            <a:r>
              <a:rPr lang="ja-JP" altLang="en-US" sz="2800" dirty="0"/>
              <a:t>製品　</a:t>
            </a:r>
            <a:endParaRPr lang="en-US" altLang="ja-JP" sz="2800" dirty="0"/>
          </a:p>
          <a:p>
            <a:pPr lvl="1"/>
            <a:r>
              <a:rPr lang="ja-JP" altLang="en-US" sz="2400" dirty="0"/>
              <a:t>大学様での実際の運用についてわからない</a:t>
            </a:r>
            <a:endParaRPr lang="en-US" altLang="ja-JP" sz="2400" dirty="0"/>
          </a:p>
          <a:p>
            <a:r>
              <a:rPr lang="ja-JP" altLang="en-US" sz="2800" dirty="0"/>
              <a:t>お客様対応</a:t>
            </a:r>
            <a:endParaRPr lang="en-US" altLang="ja-JP" sz="2800" dirty="0"/>
          </a:p>
          <a:p>
            <a:pPr lvl="1"/>
            <a:r>
              <a:rPr lang="ja-JP" altLang="en-US" sz="2400" dirty="0"/>
              <a:t>まだまだ先輩からの指摘を受ける</a:t>
            </a:r>
            <a:endParaRPr lang="en-US" altLang="ja-JP" sz="2400" dirty="0"/>
          </a:p>
          <a:p>
            <a:pPr marL="0" indent="0">
              <a:buNone/>
            </a:pPr>
            <a:endParaRPr lang="ja-JP" altLang="ja-JP" dirty="0"/>
          </a:p>
          <a:p>
            <a:endParaRPr kumimoji="1" lang="ja-JP" altLang="en-US" dirty="0"/>
          </a:p>
        </p:txBody>
      </p:sp>
      <p:sp>
        <p:nvSpPr>
          <p:cNvPr id="4" name="テキスト プレースホルダー 3"/>
          <p:cNvSpPr>
            <a:spLocks noGrp="1"/>
          </p:cNvSpPr>
          <p:nvPr>
            <p:ph type="body" sz="quarter" idx="13"/>
          </p:nvPr>
        </p:nvSpPr>
        <p:spPr/>
        <p:txBody>
          <a:bodyPr/>
          <a:lstStyle/>
          <a:p>
            <a:r>
              <a:rPr lang="ja-JP" altLang="en-US" dirty="0"/>
              <a:t>この一年間で得た</a:t>
            </a:r>
            <a:r>
              <a:rPr kumimoji="1" lang="ja-JP" altLang="en-US" dirty="0"/>
              <a:t>弱み</a:t>
            </a:r>
          </a:p>
        </p:txBody>
      </p:sp>
      <p:sp>
        <p:nvSpPr>
          <p:cNvPr id="5" name="スライド番号プレースホルダー 4"/>
          <p:cNvSpPr>
            <a:spLocks noGrp="1"/>
          </p:cNvSpPr>
          <p:nvPr>
            <p:ph type="sldNum" sz="quarter" idx="12"/>
          </p:nvPr>
        </p:nvSpPr>
        <p:spPr/>
        <p:txBody>
          <a:bodyPr/>
          <a:lstStyle/>
          <a:p>
            <a:fld id="{5031FD98-8AE5-4285-8F4F-84935740E9FA}" type="slidenum">
              <a:rPr lang="ja-JP" altLang="en-US" smtClean="0"/>
              <a:pPr/>
              <a:t>30</a:t>
            </a:fld>
            <a:endParaRPr lang="ja-JP" altLang="en-US"/>
          </a:p>
        </p:txBody>
      </p:sp>
    </p:spTree>
    <p:extLst>
      <p:ext uri="{BB962C8B-B14F-4D97-AF65-F5344CB8AC3E}">
        <p14:creationId xmlns:p14="http://schemas.microsoft.com/office/powerpoint/2010/main" xmlns="" val="780363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なぜ？</a:t>
            </a:r>
          </a:p>
        </p:txBody>
      </p:sp>
      <p:sp>
        <p:nvSpPr>
          <p:cNvPr id="3" name="コンテンツ プレースホルダー 2"/>
          <p:cNvSpPr>
            <a:spLocks noGrp="1"/>
          </p:cNvSpPr>
          <p:nvPr>
            <p:ph idx="1"/>
          </p:nvPr>
        </p:nvSpPr>
        <p:spPr>
          <a:xfrm>
            <a:off x="628650" y="1825624"/>
            <a:ext cx="7886700" cy="5032375"/>
          </a:xfrm>
        </p:spPr>
        <p:txBody>
          <a:bodyPr>
            <a:normAutofit/>
          </a:bodyPr>
          <a:lstStyle/>
          <a:p>
            <a:r>
              <a:rPr lang="ja-JP" altLang="ja-JP" dirty="0"/>
              <a:t>日々の業務に精いっぱい</a:t>
            </a:r>
            <a:endParaRPr lang="en-US" altLang="ja-JP" dirty="0"/>
          </a:p>
          <a:p>
            <a:r>
              <a:rPr lang="ja-JP" altLang="en-US" dirty="0"/>
              <a:t>実務をする上で身についていくだろう</a:t>
            </a:r>
            <a:endParaRPr lang="en-US" altLang="ja-JP" dirty="0"/>
          </a:p>
          <a:p>
            <a:pPr marL="0" indent="0">
              <a:buNone/>
            </a:pPr>
            <a:r>
              <a:rPr lang="ja-JP" altLang="en-US" dirty="0"/>
              <a:t> という甘え</a:t>
            </a:r>
            <a:endParaRPr lang="en-US" altLang="ja-JP" dirty="0"/>
          </a:p>
          <a:p>
            <a:r>
              <a:rPr lang="ja-JP" altLang="en-US" dirty="0"/>
              <a:t>「できる」の尺度のズレ</a:t>
            </a:r>
            <a:endParaRPr lang="en-US" altLang="ja-JP" dirty="0"/>
          </a:p>
          <a:p>
            <a:endParaRPr lang="en-US" altLang="ja-JP" sz="1600" dirty="0"/>
          </a:p>
          <a:p>
            <a:pPr marL="0" indent="0" algn="ctr">
              <a:buNone/>
            </a:pPr>
            <a:r>
              <a:rPr lang="ja-JP" altLang="ja-JP" sz="3600" b="1" dirty="0"/>
              <a:t>目標に対するハードルを設定し直し</a:t>
            </a:r>
            <a:endParaRPr lang="en-US" altLang="ja-JP" sz="3600" b="1" dirty="0"/>
          </a:p>
          <a:p>
            <a:pPr marL="0" indent="0" algn="ctr">
              <a:buNone/>
            </a:pPr>
            <a:r>
              <a:rPr lang="ja-JP" altLang="ja-JP" sz="3600" b="1" dirty="0"/>
              <a:t>継続的な行動・学習によって努力</a:t>
            </a:r>
            <a:endParaRPr lang="en-US" altLang="ja-JP" sz="3600" b="1" dirty="0"/>
          </a:p>
          <a:p>
            <a:pPr marL="0" indent="0">
              <a:buNone/>
            </a:pPr>
            <a:endParaRPr lang="ja-JP" altLang="ja-JP" dirty="0"/>
          </a:p>
          <a:p>
            <a:endParaRPr kumimoji="1" lang="ja-JP" altLang="en-US" dirty="0"/>
          </a:p>
        </p:txBody>
      </p:sp>
      <p:sp>
        <p:nvSpPr>
          <p:cNvPr id="4" name="テキスト プレースホルダー 3"/>
          <p:cNvSpPr>
            <a:spLocks noGrp="1"/>
          </p:cNvSpPr>
          <p:nvPr>
            <p:ph type="body" sz="quarter" idx="13"/>
          </p:nvPr>
        </p:nvSpPr>
        <p:spPr/>
        <p:txBody>
          <a:bodyPr/>
          <a:lstStyle/>
          <a:p>
            <a:r>
              <a:rPr lang="ja-JP" altLang="en-US" dirty="0"/>
              <a:t>この一年間で得た</a:t>
            </a:r>
            <a:r>
              <a:rPr kumimoji="1" lang="ja-JP" altLang="en-US" dirty="0"/>
              <a:t>弱み</a:t>
            </a:r>
          </a:p>
        </p:txBody>
      </p:sp>
      <p:sp>
        <p:nvSpPr>
          <p:cNvPr id="5" name="スライド番号プレースホルダー 4"/>
          <p:cNvSpPr>
            <a:spLocks noGrp="1"/>
          </p:cNvSpPr>
          <p:nvPr>
            <p:ph type="sldNum" sz="quarter" idx="12"/>
          </p:nvPr>
        </p:nvSpPr>
        <p:spPr/>
        <p:txBody>
          <a:bodyPr/>
          <a:lstStyle/>
          <a:p>
            <a:fld id="{5031FD98-8AE5-4285-8F4F-84935740E9FA}" type="slidenum">
              <a:rPr lang="ja-JP" altLang="en-US" smtClean="0"/>
              <a:pPr/>
              <a:t>31</a:t>
            </a:fld>
            <a:endParaRPr lang="ja-JP" altLang="en-US"/>
          </a:p>
        </p:txBody>
      </p:sp>
    </p:spTree>
    <p:extLst>
      <p:ext uri="{BB962C8B-B14F-4D97-AF65-F5344CB8AC3E}">
        <p14:creationId xmlns:p14="http://schemas.microsoft.com/office/powerpoint/2010/main" xmlns="" val="2341252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具体策　技術面（開発スキル</a:t>
            </a:r>
            <a:r>
              <a:rPr lang="en-US" altLang="ja-JP" dirty="0"/>
              <a:t>)</a:t>
            </a:r>
            <a:endParaRPr kumimoji="1" lang="ja-JP" altLang="en-US" dirty="0"/>
          </a:p>
        </p:txBody>
      </p:sp>
      <p:sp>
        <p:nvSpPr>
          <p:cNvPr id="3" name="コンテンツ プレースホルダー 2"/>
          <p:cNvSpPr>
            <a:spLocks noGrp="1"/>
          </p:cNvSpPr>
          <p:nvPr>
            <p:ph idx="1"/>
          </p:nvPr>
        </p:nvSpPr>
        <p:spPr>
          <a:xfrm>
            <a:off x="628650" y="1825624"/>
            <a:ext cx="7886700" cy="4895851"/>
          </a:xfrm>
        </p:spPr>
        <p:txBody>
          <a:bodyPr>
            <a:normAutofit lnSpcReduction="10000"/>
          </a:bodyPr>
          <a:lstStyle/>
          <a:p>
            <a:r>
              <a:rPr kumimoji="1" lang="ja-JP" altLang="en-US" dirty="0"/>
              <a:t>資格取得を目指す</a:t>
            </a:r>
            <a:endParaRPr lang="en-US" altLang="ja-JP" dirty="0"/>
          </a:p>
          <a:p>
            <a:pPr marL="0" indent="0">
              <a:buNone/>
            </a:pPr>
            <a:r>
              <a:rPr kumimoji="1" lang="ja-JP" altLang="en-US" dirty="0"/>
              <a:t>＜取得済み資格＞</a:t>
            </a:r>
            <a:endParaRPr kumimoji="1" lang="en-US" altLang="ja-JP" dirty="0"/>
          </a:p>
          <a:p>
            <a:pPr lvl="1"/>
            <a:r>
              <a:rPr kumimoji="1" lang="ja-JP" altLang="en-US" dirty="0"/>
              <a:t> </a:t>
            </a:r>
            <a:r>
              <a:rPr kumimoji="1" lang="en-US" altLang="ja-JP" dirty="0"/>
              <a:t>Java SE 7/8 Bronze </a:t>
            </a:r>
            <a:r>
              <a:rPr kumimoji="1" lang="ja-JP" altLang="en-US" dirty="0"/>
              <a:t>合格（</a:t>
            </a:r>
            <a:r>
              <a:rPr kumimoji="1" lang="en-US" altLang="ja-JP" dirty="0"/>
              <a:t>2017</a:t>
            </a:r>
            <a:r>
              <a:rPr kumimoji="1" lang="ja-JP" altLang="en-US" dirty="0"/>
              <a:t>年３月）</a:t>
            </a:r>
            <a:endParaRPr kumimoji="1" lang="en-US" altLang="ja-JP" dirty="0"/>
          </a:p>
          <a:p>
            <a:pPr lvl="1"/>
            <a:r>
              <a:rPr lang="ja-JP" altLang="en-US" dirty="0"/>
              <a:t>基本情報技術者試験 合格（</a:t>
            </a:r>
            <a:r>
              <a:rPr lang="en-US" altLang="ja-JP" dirty="0"/>
              <a:t>2016</a:t>
            </a:r>
            <a:r>
              <a:rPr lang="ja-JP" altLang="en-US" dirty="0"/>
              <a:t>年</a:t>
            </a:r>
            <a:r>
              <a:rPr lang="en-US" altLang="ja-JP" dirty="0"/>
              <a:t>10</a:t>
            </a:r>
            <a:r>
              <a:rPr lang="ja-JP" altLang="en-US" dirty="0"/>
              <a:t>月）</a:t>
            </a:r>
            <a:endParaRPr lang="en-US" altLang="ja-JP" dirty="0"/>
          </a:p>
          <a:p>
            <a:pPr marL="0" indent="0">
              <a:buNone/>
            </a:pPr>
            <a:r>
              <a:rPr lang="ja-JP" altLang="en-US" dirty="0"/>
              <a:t>＜目標＞</a:t>
            </a:r>
            <a:endParaRPr lang="en-US" altLang="ja-JP" dirty="0"/>
          </a:p>
          <a:p>
            <a:pPr lvl="1"/>
            <a:r>
              <a:rPr kumimoji="1" lang="en-US" altLang="ja-JP" dirty="0"/>
              <a:t>Oracle Master Bronze</a:t>
            </a:r>
            <a:r>
              <a:rPr lang="ja-JP" altLang="en-US" dirty="0"/>
              <a:t> 合格</a:t>
            </a:r>
            <a:endParaRPr kumimoji="1" lang="en-US" altLang="ja-JP" dirty="0"/>
          </a:p>
          <a:p>
            <a:pPr lvl="1"/>
            <a:r>
              <a:rPr lang="en-US" altLang="ja-JP" dirty="0"/>
              <a:t>Java SE 7/8 Silver </a:t>
            </a:r>
            <a:r>
              <a:rPr lang="ja-JP" altLang="en-US" dirty="0"/>
              <a:t>合格</a:t>
            </a:r>
            <a:endParaRPr lang="en-US" altLang="ja-JP" dirty="0"/>
          </a:p>
          <a:p>
            <a:pPr lvl="1"/>
            <a:r>
              <a:rPr kumimoji="1" lang="ja-JP" altLang="en-US" dirty="0"/>
              <a:t>応用情報技術者試験 合格</a:t>
            </a:r>
          </a:p>
        </p:txBody>
      </p:sp>
      <p:sp>
        <p:nvSpPr>
          <p:cNvPr id="4" name="スライド番号プレースホルダー 3"/>
          <p:cNvSpPr>
            <a:spLocks noGrp="1"/>
          </p:cNvSpPr>
          <p:nvPr>
            <p:ph type="sldNum" sz="quarter" idx="12"/>
          </p:nvPr>
        </p:nvSpPr>
        <p:spPr/>
        <p:txBody>
          <a:bodyPr/>
          <a:lstStyle/>
          <a:p>
            <a:fld id="{5031FD98-8AE5-4285-8F4F-84935740E9FA}" type="slidenum">
              <a:rPr lang="ja-JP" altLang="en-US" smtClean="0"/>
              <a:pPr/>
              <a:t>32</a:t>
            </a:fld>
            <a:endParaRPr lang="ja-JP" altLang="en-US"/>
          </a:p>
        </p:txBody>
      </p:sp>
      <p:sp>
        <p:nvSpPr>
          <p:cNvPr id="5" name="テキスト プレースホルダー 4"/>
          <p:cNvSpPr>
            <a:spLocks noGrp="1"/>
          </p:cNvSpPr>
          <p:nvPr>
            <p:ph type="body" sz="quarter" idx="13"/>
          </p:nvPr>
        </p:nvSpPr>
        <p:spPr/>
        <p:txBody>
          <a:bodyPr/>
          <a:lstStyle/>
          <a:p>
            <a:r>
              <a:rPr lang="ja-JP" altLang="en-US" dirty="0"/>
              <a:t>この一年間で得た</a:t>
            </a:r>
            <a:r>
              <a:rPr kumimoji="1" lang="ja-JP" altLang="en-US" dirty="0"/>
              <a:t>弱み</a:t>
            </a:r>
          </a:p>
        </p:txBody>
      </p:sp>
    </p:spTree>
    <p:extLst>
      <p:ext uri="{BB962C8B-B14F-4D97-AF65-F5344CB8AC3E}">
        <p14:creationId xmlns:p14="http://schemas.microsoft.com/office/powerpoint/2010/main" xmlns="" val="1359198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具体策（業務知識・お客様対応）</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a:bodyPr>
          <a:lstStyle/>
          <a:p>
            <a:pPr marL="0" indent="0">
              <a:buNone/>
            </a:pPr>
            <a:r>
              <a:rPr lang="ja-JP" altLang="en-US" dirty="0"/>
              <a:t>＜業務知識＞</a:t>
            </a:r>
            <a:endParaRPr lang="en-US" altLang="ja-JP" dirty="0"/>
          </a:p>
          <a:p>
            <a:r>
              <a:rPr lang="ja-JP" altLang="en-US" dirty="0"/>
              <a:t>テスト実施時には、お客様目線を意識</a:t>
            </a:r>
            <a:endParaRPr lang="en-US" altLang="ja-JP" dirty="0"/>
          </a:p>
          <a:p>
            <a:r>
              <a:rPr lang="ja-JP" altLang="en-US" dirty="0"/>
              <a:t>結合テストのシナリオ作成を経験</a:t>
            </a:r>
            <a:endParaRPr lang="en-US" altLang="ja-JP" dirty="0"/>
          </a:p>
          <a:p>
            <a:pPr marL="0" indent="0" algn="ctr">
              <a:buNone/>
            </a:pPr>
            <a:r>
              <a:rPr lang="ja-JP" altLang="en-US" b="1" dirty="0"/>
              <a:t>ＲＸ導入支援を任せていただけるように</a:t>
            </a:r>
            <a:endParaRPr lang="en-US" altLang="ja-JP" b="1" dirty="0"/>
          </a:p>
          <a:p>
            <a:pPr marL="0" indent="0">
              <a:buNone/>
            </a:pPr>
            <a:r>
              <a:rPr lang="ja-JP" altLang="en-US" dirty="0"/>
              <a:t>＜お客様対応＞</a:t>
            </a:r>
            <a:endParaRPr lang="en-US" altLang="ja-JP" dirty="0"/>
          </a:p>
          <a:p>
            <a:r>
              <a:rPr kumimoji="1" lang="ja-JP" altLang="en-US" dirty="0"/>
              <a:t>積極的</a:t>
            </a:r>
            <a:r>
              <a:rPr lang="ja-JP" altLang="en-US" dirty="0"/>
              <a:t>な</a:t>
            </a:r>
            <a:r>
              <a:rPr kumimoji="1" lang="ja-JP" altLang="en-US" dirty="0"/>
              <a:t>コミュニケーション</a:t>
            </a:r>
            <a:endParaRPr kumimoji="1" lang="en-US" altLang="ja-JP" dirty="0"/>
          </a:p>
          <a:p>
            <a:r>
              <a:rPr lang="ja-JP" altLang="en-US" dirty="0"/>
              <a:t>先輩方の考え方を知り、ズレを解消</a:t>
            </a:r>
            <a:endParaRPr kumimoji="1" lang="ja-JP" altLang="en-US" dirty="0"/>
          </a:p>
        </p:txBody>
      </p:sp>
      <p:sp>
        <p:nvSpPr>
          <p:cNvPr id="4" name="スライド番号プレースホルダー 3"/>
          <p:cNvSpPr>
            <a:spLocks noGrp="1"/>
          </p:cNvSpPr>
          <p:nvPr>
            <p:ph type="sldNum" sz="quarter" idx="12"/>
          </p:nvPr>
        </p:nvSpPr>
        <p:spPr/>
        <p:txBody>
          <a:bodyPr/>
          <a:lstStyle/>
          <a:p>
            <a:fld id="{5031FD98-8AE5-4285-8F4F-84935740E9FA}" type="slidenum">
              <a:rPr lang="ja-JP" altLang="en-US" smtClean="0"/>
              <a:pPr/>
              <a:t>33</a:t>
            </a:fld>
            <a:endParaRPr lang="ja-JP" altLang="en-US"/>
          </a:p>
        </p:txBody>
      </p:sp>
      <p:sp>
        <p:nvSpPr>
          <p:cNvPr id="5" name="テキスト プレースホルダー 4"/>
          <p:cNvSpPr>
            <a:spLocks noGrp="1"/>
          </p:cNvSpPr>
          <p:nvPr>
            <p:ph type="body" sz="quarter" idx="13"/>
          </p:nvPr>
        </p:nvSpPr>
        <p:spPr/>
        <p:txBody>
          <a:bodyPr/>
          <a:lstStyle/>
          <a:p>
            <a:r>
              <a:rPr lang="ja-JP" altLang="en-US" dirty="0"/>
              <a:t>この一年間で得た</a:t>
            </a:r>
            <a:r>
              <a:rPr kumimoji="1" lang="ja-JP" altLang="en-US" dirty="0"/>
              <a:t>弱み</a:t>
            </a:r>
          </a:p>
        </p:txBody>
      </p:sp>
    </p:spTree>
    <p:extLst>
      <p:ext uri="{BB962C8B-B14F-4D97-AF65-F5344CB8AC3E}">
        <p14:creationId xmlns:p14="http://schemas.microsoft.com/office/powerpoint/2010/main" xmlns="" val="2325253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92568" y="1825625"/>
            <a:ext cx="6962655" cy="4351338"/>
          </a:xfrm>
        </p:spPr>
        <p:txBody>
          <a:bodyPr>
            <a:normAutofit/>
          </a:bodyPr>
          <a:lstStyle/>
          <a:p>
            <a:pPr marL="514350" indent="-514350">
              <a:buFont typeface="+mj-lt"/>
              <a:buAutoNum type="arabicPeriod"/>
            </a:pPr>
            <a:r>
              <a:rPr lang="ja-JP" altLang="en-US" sz="3600" dirty="0">
                <a:solidFill>
                  <a:schemeClr val="bg1">
                    <a:lumMod val="65000"/>
                  </a:schemeClr>
                </a:solidFill>
                <a:latin typeface="メイリオ" panose="020B0604030504040204" pitchFamily="50" charset="-128"/>
                <a:ea typeface="メイリオ" panose="020B0604030504040204" pitchFamily="50" charset="-128"/>
              </a:rPr>
              <a:t>業務内容と振り返り</a:t>
            </a:r>
            <a:endParaRPr lang="en-US" altLang="ja-JP" sz="3600" dirty="0">
              <a:solidFill>
                <a:schemeClr val="bg1">
                  <a:lumMod val="65000"/>
                </a:schemeClr>
              </a:solidFill>
              <a:latin typeface="メイリオ" panose="020B0604030504040204" pitchFamily="50" charset="-128"/>
              <a:ea typeface="メイリオ" panose="020B0604030504040204" pitchFamily="50" charset="-128"/>
            </a:endParaRPr>
          </a:p>
          <a:p>
            <a:pPr marL="514350" indent="-514350">
              <a:buFont typeface="+mj-lt"/>
              <a:buAutoNum type="arabicPeriod"/>
            </a:pPr>
            <a:r>
              <a:rPr lang="ja-JP" altLang="en-US" sz="3600" dirty="0" smtClean="0">
                <a:solidFill>
                  <a:schemeClr val="bg1">
                    <a:lumMod val="65000"/>
                  </a:schemeClr>
                </a:solidFill>
                <a:latin typeface="メイリオ" panose="020B0604030504040204" pitchFamily="50" charset="-128"/>
                <a:ea typeface="メイリオ" panose="020B0604030504040204" pitchFamily="50" charset="-128"/>
              </a:rPr>
              <a:t>成果</a:t>
            </a:r>
            <a:endParaRPr lang="en-US" altLang="ja-JP" sz="3600" dirty="0" smtClean="0">
              <a:solidFill>
                <a:schemeClr val="bg1">
                  <a:lumMod val="65000"/>
                </a:schemeClr>
              </a:solidFill>
              <a:latin typeface="メイリオ" panose="020B0604030504040204" pitchFamily="50" charset="-128"/>
              <a:ea typeface="メイリオ" panose="020B0604030504040204" pitchFamily="50" charset="-128"/>
            </a:endParaRPr>
          </a:p>
          <a:p>
            <a:pPr marL="514350" indent="-514350">
              <a:buFont typeface="+mj-lt"/>
              <a:buAutoNum type="arabicPeriod"/>
            </a:pPr>
            <a:r>
              <a:rPr lang="ja-JP" altLang="en-US" sz="3600" dirty="0" smtClean="0">
                <a:solidFill>
                  <a:schemeClr val="bg1">
                    <a:lumMod val="65000"/>
                  </a:schemeClr>
                </a:solidFill>
                <a:latin typeface="メイリオ" panose="020B0604030504040204" pitchFamily="50" charset="-128"/>
                <a:ea typeface="メイリオ" panose="020B0604030504040204" pitchFamily="50" charset="-128"/>
              </a:rPr>
              <a:t>この</a:t>
            </a:r>
            <a:r>
              <a:rPr lang="ja-JP" altLang="en-US" sz="3600" dirty="0">
                <a:solidFill>
                  <a:schemeClr val="bg1">
                    <a:lumMod val="65000"/>
                  </a:schemeClr>
                </a:solidFill>
                <a:latin typeface="メイリオ" panose="020B0604030504040204" pitchFamily="50" charset="-128"/>
                <a:ea typeface="メイリオ" panose="020B0604030504040204" pitchFamily="50" charset="-128"/>
              </a:rPr>
              <a:t>一年間で得た弱みと強み</a:t>
            </a:r>
            <a:endParaRPr lang="en-US" altLang="ja-JP" sz="3600" dirty="0">
              <a:solidFill>
                <a:schemeClr val="bg1">
                  <a:lumMod val="65000"/>
                </a:schemeClr>
              </a:solidFill>
              <a:latin typeface="メイリオ" panose="020B0604030504040204" pitchFamily="50" charset="-128"/>
              <a:ea typeface="メイリオ" panose="020B0604030504040204" pitchFamily="50" charset="-128"/>
            </a:endParaRPr>
          </a:p>
          <a:p>
            <a:pPr marL="514350" indent="-514350">
              <a:buFont typeface="+mj-lt"/>
              <a:buAutoNum type="arabicPeriod"/>
            </a:pPr>
            <a:r>
              <a:rPr lang="ja-JP" altLang="en-US" sz="3600" dirty="0">
                <a:latin typeface="メイリオ" panose="020B0604030504040204" pitchFamily="50" charset="-128"/>
                <a:ea typeface="メイリオ" panose="020B0604030504040204" pitchFamily="50" charset="-128"/>
              </a:rPr>
              <a:t>今後の展望</a:t>
            </a:r>
            <a:endParaRPr lang="en-US" altLang="ja-JP" sz="36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5031FD98-8AE5-4285-8F4F-84935740E9FA}" type="slidenum">
              <a:rPr lang="ja-JP" altLang="en-US" smtClean="0"/>
              <a:pPr/>
              <a:t>34</a:t>
            </a:fld>
            <a:endParaRPr lang="ja-JP" altLang="en-US"/>
          </a:p>
        </p:txBody>
      </p:sp>
      <p:sp>
        <p:nvSpPr>
          <p:cNvPr id="6" name="Rectangle 6"/>
          <p:cNvSpPr>
            <a:spLocks noChangeArrowheads="1"/>
          </p:cNvSpPr>
          <p:nvPr/>
        </p:nvSpPr>
        <p:spPr bwMode="auto">
          <a:xfrm>
            <a:off x="0" y="0"/>
            <a:ext cx="1892300" cy="6858000"/>
          </a:xfrm>
          <a:prstGeom prst="rect">
            <a:avLst/>
          </a:prstGeom>
          <a:solidFill>
            <a:srgbClr val="0071BC"/>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eaLnBrk="0" hangingPunct="0">
              <a:defRPr kumimoji="1" sz="2200">
                <a:solidFill>
                  <a:srgbClr val="4D4D4D"/>
                </a:solidFill>
                <a:latin typeface="Arial" panose="020B0604020202020204" pitchFamily="34" charset="0"/>
                <a:ea typeface="メイリオ" panose="020B0604030504040204" pitchFamily="50" charset="-128"/>
              </a:defRPr>
            </a:lvl1pPr>
            <a:lvl2pPr marL="742950" indent="-285750" eaLnBrk="0" hangingPunct="0">
              <a:defRPr kumimoji="1" sz="2200">
                <a:solidFill>
                  <a:srgbClr val="4D4D4D"/>
                </a:solidFill>
                <a:latin typeface="Arial" panose="020B0604020202020204" pitchFamily="34" charset="0"/>
                <a:ea typeface="メイリオ" panose="020B0604030504040204" pitchFamily="50" charset="-128"/>
              </a:defRPr>
            </a:lvl2pPr>
            <a:lvl3pPr marL="1143000" indent="-228600" eaLnBrk="0" hangingPunct="0">
              <a:defRPr kumimoji="1" sz="2200">
                <a:solidFill>
                  <a:srgbClr val="4D4D4D"/>
                </a:solidFill>
                <a:latin typeface="Arial" panose="020B0604020202020204" pitchFamily="34" charset="0"/>
                <a:ea typeface="メイリオ" panose="020B0604030504040204" pitchFamily="50" charset="-128"/>
              </a:defRPr>
            </a:lvl3pPr>
            <a:lvl4pPr marL="1600200" indent="-228600" eaLnBrk="0" hangingPunct="0">
              <a:defRPr kumimoji="1" sz="2200">
                <a:solidFill>
                  <a:srgbClr val="4D4D4D"/>
                </a:solidFill>
                <a:latin typeface="Arial" panose="020B0604020202020204" pitchFamily="34" charset="0"/>
                <a:ea typeface="メイリオ" panose="020B0604030504040204" pitchFamily="50" charset="-128"/>
              </a:defRPr>
            </a:lvl4pPr>
            <a:lvl5pPr marL="2057400" indent="-228600" eaLnBrk="0" hangingPunct="0">
              <a:defRPr kumimoji="1" sz="2200">
                <a:solidFill>
                  <a:srgbClr val="4D4D4D"/>
                </a:solidFill>
                <a:latin typeface="Arial" panose="020B0604020202020204" pitchFamily="34" charset="0"/>
                <a:ea typeface="メイリオ" panose="020B0604030504040204" pitchFamily="50" charset="-128"/>
              </a:defRPr>
            </a:lvl5pPr>
            <a:lvl6pPr marL="25146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6pPr>
            <a:lvl7pPr marL="29718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7pPr>
            <a:lvl8pPr marL="34290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8pPr>
            <a:lvl9pPr marL="38862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9pPr>
          </a:lstStyle>
          <a:p>
            <a:pPr eaLnBrk="1" hangingPunct="1">
              <a:lnSpc>
                <a:spcPct val="140000"/>
              </a:lnSpc>
              <a:spcBef>
                <a:spcPct val="10000"/>
              </a:spcBef>
              <a:defRPr/>
            </a:pPr>
            <a:endParaRPr lang="en-US" altLang="ja-JP"/>
          </a:p>
        </p:txBody>
      </p:sp>
      <p:sp>
        <p:nvSpPr>
          <p:cNvPr id="7" name="テキスト ボックス 6"/>
          <p:cNvSpPr txBox="1"/>
          <p:nvPr/>
        </p:nvSpPr>
        <p:spPr>
          <a:xfrm>
            <a:off x="65941" y="365125"/>
            <a:ext cx="1736226" cy="769441"/>
          </a:xfrm>
          <a:prstGeom prst="rect">
            <a:avLst/>
          </a:prstGeom>
          <a:noFill/>
        </p:spPr>
        <p:txBody>
          <a:bodyPr wrap="square" rtlCol="0">
            <a:spAutoFit/>
          </a:bodyPr>
          <a:lstStyle/>
          <a:p>
            <a:pPr algn="ctr"/>
            <a:r>
              <a:rPr kumimoji="1" lang="ja-JP" altLang="en-US" sz="4400" b="1" dirty="0">
                <a:solidFill>
                  <a:schemeClr val="bg1"/>
                </a:solidFill>
                <a:latin typeface="メイリオ" panose="020B0604030504040204" pitchFamily="50" charset="-128"/>
                <a:ea typeface="メイリオ" panose="020B0604030504040204" pitchFamily="50" charset="-128"/>
              </a:rPr>
              <a:t>目次</a:t>
            </a:r>
          </a:p>
        </p:txBody>
      </p:sp>
    </p:spTree>
    <p:extLst>
      <p:ext uri="{BB962C8B-B14F-4D97-AF65-F5344CB8AC3E}">
        <p14:creationId xmlns:p14="http://schemas.microsoft.com/office/powerpoint/2010/main" xmlns="" val="1122969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目指す将来像</a:t>
            </a:r>
            <a:endParaRPr kumimoji="1" lang="ja-JP" altLang="en-US" dirty="0"/>
          </a:p>
        </p:txBody>
      </p:sp>
      <p:sp>
        <p:nvSpPr>
          <p:cNvPr id="3" name="コンテンツ プレースホルダー 2"/>
          <p:cNvSpPr>
            <a:spLocks noGrp="1"/>
          </p:cNvSpPr>
          <p:nvPr>
            <p:ph idx="1"/>
          </p:nvPr>
        </p:nvSpPr>
        <p:spPr>
          <a:xfrm>
            <a:off x="628650" y="1825624"/>
            <a:ext cx="7886700" cy="4943886"/>
          </a:xfrm>
        </p:spPr>
        <p:txBody>
          <a:bodyPr>
            <a:normAutofit fontScale="92500" lnSpcReduction="20000"/>
          </a:bodyPr>
          <a:lstStyle/>
          <a:p>
            <a:r>
              <a:rPr lang="ja-JP" altLang="ja-JP" dirty="0"/>
              <a:t>１年後</a:t>
            </a:r>
            <a:endParaRPr lang="en-US" altLang="ja-JP" dirty="0"/>
          </a:p>
          <a:p>
            <a:pPr marL="0" indent="0" algn="ctr">
              <a:buNone/>
            </a:pPr>
            <a:r>
              <a:rPr lang="ja-JP" altLang="en-US" b="1" dirty="0"/>
              <a:t>下流工程を安心して任せていただけるような</a:t>
            </a:r>
            <a:endParaRPr lang="en-US" altLang="ja-JP" b="1" dirty="0"/>
          </a:p>
          <a:p>
            <a:pPr marL="0" indent="0" algn="ctr">
              <a:buNone/>
            </a:pPr>
            <a:r>
              <a:rPr lang="ja-JP" altLang="en-US" b="1" dirty="0"/>
              <a:t>精度の高い</a:t>
            </a:r>
            <a:r>
              <a:rPr lang="en-US" altLang="ja-JP" b="1" dirty="0"/>
              <a:t>PG/</a:t>
            </a:r>
            <a:r>
              <a:rPr lang="ja-JP" altLang="en-US" b="1" dirty="0"/>
              <a:t>テスター</a:t>
            </a:r>
            <a:endParaRPr lang="ja-JP" altLang="ja-JP" b="1" dirty="0"/>
          </a:p>
          <a:p>
            <a:r>
              <a:rPr lang="ja-JP" altLang="ja-JP" dirty="0"/>
              <a:t>３年後</a:t>
            </a:r>
            <a:endParaRPr lang="en-US" altLang="ja-JP" dirty="0"/>
          </a:p>
          <a:p>
            <a:pPr marL="0" indent="0" algn="ctr">
              <a:buNone/>
            </a:pPr>
            <a:r>
              <a:rPr lang="ja-JP" altLang="en-US" b="1" dirty="0"/>
              <a:t>設計を含め、製造のチームリーダーができる</a:t>
            </a:r>
            <a:endParaRPr lang="ja-JP" altLang="ja-JP" b="1" dirty="0"/>
          </a:p>
          <a:p>
            <a:r>
              <a:rPr lang="ja-JP" altLang="ja-JP" dirty="0"/>
              <a:t>５年後</a:t>
            </a:r>
            <a:endParaRPr lang="en-US" altLang="ja-JP" dirty="0"/>
          </a:p>
          <a:p>
            <a:pPr marL="0" indent="0" algn="ctr">
              <a:buNone/>
            </a:pPr>
            <a:r>
              <a:rPr lang="ja-JP" altLang="en-US" b="1" dirty="0"/>
              <a:t>お客様先で要望をヒアリング</a:t>
            </a:r>
            <a:endParaRPr lang="en-US" altLang="ja-JP" b="1" dirty="0"/>
          </a:p>
          <a:p>
            <a:pPr marL="0" indent="0" algn="ctr">
              <a:buNone/>
            </a:pPr>
            <a:r>
              <a:rPr lang="ja-JP" altLang="ja-JP" b="1" dirty="0"/>
              <a:t>開発プロジェクト</a:t>
            </a:r>
            <a:r>
              <a:rPr lang="ja-JP" altLang="en-US" b="1" dirty="0"/>
              <a:t>で</a:t>
            </a:r>
            <a:r>
              <a:rPr lang="ja-JP" altLang="ja-JP" b="1" dirty="0"/>
              <a:t>要件定義者として</a:t>
            </a:r>
            <a:endParaRPr lang="en-US" altLang="ja-JP" b="1" dirty="0"/>
          </a:p>
          <a:p>
            <a:pPr marL="0" indent="0" algn="ctr">
              <a:buNone/>
            </a:pPr>
            <a:r>
              <a:rPr lang="ja-JP" altLang="ja-JP" b="1" dirty="0"/>
              <a:t>上流工程から携わる</a:t>
            </a:r>
            <a:endParaRPr lang="en-US" altLang="ja-JP" b="1" dirty="0"/>
          </a:p>
          <a:p>
            <a:endParaRPr kumimoji="1" lang="ja-JP" altLang="en-US" dirty="0"/>
          </a:p>
        </p:txBody>
      </p:sp>
      <p:sp>
        <p:nvSpPr>
          <p:cNvPr id="4" name="テキスト プレースホルダー 3"/>
          <p:cNvSpPr>
            <a:spLocks noGrp="1"/>
          </p:cNvSpPr>
          <p:nvPr>
            <p:ph type="body" sz="quarter" idx="13"/>
          </p:nvPr>
        </p:nvSpPr>
        <p:spPr/>
        <p:txBody>
          <a:bodyPr/>
          <a:lstStyle/>
          <a:p>
            <a:r>
              <a:rPr kumimoji="1" lang="ja-JP" altLang="en-US" dirty="0"/>
              <a:t>今後の展望</a:t>
            </a:r>
          </a:p>
        </p:txBody>
      </p:sp>
      <p:sp>
        <p:nvSpPr>
          <p:cNvPr id="5" name="スライド番号プレースホルダー 4"/>
          <p:cNvSpPr>
            <a:spLocks noGrp="1"/>
          </p:cNvSpPr>
          <p:nvPr>
            <p:ph type="sldNum" sz="quarter" idx="12"/>
          </p:nvPr>
        </p:nvSpPr>
        <p:spPr/>
        <p:txBody>
          <a:bodyPr/>
          <a:lstStyle/>
          <a:p>
            <a:fld id="{5031FD98-8AE5-4285-8F4F-84935740E9FA}" type="slidenum">
              <a:rPr lang="ja-JP" altLang="en-US" smtClean="0"/>
              <a:pPr/>
              <a:t>35</a:t>
            </a:fld>
            <a:endParaRPr lang="ja-JP" altLang="en-US"/>
          </a:p>
        </p:txBody>
      </p:sp>
    </p:spTree>
    <p:extLst>
      <p:ext uri="{BB962C8B-B14F-4D97-AF65-F5344CB8AC3E}">
        <p14:creationId xmlns:p14="http://schemas.microsoft.com/office/powerpoint/2010/main" xmlns="" val="3020568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最後に</a:t>
            </a:r>
            <a:endParaRPr kumimoji="1" lang="ja-JP" altLang="en-US" dirty="0"/>
          </a:p>
        </p:txBody>
      </p:sp>
      <p:sp>
        <p:nvSpPr>
          <p:cNvPr id="3" name="コンテンツ プレースホルダー 2"/>
          <p:cNvSpPr>
            <a:spLocks noGrp="1"/>
          </p:cNvSpPr>
          <p:nvPr>
            <p:ph idx="1"/>
          </p:nvPr>
        </p:nvSpPr>
        <p:spPr>
          <a:xfrm>
            <a:off x="628650" y="1825624"/>
            <a:ext cx="7886700" cy="4943886"/>
          </a:xfrm>
        </p:spPr>
        <p:txBody>
          <a:bodyPr>
            <a:normAutofit/>
          </a:bodyPr>
          <a:lstStyle/>
          <a:p>
            <a:pPr>
              <a:buNone/>
            </a:pPr>
            <a:r>
              <a:rPr lang="ja-JP" altLang="en-US" dirty="0" smtClean="0"/>
              <a:t>この１年間、</a:t>
            </a:r>
            <a:endParaRPr lang="en-US" altLang="ja-JP" dirty="0" smtClean="0"/>
          </a:p>
          <a:p>
            <a:pPr>
              <a:buNone/>
            </a:pPr>
            <a:r>
              <a:rPr lang="ja-JP" altLang="en-US" dirty="0" smtClean="0"/>
              <a:t>たくさんの</a:t>
            </a:r>
            <a:r>
              <a:rPr lang="ja-JP" altLang="en-US" dirty="0" smtClean="0"/>
              <a:t>先輩方に</a:t>
            </a:r>
            <a:r>
              <a:rPr lang="ja-JP" altLang="en-US" dirty="0" smtClean="0"/>
              <a:t>支えていただき</a:t>
            </a:r>
            <a:r>
              <a:rPr lang="ja-JP" altLang="en-US" dirty="0" smtClean="0"/>
              <a:t>、</a:t>
            </a:r>
            <a:endParaRPr lang="en-US" altLang="ja-JP" dirty="0" smtClean="0"/>
          </a:p>
          <a:p>
            <a:pPr>
              <a:buNone/>
            </a:pPr>
            <a:r>
              <a:rPr lang="ja-JP" altLang="en-US" dirty="0" smtClean="0"/>
              <a:t>そして</a:t>
            </a:r>
            <a:r>
              <a:rPr lang="ja-JP" altLang="en-US" dirty="0" smtClean="0"/>
              <a:t>同期と励ましあいながら、</a:t>
            </a:r>
            <a:endParaRPr lang="en-US" altLang="ja-JP" dirty="0" smtClean="0"/>
          </a:p>
          <a:p>
            <a:pPr>
              <a:buNone/>
            </a:pPr>
            <a:r>
              <a:rPr lang="ja-JP" altLang="en-US" dirty="0" smtClean="0"/>
              <a:t>成長</a:t>
            </a:r>
            <a:r>
              <a:rPr lang="ja-JP" altLang="en-US" dirty="0" smtClean="0"/>
              <a:t>することができました。</a:t>
            </a:r>
            <a:endParaRPr lang="en-US" altLang="ja-JP" dirty="0" smtClean="0"/>
          </a:p>
          <a:p>
            <a:pPr>
              <a:buNone/>
            </a:pPr>
            <a:endParaRPr lang="en-US" altLang="ja-JP" dirty="0" smtClean="0"/>
          </a:p>
          <a:p>
            <a:pPr>
              <a:buNone/>
            </a:pPr>
            <a:r>
              <a:rPr lang="ja-JP" altLang="en-US" dirty="0" smtClean="0"/>
              <a:t>今後も、先輩方、</a:t>
            </a:r>
            <a:r>
              <a:rPr lang="en-US" altLang="ja-JP" dirty="0" smtClean="0">
                <a:latin typeface="+mn-ea"/>
              </a:rPr>
              <a:t>GAKUEN</a:t>
            </a:r>
            <a:r>
              <a:rPr lang="ja-JP" altLang="en-US" dirty="0" smtClean="0"/>
              <a:t>事業部に</a:t>
            </a:r>
            <a:endParaRPr lang="en-US" altLang="ja-JP" dirty="0" smtClean="0"/>
          </a:p>
          <a:p>
            <a:pPr>
              <a:buNone/>
            </a:pPr>
            <a:r>
              <a:rPr lang="ja-JP" altLang="en-US" dirty="0" smtClean="0"/>
              <a:t>恩返しができるよう努力して</a:t>
            </a:r>
            <a:r>
              <a:rPr lang="ja-JP" altLang="en-US" dirty="0" smtClean="0"/>
              <a:t>いきます</a:t>
            </a:r>
            <a:r>
              <a:rPr kumimoji="1" lang="ja-JP" altLang="en-US" dirty="0" smtClean="0"/>
              <a:t>。</a:t>
            </a:r>
            <a:endParaRPr kumimoji="1" lang="ja-JP" altLang="en-US" dirty="0"/>
          </a:p>
        </p:txBody>
      </p:sp>
      <p:sp>
        <p:nvSpPr>
          <p:cNvPr id="5" name="スライド番号プレースホルダー 4"/>
          <p:cNvSpPr>
            <a:spLocks noGrp="1"/>
          </p:cNvSpPr>
          <p:nvPr>
            <p:ph type="sldNum" sz="quarter" idx="12"/>
          </p:nvPr>
        </p:nvSpPr>
        <p:spPr/>
        <p:txBody>
          <a:bodyPr/>
          <a:lstStyle/>
          <a:p>
            <a:fld id="{5031FD98-8AE5-4285-8F4F-84935740E9FA}" type="slidenum">
              <a:rPr lang="ja-JP" altLang="en-US" smtClean="0"/>
              <a:pPr/>
              <a:t>36</a:t>
            </a:fld>
            <a:endParaRPr lang="ja-JP" altLang="en-US" dirty="0"/>
          </a:p>
        </p:txBody>
      </p:sp>
    </p:spTree>
    <p:extLst>
      <p:ext uri="{BB962C8B-B14F-4D97-AF65-F5344CB8AC3E}">
        <p14:creationId xmlns:p14="http://schemas.microsoft.com/office/powerpoint/2010/main" xmlns="" val="3020568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628650" y="2592129"/>
            <a:ext cx="7886700" cy="1325563"/>
          </a:xfrm>
        </p:spPr>
        <p:txBody>
          <a:bodyPr>
            <a:normAutofit/>
          </a:bodyPr>
          <a:lstStyle/>
          <a:p>
            <a:pPr algn="ctr"/>
            <a:r>
              <a:rPr lang="ja-JP" altLang="en-US" sz="4000" b="1" dirty="0">
                <a:latin typeface="メイリオ" panose="020B0604030504040204" pitchFamily="50" charset="-128"/>
                <a:ea typeface="メイリオ" panose="020B0604030504040204" pitchFamily="50" charset="-128"/>
              </a:rPr>
              <a:t>ご清聴ありがとうございました</a:t>
            </a:r>
            <a:endParaRPr kumimoji="1" lang="ja-JP" altLang="en-US" sz="3600" b="1" dirty="0">
              <a:latin typeface="メイリオ" panose="020B0604030504040204" pitchFamily="50" charset="-128"/>
              <a:ea typeface="メイリオ" panose="020B0604030504040204" pitchFamily="50" charset="-128"/>
            </a:endParaRPr>
          </a:p>
        </p:txBody>
      </p:sp>
      <p:sp>
        <p:nvSpPr>
          <p:cNvPr id="2" name="スライド番号プレースホルダー 1"/>
          <p:cNvSpPr>
            <a:spLocks noGrp="1"/>
          </p:cNvSpPr>
          <p:nvPr>
            <p:ph type="sldNum" sz="quarter" idx="12"/>
          </p:nvPr>
        </p:nvSpPr>
        <p:spPr/>
        <p:txBody>
          <a:bodyPr/>
          <a:lstStyle/>
          <a:p>
            <a:fld id="{5031FD98-8AE5-4285-8F4F-84935740E9FA}" type="slidenum">
              <a:rPr lang="ja-JP" altLang="en-US" smtClean="0"/>
              <a:pPr/>
              <a:t>37</a:t>
            </a:fld>
            <a:endParaRPr lang="ja-JP" altLang="en-US"/>
          </a:p>
        </p:txBody>
      </p:sp>
    </p:spTree>
    <p:extLst>
      <p:ext uri="{BB962C8B-B14F-4D97-AF65-F5344CB8AC3E}">
        <p14:creationId xmlns:p14="http://schemas.microsoft.com/office/powerpoint/2010/main" xmlns="" val="18540694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031FD98-8AE5-4285-8F4F-84935740E9FA}" type="slidenum">
              <a:rPr lang="ja-JP" altLang="en-US" smtClean="0"/>
              <a:pPr/>
              <a:t>38</a:t>
            </a:fld>
            <a:endParaRPr lang="ja-JP" altLang="en-US"/>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8" name="テキスト ボックス 7"/>
          <p:cNvSpPr txBox="1"/>
          <p:nvPr/>
        </p:nvSpPr>
        <p:spPr>
          <a:xfrm>
            <a:off x="628650" y="2993538"/>
            <a:ext cx="2492477" cy="646331"/>
          </a:xfrm>
          <a:prstGeom prst="rect">
            <a:avLst/>
          </a:prstGeom>
          <a:noFill/>
        </p:spPr>
        <p:txBody>
          <a:bodyPr wrap="square" rtlCol="0">
            <a:spAutoFit/>
          </a:bodyPr>
          <a:lstStyle/>
          <a:p>
            <a:r>
              <a:rPr kumimoji="1" lang="en-US" altLang="ja-JP" dirty="0"/>
              <a:t>Base </a:t>
            </a:r>
            <a:r>
              <a:rPr kumimoji="1" lang="ja-JP" altLang="en-US" dirty="0"/>
              <a:t>教務</a:t>
            </a:r>
            <a:endParaRPr kumimoji="1" lang="en-US" altLang="ja-JP" dirty="0"/>
          </a:p>
          <a:p>
            <a:r>
              <a:rPr lang="ja-JP" altLang="en-US" dirty="0"/>
              <a:t>・</a:t>
            </a:r>
            <a:endParaRPr kumimoji="1" lang="ja-JP" altLang="en-US" dirty="0"/>
          </a:p>
        </p:txBody>
      </p:sp>
      <p:sp>
        <p:nvSpPr>
          <p:cNvPr id="9" name="テキスト ボックス 8"/>
          <p:cNvSpPr txBox="1"/>
          <p:nvPr/>
        </p:nvSpPr>
        <p:spPr>
          <a:xfrm>
            <a:off x="3848715" y="2893600"/>
            <a:ext cx="2492477" cy="646331"/>
          </a:xfrm>
          <a:prstGeom prst="rect">
            <a:avLst/>
          </a:prstGeom>
          <a:noFill/>
        </p:spPr>
        <p:txBody>
          <a:bodyPr wrap="square" rtlCol="0">
            <a:spAutoFit/>
          </a:bodyPr>
          <a:lstStyle/>
          <a:p>
            <a:r>
              <a:rPr lang="ja-JP" altLang="en-US" dirty="0"/>
              <a:t>出欠</a:t>
            </a:r>
            <a:endParaRPr kumimoji="1" lang="en-US" altLang="ja-JP" dirty="0"/>
          </a:p>
          <a:p>
            <a:r>
              <a:rPr lang="ja-JP" altLang="en-US" dirty="0"/>
              <a:t>・</a:t>
            </a:r>
            <a:endParaRPr kumimoji="1" lang="ja-JP" altLang="en-US" dirty="0"/>
          </a:p>
        </p:txBody>
      </p:sp>
      <p:sp>
        <p:nvSpPr>
          <p:cNvPr id="10" name="テキスト ボックス 9"/>
          <p:cNvSpPr txBox="1"/>
          <p:nvPr/>
        </p:nvSpPr>
        <p:spPr>
          <a:xfrm>
            <a:off x="6022873" y="2713002"/>
            <a:ext cx="2492477" cy="646331"/>
          </a:xfrm>
          <a:prstGeom prst="rect">
            <a:avLst/>
          </a:prstGeom>
          <a:noFill/>
        </p:spPr>
        <p:txBody>
          <a:bodyPr wrap="square" rtlCol="0">
            <a:spAutoFit/>
          </a:bodyPr>
          <a:lstStyle/>
          <a:p>
            <a:r>
              <a:rPr kumimoji="1" lang="ja-JP" altLang="en-US" dirty="0"/>
              <a:t>教室</a:t>
            </a:r>
            <a:endParaRPr kumimoji="1" lang="en-US" altLang="ja-JP" dirty="0"/>
          </a:p>
          <a:p>
            <a:r>
              <a:rPr lang="ja-JP" altLang="en-US" dirty="0"/>
              <a:t>・</a:t>
            </a:r>
            <a:endParaRPr kumimoji="1" lang="ja-JP" altLang="en-US" dirty="0"/>
          </a:p>
        </p:txBody>
      </p:sp>
    </p:spTree>
    <p:extLst>
      <p:ext uri="{BB962C8B-B14F-4D97-AF65-F5344CB8AC3E}">
        <p14:creationId xmlns:p14="http://schemas.microsoft.com/office/powerpoint/2010/main" xmlns="" val="4164624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なんでもできるＳＥに</a:t>
            </a:r>
          </a:p>
        </p:txBody>
      </p:sp>
      <p:sp>
        <p:nvSpPr>
          <p:cNvPr id="3" name="コンテンツ プレースホルダー 2"/>
          <p:cNvSpPr>
            <a:spLocks noGrp="1"/>
          </p:cNvSpPr>
          <p:nvPr>
            <p:ph idx="1"/>
          </p:nvPr>
        </p:nvSpPr>
        <p:spPr/>
        <p:txBody>
          <a:bodyPr>
            <a:normAutofit/>
          </a:bodyPr>
          <a:lstStyle/>
          <a:p>
            <a:r>
              <a:rPr lang="ja-JP" altLang="en-US" dirty="0"/>
              <a:t>上流・下流工程どちらにも強い</a:t>
            </a:r>
            <a:r>
              <a:rPr lang="en-US" altLang="ja-JP" dirty="0"/>
              <a:t>SE</a:t>
            </a:r>
          </a:p>
          <a:p>
            <a:r>
              <a:rPr lang="ja-JP" altLang="en-US" dirty="0"/>
              <a:t>お客様に仕事を任せていただけるように</a:t>
            </a:r>
            <a:endParaRPr lang="en-US" altLang="ja-JP" dirty="0"/>
          </a:p>
          <a:p>
            <a:pPr marL="0" indent="0">
              <a:buNone/>
            </a:pPr>
            <a:endParaRPr lang="ja-JP" altLang="en-US" sz="2400" dirty="0"/>
          </a:p>
        </p:txBody>
      </p:sp>
      <p:sp>
        <p:nvSpPr>
          <p:cNvPr id="51" name="テキスト プレースホルダー 50"/>
          <p:cNvSpPr>
            <a:spLocks noGrp="1"/>
          </p:cNvSpPr>
          <p:nvPr>
            <p:ph type="body" sz="quarter" idx="13"/>
          </p:nvPr>
        </p:nvSpPr>
        <p:spPr/>
        <p:txBody>
          <a:bodyPr>
            <a:normAutofit/>
          </a:bodyPr>
          <a:lstStyle/>
          <a:p>
            <a:r>
              <a:rPr kumimoji="1" lang="ja-JP" altLang="en-US" dirty="0"/>
              <a:t>振り返り</a:t>
            </a:r>
          </a:p>
        </p:txBody>
      </p:sp>
      <p:grpSp>
        <p:nvGrpSpPr>
          <p:cNvPr id="4" name="グループ化 3"/>
          <p:cNvGrpSpPr/>
          <p:nvPr/>
        </p:nvGrpSpPr>
        <p:grpSpPr>
          <a:xfrm>
            <a:off x="575383" y="3361048"/>
            <a:ext cx="7948845" cy="2524325"/>
            <a:chOff x="575383" y="3862497"/>
            <a:chExt cx="7948845" cy="2524325"/>
          </a:xfrm>
        </p:grpSpPr>
        <p:grpSp>
          <p:nvGrpSpPr>
            <p:cNvPr id="35" name="グループ化 34"/>
            <p:cNvGrpSpPr/>
            <p:nvPr/>
          </p:nvGrpSpPr>
          <p:grpSpPr>
            <a:xfrm>
              <a:off x="575383" y="5032705"/>
              <a:ext cx="7948845" cy="1354117"/>
              <a:chOff x="246909" y="3848465"/>
              <a:chExt cx="7948845" cy="1354117"/>
            </a:xfrm>
          </p:grpSpPr>
          <p:sp>
            <p:nvSpPr>
              <p:cNvPr id="36" name="矢印: 五方向 35"/>
              <p:cNvSpPr/>
              <p:nvPr/>
            </p:nvSpPr>
            <p:spPr>
              <a:xfrm>
                <a:off x="567693" y="4501246"/>
                <a:ext cx="1580518" cy="701336"/>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新人研修</a:t>
                </a:r>
              </a:p>
            </p:txBody>
          </p:sp>
          <p:cxnSp>
            <p:nvCxnSpPr>
              <p:cNvPr id="37" name="直線矢印コネクタ 36"/>
              <p:cNvCxnSpPr/>
              <p:nvPr/>
            </p:nvCxnSpPr>
            <p:spPr>
              <a:xfrm>
                <a:off x="309054" y="4001294"/>
                <a:ext cx="78867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矢印: 五方向 37"/>
              <p:cNvSpPr/>
              <p:nvPr/>
            </p:nvSpPr>
            <p:spPr>
              <a:xfrm>
                <a:off x="2214489" y="4485526"/>
                <a:ext cx="2428531" cy="701336"/>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事業部研修</a:t>
                </a:r>
              </a:p>
            </p:txBody>
          </p:sp>
          <p:sp>
            <p:nvSpPr>
              <p:cNvPr id="39" name="矢印: 五方向 38"/>
              <p:cNvSpPr/>
              <p:nvPr/>
            </p:nvSpPr>
            <p:spPr>
              <a:xfrm>
                <a:off x="4703573" y="4460929"/>
                <a:ext cx="1546306" cy="701336"/>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ＰＤ課研修</a:t>
                </a:r>
              </a:p>
            </p:txBody>
          </p:sp>
          <p:cxnSp>
            <p:nvCxnSpPr>
              <p:cNvPr id="40" name="直線コネクタ 39"/>
              <p:cNvCxnSpPr/>
              <p:nvPr/>
            </p:nvCxnSpPr>
            <p:spPr>
              <a:xfrm>
                <a:off x="559293" y="3879542"/>
                <a:ext cx="0" cy="2485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cxnSpLocks/>
              </p:cNvCxnSpPr>
              <p:nvPr/>
            </p:nvCxnSpPr>
            <p:spPr>
              <a:xfrm>
                <a:off x="2158763" y="3881019"/>
                <a:ext cx="0" cy="2485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4672624" y="3882496"/>
                <a:ext cx="0" cy="2485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246909" y="4180348"/>
                <a:ext cx="923278"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４月</a:t>
                </a:r>
              </a:p>
            </p:txBody>
          </p:sp>
          <p:sp>
            <p:nvSpPr>
              <p:cNvPr id="44" name="テキスト ボックス 43"/>
              <p:cNvSpPr txBox="1"/>
              <p:nvPr/>
            </p:nvSpPr>
            <p:spPr>
              <a:xfrm>
                <a:off x="1855250" y="4181848"/>
                <a:ext cx="923278"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６月</a:t>
                </a:r>
              </a:p>
            </p:txBody>
          </p:sp>
          <p:sp>
            <p:nvSpPr>
              <p:cNvPr id="45" name="テキスト ボックス 44"/>
              <p:cNvSpPr txBox="1"/>
              <p:nvPr/>
            </p:nvSpPr>
            <p:spPr>
              <a:xfrm>
                <a:off x="4241934" y="4179750"/>
                <a:ext cx="923278"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９月</a:t>
                </a:r>
              </a:p>
            </p:txBody>
          </p:sp>
          <p:cxnSp>
            <p:nvCxnSpPr>
              <p:cNvPr id="46" name="直線コネクタ 45"/>
              <p:cNvCxnSpPr/>
              <p:nvPr/>
            </p:nvCxnSpPr>
            <p:spPr>
              <a:xfrm>
                <a:off x="6245450" y="3848465"/>
                <a:ext cx="0" cy="2485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5814760" y="4145719"/>
                <a:ext cx="923278" cy="36933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10</a:t>
                </a:r>
                <a:r>
                  <a:rPr kumimoji="1" lang="ja-JP" altLang="en-US" dirty="0">
                    <a:latin typeface="メイリオ" panose="020B0604030504040204" pitchFamily="50" charset="-128"/>
                    <a:ea typeface="メイリオ" panose="020B0604030504040204" pitchFamily="50" charset="-128"/>
                  </a:rPr>
                  <a:t>月</a:t>
                </a:r>
              </a:p>
            </p:txBody>
          </p:sp>
          <p:sp>
            <p:nvSpPr>
              <p:cNvPr id="48" name="矢印: 五方向 47"/>
              <p:cNvSpPr/>
              <p:nvPr/>
            </p:nvSpPr>
            <p:spPr>
              <a:xfrm>
                <a:off x="6328074" y="4476704"/>
                <a:ext cx="1546306" cy="701336"/>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実務</a:t>
                </a:r>
              </a:p>
            </p:txBody>
          </p:sp>
        </p:grpSp>
        <p:pic>
          <p:nvPicPr>
            <p:cNvPr id="49" name="グラフィックス 48" descr="走る"/>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584261" y="4346366"/>
              <a:ext cx="914400" cy="914400"/>
            </a:xfrm>
            <a:prstGeom prst="rect">
              <a:avLst/>
            </a:prstGeom>
          </p:spPr>
        </p:pic>
        <p:pic>
          <p:nvPicPr>
            <p:cNvPr id="50" name="グラフィックス 49" descr="走る"/>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rot="21094182">
              <a:off x="2547989" y="4298800"/>
              <a:ext cx="914400" cy="914400"/>
            </a:xfrm>
            <a:prstGeom prst="rect">
              <a:avLst/>
            </a:prstGeom>
          </p:spPr>
        </p:pic>
        <p:pic>
          <p:nvPicPr>
            <p:cNvPr id="52" name="グラフィックス 51" descr="音楽"/>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p:blipFill>
          <p:spPr>
            <a:xfrm>
              <a:off x="3119573" y="3862497"/>
              <a:ext cx="409344" cy="409344"/>
            </a:xfrm>
            <a:prstGeom prst="rect">
              <a:avLst/>
            </a:prstGeom>
          </p:spPr>
        </p:pic>
        <p:pic>
          <p:nvPicPr>
            <p:cNvPr id="53" name="グラフィックス 52" descr="音楽"/>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p:blipFill>
          <p:spPr>
            <a:xfrm>
              <a:off x="2508370" y="4042572"/>
              <a:ext cx="409344" cy="409344"/>
            </a:xfrm>
            <a:prstGeom prst="rect">
              <a:avLst/>
            </a:prstGeom>
          </p:spPr>
        </p:pic>
      </p:grpSp>
      <p:sp>
        <p:nvSpPr>
          <p:cNvPr id="5" name="スライド番号プレースホルダー 4"/>
          <p:cNvSpPr>
            <a:spLocks noGrp="1"/>
          </p:cNvSpPr>
          <p:nvPr>
            <p:ph type="sldNum" sz="quarter" idx="12"/>
          </p:nvPr>
        </p:nvSpPr>
        <p:spPr/>
        <p:txBody>
          <a:bodyPr/>
          <a:lstStyle/>
          <a:p>
            <a:fld id="{5031FD98-8AE5-4285-8F4F-84935740E9FA}" type="slidenum">
              <a:rPr lang="ja-JP" altLang="en-US" smtClean="0"/>
              <a:pPr/>
              <a:t>3</a:t>
            </a:fld>
            <a:endParaRPr lang="ja-JP" altLang="en-US"/>
          </a:p>
        </p:txBody>
      </p:sp>
    </p:spTree>
    <p:extLst>
      <p:ext uri="{BB962C8B-B14F-4D97-AF65-F5344CB8AC3E}">
        <p14:creationId xmlns:p14="http://schemas.microsoft.com/office/powerpoint/2010/main" xmlns="" val="3329922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苦手</a:t>
            </a:r>
            <a:r>
              <a:rPr lang="ja-JP" altLang="en-US" dirty="0"/>
              <a:t>克服で満足</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a:bodyPr>
          <a:lstStyle/>
          <a:p>
            <a:r>
              <a:rPr lang="ja-JP" altLang="en-US" sz="2500" dirty="0"/>
              <a:t>苦手を克服することはできる</a:t>
            </a:r>
            <a:endParaRPr lang="en-US" altLang="ja-JP" sz="2500" dirty="0"/>
          </a:p>
          <a:p>
            <a:r>
              <a:rPr lang="ja-JP" altLang="en-US" sz="2500" dirty="0"/>
              <a:t>克服した後、さらなるパワーアップができていない</a:t>
            </a:r>
            <a:endParaRPr lang="en-US" altLang="ja-JP" sz="2500" dirty="0"/>
          </a:p>
          <a:p>
            <a:pPr marL="0" indent="0">
              <a:buNone/>
            </a:pPr>
            <a:r>
              <a:rPr lang="ja-JP" altLang="en-US" sz="2400" b="1" dirty="0"/>
              <a:t>なぜ？</a:t>
            </a:r>
            <a:endParaRPr lang="en-US" altLang="ja-JP" sz="2400" b="1" dirty="0"/>
          </a:p>
          <a:p>
            <a:r>
              <a:rPr lang="ja-JP" altLang="ja-JP" sz="2400" dirty="0"/>
              <a:t>日々の業務に精いっぱい</a:t>
            </a:r>
            <a:endParaRPr lang="en-US" altLang="ja-JP" sz="2400" dirty="0"/>
          </a:p>
          <a:p>
            <a:r>
              <a:rPr lang="ja-JP" altLang="en-US" sz="2400" dirty="0"/>
              <a:t>業務外に勉強する時間をとらなくても実務をする上で身についていくだろうという甘え</a:t>
            </a:r>
            <a:endParaRPr lang="en-US" altLang="ja-JP" sz="2400" dirty="0"/>
          </a:p>
          <a:p>
            <a:r>
              <a:rPr lang="ja-JP" altLang="ja-JP" sz="2400" dirty="0"/>
              <a:t>学習時間の確保を怠っている</a:t>
            </a:r>
            <a:endParaRPr lang="en-US" altLang="ja-JP" sz="2400" dirty="0"/>
          </a:p>
          <a:p>
            <a:pPr marL="0" indent="0" algn="ctr">
              <a:buNone/>
            </a:pPr>
            <a:r>
              <a:rPr lang="ja-JP" altLang="ja-JP" sz="2400" b="1" dirty="0"/>
              <a:t>目標に対するハードルを設定し直し</a:t>
            </a:r>
            <a:endParaRPr lang="en-US" altLang="ja-JP" sz="2400" b="1" dirty="0"/>
          </a:p>
          <a:p>
            <a:pPr marL="0" indent="0" algn="ctr">
              <a:buNone/>
            </a:pPr>
            <a:r>
              <a:rPr lang="ja-JP" altLang="ja-JP" sz="2400" b="1" dirty="0"/>
              <a:t>継続的な行動・学習によって努力</a:t>
            </a:r>
            <a:endParaRPr lang="en-US" altLang="ja-JP" sz="2400" b="1" dirty="0"/>
          </a:p>
          <a:p>
            <a:pPr marL="0" indent="0">
              <a:buNone/>
            </a:pPr>
            <a:endParaRPr lang="ja-JP" altLang="ja-JP" dirty="0"/>
          </a:p>
          <a:p>
            <a:endParaRPr kumimoji="1" lang="ja-JP" altLang="en-US" dirty="0"/>
          </a:p>
        </p:txBody>
      </p:sp>
      <p:sp>
        <p:nvSpPr>
          <p:cNvPr id="4" name="テキスト プレースホルダー 3"/>
          <p:cNvSpPr>
            <a:spLocks noGrp="1"/>
          </p:cNvSpPr>
          <p:nvPr>
            <p:ph type="body" sz="quarter" idx="13"/>
          </p:nvPr>
        </p:nvSpPr>
        <p:spPr/>
        <p:txBody>
          <a:bodyPr/>
          <a:lstStyle/>
          <a:p>
            <a:r>
              <a:rPr lang="ja-JP" altLang="en-US" dirty="0"/>
              <a:t>挑戦</a:t>
            </a:r>
            <a:r>
              <a:rPr kumimoji="1" lang="ja-JP" altLang="en-US" dirty="0"/>
              <a:t>から得た弱み</a:t>
            </a:r>
          </a:p>
        </p:txBody>
      </p:sp>
      <p:sp>
        <p:nvSpPr>
          <p:cNvPr id="5" name="スライド番号プレースホルダー 4"/>
          <p:cNvSpPr>
            <a:spLocks noGrp="1"/>
          </p:cNvSpPr>
          <p:nvPr>
            <p:ph type="sldNum" sz="quarter" idx="12"/>
          </p:nvPr>
        </p:nvSpPr>
        <p:spPr/>
        <p:txBody>
          <a:bodyPr/>
          <a:lstStyle/>
          <a:p>
            <a:fld id="{5031FD98-8AE5-4285-8F4F-84935740E9FA}" type="slidenum">
              <a:rPr lang="ja-JP" altLang="en-US" smtClean="0"/>
              <a:pPr/>
              <a:t>39</a:t>
            </a:fld>
            <a:endParaRPr lang="ja-JP" altLang="en-US"/>
          </a:p>
        </p:txBody>
      </p:sp>
    </p:spTree>
    <p:extLst>
      <p:ext uri="{BB962C8B-B14F-4D97-AF65-F5344CB8AC3E}">
        <p14:creationId xmlns:p14="http://schemas.microsoft.com/office/powerpoint/2010/main" xmlns="" val="618523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ＲＸ製品への関わり</a:t>
            </a:r>
          </a:p>
        </p:txBody>
      </p:sp>
      <p:sp>
        <p:nvSpPr>
          <p:cNvPr id="3" name="コンテンツ プレースホルダー 2"/>
          <p:cNvSpPr>
            <a:spLocks noGrp="1"/>
          </p:cNvSpPr>
          <p:nvPr>
            <p:ph idx="1"/>
          </p:nvPr>
        </p:nvSpPr>
        <p:spPr/>
        <p:txBody>
          <a:bodyPr>
            <a:normAutofit/>
          </a:bodyPr>
          <a:lstStyle/>
          <a:p>
            <a:r>
              <a:rPr lang="ja-JP" altLang="en-US" dirty="0"/>
              <a:t>ＵＮＩＰＡ ＲＸ開発に携わってる</a:t>
            </a:r>
            <a:endParaRPr lang="en-US" altLang="ja-JP" dirty="0"/>
          </a:p>
          <a:p>
            <a:r>
              <a:rPr lang="ja-JP" altLang="en-US" dirty="0"/>
              <a:t>テストの実施量も数知れず</a:t>
            </a:r>
            <a:endParaRPr lang="en-US" altLang="ja-JP" dirty="0"/>
          </a:p>
          <a:p>
            <a:pPr marL="0" indent="0" algn="ctr">
              <a:buNone/>
            </a:pPr>
            <a:r>
              <a:rPr lang="ja-JP" altLang="en-US" b="1" dirty="0"/>
              <a:t>画面操作回数も多い</a:t>
            </a:r>
            <a:endParaRPr lang="en-US" altLang="ja-JP" b="1" dirty="0"/>
          </a:p>
          <a:p>
            <a:r>
              <a:rPr lang="ja-JP" altLang="en-US" dirty="0"/>
              <a:t>完全な知識ではないものの</a:t>
            </a:r>
            <a:endParaRPr lang="en-US" altLang="ja-JP" dirty="0"/>
          </a:p>
          <a:p>
            <a:pPr marL="0" indent="0" algn="ctr">
              <a:buNone/>
            </a:pPr>
            <a:r>
              <a:rPr lang="ja-JP" altLang="en-US" b="1" dirty="0"/>
              <a:t>大まかな操作方法については</a:t>
            </a:r>
            <a:endParaRPr lang="en-US" altLang="ja-JP" b="1" dirty="0"/>
          </a:p>
          <a:p>
            <a:pPr marL="0" indent="0" algn="ctr">
              <a:buNone/>
            </a:pPr>
            <a:r>
              <a:rPr lang="ja-JP" altLang="en-US" b="1" dirty="0"/>
              <a:t>掴めてきている</a:t>
            </a:r>
            <a:endParaRPr lang="en-US" altLang="ja-JP" b="1" dirty="0"/>
          </a:p>
        </p:txBody>
      </p:sp>
      <p:sp>
        <p:nvSpPr>
          <p:cNvPr id="4" name="テキスト プレースホルダー 3"/>
          <p:cNvSpPr>
            <a:spLocks noGrp="1"/>
          </p:cNvSpPr>
          <p:nvPr>
            <p:ph type="body" sz="quarter" idx="13"/>
          </p:nvPr>
        </p:nvSpPr>
        <p:spPr/>
        <p:txBody>
          <a:bodyPr/>
          <a:lstStyle/>
          <a:p>
            <a:r>
              <a:rPr lang="ja-JP" altLang="en-US" dirty="0"/>
              <a:t>挑戦から得た強み</a:t>
            </a:r>
            <a:endParaRPr kumimoji="1" lang="ja-JP" altLang="en-US" dirty="0"/>
          </a:p>
        </p:txBody>
      </p:sp>
      <p:sp>
        <p:nvSpPr>
          <p:cNvPr id="5" name="スライド番号プレースホルダー 4"/>
          <p:cNvSpPr>
            <a:spLocks noGrp="1"/>
          </p:cNvSpPr>
          <p:nvPr>
            <p:ph type="sldNum" sz="quarter" idx="12"/>
          </p:nvPr>
        </p:nvSpPr>
        <p:spPr/>
        <p:txBody>
          <a:bodyPr/>
          <a:lstStyle/>
          <a:p>
            <a:fld id="{5031FD98-8AE5-4285-8F4F-84935740E9FA}" type="slidenum">
              <a:rPr lang="ja-JP" altLang="en-US" smtClean="0"/>
              <a:pPr/>
              <a:t>40</a:t>
            </a:fld>
            <a:endParaRPr lang="ja-JP" altLang="en-US"/>
          </a:p>
        </p:txBody>
      </p:sp>
    </p:spTree>
    <p:extLst>
      <p:ext uri="{BB962C8B-B14F-4D97-AF65-F5344CB8AC3E}">
        <p14:creationId xmlns:p14="http://schemas.microsoft.com/office/powerpoint/2010/main" xmlns="" val="14724233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ＲＸ製品への関わり</a:t>
            </a:r>
          </a:p>
        </p:txBody>
      </p:sp>
      <p:sp>
        <p:nvSpPr>
          <p:cNvPr id="3" name="コンテンツ プレースホルダー 2"/>
          <p:cNvSpPr>
            <a:spLocks noGrp="1"/>
          </p:cNvSpPr>
          <p:nvPr>
            <p:ph idx="1"/>
          </p:nvPr>
        </p:nvSpPr>
        <p:spPr>
          <a:xfrm>
            <a:off x="628650" y="1825624"/>
            <a:ext cx="7886700" cy="4895851"/>
          </a:xfrm>
        </p:spPr>
        <p:txBody>
          <a:bodyPr>
            <a:normAutofit/>
          </a:bodyPr>
          <a:lstStyle/>
          <a:p>
            <a:pPr marL="0" indent="0" algn="ctr">
              <a:buNone/>
            </a:pPr>
            <a:endParaRPr lang="en-US" altLang="ja-JP" dirty="0"/>
          </a:p>
          <a:p>
            <a:endParaRPr lang="en-US" altLang="ja-JP" dirty="0"/>
          </a:p>
          <a:p>
            <a:endParaRPr lang="en-US" altLang="ja-JP" dirty="0"/>
          </a:p>
          <a:p>
            <a:endParaRPr lang="en-US" altLang="ja-JP" dirty="0"/>
          </a:p>
          <a:p>
            <a:endParaRPr lang="en-US" altLang="ja-JP" dirty="0"/>
          </a:p>
          <a:p>
            <a:r>
              <a:rPr lang="ja-JP" altLang="en-US" dirty="0"/>
              <a:t>画面操作回数が多い</a:t>
            </a:r>
            <a:endParaRPr lang="en-US" altLang="ja-JP" dirty="0"/>
          </a:p>
          <a:p>
            <a:pPr marL="0" indent="0" algn="ctr">
              <a:buNone/>
            </a:pPr>
            <a:r>
              <a:rPr lang="ja-JP" altLang="en-US" b="1" dirty="0"/>
              <a:t>画面仕様を掴めてきている</a:t>
            </a:r>
            <a:endParaRPr lang="en-US" altLang="ja-JP" b="1" dirty="0"/>
          </a:p>
        </p:txBody>
      </p:sp>
      <p:sp>
        <p:nvSpPr>
          <p:cNvPr id="4" name="テキスト プレースホルダー 3"/>
          <p:cNvSpPr>
            <a:spLocks noGrp="1"/>
          </p:cNvSpPr>
          <p:nvPr>
            <p:ph type="body" sz="quarter" idx="13"/>
          </p:nvPr>
        </p:nvSpPr>
        <p:spPr/>
        <p:txBody>
          <a:bodyPr/>
          <a:lstStyle/>
          <a:p>
            <a:r>
              <a:rPr lang="ja-JP" altLang="en-US" dirty="0"/>
              <a:t>この一年間で得た強み</a:t>
            </a:r>
            <a:endParaRPr kumimoji="1" lang="ja-JP" altLang="en-US" dirty="0"/>
          </a:p>
        </p:txBody>
      </p:sp>
      <p:sp>
        <p:nvSpPr>
          <p:cNvPr id="5" name="スライド番号プレースホルダー 4"/>
          <p:cNvSpPr>
            <a:spLocks noGrp="1"/>
          </p:cNvSpPr>
          <p:nvPr>
            <p:ph type="sldNum" sz="quarter" idx="12"/>
          </p:nvPr>
        </p:nvSpPr>
        <p:spPr/>
        <p:txBody>
          <a:bodyPr/>
          <a:lstStyle/>
          <a:p>
            <a:fld id="{5031FD98-8AE5-4285-8F4F-84935740E9FA}" type="slidenum">
              <a:rPr lang="ja-JP" altLang="en-US" smtClean="0"/>
              <a:pPr/>
              <a:t>41</a:t>
            </a:fld>
            <a:endParaRPr lang="ja-JP" altLang="en-US"/>
          </a:p>
        </p:txBody>
      </p:sp>
      <p:graphicFrame>
        <p:nvGraphicFramePr>
          <p:cNvPr id="15" name="表 14"/>
          <p:cNvGraphicFramePr>
            <a:graphicFrameLocks noGrp="1"/>
          </p:cNvGraphicFramePr>
          <p:nvPr>
            <p:extLst>
              <p:ext uri="{D42A27DB-BD31-4B8C-83A1-F6EECF244321}">
                <p14:modId xmlns:p14="http://schemas.microsoft.com/office/powerpoint/2010/main" xmlns="" val="2143091927"/>
              </p:ext>
            </p:extLst>
          </p:nvPr>
        </p:nvGraphicFramePr>
        <p:xfrm>
          <a:off x="1283110" y="1954457"/>
          <a:ext cx="6577779" cy="3219112"/>
        </p:xfrm>
        <a:graphic>
          <a:graphicData uri="http://schemas.openxmlformats.org/drawingml/2006/table">
            <a:tbl>
              <a:tblPr firstRow="1" lastRow="1" bandRow="1">
                <a:tableStyleId>{6E25E649-3F16-4E02-A733-19D2CDBF48F0}</a:tableStyleId>
              </a:tblPr>
              <a:tblGrid>
                <a:gridCol w="2742869">
                  <a:extLst>
                    <a:ext uri="{9D8B030D-6E8A-4147-A177-3AD203B41FA5}">
                      <a16:colId xmlns:a16="http://schemas.microsoft.com/office/drawing/2014/main" xmlns="" val="1898548464"/>
                    </a:ext>
                  </a:extLst>
                </a:gridCol>
                <a:gridCol w="1992492">
                  <a:extLst>
                    <a:ext uri="{9D8B030D-6E8A-4147-A177-3AD203B41FA5}">
                      <a16:colId xmlns:a16="http://schemas.microsoft.com/office/drawing/2014/main" xmlns="" val="15415729"/>
                    </a:ext>
                  </a:extLst>
                </a:gridCol>
                <a:gridCol w="1842418">
                  <a:extLst>
                    <a:ext uri="{9D8B030D-6E8A-4147-A177-3AD203B41FA5}">
                      <a16:colId xmlns:a16="http://schemas.microsoft.com/office/drawing/2014/main" xmlns="" val="192312262"/>
                    </a:ext>
                  </a:extLst>
                </a:gridCol>
              </a:tblGrid>
              <a:tr h="500181">
                <a:tc>
                  <a:txBody>
                    <a:bodyPr/>
                    <a:lstStyle/>
                    <a:p>
                      <a:pPr algn="ctr"/>
                      <a:r>
                        <a:rPr kumimoji="1" lang="ja-JP" altLang="en-US" dirty="0"/>
                        <a:t>プロダクト</a:t>
                      </a:r>
                    </a:p>
                  </a:txBody>
                  <a:tcPr/>
                </a:tc>
                <a:tc>
                  <a:txBody>
                    <a:bodyPr/>
                    <a:lstStyle/>
                    <a:p>
                      <a:pPr algn="ctr"/>
                      <a:r>
                        <a:rPr kumimoji="1" lang="ja-JP" altLang="en-US" dirty="0"/>
                        <a:t>テスト実施機能数</a:t>
                      </a:r>
                    </a:p>
                  </a:txBody>
                  <a:tcPr/>
                </a:tc>
                <a:tc>
                  <a:txBody>
                    <a:bodyPr/>
                    <a:lstStyle/>
                    <a:p>
                      <a:pPr algn="ctr"/>
                      <a:r>
                        <a:rPr kumimoji="1" lang="ja-JP" altLang="en-US" dirty="0"/>
                        <a:t>改修した機能数</a:t>
                      </a:r>
                      <a:endParaRPr kumimoji="1" lang="en-US" altLang="ja-JP" dirty="0"/>
                    </a:p>
                  </a:txBody>
                  <a:tcPr/>
                </a:tc>
                <a:extLst>
                  <a:ext uri="{0D108BD9-81ED-4DB2-BD59-A6C34878D82A}">
                    <a16:rowId xmlns:a16="http://schemas.microsoft.com/office/drawing/2014/main" xmlns="" val="3853150499"/>
                  </a:ext>
                </a:extLst>
              </a:tr>
              <a:tr h="846460">
                <a:tc>
                  <a:txBody>
                    <a:bodyPr/>
                    <a:lstStyle/>
                    <a:p>
                      <a:r>
                        <a:rPr kumimoji="1" lang="ja-JP" altLang="en-US" dirty="0"/>
                        <a:t>プロダクト共通（全</a:t>
                      </a:r>
                      <a:r>
                        <a:rPr kumimoji="1" lang="en-US" altLang="ja-JP" dirty="0"/>
                        <a:t>58</a:t>
                      </a:r>
                      <a:r>
                        <a:rPr kumimoji="1" lang="ja-JP" altLang="en-US" dirty="0"/>
                        <a:t>機能）</a:t>
                      </a:r>
                      <a:endParaRPr kumimoji="1" lang="en-US" altLang="ja-JP" dirty="0"/>
                    </a:p>
                  </a:txBody>
                  <a:tcPr/>
                </a:tc>
                <a:tc>
                  <a:txBody>
                    <a:bodyPr/>
                    <a:lstStyle/>
                    <a:p>
                      <a:r>
                        <a:rPr kumimoji="1" lang="en-US" altLang="ja-JP" dirty="0"/>
                        <a:t>15</a:t>
                      </a:r>
                      <a:endParaRPr kumimoji="1" lang="ja-JP" altLang="en-US" dirty="0"/>
                    </a:p>
                  </a:txBody>
                  <a:tcPr/>
                </a:tc>
                <a:tc>
                  <a:txBody>
                    <a:bodyPr/>
                    <a:lstStyle/>
                    <a:p>
                      <a:r>
                        <a:rPr kumimoji="1" lang="en-US" altLang="ja-JP" dirty="0"/>
                        <a:t>5</a:t>
                      </a:r>
                    </a:p>
                    <a:p>
                      <a:endParaRPr kumimoji="1" lang="ja-JP" altLang="en-US" dirty="0"/>
                    </a:p>
                  </a:txBody>
                  <a:tcPr/>
                </a:tc>
                <a:extLst>
                  <a:ext uri="{0D108BD9-81ED-4DB2-BD59-A6C34878D82A}">
                    <a16:rowId xmlns:a16="http://schemas.microsoft.com/office/drawing/2014/main" xmlns="" val="3580996479"/>
                  </a:ext>
                </a:extLst>
              </a:tr>
              <a:tr h="624157">
                <a:tc>
                  <a:txBody>
                    <a:bodyPr/>
                    <a:lstStyle/>
                    <a:p>
                      <a:r>
                        <a:rPr kumimoji="1" lang="en-US" altLang="ja-JP" dirty="0"/>
                        <a:t>Base</a:t>
                      </a:r>
                      <a:r>
                        <a:rPr kumimoji="1" lang="ja-JP" altLang="en-US" dirty="0"/>
                        <a:t>（全</a:t>
                      </a:r>
                      <a:r>
                        <a:rPr kumimoji="1" lang="en-US" altLang="ja-JP" dirty="0"/>
                        <a:t>57</a:t>
                      </a:r>
                      <a:r>
                        <a:rPr kumimoji="1" lang="ja-JP" altLang="en-US" dirty="0"/>
                        <a:t>機能）</a:t>
                      </a:r>
                      <a:endParaRPr kumimoji="1" lang="en-US" altLang="ja-JP" dirty="0"/>
                    </a:p>
                  </a:txBody>
                  <a:tcPr/>
                </a:tc>
                <a:tc>
                  <a:txBody>
                    <a:bodyPr/>
                    <a:lstStyle/>
                    <a:p>
                      <a:r>
                        <a:rPr kumimoji="1" lang="en-US" altLang="ja-JP" dirty="0"/>
                        <a:t>10</a:t>
                      </a:r>
                      <a:endParaRPr kumimoji="1" lang="ja-JP" altLang="en-US" dirty="0"/>
                    </a:p>
                  </a:txBody>
                  <a:tcPr/>
                </a:tc>
                <a:tc>
                  <a:txBody>
                    <a:bodyPr/>
                    <a:lstStyle/>
                    <a:p>
                      <a:r>
                        <a:rPr kumimoji="1" lang="en-US" altLang="ja-JP" dirty="0"/>
                        <a:t>10</a:t>
                      </a:r>
                      <a:endParaRPr kumimoji="1" lang="ja-JP" altLang="en-US" dirty="0"/>
                    </a:p>
                  </a:txBody>
                  <a:tcPr/>
                </a:tc>
                <a:extLst>
                  <a:ext uri="{0D108BD9-81ED-4DB2-BD59-A6C34878D82A}">
                    <a16:rowId xmlns:a16="http://schemas.microsoft.com/office/drawing/2014/main" xmlns="" val="1120754967"/>
                  </a:ext>
                </a:extLst>
              </a:tr>
              <a:tr h="624157">
                <a:tc>
                  <a:txBody>
                    <a:bodyPr/>
                    <a:lstStyle/>
                    <a:p>
                      <a:r>
                        <a:rPr kumimoji="1" lang="ja-JP" altLang="en-US" dirty="0"/>
                        <a:t>教務（全</a:t>
                      </a:r>
                      <a:r>
                        <a:rPr kumimoji="1" lang="en-US" altLang="ja-JP" dirty="0"/>
                        <a:t>65</a:t>
                      </a:r>
                      <a:r>
                        <a:rPr kumimoji="1" lang="ja-JP" altLang="en-US" dirty="0"/>
                        <a:t>機能）</a:t>
                      </a:r>
                    </a:p>
                  </a:txBody>
                  <a:tcPr/>
                </a:tc>
                <a:tc>
                  <a:txBody>
                    <a:bodyPr/>
                    <a:lstStyle/>
                    <a:p>
                      <a:r>
                        <a:rPr kumimoji="1" lang="en-US" altLang="ja-JP" dirty="0"/>
                        <a:t>25</a:t>
                      </a:r>
                      <a:endParaRPr kumimoji="1" lang="ja-JP" altLang="en-US" dirty="0"/>
                    </a:p>
                  </a:txBody>
                  <a:tcPr/>
                </a:tc>
                <a:tc>
                  <a:txBody>
                    <a:bodyPr/>
                    <a:lstStyle/>
                    <a:p>
                      <a:r>
                        <a:rPr kumimoji="1" lang="en-US" altLang="ja-JP" dirty="0"/>
                        <a:t>5</a:t>
                      </a:r>
                    </a:p>
                  </a:txBody>
                  <a:tcPr/>
                </a:tc>
                <a:extLst>
                  <a:ext uri="{0D108BD9-81ED-4DB2-BD59-A6C34878D82A}">
                    <a16:rowId xmlns:a16="http://schemas.microsoft.com/office/drawing/2014/main" xmlns="" val="974394987"/>
                  </a:ext>
                </a:extLst>
              </a:tr>
              <a:tr h="624157">
                <a:tc>
                  <a:txBody>
                    <a:bodyPr/>
                    <a:lstStyle/>
                    <a:p>
                      <a:r>
                        <a:rPr kumimoji="1" lang="ja-JP" altLang="en-US" dirty="0"/>
                        <a:t>合計　</a:t>
                      </a:r>
                      <a:r>
                        <a:rPr kumimoji="1" lang="en-US" altLang="ja-JP" dirty="0"/>
                        <a:t>178</a:t>
                      </a:r>
                      <a:r>
                        <a:rPr kumimoji="1" lang="ja-JP" altLang="en-US" dirty="0"/>
                        <a:t>機能</a:t>
                      </a:r>
                    </a:p>
                  </a:txBody>
                  <a:tcPr/>
                </a:tc>
                <a:tc>
                  <a:txBody>
                    <a:bodyPr/>
                    <a:lstStyle/>
                    <a:p>
                      <a:r>
                        <a:rPr kumimoji="1" lang="en-US" altLang="ja-JP" dirty="0"/>
                        <a:t>50</a:t>
                      </a:r>
                      <a:endParaRPr kumimoji="1" lang="ja-JP" altLang="en-US" dirty="0"/>
                    </a:p>
                  </a:txBody>
                  <a:tcPr/>
                </a:tc>
                <a:tc>
                  <a:txBody>
                    <a:bodyPr/>
                    <a:lstStyle/>
                    <a:p>
                      <a:r>
                        <a:rPr kumimoji="1" lang="en-US" altLang="ja-JP" dirty="0"/>
                        <a:t>20</a:t>
                      </a:r>
                    </a:p>
                  </a:txBody>
                  <a:tcPr/>
                </a:tc>
                <a:extLst>
                  <a:ext uri="{0D108BD9-81ED-4DB2-BD59-A6C34878D82A}">
                    <a16:rowId xmlns:a16="http://schemas.microsoft.com/office/drawing/2014/main" xmlns="" val="2749019917"/>
                  </a:ext>
                </a:extLst>
              </a:tr>
            </a:tbl>
          </a:graphicData>
        </a:graphic>
      </p:graphicFrame>
      <p:sp>
        <p:nvSpPr>
          <p:cNvPr id="16" name="テキスト ボックス 15"/>
          <p:cNvSpPr txBox="1"/>
          <p:nvPr/>
        </p:nvSpPr>
        <p:spPr>
          <a:xfrm>
            <a:off x="2195719" y="1573491"/>
            <a:ext cx="4752562"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これまでにテストや改修を実施した機能数</a:t>
            </a:r>
          </a:p>
        </p:txBody>
      </p:sp>
    </p:spTree>
    <p:extLst>
      <p:ext uri="{BB962C8B-B14F-4D97-AF65-F5344CB8AC3E}">
        <p14:creationId xmlns:p14="http://schemas.microsoft.com/office/powerpoint/2010/main" xmlns="" val="2399375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付いていくことに精一杯</a:t>
            </a:r>
            <a:endParaRPr kumimoji="1" lang="ja-JP" altLang="en-US" dirty="0"/>
          </a:p>
        </p:txBody>
      </p:sp>
      <p:sp>
        <p:nvSpPr>
          <p:cNvPr id="3" name="コンテンツ プレースホルダー 2"/>
          <p:cNvSpPr>
            <a:spLocks noGrp="1"/>
          </p:cNvSpPr>
          <p:nvPr>
            <p:ph idx="1"/>
          </p:nvPr>
        </p:nvSpPr>
        <p:spPr>
          <a:xfrm>
            <a:off x="628650" y="1832737"/>
            <a:ext cx="7886700" cy="4351338"/>
          </a:xfrm>
        </p:spPr>
        <p:txBody>
          <a:bodyPr/>
          <a:lstStyle/>
          <a:p>
            <a:r>
              <a:rPr kumimoji="1" lang="ja-JP" altLang="en-US" dirty="0"/>
              <a:t>いただいたお仕事をこなすことに必死</a:t>
            </a:r>
            <a:endParaRPr kumimoji="1" lang="en-US" altLang="ja-JP" dirty="0"/>
          </a:p>
          <a:p>
            <a:r>
              <a:rPr lang="ja-JP" altLang="en-US" dirty="0"/>
              <a:t>なんでもできるＳＥになるための具体策を考える余裕がない</a:t>
            </a:r>
            <a:endParaRPr lang="en-US" altLang="ja-JP" dirty="0"/>
          </a:p>
          <a:p>
            <a:r>
              <a:rPr lang="ja-JP" altLang="en-US" dirty="0"/>
              <a:t>現場にしがみついていくことに精一杯</a:t>
            </a:r>
            <a:endParaRPr lang="en-US" altLang="ja-JP" dirty="0"/>
          </a:p>
          <a:p>
            <a:pPr marL="0" indent="0" algn="ctr">
              <a:buNone/>
            </a:pPr>
            <a:endParaRPr lang="en-US" altLang="ja-JP" sz="7200" dirty="0"/>
          </a:p>
          <a:p>
            <a:endParaRPr lang="en-US" altLang="ja-JP" b="1" dirty="0"/>
          </a:p>
          <a:p>
            <a:pPr marL="0" indent="0" algn="ctr">
              <a:buNone/>
            </a:pPr>
            <a:endParaRPr lang="en-US" altLang="ja-JP" b="1" dirty="0"/>
          </a:p>
          <a:p>
            <a:pPr marL="0" indent="0" algn="ctr">
              <a:buNone/>
            </a:pPr>
            <a:endParaRPr kumimoji="1" lang="ja-JP" altLang="en-US" b="1" dirty="0"/>
          </a:p>
        </p:txBody>
      </p:sp>
      <p:sp>
        <p:nvSpPr>
          <p:cNvPr id="35" name="テキスト プレースホルダー 34"/>
          <p:cNvSpPr>
            <a:spLocks noGrp="1"/>
          </p:cNvSpPr>
          <p:nvPr>
            <p:ph type="body" sz="quarter" idx="13"/>
          </p:nvPr>
        </p:nvSpPr>
        <p:spPr/>
        <p:txBody>
          <a:bodyPr>
            <a:normAutofit/>
          </a:bodyPr>
          <a:lstStyle/>
          <a:p>
            <a:r>
              <a:rPr kumimoji="1" lang="ja-JP" altLang="en-US" dirty="0"/>
              <a:t>振り返り</a:t>
            </a:r>
          </a:p>
        </p:txBody>
      </p:sp>
      <p:grpSp>
        <p:nvGrpSpPr>
          <p:cNvPr id="4" name="グループ化 3"/>
          <p:cNvGrpSpPr/>
          <p:nvPr/>
        </p:nvGrpSpPr>
        <p:grpSpPr>
          <a:xfrm>
            <a:off x="566505" y="4322019"/>
            <a:ext cx="7948845" cy="2093114"/>
            <a:chOff x="566505" y="4498996"/>
            <a:chExt cx="7948845" cy="2093114"/>
          </a:xfrm>
        </p:grpSpPr>
        <p:grpSp>
          <p:nvGrpSpPr>
            <p:cNvPr id="18" name="グループ化 17"/>
            <p:cNvGrpSpPr/>
            <p:nvPr/>
          </p:nvGrpSpPr>
          <p:grpSpPr>
            <a:xfrm>
              <a:off x="566505" y="5237993"/>
              <a:ext cx="7948845" cy="1354117"/>
              <a:chOff x="246909" y="3848465"/>
              <a:chExt cx="7948845" cy="1354117"/>
            </a:xfrm>
          </p:grpSpPr>
          <p:sp>
            <p:nvSpPr>
              <p:cNvPr id="19" name="矢印: 五方向 18"/>
              <p:cNvSpPr/>
              <p:nvPr/>
            </p:nvSpPr>
            <p:spPr>
              <a:xfrm>
                <a:off x="567693" y="4501246"/>
                <a:ext cx="1580518" cy="701336"/>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新人研修</a:t>
                </a:r>
              </a:p>
            </p:txBody>
          </p:sp>
          <p:cxnSp>
            <p:nvCxnSpPr>
              <p:cNvPr id="20" name="直線矢印コネクタ 19"/>
              <p:cNvCxnSpPr/>
              <p:nvPr/>
            </p:nvCxnSpPr>
            <p:spPr>
              <a:xfrm>
                <a:off x="309054" y="4001294"/>
                <a:ext cx="78867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矢印: 五方向 20"/>
              <p:cNvSpPr/>
              <p:nvPr/>
            </p:nvSpPr>
            <p:spPr>
              <a:xfrm>
                <a:off x="2214489" y="4485526"/>
                <a:ext cx="2428531" cy="701336"/>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事業部研修</a:t>
                </a:r>
              </a:p>
            </p:txBody>
          </p:sp>
          <p:sp>
            <p:nvSpPr>
              <p:cNvPr id="22" name="矢印: 五方向 21"/>
              <p:cNvSpPr/>
              <p:nvPr/>
            </p:nvSpPr>
            <p:spPr>
              <a:xfrm>
                <a:off x="4703573" y="4460929"/>
                <a:ext cx="1546306" cy="701336"/>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ＰＤ課研修</a:t>
                </a:r>
              </a:p>
            </p:txBody>
          </p:sp>
          <p:cxnSp>
            <p:nvCxnSpPr>
              <p:cNvPr id="23" name="直線コネクタ 22"/>
              <p:cNvCxnSpPr/>
              <p:nvPr/>
            </p:nvCxnSpPr>
            <p:spPr>
              <a:xfrm>
                <a:off x="559293" y="3879542"/>
                <a:ext cx="0" cy="2485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cxnSpLocks/>
              </p:cNvCxnSpPr>
              <p:nvPr/>
            </p:nvCxnSpPr>
            <p:spPr>
              <a:xfrm>
                <a:off x="2158763" y="3881019"/>
                <a:ext cx="0" cy="2485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4672624" y="3882496"/>
                <a:ext cx="0" cy="2485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246909" y="4180348"/>
                <a:ext cx="923278" cy="369332"/>
              </a:xfrm>
              <a:prstGeom prst="rect">
                <a:avLst/>
              </a:prstGeom>
              <a:noFill/>
            </p:spPr>
            <p:txBody>
              <a:bodyPr wrap="square" rtlCol="0">
                <a:spAutoFit/>
              </a:bodyPr>
              <a:lstStyle/>
              <a:p>
                <a:r>
                  <a:rPr kumimoji="1" lang="ja-JP" altLang="en-US" dirty="0"/>
                  <a:t>４月</a:t>
                </a:r>
              </a:p>
            </p:txBody>
          </p:sp>
          <p:sp>
            <p:nvSpPr>
              <p:cNvPr id="27" name="テキスト ボックス 26"/>
              <p:cNvSpPr txBox="1"/>
              <p:nvPr/>
            </p:nvSpPr>
            <p:spPr>
              <a:xfrm>
                <a:off x="1855250" y="4181848"/>
                <a:ext cx="923278" cy="369332"/>
              </a:xfrm>
              <a:prstGeom prst="rect">
                <a:avLst/>
              </a:prstGeom>
              <a:noFill/>
            </p:spPr>
            <p:txBody>
              <a:bodyPr wrap="square" rtlCol="0">
                <a:spAutoFit/>
              </a:bodyPr>
              <a:lstStyle/>
              <a:p>
                <a:r>
                  <a:rPr kumimoji="1" lang="ja-JP" altLang="en-US" dirty="0"/>
                  <a:t>６月</a:t>
                </a:r>
              </a:p>
            </p:txBody>
          </p:sp>
          <p:sp>
            <p:nvSpPr>
              <p:cNvPr id="28" name="テキスト ボックス 27"/>
              <p:cNvSpPr txBox="1"/>
              <p:nvPr/>
            </p:nvSpPr>
            <p:spPr>
              <a:xfrm>
                <a:off x="4241934" y="4179750"/>
                <a:ext cx="923278" cy="369332"/>
              </a:xfrm>
              <a:prstGeom prst="rect">
                <a:avLst/>
              </a:prstGeom>
              <a:noFill/>
            </p:spPr>
            <p:txBody>
              <a:bodyPr wrap="square" rtlCol="0">
                <a:spAutoFit/>
              </a:bodyPr>
              <a:lstStyle/>
              <a:p>
                <a:r>
                  <a:rPr kumimoji="1" lang="ja-JP" altLang="en-US" dirty="0"/>
                  <a:t>９月</a:t>
                </a:r>
              </a:p>
            </p:txBody>
          </p:sp>
          <p:cxnSp>
            <p:nvCxnSpPr>
              <p:cNvPr id="29" name="直線コネクタ 28"/>
              <p:cNvCxnSpPr/>
              <p:nvPr/>
            </p:nvCxnSpPr>
            <p:spPr>
              <a:xfrm>
                <a:off x="6245450" y="3848465"/>
                <a:ext cx="0" cy="2485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5814760" y="4145719"/>
                <a:ext cx="923278" cy="369332"/>
              </a:xfrm>
              <a:prstGeom prst="rect">
                <a:avLst/>
              </a:prstGeom>
              <a:noFill/>
            </p:spPr>
            <p:txBody>
              <a:bodyPr wrap="square" rtlCol="0">
                <a:spAutoFit/>
              </a:bodyPr>
              <a:lstStyle/>
              <a:p>
                <a:r>
                  <a:rPr kumimoji="1" lang="en-US" altLang="ja-JP" dirty="0"/>
                  <a:t>10</a:t>
                </a:r>
                <a:r>
                  <a:rPr kumimoji="1" lang="ja-JP" altLang="en-US" dirty="0"/>
                  <a:t>月</a:t>
                </a:r>
              </a:p>
            </p:txBody>
          </p:sp>
          <p:sp>
            <p:nvSpPr>
              <p:cNvPr id="31" name="矢印: 五方向 30"/>
              <p:cNvSpPr/>
              <p:nvPr/>
            </p:nvSpPr>
            <p:spPr>
              <a:xfrm>
                <a:off x="6328074" y="4476704"/>
                <a:ext cx="1546306" cy="701336"/>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実務</a:t>
                </a:r>
              </a:p>
            </p:txBody>
          </p:sp>
        </p:grpSp>
        <p:pic>
          <p:nvPicPr>
            <p:cNvPr id="32" name="グラフィックス 31" descr="走る"/>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rot="21017960">
              <a:off x="4505416" y="4498996"/>
              <a:ext cx="914400" cy="914400"/>
            </a:xfrm>
            <a:prstGeom prst="rect">
              <a:avLst/>
            </a:prstGeom>
          </p:spPr>
        </p:pic>
        <p:pic>
          <p:nvPicPr>
            <p:cNvPr id="33" name="グラフィックス 32" descr="走る"/>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rot="3752762">
              <a:off x="5912585" y="4611770"/>
              <a:ext cx="914400" cy="802481"/>
            </a:xfrm>
            <a:prstGeom prst="rect">
              <a:avLst/>
            </a:prstGeom>
          </p:spPr>
        </p:pic>
        <p:pic>
          <p:nvPicPr>
            <p:cNvPr id="34" name="グラフィックス 33" descr="クラウチング スタート"/>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tretch>
              <a:fillRect/>
            </a:stretch>
          </p:blipFill>
          <p:spPr>
            <a:xfrm rot="3327442">
              <a:off x="7270154" y="4643355"/>
              <a:ext cx="891892" cy="891892"/>
            </a:xfrm>
            <a:prstGeom prst="rect">
              <a:avLst/>
            </a:prstGeom>
          </p:spPr>
        </p:pic>
      </p:grpSp>
      <p:sp>
        <p:nvSpPr>
          <p:cNvPr id="5" name="スライド番号プレースホルダー 4"/>
          <p:cNvSpPr>
            <a:spLocks noGrp="1"/>
          </p:cNvSpPr>
          <p:nvPr>
            <p:ph type="sldNum" sz="quarter" idx="12"/>
          </p:nvPr>
        </p:nvSpPr>
        <p:spPr/>
        <p:txBody>
          <a:bodyPr/>
          <a:lstStyle/>
          <a:p>
            <a:fld id="{5031FD98-8AE5-4285-8F4F-84935740E9FA}" type="slidenum">
              <a:rPr lang="ja-JP" altLang="en-US" smtClean="0"/>
              <a:pPr/>
              <a:t>4</a:t>
            </a:fld>
            <a:endParaRPr lang="ja-JP" altLang="en-US"/>
          </a:p>
        </p:txBody>
      </p:sp>
    </p:spTree>
    <p:extLst>
      <p:ext uri="{BB962C8B-B14F-4D97-AF65-F5344CB8AC3E}">
        <p14:creationId xmlns:p14="http://schemas.microsoft.com/office/powerpoint/2010/main" xmlns="" val="1703150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一歩ずつ着実に進んでいこう</a:t>
            </a:r>
          </a:p>
        </p:txBody>
      </p:sp>
      <p:sp>
        <p:nvSpPr>
          <p:cNvPr id="3" name="コンテンツ プレースホルダー 2"/>
          <p:cNvSpPr>
            <a:spLocks noGrp="1"/>
          </p:cNvSpPr>
          <p:nvPr>
            <p:ph idx="1"/>
          </p:nvPr>
        </p:nvSpPr>
        <p:spPr/>
        <p:txBody>
          <a:bodyPr/>
          <a:lstStyle/>
          <a:p>
            <a:r>
              <a:rPr lang="ja-JP" altLang="en-US" dirty="0"/>
              <a:t>目の前の課題に挑戦し、知識をつける</a:t>
            </a:r>
            <a:endParaRPr lang="en-US" altLang="ja-JP" dirty="0"/>
          </a:p>
          <a:p>
            <a:r>
              <a:rPr lang="ja-JP" altLang="en-US" dirty="0"/>
              <a:t>理想のＳＥ像に近づけるよう実績を積み上げていく</a:t>
            </a:r>
            <a:endParaRPr lang="en-US" altLang="ja-JP" dirty="0"/>
          </a:p>
          <a:p>
            <a:endParaRPr kumimoji="1" lang="ja-JP" altLang="en-US" dirty="0"/>
          </a:p>
        </p:txBody>
      </p:sp>
      <p:sp>
        <p:nvSpPr>
          <p:cNvPr id="4" name="テキスト プレースホルダー 3"/>
          <p:cNvSpPr>
            <a:spLocks noGrp="1"/>
          </p:cNvSpPr>
          <p:nvPr>
            <p:ph type="body" sz="quarter" idx="13"/>
          </p:nvPr>
        </p:nvSpPr>
        <p:spPr/>
        <p:txBody>
          <a:bodyPr/>
          <a:lstStyle/>
          <a:p>
            <a:r>
              <a:rPr lang="ja-JP" altLang="en-US" dirty="0"/>
              <a:t>振</a:t>
            </a:r>
            <a:r>
              <a:rPr lang="ja-JP" altLang="en-US"/>
              <a:t>り返り</a:t>
            </a:r>
            <a:endParaRPr kumimoji="1" lang="ja-JP" altLang="en-US" dirty="0"/>
          </a:p>
        </p:txBody>
      </p:sp>
      <p:pic>
        <p:nvPicPr>
          <p:cNvPr id="7" name="図 6"/>
          <p:cNvPicPr>
            <a:picLocks noChangeAspect="1"/>
          </p:cNvPicPr>
          <p:nvPr/>
        </p:nvPicPr>
        <p:blipFill rotWithShape="1">
          <a:blip r:embed="rId3" cstate="print">
            <a:extLst>
              <a:ext uri="{28A0092B-C50C-407E-A947-70E740481C1C}">
                <a14:useLocalDpi xmlns:a14="http://schemas.microsoft.com/office/drawing/2010/main" xmlns="" val="0"/>
              </a:ext>
            </a:extLst>
          </a:blip>
          <a:srcRect b="9424"/>
          <a:stretch/>
        </p:blipFill>
        <p:spPr>
          <a:xfrm>
            <a:off x="3020294" y="3153028"/>
            <a:ext cx="3778712" cy="3422631"/>
          </a:xfrm>
          <a:prstGeom prst="rect">
            <a:avLst/>
          </a:prstGeom>
        </p:spPr>
      </p:pic>
      <p:sp>
        <p:nvSpPr>
          <p:cNvPr id="5" name="スライド番号プレースホルダー 4"/>
          <p:cNvSpPr>
            <a:spLocks noGrp="1"/>
          </p:cNvSpPr>
          <p:nvPr>
            <p:ph type="sldNum" sz="quarter" idx="12"/>
          </p:nvPr>
        </p:nvSpPr>
        <p:spPr/>
        <p:txBody>
          <a:bodyPr/>
          <a:lstStyle/>
          <a:p>
            <a:fld id="{5031FD98-8AE5-4285-8F4F-84935740E9FA}" type="slidenum">
              <a:rPr lang="ja-JP" altLang="en-US" smtClean="0"/>
              <a:pPr/>
              <a:t>5</a:t>
            </a:fld>
            <a:endParaRPr lang="ja-JP" altLang="en-US"/>
          </a:p>
        </p:txBody>
      </p:sp>
    </p:spTree>
    <p:extLst>
      <p:ext uri="{BB962C8B-B14F-4D97-AF65-F5344CB8AC3E}">
        <p14:creationId xmlns:p14="http://schemas.microsoft.com/office/powerpoint/2010/main" xmlns="" val="275865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92568" y="1825625"/>
            <a:ext cx="6962655" cy="4351338"/>
          </a:xfrm>
        </p:spPr>
        <p:txBody>
          <a:bodyPr>
            <a:normAutofit/>
          </a:bodyPr>
          <a:lstStyle/>
          <a:p>
            <a:pPr marL="514350" indent="-514350">
              <a:buFont typeface="+mj-lt"/>
              <a:buAutoNum type="arabicPeriod"/>
            </a:pPr>
            <a:r>
              <a:rPr lang="ja-JP" altLang="en-US" sz="3600" dirty="0">
                <a:solidFill>
                  <a:schemeClr val="bg1">
                    <a:lumMod val="65000"/>
                  </a:schemeClr>
                </a:solidFill>
                <a:latin typeface="メイリオ" panose="020B0604030504040204" pitchFamily="50" charset="-128"/>
                <a:ea typeface="メイリオ" panose="020B0604030504040204" pitchFamily="50" charset="-128"/>
              </a:rPr>
              <a:t>業務内容と振り返り</a:t>
            </a:r>
            <a:endParaRPr lang="en-US" altLang="ja-JP" sz="3600" dirty="0">
              <a:solidFill>
                <a:schemeClr val="bg1">
                  <a:lumMod val="65000"/>
                </a:schemeClr>
              </a:solidFill>
              <a:latin typeface="メイリオ" panose="020B0604030504040204" pitchFamily="50" charset="-128"/>
              <a:ea typeface="メイリオ" panose="020B0604030504040204" pitchFamily="50" charset="-128"/>
            </a:endParaRPr>
          </a:p>
          <a:p>
            <a:pPr marL="514350" indent="-514350">
              <a:buFont typeface="+mj-lt"/>
              <a:buAutoNum type="arabicPeriod"/>
            </a:pPr>
            <a:r>
              <a:rPr lang="ja-JP" altLang="en-US" sz="3600" dirty="0" smtClean="0">
                <a:latin typeface="メイリオ" panose="020B0604030504040204" pitchFamily="50" charset="-128"/>
                <a:ea typeface="メイリオ" panose="020B0604030504040204" pitchFamily="50" charset="-128"/>
              </a:rPr>
              <a:t>成果</a:t>
            </a:r>
            <a:endParaRPr lang="en-US" altLang="ja-JP" sz="3600" dirty="0" smtClean="0">
              <a:latin typeface="メイリオ" panose="020B0604030504040204" pitchFamily="50" charset="-128"/>
              <a:ea typeface="メイリオ" panose="020B0604030504040204" pitchFamily="50" charset="-128"/>
            </a:endParaRPr>
          </a:p>
          <a:p>
            <a:pPr marL="514350" indent="-514350">
              <a:buFont typeface="+mj-lt"/>
              <a:buAutoNum type="arabicPeriod"/>
            </a:pPr>
            <a:r>
              <a:rPr lang="ja-JP" altLang="en-US" sz="3600" dirty="0" smtClean="0">
                <a:solidFill>
                  <a:schemeClr val="bg1">
                    <a:lumMod val="65000"/>
                  </a:schemeClr>
                </a:solidFill>
                <a:latin typeface="メイリオ" panose="020B0604030504040204" pitchFamily="50" charset="-128"/>
                <a:ea typeface="メイリオ" panose="020B0604030504040204" pitchFamily="50" charset="-128"/>
              </a:rPr>
              <a:t>この</a:t>
            </a:r>
            <a:r>
              <a:rPr lang="ja-JP" altLang="en-US" sz="3600" dirty="0">
                <a:solidFill>
                  <a:schemeClr val="bg1">
                    <a:lumMod val="65000"/>
                  </a:schemeClr>
                </a:solidFill>
                <a:latin typeface="メイリオ" panose="020B0604030504040204" pitchFamily="50" charset="-128"/>
                <a:ea typeface="メイリオ" panose="020B0604030504040204" pitchFamily="50" charset="-128"/>
              </a:rPr>
              <a:t>一年間で得た弱みと強み</a:t>
            </a:r>
            <a:endParaRPr lang="en-US" altLang="ja-JP" sz="3600" dirty="0">
              <a:solidFill>
                <a:schemeClr val="bg1">
                  <a:lumMod val="65000"/>
                </a:schemeClr>
              </a:solidFill>
              <a:latin typeface="メイリオ" panose="020B0604030504040204" pitchFamily="50" charset="-128"/>
              <a:ea typeface="メイリオ" panose="020B0604030504040204" pitchFamily="50" charset="-128"/>
            </a:endParaRPr>
          </a:p>
          <a:p>
            <a:pPr marL="514350" indent="-514350">
              <a:buFont typeface="+mj-lt"/>
              <a:buAutoNum type="arabicPeriod"/>
            </a:pPr>
            <a:r>
              <a:rPr lang="ja-JP" altLang="en-US" sz="3600" dirty="0">
                <a:solidFill>
                  <a:schemeClr val="bg1">
                    <a:lumMod val="65000"/>
                  </a:schemeClr>
                </a:solidFill>
                <a:latin typeface="メイリオ" panose="020B0604030504040204" pitchFamily="50" charset="-128"/>
                <a:ea typeface="メイリオ" panose="020B0604030504040204" pitchFamily="50" charset="-128"/>
              </a:rPr>
              <a:t>今後の展望</a:t>
            </a:r>
            <a:endParaRPr lang="en-US" altLang="ja-JP" sz="3600" dirty="0">
              <a:solidFill>
                <a:schemeClr val="bg1">
                  <a:lumMod val="65000"/>
                </a:schemeClr>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5031FD98-8AE5-4285-8F4F-84935740E9FA}" type="slidenum">
              <a:rPr lang="ja-JP" altLang="en-US" smtClean="0"/>
              <a:pPr/>
              <a:t>6</a:t>
            </a:fld>
            <a:endParaRPr lang="ja-JP" altLang="en-US"/>
          </a:p>
        </p:txBody>
      </p:sp>
      <p:sp>
        <p:nvSpPr>
          <p:cNvPr id="6" name="Rectangle 6"/>
          <p:cNvSpPr>
            <a:spLocks noChangeArrowheads="1"/>
          </p:cNvSpPr>
          <p:nvPr/>
        </p:nvSpPr>
        <p:spPr bwMode="auto">
          <a:xfrm>
            <a:off x="0" y="0"/>
            <a:ext cx="1892300" cy="6858000"/>
          </a:xfrm>
          <a:prstGeom prst="rect">
            <a:avLst/>
          </a:prstGeom>
          <a:solidFill>
            <a:srgbClr val="0071BC"/>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eaLnBrk="0" hangingPunct="0">
              <a:defRPr kumimoji="1" sz="2200">
                <a:solidFill>
                  <a:srgbClr val="4D4D4D"/>
                </a:solidFill>
                <a:latin typeface="Arial" panose="020B0604020202020204" pitchFamily="34" charset="0"/>
                <a:ea typeface="メイリオ" panose="020B0604030504040204" pitchFamily="50" charset="-128"/>
              </a:defRPr>
            </a:lvl1pPr>
            <a:lvl2pPr marL="742950" indent="-285750" eaLnBrk="0" hangingPunct="0">
              <a:defRPr kumimoji="1" sz="2200">
                <a:solidFill>
                  <a:srgbClr val="4D4D4D"/>
                </a:solidFill>
                <a:latin typeface="Arial" panose="020B0604020202020204" pitchFamily="34" charset="0"/>
                <a:ea typeface="メイリオ" panose="020B0604030504040204" pitchFamily="50" charset="-128"/>
              </a:defRPr>
            </a:lvl2pPr>
            <a:lvl3pPr marL="1143000" indent="-228600" eaLnBrk="0" hangingPunct="0">
              <a:defRPr kumimoji="1" sz="2200">
                <a:solidFill>
                  <a:srgbClr val="4D4D4D"/>
                </a:solidFill>
                <a:latin typeface="Arial" panose="020B0604020202020204" pitchFamily="34" charset="0"/>
                <a:ea typeface="メイリオ" panose="020B0604030504040204" pitchFamily="50" charset="-128"/>
              </a:defRPr>
            </a:lvl3pPr>
            <a:lvl4pPr marL="1600200" indent="-228600" eaLnBrk="0" hangingPunct="0">
              <a:defRPr kumimoji="1" sz="2200">
                <a:solidFill>
                  <a:srgbClr val="4D4D4D"/>
                </a:solidFill>
                <a:latin typeface="Arial" panose="020B0604020202020204" pitchFamily="34" charset="0"/>
                <a:ea typeface="メイリオ" panose="020B0604030504040204" pitchFamily="50" charset="-128"/>
              </a:defRPr>
            </a:lvl4pPr>
            <a:lvl5pPr marL="2057400" indent="-228600" eaLnBrk="0" hangingPunct="0">
              <a:defRPr kumimoji="1" sz="2200">
                <a:solidFill>
                  <a:srgbClr val="4D4D4D"/>
                </a:solidFill>
                <a:latin typeface="Arial" panose="020B0604020202020204" pitchFamily="34" charset="0"/>
                <a:ea typeface="メイリオ" panose="020B0604030504040204" pitchFamily="50" charset="-128"/>
              </a:defRPr>
            </a:lvl5pPr>
            <a:lvl6pPr marL="25146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6pPr>
            <a:lvl7pPr marL="29718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7pPr>
            <a:lvl8pPr marL="34290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8pPr>
            <a:lvl9pPr marL="3886200" indent="-228600" eaLnBrk="0" fontAlgn="base" hangingPunct="0">
              <a:lnSpc>
                <a:spcPct val="140000"/>
              </a:lnSpc>
              <a:spcBef>
                <a:spcPct val="10000"/>
              </a:spcBef>
              <a:spcAft>
                <a:spcPct val="0"/>
              </a:spcAft>
              <a:defRPr kumimoji="1" sz="2200">
                <a:solidFill>
                  <a:srgbClr val="4D4D4D"/>
                </a:solidFill>
                <a:latin typeface="Arial" panose="020B0604020202020204" pitchFamily="34" charset="0"/>
                <a:ea typeface="メイリオ" panose="020B0604030504040204" pitchFamily="50" charset="-128"/>
              </a:defRPr>
            </a:lvl9pPr>
          </a:lstStyle>
          <a:p>
            <a:pPr eaLnBrk="1" hangingPunct="1">
              <a:lnSpc>
                <a:spcPct val="140000"/>
              </a:lnSpc>
              <a:spcBef>
                <a:spcPct val="10000"/>
              </a:spcBef>
              <a:defRPr/>
            </a:pPr>
            <a:endParaRPr lang="en-US" altLang="ja-JP"/>
          </a:p>
        </p:txBody>
      </p:sp>
      <p:sp>
        <p:nvSpPr>
          <p:cNvPr id="7" name="テキスト ボックス 6"/>
          <p:cNvSpPr txBox="1"/>
          <p:nvPr/>
        </p:nvSpPr>
        <p:spPr>
          <a:xfrm>
            <a:off x="65941" y="365125"/>
            <a:ext cx="1736226" cy="769441"/>
          </a:xfrm>
          <a:prstGeom prst="rect">
            <a:avLst/>
          </a:prstGeom>
          <a:noFill/>
        </p:spPr>
        <p:txBody>
          <a:bodyPr wrap="square" rtlCol="0">
            <a:spAutoFit/>
          </a:bodyPr>
          <a:lstStyle/>
          <a:p>
            <a:pPr algn="ctr"/>
            <a:r>
              <a:rPr kumimoji="1" lang="ja-JP" altLang="en-US" sz="4400" b="1" dirty="0">
                <a:solidFill>
                  <a:schemeClr val="bg1"/>
                </a:solidFill>
                <a:latin typeface="メイリオ" panose="020B0604030504040204" pitchFamily="50" charset="-128"/>
                <a:ea typeface="メイリオ" panose="020B0604030504040204" pitchFamily="50" charset="-128"/>
              </a:rPr>
              <a:t>目次</a:t>
            </a:r>
          </a:p>
        </p:txBody>
      </p:sp>
    </p:spTree>
    <p:extLst>
      <p:ext uri="{BB962C8B-B14F-4D97-AF65-F5344CB8AC3E}">
        <p14:creationId xmlns:p14="http://schemas.microsoft.com/office/powerpoint/2010/main" xmlns="" val="259414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en-US" altLang="ja-JP" dirty="0" smtClean="0"/>
              <a:t>.</a:t>
            </a:r>
            <a:r>
              <a:rPr kumimoji="1" lang="ja-JP" altLang="en-US" dirty="0" smtClean="0"/>
              <a:t>成果</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lang="en-US" altLang="ja-JP" sz="2400" dirty="0"/>
          </a:p>
        </p:txBody>
      </p:sp>
      <p:sp>
        <p:nvSpPr>
          <p:cNvPr id="4" name="スライド番号プレースホルダー 3"/>
          <p:cNvSpPr>
            <a:spLocks noGrp="1"/>
          </p:cNvSpPr>
          <p:nvPr>
            <p:ph type="sldNum" sz="quarter" idx="12"/>
          </p:nvPr>
        </p:nvSpPr>
        <p:spPr/>
        <p:txBody>
          <a:bodyPr/>
          <a:lstStyle/>
          <a:p>
            <a:fld id="{5031FD98-8AE5-4285-8F4F-84935740E9FA}" type="slidenum">
              <a:rPr lang="ja-JP" altLang="en-US" smtClean="0"/>
              <a:pPr/>
              <a:t>7</a:t>
            </a:fld>
            <a:endParaRPr lang="ja-JP" altLang="en-US"/>
          </a:p>
        </p:txBody>
      </p:sp>
      <p:sp>
        <p:nvSpPr>
          <p:cNvPr id="5" name="四角形: 角を丸くする 4"/>
          <p:cNvSpPr/>
          <p:nvPr/>
        </p:nvSpPr>
        <p:spPr>
          <a:xfrm>
            <a:off x="1196819" y="1972723"/>
            <a:ext cx="6752917" cy="95864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latin typeface="メイリオ" panose="020B0604030504040204" pitchFamily="50" charset="-128"/>
                <a:ea typeface="メイリオ" panose="020B0604030504040204" pitchFamily="50" charset="-128"/>
              </a:rPr>
              <a:t>ＳＱＬの基礎知識向上</a:t>
            </a:r>
            <a:endParaRPr kumimoji="1" lang="ja-JP" altLang="en-US" b="1" dirty="0">
              <a:latin typeface="メイリオ" panose="020B0604030504040204" pitchFamily="50" charset="-128"/>
              <a:ea typeface="メイリオ" panose="020B0604030504040204" pitchFamily="50" charset="-128"/>
            </a:endParaRPr>
          </a:p>
        </p:txBody>
      </p:sp>
      <p:sp>
        <p:nvSpPr>
          <p:cNvPr id="6" name="四角形: 角を丸くする 5"/>
          <p:cNvSpPr/>
          <p:nvPr/>
        </p:nvSpPr>
        <p:spPr>
          <a:xfrm>
            <a:off x="1196819" y="3059795"/>
            <a:ext cx="6752917" cy="95864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latin typeface="メイリオ" panose="020B0604030504040204" pitchFamily="50" charset="-128"/>
                <a:ea typeface="メイリオ" panose="020B0604030504040204" pitchFamily="50" charset="-128"/>
              </a:rPr>
              <a:t>実装知識の向上</a:t>
            </a:r>
            <a:endParaRPr kumimoji="1" lang="ja-JP" altLang="en-US" b="1" dirty="0">
              <a:latin typeface="メイリオ" panose="020B0604030504040204" pitchFamily="50" charset="-128"/>
              <a:ea typeface="メイリオ" panose="020B0604030504040204" pitchFamily="50" charset="-128"/>
            </a:endParaRPr>
          </a:p>
        </p:txBody>
      </p:sp>
      <p:sp>
        <p:nvSpPr>
          <p:cNvPr id="7" name="四角形: 角を丸くする 6"/>
          <p:cNvSpPr/>
          <p:nvPr/>
        </p:nvSpPr>
        <p:spPr>
          <a:xfrm>
            <a:off x="1196819" y="4197828"/>
            <a:ext cx="6752917" cy="95864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a:latin typeface="メイリオ" panose="020B0604030504040204" pitchFamily="50" charset="-128"/>
                <a:ea typeface="メイリオ" panose="020B0604030504040204" pitchFamily="50" charset="-128"/>
              </a:rPr>
              <a:t>UNIPA RX</a:t>
            </a:r>
            <a:r>
              <a:rPr lang="ja-JP" altLang="en-US" sz="3200" b="1" dirty="0">
                <a:latin typeface="メイリオ" panose="020B0604030504040204" pitchFamily="50" charset="-128"/>
                <a:ea typeface="メイリオ" panose="020B0604030504040204" pitchFamily="50" charset="-128"/>
              </a:rPr>
              <a:t>の操作方法の習得</a:t>
            </a:r>
            <a:endParaRPr lang="en-US" altLang="ja-JP" sz="3200" b="1" dirty="0">
              <a:latin typeface="メイリオ" panose="020B0604030504040204" pitchFamily="50" charset="-128"/>
              <a:ea typeface="メイリオ" panose="020B0604030504040204" pitchFamily="50" charset="-128"/>
            </a:endParaRPr>
          </a:p>
        </p:txBody>
      </p:sp>
      <p:sp>
        <p:nvSpPr>
          <p:cNvPr id="8" name="四角形: 角を丸くする 7"/>
          <p:cNvSpPr/>
          <p:nvPr/>
        </p:nvSpPr>
        <p:spPr>
          <a:xfrm>
            <a:off x="1196818" y="5335861"/>
            <a:ext cx="6752917" cy="95864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latin typeface="メイリオ" panose="020B0604030504040204" pitchFamily="50" charset="-128"/>
                <a:ea typeface="メイリオ" panose="020B0604030504040204" pitchFamily="50" charset="-128"/>
              </a:rPr>
              <a:t>お客様対応の向上</a:t>
            </a:r>
            <a:endParaRPr kumimoji="1" lang="ja-JP" altLang="en-US"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xmlns="" val="3346602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en-US" altLang="ja-JP" dirty="0" smtClean="0"/>
              <a:t>.</a:t>
            </a:r>
            <a:r>
              <a:rPr kumimoji="1" lang="ja-JP" altLang="en-US" dirty="0" smtClean="0"/>
              <a:t>成果</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lang="en-US" altLang="ja-JP" sz="2400" dirty="0"/>
          </a:p>
        </p:txBody>
      </p:sp>
      <p:sp>
        <p:nvSpPr>
          <p:cNvPr id="4" name="スライド番号プレースホルダー 3"/>
          <p:cNvSpPr>
            <a:spLocks noGrp="1"/>
          </p:cNvSpPr>
          <p:nvPr>
            <p:ph type="sldNum" sz="quarter" idx="12"/>
          </p:nvPr>
        </p:nvSpPr>
        <p:spPr/>
        <p:txBody>
          <a:bodyPr/>
          <a:lstStyle/>
          <a:p>
            <a:fld id="{5031FD98-8AE5-4285-8F4F-84935740E9FA}" type="slidenum">
              <a:rPr lang="ja-JP" altLang="en-US" smtClean="0"/>
              <a:pPr/>
              <a:t>8</a:t>
            </a:fld>
            <a:endParaRPr lang="ja-JP" altLang="en-US"/>
          </a:p>
        </p:txBody>
      </p:sp>
      <p:sp>
        <p:nvSpPr>
          <p:cNvPr id="5" name="四角形: 角を丸くする 4"/>
          <p:cNvSpPr/>
          <p:nvPr/>
        </p:nvSpPr>
        <p:spPr>
          <a:xfrm>
            <a:off x="1196819" y="1963845"/>
            <a:ext cx="6752917" cy="95864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latin typeface="メイリオ" panose="020B0604030504040204" pitchFamily="50" charset="-128"/>
                <a:ea typeface="メイリオ" panose="020B0604030504040204" pitchFamily="50" charset="-128"/>
              </a:rPr>
              <a:t>ＳＱＬの基礎知識向上</a:t>
            </a:r>
            <a:endParaRPr kumimoji="1" lang="ja-JP" altLang="en-US" b="1" dirty="0">
              <a:latin typeface="メイリオ" panose="020B0604030504040204" pitchFamily="50" charset="-128"/>
              <a:ea typeface="メイリオ" panose="020B0604030504040204" pitchFamily="50" charset="-128"/>
            </a:endParaRPr>
          </a:p>
        </p:txBody>
      </p:sp>
      <p:sp>
        <p:nvSpPr>
          <p:cNvPr id="6" name="四角形: 角を丸くする 5"/>
          <p:cNvSpPr/>
          <p:nvPr/>
        </p:nvSpPr>
        <p:spPr>
          <a:xfrm>
            <a:off x="1196819" y="3050917"/>
            <a:ext cx="6752917" cy="958645"/>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latin typeface="メイリオ" panose="020B0604030504040204" pitchFamily="50" charset="-128"/>
                <a:ea typeface="メイリオ" panose="020B0604030504040204" pitchFamily="50" charset="-128"/>
              </a:rPr>
              <a:t>実装知識の向上</a:t>
            </a:r>
            <a:endParaRPr kumimoji="1" lang="ja-JP" altLang="en-US" b="1" dirty="0">
              <a:latin typeface="メイリオ" panose="020B0604030504040204" pitchFamily="50" charset="-128"/>
              <a:ea typeface="メイリオ" panose="020B0604030504040204" pitchFamily="50" charset="-128"/>
            </a:endParaRPr>
          </a:p>
        </p:txBody>
      </p:sp>
      <p:sp>
        <p:nvSpPr>
          <p:cNvPr id="7" name="四角形: 角を丸くする 6"/>
          <p:cNvSpPr/>
          <p:nvPr/>
        </p:nvSpPr>
        <p:spPr>
          <a:xfrm>
            <a:off x="1196819" y="4188950"/>
            <a:ext cx="6752917" cy="958645"/>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a:latin typeface="メイリオ" panose="020B0604030504040204" pitchFamily="50" charset="-128"/>
                <a:ea typeface="メイリオ" panose="020B0604030504040204" pitchFamily="50" charset="-128"/>
              </a:rPr>
              <a:t>UNIPA RX</a:t>
            </a:r>
            <a:r>
              <a:rPr lang="ja-JP" altLang="en-US" sz="3200" b="1" dirty="0">
                <a:latin typeface="メイリオ" panose="020B0604030504040204" pitchFamily="50" charset="-128"/>
                <a:ea typeface="メイリオ" panose="020B0604030504040204" pitchFamily="50" charset="-128"/>
              </a:rPr>
              <a:t>の操作方法の習得</a:t>
            </a:r>
            <a:endParaRPr lang="en-US" altLang="ja-JP" sz="3200" b="1" dirty="0">
              <a:latin typeface="メイリオ" panose="020B0604030504040204" pitchFamily="50" charset="-128"/>
              <a:ea typeface="メイリオ" panose="020B0604030504040204" pitchFamily="50" charset="-128"/>
            </a:endParaRPr>
          </a:p>
        </p:txBody>
      </p:sp>
      <p:sp>
        <p:nvSpPr>
          <p:cNvPr id="8" name="四角形: 角を丸くする 7"/>
          <p:cNvSpPr/>
          <p:nvPr/>
        </p:nvSpPr>
        <p:spPr>
          <a:xfrm>
            <a:off x="1196818" y="5326983"/>
            <a:ext cx="6752917" cy="958645"/>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latin typeface="メイリオ" panose="020B0604030504040204" pitchFamily="50" charset="-128"/>
                <a:ea typeface="メイリオ" panose="020B0604030504040204" pitchFamily="50" charset="-128"/>
              </a:rPr>
              <a:t>お客様対応の向上</a:t>
            </a:r>
            <a:endParaRPr kumimoji="1" lang="ja-JP" altLang="en-US"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xmlns="" val="36684181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TM02900769[[fn=レトロスペクト]]</Template>
  <TotalTime>3750</TotalTime>
  <Words>4409</Words>
  <Application>Microsoft Office PowerPoint</Application>
  <PresentationFormat>画面に合わせる (4:3)</PresentationFormat>
  <Paragraphs>494</Paragraphs>
  <Slides>42</Slides>
  <Notes>41</Notes>
  <HiddenSlides>0</HiddenSlides>
  <MMClips>0</MMClips>
  <ScaleCrop>false</ScaleCrop>
  <HeadingPairs>
    <vt:vector size="4" baseType="variant">
      <vt:variant>
        <vt:lpstr>テーマ</vt:lpstr>
      </vt:variant>
      <vt:variant>
        <vt:i4>2</vt:i4>
      </vt:variant>
      <vt:variant>
        <vt:lpstr>スライド タイトル</vt:lpstr>
      </vt:variant>
      <vt:variant>
        <vt:i4>42</vt:i4>
      </vt:variant>
    </vt:vector>
  </HeadingPairs>
  <TitlesOfParts>
    <vt:vector size="44" baseType="lpstr">
      <vt:lpstr>Office テーマ</vt:lpstr>
      <vt:lpstr>デザインの設定</vt:lpstr>
      <vt:lpstr>2016年度 新人成果発表</vt:lpstr>
      <vt:lpstr>スライド 1</vt:lpstr>
      <vt:lpstr>ＲＸ開発チームの一員</vt:lpstr>
      <vt:lpstr>なんでもできるＳＥに</vt:lpstr>
      <vt:lpstr>付いていくことに精一杯</vt:lpstr>
      <vt:lpstr>一歩ずつ着実に進んでいこう</vt:lpstr>
      <vt:lpstr>スライド 6</vt:lpstr>
      <vt:lpstr>2.成果</vt:lpstr>
      <vt:lpstr>2.成果</vt:lpstr>
      <vt:lpstr>苦手からの克服</vt:lpstr>
      <vt:lpstr>自信あったが不具合発生</vt:lpstr>
      <vt:lpstr>失敗を防ぐには</vt:lpstr>
      <vt:lpstr>2.成果</vt:lpstr>
      <vt:lpstr>Ｊａｖａ得意になれた！</vt:lpstr>
      <vt:lpstr>どうしよう…甘く見ていた…</vt:lpstr>
      <vt:lpstr>先輩に頼りすぎる</vt:lpstr>
      <vt:lpstr>このままではだめだ！</vt:lpstr>
      <vt:lpstr>実装漏れ多発による工数の超過</vt:lpstr>
      <vt:lpstr>なぜ、このような結果に？</vt:lpstr>
      <vt:lpstr>同じ問題を起こさないために</vt:lpstr>
      <vt:lpstr>2.成果</vt:lpstr>
      <vt:lpstr>ＲＸ機能の受入テストを経験</vt:lpstr>
      <vt:lpstr>まだまだ習得途中</vt:lpstr>
      <vt:lpstr>より多くの知識を習得するために</vt:lpstr>
      <vt:lpstr>2.成果</vt:lpstr>
      <vt:lpstr>苦手だった電話を克服</vt:lpstr>
      <vt:lpstr>電話応対　＝　お客様との接点</vt:lpstr>
      <vt:lpstr>スライド 27</vt:lpstr>
      <vt:lpstr>苦手を克服できる </vt:lpstr>
      <vt:lpstr>ＲＸ製品への関わり</vt:lpstr>
      <vt:lpstr>苦手克服で満足</vt:lpstr>
      <vt:lpstr>なぜ？</vt:lpstr>
      <vt:lpstr>具体策　技術面（開発スキル)</vt:lpstr>
      <vt:lpstr>具体策（業務知識・お客様対応）</vt:lpstr>
      <vt:lpstr>スライド 34</vt:lpstr>
      <vt:lpstr>目指す将来像</vt:lpstr>
      <vt:lpstr>最後に</vt:lpstr>
      <vt:lpstr>ご清聴ありがとうございました</vt:lpstr>
      <vt:lpstr>スライド 38</vt:lpstr>
      <vt:lpstr>苦手克服で満足</vt:lpstr>
      <vt:lpstr>ＲＸ製品への関わり</vt:lpstr>
      <vt:lpstr>ＲＸ製品への関わり</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成果発表</dc:title>
  <dc:creator>竹場夏生</dc:creator>
  <cp:lastModifiedBy>n.takeba</cp:lastModifiedBy>
  <cp:revision>155</cp:revision>
  <cp:lastPrinted>2017-03-12T08:33:26Z</cp:lastPrinted>
  <dcterms:created xsi:type="dcterms:W3CDTF">2017-02-19T08:27:58Z</dcterms:created>
  <dcterms:modified xsi:type="dcterms:W3CDTF">2017-03-13T01:48:46Z</dcterms:modified>
</cp:coreProperties>
</file>