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 id="2147483887" r:id="rId3"/>
  </p:sldMasterIdLst>
  <p:notesMasterIdLst>
    <p:notesMasterId r:id="rId44"/>
  </p:notesMasterIdLst>
  <p:sldIdLst>
    <p:sldId id="256" r:id="rId4"/>
    <p:sldId id="257" r:id="rId5"/>
    <p:sldId id="258" r:id="rId6"/>
    <p:sldId id="299" r:id="rId7"/>
    <p:sldId id="259" r:id="rId8"/>
    <p:sldId id="260" r:id="rId9"/>
    <p:sldId id="261" r:id="rId10"/>
    <p:sldId id="262" r:id="rId11"/>
    <p:sldId id="295" r:id="rId12"/>
    <p:sldId id="265" r:id="rId13"/>
    <p:sldId id="266" r:id="rId14"/>
    <p:sldId id="296" r:id="rId15"/>
    <p:sldId id="263" r:id="rId16"/>
    <p:sldId id="267" r:id="rId17"/>
    <p:sldId id="268" r:id="rId18"/>
    <p:sldId id="269" r:id="rId19"/>
    <p:sldId id="270" r:id="rId20"/>
    <p:sldId id="271" r:id="rId21"/>
    <p:sldId id="272" r:id="rId22"/>
    <p:sldId id="273" r:id="rId23"/>
    <p:sldId id="274" r:id="rId24"/>
    <p:sldId id="276" r:id="rId25"/>
    <p:sldId id="277" r:id="rId26"/>
    <p:sldId id="278" r:id="rId27"/>
    <p:sldId id="290" r:id="rId28"/>
    <p:sldId id="300" r:id="rId29"/>
    <p:sldId id="280" r:id="rId30"/>
    <p:sldId id="293" r:id="rId31"/>
    <p:sldId id="281" r:id="rId32"/>
    <p:sldId id="291" r:id="rId33"/>
    <p:sldId id="297" r:id="rId34"/>
    <p:sldId id="275" r:id="rId35"/>
    <p:sldId id="283" r:id="rId36"/>
    <p:sldId id="292" r:id="rId37"/>
    <p:sldId id="284" r:id="rId38"/>
    <p:sldId id="285" r:id="rId39"/>
    <p:sldId id="289" r:id="rId40"/>
    <p:sldId id="298" r:id="rId41"/>
    <p:sldId id="288" r:id="rId42"/>
    <p:sldId id="286"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676" autoAdjust="0"/>
  </p:normalViewPr>
  <p:slideViewPr>
    <p:cSldViewPr snapToGrid="0">
      <p:cViewPr varScale="1">
        <p:scale>
          <a:sx n="42" d="100"/>
          <a:sy n="42" d="100"/>
        </p:scale>
        <p:origin x="1578" y="4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EFA66-A4A5-48EC-8E66-3A43E336612A}" type="datetimeFigureOut">
              <a:rPr kumimoji="1" lang="ja-JP" altLang="en-US" smtClean="0"/>
              <a:pPr/>
              <a:t>2017/3/13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7081C9-597A-4D66-B948-6ADF53422850}" type="slidenum">
              <a:rPr kumimoji="1" lang="ja-JP" altLang="en-US" smtClean="0"/>
              <a:pPr/>
              <a:t>‹#›</a:t>
            </a:fld>
            <a:endParaRPr kumimoji="1" lang="ja-JP" altLang="en-US"/>
          </a:p>
        </p:txBody>
      </p:sp>
    </p:spTree>
    <p:extLst>
      <p:ext uri="{BB962C8B-B14F-4D97-AF65-F5344CB8AC3E}">
        <p14:creationId xmlns:p14="http://schemas.microsoft.com/office/powerpoint/2010/main" val="3619362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GAKUEN</a:t>
            </a:r>
            <a:r>
              <a:rPr kumimoji="1" lang="ja-JP" altLang="en-US" sz="1200" dirty="0" smtClean="0"/>
              <a:t>事業部　</a:t>
            </a:r>
            <a:r>
              <a:rPr kumimoji="1" lang="en-US" altLang="ja-JP" sz="1200" dirty="0" smtClean="0"/>
              <a:t>CR</a:t>
            </a:r>
            <a:r>
              <a:rPr kumimoji="1" lang="ja-JP" altLang="en-US" sz="1200" dirty="0" smtClean="0"/>
              <a:t>部　</a:t>
            </a:r>
            <a:r>
              <a:rPr kumimoji="1" lang="en-US" altLang="ja-JP" sz="1200" dirty="0" smtClean="0"/>
              <a:t>S</a:t>
            </a:r>
            <a:r>
              <a:rPr kumimoji="1" lang="ja-JP" altLang="en-US" sz="1200" dirty="0" smtClean="0"/>
              <a:t>課　川上です。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本日はお忙しい中お集まりいただきありがとうございます。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それでは発表を始めさせて頂きます。</a:t>
            </a:r>
          </a:p>
          <a:p>
            <a:endParaRPr kumimoji="1" lang="ja-JP" altLang="en-US" dirty="0"/>
          </a:p>
        </p:txBody>
      </p:sp>
      <p:sp>
        <p:nvSpPr>
          <p:cNvPr id="4" name="スライド番号プレースホルダ 3"/>
          <p:cNvSpPr>
            <a:spLocks noGrp="1"/>
          </p:cNvSpPr>
          <p:nvPr>
            <p:ph type="sldNum" sz="quarter" idx="10"/>
          </p:nvPr>
        </p:nvSpPr>
        <p:spPr/>
        <p:txBody>
          <a:bodyPr/>
          <a:lstStyle/>
          <a:p>
            <a:fld id="{B07081C9-597A-4D66-B948-6ADF53422850}" type="slidenum">
              <a:rPr kumimoji="1" lang="ja-JP" altLang="en-US" smtClean="0"/>
              <a:pPr/>
              <a:t>1</a:t>
            </a:fld>
            <a:endParaRPr kumimoji="1" lang="ja-JP" altLang="en-US"/>
          </a:p>
        </p:txBody>
      </p:sp>
    </p:spTree>
    <p:extLst>
      <p:ext uri="{BB962C8B-B14F-4D97-AF65-F5344CB8AC3E}">
        <p14:creationId xmlns:p14="http://schemas.microsoft.com/office/powerpoint/2010/main" val="182800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そこで私はスピーディーにマージする必要がありました。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マージとは競合が発生しているリソースに対して</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バージョンアップ後の製品リソース　または現行の</a:t>
            </a:r>
            <a:r>
              <a:rPr kumimoji="1" lang="en-US" altLang="ja-JP" dirty="0" smtClean="0"/>
              <a:t>EUC</a:t>
            </a:r>
            <a:r>
              <a:rPr kumimoji="1" lang="ja-JP" altLang="en-US" dirty="0" smtClean="0"/>
              <a:t>リソースの　どちらかを選択して</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取り込むことで</a:t>
            </a:r>
            <a:r>
              <a:rPr kumimoji="1" lang="en-US" altLang="ja-JP" dirty="0" smtClean="0"/>
              <a:t>EUC</a:t>
            </a:r>
            <a:r>
              <a:rPr kumimoji="1" lang="ja-JP" altLang="en-US" dirty="0" smtClean="0"/>
              <a:t>機能を残しつつ　バージョンアップをすることです。</a:t>
            </a:r>
            <a:endParaRPr kumimoji="1" lang="en-US" altLang="ja-JP" dirty="0" smtClean="0"/>
          </a:p>
          <a:p>
            <a:r>
              <a:rPr kumimoji="1" lang="ja-JP" altLang="en-US" dirty="0" smtClean="0"/>
              <a:t>初めてのマージが　大ボリュームかつ短期案件だった私は</a:t>
            </a:r>
            <a:endParaRPr kumimoji="1" lang="en-US" altLang="ja-JP" dirty="0" smtClean="0"/>
          </a:p>
          <a:p>
            <a:r>
              <a:rPr kumimoji="1" lang="ja-JP" altLang="en-US" dirty="0" smtClean="0"/>
              <a:t>製品と</a:t>
            </a:r>
            <a:r>
              <a:rPr kumimoji="1" lang="en-US" altLang="ja-JP" dirty="0" smtClean="0"/>
              <a:t>EUC</a:t>
            </a:r>
            <a:r>
              <a:rPr kumimoji="1" lang="ja-JP" altLang="en-US" dirty="0" smtClean="0"/>
              <a:t>のリソースの　どちらのリソースを取り込むのか迷ったさいに</a:t>
            </a:r>
            <a:endParaRPr kumimoji="1" lang="en-US" altLang="ja-JP" dirty="0" smtClean="0"/>
          </a:p>
          <a:p>
            <a:r>
              <a:rPr kumimoji="1" lang="ja-JP" altLang="en-US" dirty="0" smtClean="0"/>
              <a:t>すぐさま先輩社員に　質問・確認を行っていました。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10</a:t>
            </a:fld>
            <a:endParaRPr kumimoji="1" lang="ja-JP" altLang="en-US"/>
          </a:p>
        </p:txBody>
      </p:sp>
    </p:spTree>
    <p:extLst>
      <p:ext uri="{BB962C8B-B14F-4D97-AF65-F5344CB8AC3E}">
        <p14:creationId xmlns:p14="http://schemas.microsoft.com/office/powerpoint/2010/main" val="3104473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何度も質問・確認をおこなっていくなかで</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自身の選択が間違っていないということが多くなり</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次第に自身の判断のみで製品と</a:t>
            </a:r>
            <a:r>
              <a:rPr kumimoji="1" lang="en-US" altLang="ja-JP" dirty="0" smtClean="0"/>
              <a:t>EUC</a:t>
            </a:r>
            <a:r>
              <a:rPr kumimoji="1" lang="ja-JP" altLang="en-US" dirty="0" smtClean="0"/>
              <a:t>を区別してどんどんマージしていきました。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11</a:t>
            </a:fld>
            <a:endParaRPr kumimoji="1" lang="ja-JP" altLang="en-US"/>
          </a:p>
        </p:txBody>
      </p:sp>
    </p:spTree>
    <p:extLst>
      <p:ext uri="{BB962C8B-B14F-4D97-AF65-F5344CB8AC3E}">
        <p14:creationId xmlns:p14="http://schemas.microsoft.com/office/powerpoint/2010/main" val="184243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そのなかでも</a:t>
            </a:r>
            <a:r>
              <a:rPr kumimoji="1" lang="en-US" altLang="ja-JP" dirty="0" smtClean="0"/>
              <a:t>EUC</a:t>
            </a:r>
            <a:r>
              <a:rPr kumimoji="1" lang="ja-JP" altLang="en-US" dirty="0" smtClean="0"/>
              <a:t>コメントで囲まれている部分は全て</a:t>
            </a:r>
            <a:r>
              <a:rPr kumimoji="1" lang="en-US" altLang="ja-JP" dirty="0" smtClean="0"/>
              <a:t>EUC</a:t>
            </a:r>
            <a:r>
              <a:rPr kumimoji="1" lang="ja-JP" altLang="en-US" dirty="0" smtClean="0"/>
              <a:t>として取り込んでいました。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12</a:t>
            </a:fld>
            <a:endParaRPr kumimoji="1" lang="ja-JP" altLang="en-US"/>
          </a:p>
        </p:txBody>
      </p:sp>
    </p:spTree>
    <p:extLst>
      <p:ext uri="{BB962C8B-B14F-4D97-AF65-F5344CB8AC3E}">
        <p14:creationId xmlns:p14="http://schemas.microsoft.com/office/powerpoint/2010/main" val="3902513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しかし後ほどの検証でマージ不備による障害が大量（具体的な数字）にあがってきました</a:t>
            </a:r>
            <a:endParaRPr kumimoji="1" lang="en-US" altLang="ja-JP" dirty="0" smtClean="0"/>
          </a:p>
          <a:p>
            <a:r>
              <a:rPr kumimoji="1" lang="en-US" altLang="ja-JP" dirty="0" smtClean="0"/>
              <a:t>EUC</a:t>
            </a:r>
            <a:r>
              <a:rPr kumimoji="1" lang="ja-JP" altLang="en-US" dirty="0" smtClean="0"/>
              <a:t>コメントで囲まれている部分は全て</a:t>
            </a:r>
            <a:r>
              <a:rPr kumimoji="1" lang="en-US" altLang="ja-JP" dirty="0" smtClean="0"/>
              <a:t>EUC</a:t>
            </a:r>
            <a:r>
              <a:rPr kumimoji="1" lang="ja-JP" altLang="en-US" dirty="0" smtClean="0"/>
              <a:t>として取り込んでいたことが原因で障害が発生していました。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13</a:t>
            </a:fld>
            <a:endParaRPr kumimoji="1" lang="ja-JP" altLang="en-US"/>
          </a:p>
        </p:txBody>
      </p:sp>
    </p:spTree>
    <p:extLst>
      <p:ext uri="{BB962C8B-B14F-4D97-AF65-F5344CB8AC3E}">
        <p14:creationId xmlns:p14="http://schemas.microsoft.com/office/powerpoint/2010/main" val="331097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マージした箇所のリソースをｓｖｎのログを用いて解析をすると</a:t>
            </a:r>
            <a:endParaRPr kumimoji="1" lang="en-US" altLang="ja-JP" dirty="0" smtClean="0"/>
          </a:p>
          <a:p>
            <a:r>
              <a:rPr kumimoji="1" lang="en-US" altLang="ja-JP" dirty="0" smtClean="0"/>
              <a:t>EUC</a:t>
            </a:r>
            <a:r>
              <a:rPr kumimoji="1" lang="ja-JP" altLang="en-US" dirty="0" smtClean="0"/>
              <a:t>のコメントで囲われたリソースの中に、</a:t>
            </a:r>
            <a:r>
              <a:rPr kumimoji="1" lang="en-US" altLang="ja-JP" dirty="0" smtClean="0"/>
              <a:t>EUC</a:t>
            </a:r>
            <a:r>
              <a:rPr kumimoji="1" lang="ja-JP" altLang="en-US" dirty="0" smtClean="0"/>
              <a:t>で手が加わっていないリソースがあり、</a:t>
            </a:r>
            <a:endParaRPr kumimoji="1" lang="en-US" altLang="ja-JP" dirty="0" smtClean="0"/>
          </a:p>
          <a:p>
            <a:r>
              <a:rPr kumimoji="1" lang="ja-JP" altLang="en-US" dirty="0" smtClean="0"/>
              <a:t>そこのリソースをバージョンアップさせる必要があったことがわかりました。（８）</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14</a:t>
            </a:fld>
            <a:endParaRPr kumimoji="1" lang="ja-JP" altLang="en-US"/>
          </a:p>
        </p:txBody>
      </p:sp>
    </p:spTree>
    <p:extLst>
      <p:ext uri="{BB962C8B-B14F-4D97-AF65-F5344CB8AC3E}">
        <p14:creationId xmlns:p14="http://schemas.microsoft.com/office/powerpoint/2010/main" val="2069599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マージをするときに</a:t>
            </a:r>
            <a:r>
              <a:rPr kumimoji="1" lang="en-US" altLang="ja-JP" dirty="0" smtClean="0"/>
              <a:t>SVN</a:t>
            </a:r>
            <a:r>
              <a:rPr kumimoji="1" lang="ja-JP" altLang="en-US" dirty="0" smtClean="0"/>
              <a:t>のログを見るべきだった、</a:t>
            </a:r>
            <a:endParaRPr kumimoji="1" lang="en-US" altLang="ja-JP" dirty="0" smtClean="0"/>
          </a:p>
          <a:p>
            <a:r>
              <a:rPr kumimoji="1" lang="en-US" altLang="ja-JP" dirty="0" smtClean="0"/>
              <a:t>EUC</a:t>
            </a:r>
            <a:r>
              <a:rPr kumimoji="1" lang="ja-JP" altLang="en-US" dirty="0" smtClean="0"/>
              <a:t>コメントで囲まれていたリソース全てが　</a:t>
            </a:r>
            <a:r>
              <a:rPr kumimoji="1" lang="en-US" altLang="ja-JP" dirty="0" smtClean="0"/>
              <a:t>EUC</a:t>
            </a:r>
            <a:r>
              <a:rPr kumimoji="1" lang="ja-JP" altLang="en-US" dirty="0" smtClean="0"/>
              <a:t>で追加されたリソースとは限らないので</a:t>
            </a:r>
            <a:endParaRPr kumimoji="1" lang="en-US" altLang="ja-JP" dirty="0" smtClean="0"/>
          </a:p>
          <a:p>
            <a:r>
              <a:rPr kumimoji="1" lang="ja-JP" altLang="en-US" dirty="0" smtClean="0"/>
              <a:t>一行ずつ確かめてからマージするべきだった</a:t>
            </a:r>
            <a:endParaRPr kumimoji="1" lang="en-US" altLang="ja-JP" dirty="0" smtClean="0"/>
          </a:p>
          <a:p>
            <a:r>
              <a:rPr kumimoji="1" lang="ja-JP" altLang="en-US" dirty="0" smtClean="0"/>
              <a:t>そう思いました。</a:t>
            </a:r>
            <a:endParaRPr kumimoji="1" lang="en-US" altLang="ja-JP" dirty="0" smtClean="0"/>
          </a:p>
          <a:p>
            <a:r>
              <a:rPr lang="ja-JP" altLang="en-US" dirty="0" smtClean="0">
                <a:effectLst/>
              </a:rPr>
              <a:t>それをしなかったのは、心のどこかで</a:t>
            </a:r>
            <a:r>
              <a:rPr lang="en-US" altLang="ja-JP" dirty="0" smtClean="0">
                <a:effectLst/>
              </a:rPr>
              <a:t>『</a:t>
            </a:r>
            <a:r>
              <a:rPr lang="ja-JP" altLang="en-US" dirty="0" smtClean="0">
                <a:effectLst/>
              </a:rPr>
              <a:t>時間がないから もういいや！</a:t>
            </a:r>
            <a:r>
              <a:rPr lang="en-US" altLang="ja-JP" dirty="0" smtClean="0">
                <a:effectLst/>
              </a:rPr>
              <a:t>』</a:t>
            </a:r>
            <a:r>
              <a:rPr lang="ja-JP" altLang="en-US" dirty="0" smtClean="0">
                <a:effectLst/>
              </a:rPr>
              <a:t>という気持ちがあったからだと思います</a:t>
            </a:r>
            <a:endParaRPr kumimoji="1" lang="en-US" altLang="ja-JP" dirty="0" smtClean="0"/>
          </a:p>
          <a:p>
            <a:endParaRPr kumimoji="1" lang="en-US" altLang="ja-JP" dirty="0" smtClean="0"/>
          </a:p>
          <a:p>
            <a:r>
              <a:rPr kumimoji="1" lang="ja-JP" altLang="en-US" dirty="0" smtClean="0"/>
              <a:t>思えば・・・</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15</a:t>
            </a:fld>
            <a:endParaRPr kumimoji="1" lang="ja-JP" altLang="en-US"/>
          </a:p>
        </p:txBody>
      </p:sp>
    </p:spTree>
    <p:extLst>
      <p:ext uri="{BB962C8B-B14F-4D97-AF65-F5344CB8AC3E}">
        <p14:creationId xmlns:p14="http://schemas.microsoft.com/office/powerpoint/2010/main" val="2910436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思えば・・・学生のときの私は「まあいいや」とよく口にしていました</a:t>
            </a:r>
            <a:endParaRPr kumimoji="1" lang="en-US" altLang="ja-JP" dirty="0" smtClean="0"/>
          </a:p>
          <a:p>
            <a:r>
              <a:rPr kumimoji="1" lang="ja-JP" altLang="en-US" dirty="0" smtClean="0"/>
              <a:t>あいまいなままでも「まあいいや」と思って物事を強引にすすめる傾向がありました</a:t>
            </a:r>
            <a:endParaRPr kumimoji="1" lang="en-US" altLang="ja-JP" dirty="0" smtClean="0"/>
          </a:p>
          <a:p>
            <a:r>
              <a:rPr kumimoji="1" lang="ja-JP" altLang="en-US" dirty="0" smtClean="0"/>
              <a:t>人事研修の最後に</a:t>
            </a:r>
            <a:endParaRPr kumimoji="1" lang="en-US" altLang="ja-JP" dirty="0" smtClean="0"/>
          </a:p>
          <a:p>
            <a:r>
              <a:rPr kumimoji="1" lang="ja-JP" altLang="en-US" dirty="0" smtClean="0"/>
              <a:t>　成果の発表があったときでも</a:t>
            </a:r>
            <a:endParaRPr kumimoji="1" lang="en-US" altLang="ja-JP" dirty="0" smtClean="0"/>
          </a:p>
          <a:p>
            <a:r>
              <a:rPr kumimoji="1" lang="ja-JP" altLang="en-US" smtClean="0"/>
              <a:t>　発表のスライド</a:t>
            </a:r>
            <a:r>
              <a:rPr kumimoji="1" lang="ja-JP" altLang="en-US" dirty="0" smtClean="0"/>
              <a:t>を準備するときに肝心の内容は</a:t>
            </a:r>
            <a:endParaRPr kumimoji="1" lang="en-US" altLang="ja-JP" dirty="0" smtClean="0"/>
          </a:p>
          <a:p>
            <a:r>
              <a:rPr kumimoji="1" lang="ja-JP" altLang="en-US" dirty="0" smtClean="0"/>
              <a:t>　人事の方が求めているようなワードを並べているだけで</a:t>
            </a:r>
            <a:endParaRPr kumimoji="1" lang="en-US" altLang="ja-JP" dirty="0" smtClean="0"/>
          </a:p>
          <a:p>
            <a:r>
              <a:rPr kumimoji="1" lang="ja-JP" altLang="en-US" dirty="0" smtClean="0"/>
              <a:t>　自身の考察を深めていませんでした。</a:t>
            </a:r>
            <a:endParaRPr kumimoji="1" lang="en-US" altLang="ja-JP" dirty="0" smtClean="0"/>
          </a:p>
          <a:p>
            <a:r>
              <a:rPr kumimoji="1" lang="ja-JP" altLang="en-US" dirty="0" smtClean="0"/>
              <a:t>（成果物に対する妥協点が低かった）</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16</a:t>
            </a:fld>
            <a:endParaRPr kumimoji="1" lang="ja-JP" altLang="en-US"/>
          </a:p>
        </p:txBody>
      </p:sp>
    </p:spTree>
    <p:extLst>
      <p:ext uri="{BB962C8B-B14F-4D97-AF65-F5344CB8AC3E}">
        <p14:creationId xmlns:p14="http://schemas.microsoft.com/office/powerpoint/2010/main" val="1003446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「まあいいや」と思って物事を強引に進めてしまったことが原因で今回の失敗をおかしてしまいました</a:t>
            </a:r>
            <a:endParaRPr kumimoji="1" lang="en-US" altLang="ja-JP" dirty="0" smtClean="0"/>
          </a:p>
          <a:p>
            <a:r>
              <a:rPr kumimoji="1" lang="ja-JP" altLang="en-US" dirty="0" smtClean="0"/>
              <a:t>この失敗から「まあいいや」と思わずに裏付け調査などを行い「確証」を得てから作業を行うべきだと、考えを改めました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17</a:t>
            </a:fld>
            <a:endParaRPr kumimoji="1" lang="ja-JP" altLang="en-US"/>
          </a:p>
        </p:txBody>
      </p:sp>
    </p:spTree>
    <p:extLst>
      <p:ext uri="{BB962C8B-B14F-4D97-AF65-F5344CB8AC3E}">
        <p14:creationId xmlns:p14="http://schemas.microsoft.com/office/powerpoint/2010/main" val="2039364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その後、類似案件で近畿大学様のコピーアドオン機能のバージョンアップ対応で</a:t>
            </a:r>
            <a:endParaRPr kumimoji="1" lang="en-US" altLang="ja-JP" dirty="0" smtClean="0"/>
          </a:p>
          <a:p>
            <a:r>
              <a:rPr kumimoji="1" lang="ja-JP" altLang="en-US" dirty="0" smtClean="0"/>
              <a:t>いくつかの指定された個別リリースを取り込む業務がありました。</a:t>
            </a:r>
            <a:endParaRPr kumimoji="1" lang="en-US" altLang="ja-JP" dirty="0" smtClean="0"/>
          </a:p>
          <a:p>
            <a:r>
              <a:rPr kumimoji="1" lang="ja-JP" altLang="en-US" dirty="0" smtClean="0"/>
              <a:t>　その際に前回の反省をいかし、ｓｖｎのログや</a:t>
            </a:r>
            <a:r>
              <a:rPr kumimoji="1" lang="en-US" altLang="ja-JP" dirty="0" smtClean="0"/>
              <a:t>JIRA</a:t>
            </a:r>
            <a:r>
              <a:rPr kumimoji="1" lang="ja-JP" altLang="en-US" dirty="0" smtClean="0"/>
              <a:t>を見てバージョンアップ対応を行いました</a:t>
            </a:r>
            <a:endParaRPr kumimoji="1" lang="en-US" altLang="ja-JP" dirty="0" smtClean="0"/>
          </a:p>
          <a:p>
            <a:r>
              <a:rPr kumimoji="1" lang="ja-JP" altLang="en-US" dirty="0" smtClean="0"/>
              <a:t>　そこで</a:t>
            </a:r>
            <a:r>
              <a:rPr kumimoji="1" lang="en-US" altLang="ja-JP" dirty="0" smtClean="0"/>
              <a:t>SVN</a:t>
            </a:r>
            <a:r>
              <a:rPr kumimoji="1" lang="ja-JP" altLang="en-US" dirty="0" smtClean="0"/>
              <a:t>のログから指定された個別リリースを取り込むことで発生する障害があることと</a:t>
            </a:r>
            <a:endParaRPr kumimoji="1" lang="en-US" altLang="ja-JP" dirty="0" smtClean="0"/>
          </a:p>
          <a:p>
            <a:r>
              <a:rPr kumimoji="1" lang="ja-JP" altLang="en-US" dirty="0" smtClean="0"/>
              <a:t>　その障害に対応する個別リリースがあることを明らかにしました。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18</a:t>
            </a:fld>
            <a:endParaRPr kumimoji="1" lang="ja-JP" altLang="en-US"/>
          </a:p>
        </p:txBody>
      </p:sp>
    </p:spTree>
    <p:extLst>
      <p:ext uri="{BB962C8B-B14F-4D97-AF65-F5344CB8AC3E}">
        <p14:creationId xmlns:p14="http://schemas.microsoft.com/office/powerpoint/2010/main" val="3881908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これは「まあいいや」と思わずに裏付け調査を行い「確証」を得てから作業を進めようとしたから発見できたことです。</a:t>
            </a:r>
            <a:endParaRPr kumimoji="1" lang="en-US" altLang="ja-JP" dirty="0" smtClean="0"/>
          </a:p>
          <a:p>
            <a:r>
              <a:rPr kumimoji="1" lang="ja-JP" altLang="en-US" dirty="0" smtClean="0"/>
              <a:t>以上の経験から「</a:t>
            </a:r>
            <a:r>
              <a:rPr lang="ja-JP" altLang="en-US" dirty="0" smtClean="0"/>
              <a:t>まあいいや」と思わずに「確証」を得てから作業を進めるように意識がかわりました。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19</a:t>
            </a:fld>
            <a:endParaRPr kumimoji="1" lang="ja-JP" altLang="en-US"/>
          </a:p>
        </p:txBody>
      </p:sp>
    </p:spTree>
    <p:extLst>
      <p:ext uri="{BB962C8B-B14F-4D97-AF65-F5344CB8AC3E}">
        <p14:creationId xmlns:p14="http://schemas.microsoft.com/office/powerpoint/2010/main" val="369834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buNone/>
            </a:pPr>
            <a:r>
              <a:rPr lang="ja-JP" altLang="en-US" dirty="0" smtClean="0"/>
              <a:t>今回の発表のながれはこのようになっております。</a:t>
            </a:r>
            <a:endParaRPr lang="en-US" altLang="ja-JP" dirty="0" smtClean="0"/>
          </a:p>
          <a:p>
            <a:pPr>
              <a:buNone/>
            </a:pPr>
            <a:r>
              <a:rPr lang="ja-JP" altLang="en-US" dirty="0" smtClean="0"/>
              <a:t>最初に入社から現在に至るまで行った業務などの説明をさせていただいて</a:t>
            </a:r>
            <a:endParaRPr lang="en-US" altLang="ja-JP" dirty="0" smtClean="0"/>
          </a:p>
          <a:p>
            <a:pPr>
              <a:buNone/>
            </a:pPr>
            <a:r>
              <a:rPr lang="ja-JP" altLang="en-US" dirty="0" smtClean="0"/>
              <a:t>次に成果についてお話いたします</a:t>
            </a:r>
            <a:endParaRPr lang="en-US" altLang="ja-JP" dirty="0" smtClean="0"/>
          </a:p>
          <a:p>
            <a:pPr>
              <a:buNone/>
            </a:pPr>
            <a:r>
              <a:rPr lang="ja-JP" altLang="en-US" dirty="0" smtClean="0"/>
              <a:t>一年間に得た成果は３種類あります。</a:t>
            </a:r>
            <a:endParaRPr lang="en-US" altLang="ja-JP" dirty="0" smtClean="0"/>
          </a:p>
          <a:p>
            <a:pPr>
              <a:buNone/>
            </a:pPr>
            <a:r>
              <a:rPr lang="ja-JP" altLang="en-US" dirty="0" smtClean="0"/>
              <a:t>最後に課題と今後の展望についてお話し致します。</a:t>
            </a:r>
            <a:endParaRPr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B07081C9-597A-4D66-B948-6ADF53422850}" type="slidenum">
              <a:rPr kumimoji="1" lang="ja-JP" altLang="en-US" smtClean="0"/>
              <a:pPr/>
              <a:t>2</a:t>
            </a:fld>
            <a:endParaRPr kumimoji="1" lang="ja-JP" altLang="en-US"/>
          </a:p>
        </p:txBody>
      </p:sp>
    </p:spTree>
    <p:extLst>
      <p:ext uri="{BB962C8B-B14F-4D97-AF65-F5344CB8AC3E}">
        <p14:creationId xmlns:p14="http://schemas.microsoft.com/office/powerpoint/2010/main" val="1391710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ふたつ</a:t>
            </a:r>
            <a:r>
              <a:rPr kumimoji="1" lang="ja-JP" altLang="en-US" dirty="0" err="1" smtClean="0"/>
              <a:t>めの</a:t>
            </a:r>
            <a:r>
              <a:rPr kumimoji="1" lang="ja-JP" altLang="en-US" dirty="0" smtClean="0"/>
              <a:t>成果として「なんでやるの？」と思って避けていたことを「まずやってみよう」と思うようになりました。（１１）</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20</a:t>
            </a:fld>
            <a:endParaRPr kumimoji="1" lang="ja-JP" altLang="en-US"/>
          </a:p>
        </p:txBody>
      </p:sp>
    </p:spTree>
    <p:extLst>
      <p:ext uri="{BB962C8B-B14F-4D97-AF65-F5344CB8AC3E}">
        <p14:creationId xmlns:p14="http://schemas.microsoft.com/office/powerpoint/2010/main" val="1517494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私は近畿大学様の学費改定に伴い</a:t>
            </a:r>
            <a:r>
              <a:rPr kumimoji="1" lang="en-US" altLang="ja-JP" dirty="0" smtClean="0"/>
              <a:t>EUC</a:t>
            </a:r>
            <a:r>
              <a:rPr kumimoji="1" lang="ja-JP" altLang="en-US" dirty="0" smtClean="0"/>
              <a:t>で</a:t>
            </a:r>
            <a:r>
              <a:rPr kumimoji="1" lang="en-US" altLang="ja-JP" dirty="0" smtClean="0"/>
              <a:t>Access</a:t>
            </a:r>
            <a:r>
              <a:rPr kumimoji="1" lang="ja-JP" altLang="en-US" dirty="0" smtClean="0"/>
              <a:t>のツールを開発するという案件で</a:t>
            </a:r>
            <a:endParaRPr kumimoji="1" lang="en-US" altLang="ja-JP" dirty="0" smtClean="0"/>
          </a:p>
          <a:p>
            <a:r>
              <a:rPr kumimoji="1" lang="ja-JP" altLang="en-US" dirty="0" smtClean="0"/>
              <a:t>導入メンバの方から仕様を伺い、</a:t>
            </a:r>
            <a:endParaRPr kumimoji="1" lang="en-US" altLang="ja-JP" dirty="0" smtClean="0"/>
          </a:p>
          <a:p>
            <a:r>
              <a:rPr kumimoji="1" lang="ja-JP" altLang="en-US" dirty="0" smtClean="0"/>
              <a:t>パートナーさんに仕様をご説明してツールを作成していただく</a:t>
            </a:r>
            <a:endParaRPr kumimoji="1" lang="en-US" altLang="ja-JP" dirty="0" smtClean="0"/>
          </a:p>
          <a:p>
            <a:r>
              <a:rPr kumimoji="1" lang="ja-JP" altLang="en-US" dirty="0" smtClean="0"/>
              <a:t>といった橋渡しの役割を担っていました。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21</a:t>
            </a:fld>
            <a:endParaRPr kumimoji="1" lang="ja-JP" altLang="en-US"/>
          </a:p>
        </p:txBody>
      </p:sp>
    </p:spTree>
    <p:extLst>
      <p:ext uri="{BB962C8B-B14F-4D97-AF65-F5344CB8AC3E}">
        <p14:creationId xmlns:p14="http://schemas.microsoft.com/office/powerpoint/2010/main" val="1487040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学費も</a:t>
            </a:r>
            <a:r>
              <a:rPr kumimoji="1" lang="en-US" altLang="ja-JP" dirty="0" smtClean="0"/>
              <a:t>Access</a:t>
            </a:r>
            <a:r>
              <a:rPr kumimoji="1" lang="ja-JP" altLang="en-US" dirty="0" smtClean="0"/>
              <a:t>も初心者だった私は</a:t>
            </a:r>
            <a:endParaRPr kumimoji="1" lang="en-US" altLang="ja-JP" dirty="0" smtClean="0"/>
          </a:p>
          <a:p>
            <a:r>
              <a:rPr kumimoji="1" lang="ja-JP" altLang="en-US" dirty="0" smtClean="0"/>
              <a:t>「なんで自分が橋渡しをやるのだろう？導入メンバの方とパートナーさんが直接やり取りをすればいいのでは？」と思っていました。</a:t>
            </a:r>
            <a:endParaRPr kumimoji="1" lang="en-US" altLang="ja-JP" dirty="0" smtClean="0"/>
          </a:p>
          <a:p>
            <a:r>
              <a:rPr kumimoji="1" lang="ja-JP" altLang="en-US" dirty="0" smtClean="0"/>
              <a:t>とはいえ先輩社員がフォローしてくださるということでしたので、</a:t>
            </a:r>
            <a:endParaRPr kumimoji="1" lang="en-US" altLang="ja-JP" dirty="0" smtClean="0"/>
          </a:p>
          <a:p>
            <a:r>
              <a:rPr kumimoji="1" lang="ja-JP" altLang="en-US" dirty="0" smtClean="0"/>
              <a:t>気持ちを切り替えて役割を果たそうと」かんがえていました。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22</a:t>
            </a:fld>
            <a:endParaRPr kumimoji="1" lang="ja-JP" altLang="en-US"/>
          </a:p>
        </p:txBody>
      </p:sp>
    </p:spTree>
    <p:extLst>
      <p:ext uri="{BB962C8B-B14F-4D97-AF65-F5344CB8AC3E}">
        <p14:creationId xmlns:p14="http://schemas.microsoft.com/office/powerpoint/2010/main" val="261683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しかし、パートナーさんへの説明時に先輩社員に急な予定が入り、</a:t>
            </a:r>
            <a:endParaRPr kumimoji="1" lang="en-US" altLang="ja-JP" dirty="0" smtClean="0"/>
          </a:p>
          <a:p>
            <a:r>
              <a:rPr kumimoji="1" lang="ja-JP" altLang="en-US" dirty="0" smtClean="0"/>
              <a:t>急きょ先輩社員のフォローなしで私一人で説明を行うことになりました。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23</a:t>
            </a:fld>
            <a:endParaRPr kumimoji="1" lang="ja-JP" altLang="en-US"/>
          </a:p>
        </p:txBody>
      </p:sp>
    </p:spTree>
    <p:extLst>
      <p:ext uri="{BB962C8B-B14F-4D97-AF65-F5344CB8AC3E}">
        <p14:creationId xmlns:p14="http://schemas.microsoft.com/office/powerpoint/2010/main" val="3503243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そのとき私は学費のことも仕様のことも理解したつもりで説明にのぞみました。</a:t>
            </a:r>
            <a:endParaRPr kumimoji="1" lang="en-US" altLang="ja-JP" dirty="0" smtClean="0"/>
          </a:p>
          <a:p>
            <a:r>
              <a:rPr kumimoji="1" lang="ja-JP" altLang="en-US" dirty="0" smtClean="0"/>
              <a:t>しかし実際は人に説明できるレベルに達しておらず</a:t>
            </a:r>
            <a:endParaRPr kumimoji="1" lang="en-US" altLang="ja-JP" dirty="0" smtClean="0"/>
          </a:p>
          <a:p>
            <a:r>
              <a:rPr kumimoji="1" lang="ja-JP" altLang="en-US" dirty="0" smtClean="0"/>
              <a:t>パートナーさんから「何を言ってるのかわからない。」と言われてしまいました。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24</a:t>
            </a:fld>
            <a:endParaRPr kumimoji="1" lang="ja-JP" altLang="en-US"/>
          </a:p>
        </p:txBody>
      </p:sp>
    </p:spTree>
    <p:extLst>
      <p:ext uri="{BB962C8B-B14F-4D97-AF65-F5344CB8AC3E}">
        <p14:creationId xmlns:p14="http://schemas.microsoft.com/office/powerpoint/2010/main" val="3791078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そこで私はいったん引き下がり、</a:t>
            </a:r>
            <a:endParaRPr kumimoji="1" lang="en-US" altLang="ja-JP" dirty="0" smtClean="0"/>
          </a:p>
          <a:p>
            <a:r>
              <a:rPr kumimoji="1" lang="ja-JP" altLang="en-US" dirty="0" smtClean="0"/>
              <a:t>説明できなかった箇所を調べて勉強しなおしました。</a:t>
            </a:r>
            <a:endParaRPr kumimoji="1" lang="en-US" altLang="ja-JP" dirty="0" smtClean="0"/>
          </a:p>
          <a:p>
            <a:r>
              <a:rPr kumimoji="1" lang="ja-JP" altLang="en-US" dirty="0" smtClean="0"/>
              <a:t>自身で判断が付かない仕様の部分に関しては</a:t>
            </a:r>
            <a:endParaRPr kumimoji="1" lang="en-US" altLang="ja-JP" dirty="0" smtClean="0"/>
          </a:p>
          <a:p>
            <a:r>
              <a:rPr kumimoji="1" lang="ja-JP" altLang="en-US" dirty="0" smtClean="0"/>
              <a:t>整理した後に導入メンバの方に質問しました。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25</a:t>
            </a:fld>
            <a:endParaRPr kumimoji="1" lang="ja-JP" altLang="en-US"/>
          </a:p>
        </p:txBody>
      </p:sp>
    </p:spTree>
    <p:extLst>
      <p:ext uri="{BB962C8B-B14F-4D97-AF65-F5344CB8AC3E}">
        <p14:creationId xmlns:p14="http://schemas.microsoft.com/office/powerpoint/2010/main" val="3791078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導入メンバの方に仕様を確認する際に</a:t>
            </a:r>
            <a:endParaRPr kumimoji="1" lang="en-US" altLang="ja-JP" dirty="0" smtClean="0"/>
          </a:p>
          <a:p>
            <a:r>
              <a:rPr kumimoji="1" lang="ja-JP" altLang="en-US" dirty="0" smtClean="0"/>
              <a:t>自身が理解していたと思っていた仕様が</a:t>
            </a:r>
            <a:endParaRPr kumimoji="1" lang="en-US" altLang="ja-JP" dirty="0" smtClean="0"/>
          </a:p>
          <a:p>
            <a:r>
              <a:rPr kumimoji="1" lang="ja-JP" altLang="en-US" dirty="0" smtClean="0"/>
              <a:t>導入メンバの方が思っている仕様と異なることが発覚しました。</a:t>
            </a:r>
            <a:endParaRPr kumimoji="1" lang="en-US" altLang="ja-JP" dirty="0" smtClean="0"/>
          </a:p>
          <a:p>
            <a:r>
              <a:rPr kumimoji="1" lang="ja-JP" altLang="en-US" dirty="0" smtClean="0"/>
              <a:t>　そのときに仕様を抑えている人との認識のすりあわせを行うことが重用だと気づきました。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26</a:t>
            </a:fld>
            <a:endParaRPr kumimoji="1" lang="ja-JP" altLang="en-US"/>
          </a:p>
        </p:txBody>
      </p:sp>
    </p:spTree>
    <p:extLst>
      <p:ext uri="{BB962C8B-B14F-4D97-AF65-F5344CB8AC3E}">
        <p14:creationId xmlns:p14="http://schemas.microsoft.com/office/powerpoint/2010/main" val="4242077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そしてその日のうちにパートナーさんに再度説明をしにいきました</a:t>
            </a:r>
            <a:endParaRPr kumimoji="1" lang="en-US" altLang="ja-JP" dirty="0" smtClean="0"/>
          </a:p>
          <a:p>
            <a:r>
              <a:rPr kumimoji="1" lang="ja-JP" altLang="en-US" dirty="0" smtClean="0"/>
              <a:t>すると今回は仕様を理解していただくことができました。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27</a:t>
            </a:fld>
            <a:endParaRPr kumimoji="1" lang="ja-JP" altLang="en-US"/>
          </a:p>
        </p:txBody>
      </p:sp>
    </p:spTree>
    <p:extLst>
      <p:ext uri="{BB962C8B-B14F-4D97-AF65-F5344CB8AC3E}">
        <p14:creationId xmlns:p14="http://schemas.microsoft.com/office/powerpoint/2010/main" val="3900803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その後もパートナーさんからの質問に導入メンバの方と連携して回答したり</a:t>
            </a:r>
            <a:endParaRPr kumimoji="1" lang="en-US" altLang="ja-JP" dirty="0" smtClean="0"/>
          </a:p>
          <a:p>
            <a:r>
              <a:rPr kumimoji="1" lang="ja-JP" altLang="en-US" dirty="0" smtClean="0"/>
              <a:t>導入メンバの方から伝えられた仕様の詳細部分をパートナーさんに説明したり</a:t>
            </a:r>
            <a:endParaRPr kumimoji="1" lang="en-US" altLang="ja-JP" dirty="0" smtClean="0"/>
          </a:p>
          <a:p>
            <a:r>
              <a:rPr kumimoji="1" lang="ja-JP" altLang="en-US" dirty="0" smtClean="0"/>
              <a:t>何度も連絡を取り合い認識のすりあわせを行い</a:t>
            </a:r>
            <a:endParaRPr kumimoji="1" lang="en-US" altLang="ja-JP" dirty="0" smtClean="0"/>
          </a:p>
          <a:p>
            <a:r>
              <a:rPr kumimoji="1" lang="ja-JP" altLang="en-US" dirty="0" smtClean="0"/>
              <a:t>３者が全員同じ成果物をイメージするように橋渡しの役割として働きました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28</a:t>
            </a:fld>
            <a:endParaRPr kumimoji="1" lang="ja-JP" altLang="en-US"/>
          </a:p>
        </p:txBody>
      </p:sp>
    </p:spTree>
    <p:extLst>
      <p:ext uri="{BB962C8B-B14F-4D97-AF65-F5344CB8AC3E}">
        <p14:creationId xmlns:p14="http://schemas.microsoft.com/office/powerpoint/2010/main" val="3900803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そうすることでプロジェクトは無事成功しました。</a:t>
            </a:r>
            <a:endParaRPr kumimoji="1" lang="en-US" altLang="ja-JP" dirty="0" smtClean="0"/>
          </a:p>
          <a:p>
            <a:r>
              <a:rPr kumimoji="1" lang="ja-JP" altLang="en-US" dirty="0" smtClean="0"/>
              <a:t>始めは「なんで自分がやるの？」と思っていましたが</a:t>
            </a:r>
            <a:endParaRPr kumimoji="1" lang="en-US" altLang="ja-JP" dirty="0" smtClean="0"/>
          </a:p>
          <a:p>
            <a:r>
              <a:rPr kumimoji="1" lang="ja-JP" altLang="en-US" dirty="0" smtClean="0"/>
              <a:t>今回、経験をすることで</a:t>
            </a:r>
            <a:endParaRPr kumimoji="1" lang="en-US" altLang="ja-JP" dirty="0" smtClean="0"/>
          </a:p>
          <a:p>
            <a:r>
              <a:rPr kumimoji="1" lang="ja-JP" altLang="en-US" dirty="0" smtClean="0"/>
              <a:t>・人に説明するためにどのレベルの事前準備が必要なのか</a:t>
            </a:r>
            <a:endParaRPr kumimoji="1" lang="en-US" altLang="ja-JP" dirty="0" smtClean="0"/>
          </a:p>
          <a:p>
            <a:r>
              <a:rPr kumimoji="1" lang="ja-JP" altLang="en-US" dirty="0" smtClean="0"/>
              <a:t>・認識のすり合わせの大切さに気づく</a:t>
            </a:r>
            <a:endParaRPr kumimoji="1" lang="en-US" altLang="ja-JP" dirty="0" smtClean="0"/>
          </a:p>
          <a:p>
            <a:r>
              <a:rPr kumimoji="1" lang="ja-JP" altLang="en-US" dirty="0" smtClean="0"/>
              <a:t>といった学びを得ることができました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29</a:t>
            </a:fld>
            <a:endParaRPr kumimoji="1" lang="ja-JP" altLang="en-US"/>
          </a:p>
        </p:txBody>
      </p:sp>
    </p:spTree>
    <p:extLst>
      <p:ext uri="{BB962C8B-B14F-4D97-AF65-F5344CB8AC3E}">
        <p14:creationId xmlns:p14="http://schemas.microsoft.com/office/powerpoint/2010/main" val="909074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2016</a:t>
            </a:r>
            <a:r>
              <a:rPr kumimoji="1" lang="ja-JP" altLang="en-US" dirty="0" smtClean="0"/>
              <a:t>年</a:t>
            </a:r>
            <a:r>
              <a:rPr kumimoji="1" lang="en-US" altLang="ja-JP" dirty="0" smtClean="0"/>
              <a:t>4</a:t>
            </a:r>
            <a:r>
              <a:rPr kumimoji="1" lang="ja-JP" altLang="en-US" dirty="0" smtClean="0"/>
              <a:t>月～</a:t>
            </a:r>
            <a:r>
              <a:rPr kumimoji="1" lang="en-US" altLang="ja-JP" dirty="0" smtClean="0"/>
              <a:t>2017</a:t>
            </a:r>
            <a:r>
              <a:rPr kumimoji="1" lang="ja-JP" altLang="en-US" dirty="0" smtClean="0"/>
              <a:t>年</a:t>
            </a:r>
            <a:r>
              <a:rPr kumimoji="1" lang="en-US" altLang="ja-JP" dirty="0" smtClean="0"/>
              <a:t>3</a:t>
            </a:r>
            <a:r>
              <a:rPr kumimoji="1" lang="ja-JP" altLang="en-US" dirty="0" smtClean="0"/>
              <a:t>月までの業務内容を時系列で図示すると、おおよそこのような流れとなっております。</a:t>
            </a:r>
            <a:endParaRPr kumimoji="1" lang="en-US" altLang="ja-JP" dirty="0" smtClean="0"/>
          </a:p>
          <a:p>
            <a:r>
              <a:rPr kumimoji="1" lang="ja-JP" altLang="en-US" dirty="0" smtClean="0"/>
              <a:t>まず</a:t>
            </a:r>
            <a:r>
              <a:rPr kumimoji="1" lang="en-US" altLang="ja-JP" dirty="0" smtClean="0"/>
              <a:t>4</a:t>
            </a:r>
            <a:r>
              <a:rPr kumimoji="1" lang="ja-JP" altLang="en-US" dirty="0" smtClean="0"/>
              <a:t>月～</a:t>
            </a:r>
            <a:r>
              <a:rPr kumimoji="1" lang="en-US" altLang="ja-JP" dirty="0" smtClean="0"/>
              <a:t>5</a:t>
            </a:r>
            <a:r>
              <a:rPr kumimoji="1" lang="ja-JP" altLang="en-US" dirty="0" smtClean="0"/>
              <a:t>月末までは人事研修ということで、</a:t>
            </a:r>
            <a:endParaRPr kumimoji="1" lang="en-US" altLang="ja-JP" dirty="0" smtClean="0"/>
          </a:p>
          <a:p>
            <a:r>
              <a:rPr kumimoji="1" lang="ja-JP" altLang="en-US" dirty="0" smtClean="0"/>
              <a:t>社会人基礎および技術に関する研修に取り組みました。</a:t>
            </a:r>
            <a:endParaRPr kumimoji="1" lang="en-US" altLang="ja-JP" dirty="0" smtClean="0"/>
          </a:p>
          <a:p>
            <a:r>
              <a:rPr kumimoji="1" lang="ja-JP" altLang="en-US" dirty="0" smtClean="0"/>
              <a:t>その次の</a:t>
            </a:r>
            <a:r>
              <a:rPr kumimoji="1" lang="en-US" altLang="ja-JP" dirty="0" smtClean="0"/>
              <a:t>6</a:t>
            </a:r>
            <a:r>
              <a:rPr kumimoji="1" lang="ja-JP" altLang="en-US" dirty="0" smtClean="0"/>
              <a:t>月から</a:t>
            </a:r>
            <a:r>
              <a:rPr kumimoji="1" lang="en-US" altLang="ja-JP" dirty="0" smtClean="0"/>
              <a:t>8</a:t>
            </a:r>
            <a:r>
              <a:rPr kumimoji="1" lang="ja-JP" altLang="en-US" dirty="0" smtClean="0"/>
              <a:t>月末までの事業部研修では、</a:t>
            </a:r>
            <a:endParaRPr kumimoji="1" lang="en-US" altLang="ja-JP" dirty="0" smtClean="0"/>
          </a:p>
          <a:p>
            <a:r>
              <a:rPr kumimoji="1" lang="ja-JP" altLang="en-US" dirty="0" smtClean="0"/>
              <a:t>人事研修で学んだ内容について理解を深めるとともに、</a:t>
            </a:r>
            <a:endParaRPr kumimoji="1" lang="en-US" altLang="ja-JP" dirty="0" smtClean="0"/>
          </a:p>
          <a:p>
            <a:r>
              <a:rPr kumimoji="1" lang="en-US" altLang="ja-JP" dirty="0" smtClean="0"/>
              <a:t>GAKUEN</a:t>
            </a:r>
            <a:r>
              <a:rPr kumimoji="1" lang="ja-JP" altLang="en-US" dirty="0" smtClean="0"/>
              <a:t>の製品に関する基礎的知識を学びました。</a:t>
            </a:r>
            <a:endParaRPr kumimoji="1" lang="en-US" altLang="ja-JP" dirty="0" smtClean="0"/>
          </a:p>
          <a:p>
            <a:r>
              <a:rPr kumimoji="1" lang="ja-JP" altLang="en-US" dirty="0" smtClean="0"/>
              <a:t>電話応対についてもおおよそこの時期からとなります。</a:t>
            </a:r>
            <a:endParaRPr kumimoji="1" lang="en-US" altLang="ja-JP" dirty="0" smtClean="0"/>
          </a:p>
          <a:p>
            <a:r>
              <a:rPr kumimoji="1" lang="ja-JP" altLang="en-US" dirty="0" smtClean="0"/>
              <a:t>そして</a:t>
            </a:r>
            <a:r>
              <a:rPr kumimoji="1" lang="en-US" altLang="ja-JP" dirty="0" smtClean="0"/>
              <a:t>9</a:t>
            </a:r>
            <a:r>
              <a:rPr kumimoji="1" lang="ja-JP" altLang="en-US" dirty="0" smtClean="0"/>
              <a:t>月以降は</a:t>
            </a:r>
            <a:r>
              <a:rPr kumimoji="1" lang="en-US" altLang="ja-JP" dirty="0" smtClean="0"/>
              <a:t>S</a:t>
            </a:r>
            <a:r>
              <a:rPr kumimoji="1" lang="ja-JP" altLang="en-US" dirty="0" smtClean="0"/>
              <a:t>課ＥＵＣチームに配属となりました。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3</a:t>
            </a:fld>
            <a:endParaRPr kumimoji="1" lang="ja-JP" altLang="en-US"/>
          </a:p>
        </p:txBody>
      </p:sp>
    </p:spTree>
    <p:extLst>
      <p:ext uri="{BB962C8B-B14F-4D97-AF65-F5344CB8AC3E}">
        <p14:creationId xmlns:p14="http://schemas.microsoft.com/office/powerpoint/2010/main" val="34377479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思えば学生時代は「なんでやるの？」と思って避けていたことがたくさんありました。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30</a:t>
            </a:fld>
            <a:endParaRPr kumimoji="1" lang="ja-JP" altLang="en-US"/>
          </a:p>
        </p:txBody>
      </p:sp>
    </p:spTree>
    <p:extLst>
      <p:ext uri="{BB962C8B-B14F-4D97-AF65-F5344CB8AC3E}">
        <p14:creationId xmlns:p14="http://schemas.microsoft.com/office/powerpoint/2010/main" val="630750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しかし、「まずやってみる」ことで何か得られると今回の経験で気づき、</a:t>
            </a:r>
            <a:endParaRPr kumimoji="1" lang="en-US" altLang="ja-JP" dirty="0" smtClean="0"/>
          </a:p>
          <a:p>
            <a:r>
              <a:rPr kumimoji="1" lang="ja-JP" altLang="en-US" dirty="0" smtClean="0"/>
              <a:t>それからは</a:t>
            </a:r>
            <a:r>
              <a:rPr lang="ja-JP" altLang="en-US" dirty="0" smtClean="0"/>
              <a:t>「なんでやるの？」と思わずに「まずやってみよう」と思うようになりました。（１５）</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31</a:t>
            </a:fld>
            <a:endParaRPr kumimoji="1" lang="ja-JP" altLang="en-US"/>
          </a:p>
        </p:txBody>
      </p:sp>
    </p:spTree>
    <p:extLst>
      <p:ext uri="{BB962C8B-B14F-4D97-AF65-F5344CB8AC3E}">
        <p14:creationId xmlns:p14="http://schemas.microsoft.com/office/powerpoint/2010/main" val="3690482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そしてこの経験からはもうひとつ得た成果があります。</a:t>
            </a:r>
            <a:endParaRPr kumimoji="1" lang="en-US" altLang="ja-JP" dirty="0" smtClean="0"/>
          </a:p>
          <a:p>
            <a:r>
              <a:rPr kumimoji="1" lang="ja-JP" altLang="en-US" dirty="0" smtClean="0"/>
              <a:t>それは</a:t>
            </a:r>
            <a:r>
              <a:rPr lang="ja-JP" altLang="en-US" dirty="0" smtClean="0"/>
              <a:t>「誰かがやってくれる」と思わずに「自分がやる」と思うようになったことです。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32</a:t>
            </a:fld>
            <a:endParaRPr kumimoji="1" lang="ja-JP" altLang="en-US"/>
          </a:p>
        </p:txBody>
      </p:sp>
    </p:spTree>
    <p:extLst>
      <p:ext uri="{BB962C8B-B14F-4D97-AF65-F5344CB8AC3E}">
        <p14:creationId xmlns:p14="http://schemas.microsoft.com/office/powerpoint/2010/main" val="3011842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今回パートナーさんに説明をする際、先輩社員も交えて説明する予定でした。</a:t>
            </a:r>
            <a:endParaRPr kumimoji="1" lang="en-US" altLang="ja-JP" dirty="0" smtClean="0"/>
          </a:p>
          <a:p>
            <a:r>
              <a:rPr kumimoji="1" lang="ja-JP" altLang="en-US" dirty="0" smtClean="0"/>
              <a:t>私は「うまく説明できなくても先輩社員がフォローしてくださる」と思っていました。</a:t>
            </a:r>
            <a:endParaRPr kumimoji="1" lang="en-US" altLang="ja-JP" dirty="0" smtClean="0"/>
          </a:p>
          <a:p>
            <a:r>
              <a:rPr kumimoji="1" lang="ja-JP" altLang="en-US" dirty="0" smtClean="0"/>
              <a:t>外の案件でも常に私のフォローをしてくださる先輩社員がいました。</a:t>
            </a:r>
            <a:endParaRPr kumimoji="1" lang="en-US" altLang="ja-JP" dirty="0" smtClean="0"/>
          </a:p>
          <a:p>
            <a:r>
              <a:rPr kumimoji="1" lang="ja-JP" altLang="en-US" dirty="0" smtClean="0"/>
              <a:t>心のどこかで私は「最悪うまくいかなくても、先輩社員がなんとかしてくれる！」と思っていました。</a:t>
            </a:r>
            <a:endParaRPr kumimoji="1" lang="en-US" altLang="ja-JP" dirty="0" smtClean="0"/>
          </a:p>
          <a:p>
            <a:r>
              <a:rPr kumimoji="1" lang="ja-JP" altLang="en-US" dirty="0" smtClean="0"/>
              <a:t>そうあたりまえに思っていましたが、今回の経験から不意に自分が何とかしないといけない場面が訪れるかもしれないので</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33</a:t>
            </a:fld>
            <a:endParaRPr kumimoji="1" lang="ja-JP" altLang="en-US"/>
          </a:p>
        </p:txBody>
      </p:sp>
    </p:spTree>
    <p:extLst>
      <p:ext uri="{BB962C8B-B14F-4D97-AF65-F5344CB8AC3E}">
        <p14:creationId xmlns:p14="http://schemas.microsoft.com/office/powerpoint/2010/main" val="1694564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「誰かがやってくれる」という思いは捨て、常に「自分がやる」といった気持ちで業務に携わるべきだと考え方を改めました。</a:t>
            </a:r>
            <a:endParaRPr kumimoji="1" lang="en-US" altLang="ja-JP" dirty="0" smtClean="0"/>
          </a:p>
          <a:p>
            <a:r>
              <a:rPr kumimoji="1" lang="ja-JP" altLang="en-US" dirty="0" smtClean="0"/>
              <a:t>例をあげると、今年から事業部旅行のリーダーというものが新しくでき、</a:t>
            </a:r>
            <a:endParaRPr kumimoji="1" lang="en-US" altLang="ja-JP" dirty="0" smtClean="0"/>
          </a:p>
          <a:p>
            <a:r>
              <a:rPr kumimoji="1" lang="ja-JP" altLang="en-US" dirty="0" smtClean="0"/>
              <a:t>私はそのリーダーに自ら立候補いたしました。</a:t>
            </a:r>
            <a:endParaRPr kumimoji="1" lang="en-US" altLang="ja-JP" dirty="0" smtClean="0"/>
          </a:p>
          <a:p>
            <a:r>
              <a:rPr kumimoji="1" lang="ja-JP" altLang="en-US" dirty="0" smtClean="0"/>
              <a:t>以前の自分であれば立候補はしなかったと思います。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34</a:t>
            </a:fld>
            <a:endParaRPr kumimoji="1" lang="ja-JP" altLang="en-US"/>
          </a:p>
        </p:txBody>
      </p:sp>
    </p:spTree>
    <p:extLst>
      <p:ext uri="{BB962C8B-B14F-4D97-AF65-F5344CB8AC3E}">
        <p14:creationId xmlns:p14="http://schemas.microsoft.com/office/powerpoint/2010/main" val="1694564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以上の経験からこの３つの意識の変化を成果として得ることができました。</a:t>
            </a:r>
            <a:endParaRPr kumimoji="1" lang="en-US" altLang="ja-JP" dirty="0" smtClean="0"/>
          </a:p>
          <a:p>
            <a:r>
              <a:rPr lang="ja-JP" altLang="en-US" sz="1200" dirty="0" smtClean="0"/>
              <a:t>「まあいいや」と思わずに「確証を得てから作業を進める」</a:t>
            </a:r>
            <a:endParaRPr lang="en-US" altLang="ja-JP" sz="1200" dirty="0" smtClean="0"/>
          </a:p>
          <a:p>
            <a:r>
              <a:rPr lang="ja-JP" altLang="en-US" sz="1200" dirty="0" smtClean="0"/>
              <a:t>「なんでやるの？」と思わずに「まずやってみる」</a:t>
            </a:r>
            <a:endParaRPr lang="en-US" altLang="ja-JP" sz="1200" dirty="0" smtClean="0"/>
          </a:p>
          <a:p>
            <a:r>
              <a:rPr lang="ja-JP" altLang="en-US" sz="1200" dirty="0" smtClean="0"/>
              <a:t>「誰かがやってくれる」ではなく「自分がやる」</a:t>
            </a:r>
            <a:endParaRPr kumimoji="1" lang="en-US" altLang="ja-JP" dirty="0" smtClean="0"/>
          </a:p>
          <a:p>
            <a:r>
              <a:rPr kumimoji="1" lang="ja-JP" altLang="en-US" dirty="0" smtClean="0"/>
              <a:t>以上がこの一年間で得た成果です。</a:t>
            </a:r>
            <a:endParaRPr kumimoji="1" lang="en-US" altLang="ja-JP" dirty="0" smtClean="0"/>
          </a:p>
          <a:p>
            <a:r>
              <a:rPr kumimoji="1" lang="ja-JP" altLang="en-US" dirty="0" smtClean="0"/>
              <a:t>続いて、今後の展望と課題についてお話させていただきます。（１７）</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35</a:t>
            </a:fld>
            <a:endParaRPr kumimoji="1" lang="ja-JP" altLang="en-US"/>
          </a:p>
        </p:txBody>
      </p:sp>
    </p:spTree>
    <p:extLst>
      <p:ext uri="{BB962C8B-B14F-4D97-AF65-F5344CB8AC3E}">
        <p14:creationId xmlns:p14="http://schemas.microsoft.com/office/powerpoint/2010/main" val="4293469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まだ将来の目標というものが具体的にさだまっておらず漠然とですが、</a:t>
            </a:r>
            <a:endParaRPr kumimoji="1" lang="en-US" altLang="ja-JP" dirty="0" smtClean="0"/>
          </a:p>
          <a:p>
            <a:r>
              <a:rPr kumimoji="1" lang="ja-JP" altLang="en-US" dirty="0" smtClean="0"/>
              <a:t>自分がお客さんだったらどんな</a:t>
            </a:r>
            <a:r>
              <a:rPr kumimoji="1" lang="en-US" altLang="ja-JP" dirty="0" smtClean="0"/>
              <a:t>SE</a:t>
            </a:r>
            <a:r>
              <a:rPr kumimoji="1" lang="ja-JP" altLang="en-US" dirty="0" smtClean="0"/>
              <a:t>を求めるのか、と考えてみたときに</a:t>
            </a:r>
            <a:endParaRPr kumimoji="1" lang="en-US" altLang="ja-JP" dirty="0" smtClean="0"/>
          </a:p>
          <a:p>
            <a:r>
              <a:rPr kumimoji="1" lang="ja-JP" altLang="en-US" dirty="0" smtClean="0"/>
              <a:t>言葉に表せないけど心の奥底にある要望を引き出してくれるような</a:t>
            </a:r>
            <a:r>
              <a:rPr kumimoji="1" lang="en-US" altLang="ja-JP" dirty="0" smtClean="0"/>
              <a:t>SE</a:t>
            </a:r>
            <a:r>
              <a:rPr kumimoji="1" lang="ja-JP" altLang="en-US" dirty="0" smtClean="0"/>
              <a:t>を</a:t>
            </a:r>
            <a:endParaRPr kumimoji="1" lang="en-US" altLang="ja-JP" dirty="0" smtClean="0"/>
          </a:p>
          <a:p>
            <a:r>
              <a:rPr kumimoji="1" lang="ja-JP" altLang="en-US" dirty="0" smtClean="0"/>
              <a:t>求めると思うので、今後の展望として</a:t>
            </a:r>
            <a:endParaRPr kumimoji="1" lang="en-US" altLang="ja-JP" dirty="0" smtClean="0"/>
          </a:p>
          <a:p>
            <a:r>
              <a:rPr kumimoji="1" lang="ja-JP" altLang="en-US" dirty="0" smtClean="0"/>
              <a:t>お客様が本当に求めているものを提案できる</a:t>
            </a:r>
            <a:r>
              <a:rPr kumimoji="1" lang="en-US" altLang="ja-JP" dirty="0" smtClean="0"/>
              <a:t>SE</a:t>
            </a:r>
            <a:r>
              <a:rPr kumimoji="1" lang="ja-JP" altLang="en-US" dirty="0" smtClean="0"/>
              <a:t>になりたいと思っています。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36</a:t>
            </a:fld>
            <a:endParaRPr kumimoji="1" lang="ja-JP" altLang="en-US"/>
          </a:p>
        </p:txBody>
      </p:sp>
    </p:spTree>
    <p:extLst>
      <p:ext uri="{BB962C8B-B14F-4D97-AF65-F5344CB8AC3E}">
        <p14:creationId xmlns:p14="http://schemas.microsoft.com/office/powerpoint/2010/main" val="627766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その目標を達成するために自身に不足しているものは</a:t>
            </a:r>
            <a:endParaRPr kumimoji="1" lang="en-US" altLang="ja-JP" dirty="0" smtClean="0"/>
          </a:p>
          <a:p>
            <a:r>
              <a:rPr kumimoji="1" lang="ja-JP" altLang="en-US" dirty="0" smtClean="0"/>
              <a:t>・開発のスキル</a:t>
            </a:r>
            <a:endParaRPr kumimoji="1" lang="en-US" altLang="ja-JP" dirty="0" smtClean="0"/>
          </a:p>
          <a:p>
            <a:r>
              <a:rPr kumimoji="1" lang="ja-JP" altLang="en-US" dirty="0" smtClean="0"/>
              <a:t>・お客様が本当に求めていることを引き出すための傾聴力</a:t>
            </a:r>
            <a:endParaRPr kumimoji="1" lang="en-US" altLang="ja-JP" dirty="0" smtClean="0"/>
          </a:p>
          <a:p>
            <a:r>
              <a:rPr kumimoji="1" lang="ja-JP" altLang="en-US" dirty="0" smtClean="0"/>
              <a:t>・チームを率いて動かすためのリーダシップです。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37</a:t>
            </a:fld>
            <a:endParaRPr kumimoji="1" lang="ja-JP" altLang="en-US"/>
          </a:p>
        </p:txBody>
      </p:sp>
    </p:spTree>
    <p:extLst>
      <p:ext uri="{BB962C8B-B14F-4D97-AF65-F5344CB8AC3E}">
        <p14:creationId xmlns:p14="http://schemas.microsoft.com/office/powerpoint/2010/main" val="17550664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・開発スキル</a:t>
            </a:r>
            <a:endParaRPr kumimoji="1" lang="en-US" altLang="ja-JP" dirty="0" smtClean="0"/>
          </a:p>
          <a:p>
            <a:r>
              <a:rPr kumimoji="1" lang="ja-JP" altLang="en-US" dirty="0" smtClean="0"/>
              <a:t>　→については基本情報をはじめとした資格の取得をおこない、日々勉強します。</a:t>
            </a:r>
            <a:endParaRPr kumimoji="1" lang="en-US" altLang="ja-JP" dirty="0" smtClean="0"/>
          </a:p>
          <a:p>
            <a:r>
              <a:rPr kumimoji="1" lang="ja-JP" altLang="en-US" dirty="0" smtClean="0"/>
              <a:t>・傾聴力</a:t>
            </a:r>
            <a:endParaRPr kumimoji="1" lang="en-US" altLang="ja-JP" dirty="0" smtClean="0"/>
          </a:p>
          <a:p>
            <a:r>
              <a:rPr kumimoji="1" lang="ja-JP" altLang="en-US" dirty="0" smtClean="0"/>
              <a:t>　→については先輩社員の要件定義などに同行し</a:t>
            </a:r>
            <a:r>
              <a:rPr kumimoji="1" lang="en-US" altLang="ja-JP" dirty="0" smtClean="0"/>
              <a:t>,</a:t>
            </a:r>
          </a:p>
          <a:p>
            <a:r>
              <a:rPr kumimoji="1" lang="en-US" altLang="ja-JP" baseline="0" dirty="0" smtClean="0"/>
              <a:t>     </a:t>
            </a:r>
            <a:r>
              <a:rPr kumimoji="1" lang="ja-JP" altLang="en-US" baseline="0" dirty="0" smtClean="0"/>
              <a:t>先輩社員がどのようにお客様の要望を引き出しているのかを</a:t>
            </a:r>
            <a:r>
              <a:rPr kumimoji="1" lang="ja-JP" altLang="en-US" dirty="0" smtClean="0"/>
              <a:t>学び、</a:t>
            </a:r>
            <a:endParaRPr kumimoji="1" lang="en-US" altLang="ja-JP" dirty="0" smtClean="0"/>
          </a:p>
          <a:p>
            <a:r>
              <a:rPr kumimoji="1" lang="ja-JP" altLang="en-US" dirty="0" smtClean="0"/>
              <a:t>　　　徐々に自分の業務に生かしていくことで傾聴力を身につけていきます。</a:t>
            </a:r>
            <a:endParaRPr kumimoji="1" lang="en-US" altLang="ja-JP" dirty="0" smtClean="0"/>
          </a:p>
          <a:p>
            <a:r>
              <a:rPr kumimoji="1" lang="ja-JP" altLang="en-US" dirty="0" smtClean="0"/>
              <a:t>・リーダーシップ</a:t>
            </a:r>
            <a:endParaRPr kumimoji="1" lang="en-US" altLang="ja-JP" dirty="0" smtClean="0"/>
          </a:p>
          <a:p>
            <a:r>
              <a:rPr kumimoji="1" lang="ja-JP" altLang="en-US" dirty="0" smtClean="0"/>
              <a:t>　→については今回の事業部旅行に立候補したときのように、</a:t>
            </a:r>
            <a:endParaRPr kumimoji="1" lang="en-US" altLang="ja-JP" dirty="0" smtClean="0"/>
          </a:p>
          <a:p>
            <a:r>
              <a:rPr kumimoji="1" lang="ja-JP" altLang="en-US" dirty="0" smtClean="0"/>
              <a:t>　　積極的にリーダーに立候補し、</a:t>
            </a:r>
            <a:endParaRPr kumimoji="1" lang="en-US" altLang="ja-JP" dirty="0" smtClean="0"/>
          </a:p>
          <a:p>
            <a:r>
              <a:rPr kumimoji="1" lang="ja-JP" altLang="en-US" dirty="0" smtClean="0"/>
              <a:t>　　そこで責任感や人を率いていく経験を積み</a:t>
            </a:r>
            <a:endParaRPr kumimoji="1" lang="en-US" altLang="ja-JP" dirty="0" smtClean="0"/>
          </a:p>
          <a:p>
            <a:r>
              <a:rPr kumimoji="1" lang="ja-JP" altLang="en-US" dirty="0" smtClean="0"/>
              <a:t>　　リーダーシップを身に着けていきます。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38</a:t>
            </a:fld>
            <a:endParaRPr kumimoji="1" lang="ja-JP" altLang="en-US"/>
          </a:p>
        </p:txBody>
      </p:sp>
    </p:spTree>
    <p:extLst>
      <p:ext uri="{BB962C8B-B14F-4D97-AF65-F5344CB8AC3E}">
        <p14:creationId xmlns:p14="http://schemas.microsoft.com/office/powerpoint/2010/main" val="364222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このように開発のスキル・傾聴力・リーダシップの知識技術経験を深めていき</a:t>
            </a:r>
            <a:endParaRPr kumimoji="1" lang="en-US" altLang="ja-JP" dirty="0" smtClean="0"/>
          </a:p>
          <a:p>
            <a:r>
              <a:rPr kumimoji="1" lang="ja-JP" altLang="en-US" dirty="0" smtClean="0"/>
              <a:t>４年後にはお客様が本当に求めているものを提案できる</a:t>
            </a:r>
            <a:r>
              <a:rPr kumimoji="1" lang="en-US" altLang="ja-JP" dirty="0" smtClean="0"/>
              <a:t>SE</a:t>
            </a:r>
            <a:r>
              <a:rPr kumimoji="1" lang="ja-JP" altLang="en-US" dirty="0" smtClean="0"/>
              <a:t>になります。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39</a:t>
            </a:fld>
            <a:endParaRPr kumimoji="1" lang="ja-JP" altLang="en-US"/>
          </a:p>
        </p:txBody>
      </p:sp>
    </p:spTree>
    <p:extLst>
      <p:ext uri="{BB962C8B-B14F-4D97-AF65-F5344CB8AC3E}">
        <p14:creationId xmlns:p14="http://schemas.microsoft.com/office/powerpoint/2010/main" val="331859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solidFill>
                  <a:schemeClr val="tx1"/>
                </a:solidFill>
              </a:rPr>
              <a:t>１０月からの業務では、神戸学院大学様、大阪市立大学様、近畿大学様、</a:t>
            </a:r>
            <a:endParaRPr lang="en-US" altLang="ja-JP" sz="1200" dirty="0" smtClean="0">
              <a:solidFill>
                <a:schemeClr val="tx1"/>
              </a:solidFill>
            </a:endParaRPr>
          </a:p>
          <a:p>
            <a:r>
              <a:rPr lang="ja-JP" altLang="en-US" sz="1200" dirty="0" smtClean="0">
                <a:solidFill>
                  <a:schemeClr val="tx1"/>
                </a:solidFill>
              </a:rPr>
              <a:t>県立広島大学様、四天王寺大学様、甲南大学様</a:t>
            </a:r>
            <a:endParaRPr lang="en-US" altLang="ja-JP" sz="1200" dirty="0" smtClean="0">
              <a:solidFill>
                <a:schemeClr val="tx1"/>
              </a:solidFill>
            </a:endParaRPr>
          </a:p>
          <a:p>
            <a:r>
              <a:rPr lang="ja-JP" altLang="en-US" sz="1200" dirty="0" smtClean="0">
                <a:solidFill>
                  <a:schemeClr val="tx1"/>
                </a:solidFill>
              </a:rPr>
              <a:t>神戸芸術工科大学様、大阪国際大学様、大阪芸術大学様</a:t>
            </a:r>
            <a:endParaRPr lang="en-US" altLang="ja-JP" sz="1200" dirty="0" smtClean="0">
              <a:solidFill>
                <a:schemeClr val="tx1"/>
              </a:solidFill>
            </a:endParaRPr>
          </a:p>
          <a:p>
            <a:r>
              <a:rPr kumimoji="1" lang="ja-JP" altLang="en-US" dirty="0" smtClean="0"/>
              <a:t>の</a:t>
            </a:r>
            <a:r>
              <a:rPr kumimoji="1" lang="en-US" altLang="ja-JP" dirty="0" smtClean="0"/>
              <a:t>EUC</a:t>
            </a:r>
            <a:r>
              <a:rPr kumimoji="1" lang="ja-JP" altLang="en-US" dirty="0" smtClean="0"/>
              <a:t>製造やバージョンアップ案件に携わりました。</a:t>
            </a:r>
            <a:endParaRPr kumimoji="1" lang="en-US" altLang="ja-JP" dirty="0" smtClean="0"/>
          </a:p>
          <a:p>
            <a:r>
              <a:rPr kumimoji="1" lang="ja-JP" altLang="en-US" dirty="0" smtClean="0"/>
              <a:t>外にも事業部旅行の幹事をさせていただいています。</a:t>
            </a:r>
            <a:endParaRPr kumimoji="1" lang="en-US" altLang="ja-JP" dirty="0" smtClean="0"/>
          </a:p>
          <a:p>
            <a:r>
              <a:rPr kumimoji="1" lang="ja-JP" altLang="en-US" dirty="0" smtClean="0"/>
              <a:t>続きまして、一年間の成果をお話させていただきます。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4</a:t>
            </a:fld>
            <a:endParaRPr kumimoji="1" lang="ja-JP" altLang="en-US"/>
          </a:p>
        </p:txBody>
      </p:sp>
    </p:spTree>
    <p:extLst>
      <p:ext uri="{BB962C8B-B14F-4D97-AF65-F5344CB8AC3E}">
        <p14:creationId xmlns:p14="http://schemas.microsoft.com/office/powerpoint/2010/main" val="5174399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この一年間、</a:t>
            </a:r>
            <a:endParaRPr kumimoji="1" lang="en-US" altLang="ja-JP" sz="1200" dirty="0" smtClean="0"/>
          </a:p>
          <a:p>
            <a:r>
              <a:rPr lang="ja-JP" altLang="en-US" sz="1200" dirty="0" smtClean="0"/>
              <a:t>多くの先輩方、同期社員に支えていただき、</a:t>
            </a:r>
            <a:endParaRPr lang="en-US" altLang="ja-JP" sz="1200" dirty="0" smtClean="0"/>
          </a:p>
          <a:p>
            <a:r>
              <a:rPr kumimoji="1" lang="ja-JP" altLang="en-US" sz="1200" dirty="0" smtClean="0"/>
              <a:t>成長することができました。</a:t>
            </a:r>
            <a:endParaRPr kumimoji="1" lang="en-US" altLang="ja-JP" sz="1200" dirty="0" smtClean="0"/>
          </a:p>
          <a:p>
            <a:endParaRPr lang="en-US" altLang="ja-JP" sz="1200" dirty="0" smtClean="0"/>
          </a:p>
          <a:p>
            <a:r>
              <a:rPr kumimoji="1" lang="ja-JP" altLang="en-US" sz="1200" dirty="0" smtClean="0"/>
              <a:t>今後は私が</a:t>
            </a:r>
            <a:endParaRPr kumimoji="1" lang="en-US" altLang="ja-JP" sz="1200" dirty="0" smtClean="0"/>
          </a:p>
          <a:p>
            <a:r>
              <a:rPr lang="ja-JP" altLang="en-US" sz="1200" dirty="0" smtClean="0"/>
              <a:t>皆様のお役に立てるよう</a:t>
            </a:r>
            <a:endParaRPr lang="en-US" altLang="ja-JP" sz="1200" dirty="0" smtClean="0"/>
          </a:p>
          <a:p>
            <a:r>
              <a:rPr kumimoji="1" lang="ja-JP" altLang="en-US" sz="1200" dirty="0" smtClean="0"/>
              <a:t>業務に励んで</a:t>
            </a:r>
            <a:r>
              <a:rPr lang="ja-JP" altLang="en-US" sz="1200" dirty="0" smtClean="0"/>
              <a:t>参ります。</a:t>
            </a:r>
            <a:endParaRPr lang="en-US" altLang="ja-JP" sz="1200" dirty="0" smtClean="0"/>
          </a:p>
          <a:p>
            <a:endParaRPr kumimoji="1" lang="en-US" altLang="ja-JP" sz="1200" dirty="0" smtClean="0"/>
          </a:p>
          <a:p>
            <a:r>
              <a:rPr kumimoji="1" lang="ja-JP" altLang="en-US" sz="1200" dirty="0" smtClean="0"/>
              <a:t>ご清聴ありがとうございました。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40</a:t>
            </a:fld>
            <a:endParaRPr kumimoji="1" lang="ja-JP" altLang="en-US"/>
          </a:p>
        </p:txBody>
      </p:sp>
    </p:spTree>
    <p:extLst>
      <p:ext uri="{BB962C8B-B14F-4D97-AF65-F5344CB8AC3E}">
        <p14:creationId xmlns:p14="http://schemas.microsoft.com/office/powerpoint/2010/main" val="101177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一年間の成果としてプログラミングスキルや</a:t>
            </a:r>
            <a:endParaRPr kumimoji="1" lang="en-US" altLang="ja-JP" dirty="0" smtClean="0"/>
          </a:p>
          <a:p>
            <a:r>
              <a:rPr kumimoji="1" lang="ja-JP" altLang="en-US" dirty="0" smtClean="0"/>
              <a:t>書類作成などのビジネススキルが身に付いたということは</a:t>
            </a:r>
            <a:endParaRPr kumimoji="1" lang="en-US" altLang="ja-JP" dirty="0" smtClean="0"/>
          </a:p>
          <a:p>
            <a:r>
              <a:rPr kumimoji="1" lang="ja-JP" altLang="en-US" dirty="0" smtClean="0"/>
              <a:t>もちろんありますが、私が一番の成果だと感じていることは</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5</a:t>
            </a:fld>
            <a:endParaRPr kumimoji="1" lang="ja-JP" altLang="en-US"/>
          </a:p>
        </p:txBody>
      </p:sp>
    </p:spTree>
    <p:extLst>
      <p:ext uri="{BB962C8B-B14F-4D97-AF65-F5344CB8AC3E}">
        <p14:creationId xmlns:p14="http://schemas.microsoft.com/office/powerpoint/2010/main" val="1727503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学生から社会人になったことであらわれた意識面での変化です</a:t>
            </a:r>
          </a:p>
          <a:p>
            <a:r>
              <a:rPr kumimoji="1" lang="ja-JP" altLang="en-US" dirty="0" smtClean="0"/>
              <a:t>意識面の変化は大きく３</a:t>
            </a:r>
            <a:r>
              <a:rPr kumimoji="1" lang="ja-JP" altLang="en-US" dirty="0" err="1" smtClean="0"/>
              <a:t>っつ</a:t>
            </a:r>
            <a:r>
              <a:rPr kumimoji="1" lang="ja-JP" altLang="en-US" dirty="0" smtClean="0"/>
              <a:t>あります。</a:t>
            </a:r>
            <a:endParaRPr kumimoji="1" lang="en-US" altLang="ja-JP" dirty="0" smtClean="0"/>
          </a:p>
          <a:p>
            <a:r>
              <a:rPr kumimoji="1" lang="ja-JP" altLang="en-US" dirty="0" smtClean="0"/>
              <a:t>これからひとつずつ紹介させていただきます。（５）</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6</a:t>
            </a:fld>
            <a:endParaRPr kumimoji="1" lang="ja-JP" altLang="en-US"/>
          </a:p>
        </p:txBody>
      </p:sp>
    </p:spTree>
    <p:extLst>
      <p:ext uri="{BB962C8B-B14F-4D97-AF65-F5344CB8AC3E}">
        <p14:creationId xmlns:p14="http://schemas.microsoft.com/office/powerpoint/2010/main" val="1568415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まず一つ目の成果は「まあいいや」と思わずに「確証」を得てから作業を行うようになったことです。</a:t>
            </a:r>
            <a:endParaRPr kumimoji="1" lang="en-US" altLang="ja-JP" dirty="0" smtClean="0"/>
          </a:p>
          <a:p>
            <a:r>
              <a:rPr kumimoji="1" lang="ja-JP" altLang="en-US" dirty="0" smtClean="0"/>
              <a:t>私は</a:t>
            </a:r>
            <a:r>
              <a:rPr kumimoji="1" lang="en-US" altLang="ja-JP" dirty="0" smtClean="0"/>
              <a:t>EUC</a:t>
            </a:r>
            <a:r>
              <a:rPr kumimoji="1" lang="ja-JP" altLang="en-US" dirty="0" smtClean="0"/>
              <a:t>チームの研修が終わった直後の１１月に１日に近畿大学様のバージョンアップ案件に携わりました。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7</a:t>
            </a:fld>
            <a:endParaRPr kumimoji="1" lang="ja-JP" altLang="en-US"/>
          </a:p>
        </p:txBody>
      </p:sp>
    </p:spTree>
    <p:extLst>
      <p:ext uri="{BB962C8B-B14F-4D97-AF65-F5344CB8AC3E}">
        <p14:creationId xmlns:p14="http://schemas.microsoft.com/office/powerpoint/2010/main" val="190098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バージョンアップ案件の私の担当業務はこの図のとおりでした。</a:t>
            </a:r>
            <a:endParaRPr kumimoji="1" lang="en-US" altLang="ja-JP" dirty="0" smtClean="0"/>
          </a:p>
          <a:p>
            <a:r>
              <a:rPr kumimoji="1" lang="en-US" altLang="ja-JP" dirty="0" smtClean="0"/>
              <a:t>EUC</a:t>
            </a:r>
            <a:r>
              <a:rPr kumimoji="1" lang="ja-JP" altLang="en-US" dirty="0" smtClean="0"/>
              <a:t>機能が１７６機能実装されていて</a:t>
            </a:r>
            <a:endParaRPr kumimoji="1" lang="en-US" altLang="ja-JP" dirty="0" smtClean="0"/>
          </a:p>
          <a:p>
            <a:r>
              <a:rPr kumimoji="1" lang="ja-JP" altLang="en-US" dirty="0" smtClean="0"/>
              <a:t>第一段階目のマージの競合は１４６件でした</a:t>
            </a:r>
            <a:endParaRPr kumimoji="1" lang="en-US" altLang="ja-JP" dirty="0" smtClean="0"/>
          </a:p>
          <a:p>
            <a:r>
              <a:rPr kumimoji="1" lang="ja-JP" altLang="en-US" dirty="0" smtClean="0"/>
              <a:t>例として大阪音楽大学様のマージ時の競合は２２件でした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8</a:t>
            </a:fld>
            <a:endParaRPr kumimoji="1" lang="ja-JP" altLang="en-US"/>
          </a:p>
        </p:txBody>
      </p:sp>
    </p:spTree>
    <p:extLst>
      <p:ext uri="{BB962C8B-B14F-4D97-AF65-F5344CB8AC3E}">
        <p14:creationId xmlns:p14="http://schemas.microsoft.com/office/powerpoint/2010/main" val="2538265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そして納品日は１２月２６日でした。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ごらんのとおり、大ボリュームかつ短期案件でした。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07081C9-597A-4D66-B948-6ADF53422850}" type="slidenum">
              <a:rPr kumimoji="1" lang="ja-JP" altLang="en-US" smtClean="0"/>
              <a:pPr/>
              <a:t>9</a:t>
            </a:fld>
            <a:endParaRPr kumimoji="1" lang="ja-JP" altLang="en-US"/>
          </a:p>
        </p:txBody>
      </p:sp>
    </p:spTree>
    <p:extLst>
      <p:ext uri="{BB962C8B-B14F-4D97-AF65-F5344CB8AC3E}">
        <p14:creationId xmlns:p14="http://schemas.microsoft.com/office/powerpoint/2010/main" val="50793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424022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2807970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740935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1879870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3605105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2212702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1182020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251510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3933272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1441235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252502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1026581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1901454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563160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1891759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2977056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558300" y="5956137"/>
            <a:ext cx="1052508" cy="365125"/>
          </a:xfrm>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3609442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12882440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181426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16190117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29172577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3170471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41038182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5CE886E-F136-4B3E-8EE6-B280791FC598}" type="datetimeFigureOut">
              <a:rPr kumimoji="1" lang="ja-JP" altLang="en-US" smtClean="0"/>
              <a:pPr/>
              <a:t>2017/3/13</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24784028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3156955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1150363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1996958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3518818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413238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234262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143764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310661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5CE886E-F136-4B3E-8EE6-B280791FC598}" type="datetimeFigureOut">
              <a:rPr kumimoji="1" lang="ja-JP" altLang="en-US" smtClean="0"/>
              <a:pPr/>
              <a:t>2017/3/13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309617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91548654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8FF5692-D317-4FBC-9900-E92A8E8C26A5}" type="slidenum">
              <a:rPr kumimoji="1" lang="ja-JP" altLang="en-US" smtClean="0"/>
              <a:pPr/>
              <a:t>‹#›</a:t>
            </a:fld>
            <a:endParaRPr kumimoji="1" lang="ja-JP" altLang="en-US"/>
          </a:p>
        </p:txBody>
      </p:sp>
    </p:spTree>
    <p:extLst>
      <p:ext uri="{BB962C8B-B14F-4D97-AF65-F5344CB8AC3E}">
        <p14:creationId xmlns:p14="http://schemas.microsoft.com/office/powerpoint/2010/main" val="46001804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5CE886E-F136-4B3E-8EE6-B280791FC598}" type="datetimeFigureOut">
              <a:rPr kumimoji="1" lang="ja-JP" altLang="en-US" smtClean="0"/>
              <a:pPr/>
              <a:t>2017/3/13</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8FF5692-D317-4FBC-9900-E92A8E8C26A5}" type="slidenum">
              <a:rPr kumimoji="1" lang="ja-JP" altLang="en-US" smtClean="0"/>
              <a:pPr/>
              <a:t>‹#›</a:t>
            </a:fld>
            <a:endParaRPr kumimoji="1" lang="ja-JP"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88935345"/>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24.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ja-JP" altLang="en-US" sz="4800" dirty="0" smtClean="0"/>
              <a:t>２０１６年度</a:t>
            </a:r>
            <a:r>
              <a:rPr kumimoji="1" lang="en-US" altLang="ja-JP" sz="4800" dirty="0" smtClean="0"/>
              <a:t/>
            </a:r>
            <a:br>
              <a:rPr kumimoji="1" lang="en-US" altLang="ja-JP" sz="4800" dirty="0" smtClean="0"/>
            </a:br>
            <a:r>
              <a:rPr lang="ja-JP" altLang="en-US" sz="4800" dirty="0"/>
              <a:t>　</a:t>
            </a:r>
            <a:r>
              <a:rPr lang="ja-JP" altLang="en-US" sz="4800" dirty="0" smtClean="0"/>
              <a:t>新人成果発表会</a:t>
            </a:r>
            <a:endParaRPr kumimoji="1" lang="ja-JP" altLang="en-US" sz="4800" dirty="0"/>
          </a:p>
        </p:txBody>
      </p:sp>
      <p:sp>
        <p:nvSpPr>
          <p:cNvPr id="3" name="サブタイトル 2"/>
          <p:cNvSpPr>
            <a:spLocks noGrp="1"/>
          </p:cNvSpPr>
          <p:nvPr>
            <p:ph type="subTitle" idx="1"/>
          </p:nvPr>
        </p:nvSpPr>
        <p:spPr/>
        <p:txBody>
          <a:bodyPr>
            <a:normAutofit/>
          </a:bodyPr>
          <a:lstStyle/>
          <a:p>
            <a:pPr algn="r"/>
            <a:r>
              <a:rPr kumimoji="1" lang="en-US" altLang="ja-JP" sz="2800" dirty="0" smtClean="0"/>
              <a:t>GAKUEN</a:t>
            </a:r>
            <a:r>
              <a:rPr kumimoji="1" lang="ja-JP" altLang="en-US" sz="2800" dirty="0" smtClean="0"/>
              <a:t>事業部　</a:t>
            </a:r>
            <a:r>
              <a:rPr kumimoji="1" lang="en-US" altLang="ja-JP" sz="2800" dirty="0" smtClean="0"/>
              <a:t>CR</a:t>
            </a:r>
            <a:r>
              <a:rPr kumimoji="1" lang="ja-JP" altLang="en-US" sz="2800" dirty="0" smtClean="0"/>
              <a:t>部　</a:t>
            </a:r>
            <a:r>
              <a:rPr kumimoji="1" lang="en-US" altLang="ja-JP" sz="2800" dirty="0" smtClean="0"/>
              <a:t>S</a:t>
            </a:r>
            <a:r>
              <a:rPr kumimoji="1" lang="ja-JP" altLang="en-US" sz="2800" dirty="0" smtClean="0"/>
              <a:t>課　川上　勇飛</a:t>
            </a:r>
            <a:endParaRPr kumimoji="1" lang="ja-JP" altLang="en-US" sz="2800" dirty="0"/>
          </a:p>
        </p:txBody>
      </p:sp>
    </p:spTree>
    <p:extLst>
      <p:ext uri="{BB962C8B-B14F-4D97-AF65-F5344CB8AC3E}">
        <p14:creationId xmlns:p14="http://schemas.microsoft.com/office/powerpoint/2010/main" val="3996013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１「まあいいや」と思わずに「確証を得てから作業を進める」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2051" name="Picture 3" descr="C:\Users\Public\Pictures\084.jpg"/>
          <p:cNvPicPr>
            <a:picLocks noChangeAspect="1" noChangeArrowheads="1"/>
          </p:cNvPicPr>
          <p:nvPr/>
        </p:nvPicPr>
        <p:blipFill>
          <a:blip r:embed="rId3"/>
          <a:srcRect/>
          <a:stretch>
            <a:fillRect/>
          </a:stretch>
        </p:blipFill>
        <p:spPr bwMode="auto">
          <a:xfrm flipH="1">
            <a:off x="2881991" y="2149249"/>
            <a:ext cx="5711397" cy="3997978"/>
          </a:xfrm>
          <a:prstGeom prst="rect">
            <a:avLst/>
          </a:prstGeom>
          <a:noFill/>
        </p:spPr>
      </p:pic>
    </p:spTree>
    <p:extLst>
      <p:ext uri="{BB962C8B-B14F-4D97-AF65-F5344CB8AC3E}">
        <p14:creationId xmlns:p14="http://schemas.microsoft.com/office/powerpoint/2010/main" val="3278373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１「まあいいや」と思わずに「確証を得てから作業を進める」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3074" name="Picture 2" descr="C:\Users\Public\Pictures\063.jpg"/>
          <p:cNvPicPr>
            <a:picLocks noChangeAspect="1" noChangeArrowheads="1"/>
          </p:cNvPicPr>
          <p:nvPr/>
        </p:nvPicPr>
        <p:blipFill>
          <a:blip r:embed="rId3"/>
          <a:srcRect/>
          <a:stretch>
            <a:fillRect/>
          </a:stretch>
        </p:blipFill>
        <p:spPr bwMode="auto">
          <a:xfrm flipH="1">
            <a:off x="2647179" y="2487930"/>
            <a:ext cx="5466871" cy="3826809"/>
          </a:xfrm>
          <a:prstGeom prst="rect">
            <a:avLst/>
          </a:prstGeom>
          <a:noFill/>
        </p:spPr>
      </p:pic>
      <p:sp>
        <p:nvSpPr>
          <p:cNvPr id="6" name="円形吹き出し 5"/>
          <p:cNvSpPr/>
          <p:nvPr/>
        </p:nvSpPr>
        <p:spPr>
          <a:xfrm>
            <a:off x="7156417" y="2180496"/>
            <a:ext cx="4135179" cy="1731402"/>
          </a:xfrm>
          <a:prstGeom prst="wedgeEllipseCallout">
            <a:avLst>
              <a:gd name="adj1" fmla="val -79544"/>
              <a:gd name="adj2" fmla="val 113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この選択で大丈夫</a:t>
            </a:r>
            <a:endParaRPr kumimoji="1" lang="ja-JP" altLang="en-US" sz="2400" dirty="0"/>
          </a:p>
        </p:txBody>
      </p:sp>
    </p:spTree>
    <p:extLst>
      <p:ext uri="{BB962C8B-B14F-4D97-AF65-F5344CB8AC3E}">
        <p14:creationId xmlns:p14="http://schemas.microsoft.com/office/powerpoint/2010/main" val="4097869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１「まあいいや」と思わずに「確証を得てから作業を進める」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3074" name="Picture 2" descr="C:\Users\Public\Pictures\063.jpg"/>
          <p:cNvPicPr>
            <a:picLocks noChangeAspect="1" noChangeArrowheads="1"/>
          </p:cNvPicPr>
          <p:nvPr/>
        </p:nvPicPr>
        <p:blipFill>
          <a:blip r:embed="rId3"/>
          <a:srcRect/>
          <a:stretch>
            <a:fillRect/>
          </a:stretch>
        </p:blipFill>
        <p:spPr bwMode="auto">
          <a:xfrm flipH="1">
            <a:off x="2647179" y="2487930"/>
            <a:ext cx="5466871" cy="3826809"/>
          </a:xfrm>
          <a:prstGeom prst="rect">
            <a:avLst/>
          </a:prstGeom>
          <a:noFill/>
        </p:spPr>
      </p:pic>
      <p:sp>
        <p:nvSpPr>
          <p:cNvPr id="6" name="円形吹き出し 5"/>
          <p:cNvSpPr/>
          <p:nvPr/>
        </p:nvSpPr>
        <p:spPr>
          <a:xfrm>
            <a:off x="7156417" y="2180496"/>
            <a:ext cx="4135179" cy="1731402"/>
          </a:xfrm>
          <a:prstGeom prst="wedgeEllipseCallout">
            <a:avLst>
              <a:gd name="adj1" fmla="val -79544"/>
              <a:gd name="adj2" fmla="val 113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この選択で大丈夫</a:t>
            </a:r>
            <a:endParaRPr kumimoji="1" lang="ja-JP" altLang="en-US" sz="2400" dirty="0"/>
          </a:p>
        </p:txBody>
      </p:sp>
      <p:grpSp>
        <p:nvGrpSpPr>
          <p:cNvPr id="9" name="グループ化 8"/>
          <p:cNvGrpSpPr/>
          <p:nvPr/>
        </p:nvGrpSpPr>
        <p:grpSpPr>
          <a:xfrm>
            <a:off x="167422" y="2180496"/>
            <a:ext cx="4088694" cy="4436435"/>
            <a:chOff x="167422" y="2180496"/>
            <a:chExt cx="4088694" cy="4436435"/>
          </a:xfrm>
        </p:grpSpPr>
        <p:sp>
          <p:nvSpPr>
            <p:cNvPr id="4" name="正方形/長方形 3"/>
            <p:cNvSpPr/>
            <p:nvPr/>
          </p:nvSpPr>
          <p:spPr>
            <a:xfrm>
              <a:off x="249382" y="2180496"/>
              <a:ext cx="3524596" cy="443643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249382" y="2180496"/>
              <a:ext cx="4006734" cy="461665"/>
            </a:xfrm>
            <a:prstGeom prst="rect">
              <a:avLst/>
            </a:prstGeom>
            <a:noFill/>
          </p:spPr>
          <p:txBody>
            <a:bodyPr wrap="square" rtlCol="0">
              <a:spAutoFit/>
            </a:bodyPr>
            <a:lstStyle/>
            <a:p>
              <a:r>
                <a:rPr kumimoji="1" lang="en-US" altLang="ja-JP" sz="2400" dirty="0" smtClean="0"/>
                <a:t>EUC</a:t>
              </a:r>
              <a:r>
                <a:rPr kumimoji="1" lang="ja-JP" altLang="en-US" sz="2400" dirty="0" smtClean="0"/>
                <a:t>ここから　スタート</a:t>
              </a:r>
              <a:endParaRPr kumimoji="1" lang="ja-JP" altLang="en-US" sz="2400" dirty="0"/>
            </a:p>
          </p:txBody>
        </p:sp>
        <p:sp>
          <p:nvSpPr>
            <p:cNvPr id="8" name="テキスト ボックス 7"/>
            <p:cNvSpPr txBox="1"/>
            <p:nvPr/>
          </p:nvSpPr>
          <p:spPr>
            <a:xfrm>
              <a:off x="167422" y="6155266"/>
              <a:ext cx="4088694" cy="461665"/>
            </a:xfrm>
            <a:prstGeom prst="rect">
              <a:avLst/>
            </a:prstGeom>
            <a:noFill/>
          </p:spPr>
          <p:txBody>
            <a:bodyPr wrap="square" rtlCol="0">
              <a:spAutoFit/>
            </a:bodyPr>
            <a:lstStyle/>
            <a:p>
              <a:r>
                <a:rPr kumimoji="1" lang="en-US" altLang="ja-JP" sz="2400" dirty="0" smtClean="0"/>
                <a:t>EUC</a:t>
              </a:r>
              <a:r>
                <a:rPr kumimoji="1" lang="ja-JP" altLang="en-US" sz="2400" dirty="0" smtClean="0"/>
                <a:t>ここまで　エンド</a:t>
              </a:r>
              <a:endParaRPr kumimoji="1" lang="ja-JP" altLang="en-US" sz="2400" dirty="0"/>
            </a:p>
          </p:txBody>
        </p:sp>
      </p:grpSp>
      <p:sp>
        <p:nvSpPr>
          <p:cNvPr id="7" name="正方形/長方形 6"/>
          <p:cNvSpPr/>
          <p:nvPr/>
        </p:nvSpPr>
        <p:spPr>
          <a:xfrm>
            <a:off x="249382" y="2180496"/>
            <a:ext cx="3524596" cy="4436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9471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１「まあいいや」と思わずに「確証を得てから作業を進める」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4098" name="Picture 2" descr="C:\Users\Public\Pictures\008.jpg"/>
          <p:cNvPicPr>
            <a:picLocks noChangeAspect="1" noChangeArrowheads="1"/>
          </p:cNvPicPr>
          <p:nvPr/>
        </p:nvPicPr>
        <p:blipFill>
          <a:blip r:embed="rId3"/>
          <a:srcRect/>
          <a:stretch>
            <a:fillRect/>
          </a:stretch>
        </p:blipFill>
        <p:spPr bwMode="auto">
          <a:xfrm flipH="1">
            <a:off x="3505866" y="2839714"/>
            <a:ext cx="4631584" cy="3242109"/>
          </a:xfrm>
          <a:prstGeom prst="rect">
            <a:avLst/>
          </a:prstGeom>
          <a:ln>
            <a:noFill/>
          </a:ln>
          <a:effectLst>
            <a:softEdge rad="112500"/>
          </a:effectLst>
        </p:spPr>
      </p:pic>
      <p:sp>
        <p:nvSpPr>
          <p:cNvPr id="4" name="二等辺三角形 3"/>
          <p:cNvSpPr/>
          <p:nvPr/>
        </p:nvSpPr>
        <p:spPr>
          <a:xfrm>
            <a:off x="2059451" y="4019647"/>
            <a:ext cx="1446415" cy="124690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solidFill>
                  <a:srgbClr val="FF0000"/>
                </a:solidFill>
              </a:rPr>
              <a:t>！</a:t>
            </a:r>
            <a:endParaRPr kumimoji="1" lang="en-US" altLang="ja-JP" sz="4400" dirty="0" smtClean="0">
              <a:solidFill>
                <a:srgbClr val="FF0000"/>
              </a:solidFill>
            </a:endParaRPr>
          </a:p>
          <a:p>
            <a:pPr algn="ctr"/>
            <a:endParaRPr kumimoji="1" lang="ja-JP" altLang="en-US" dirty="0">
              <a:solidFill>
                <a:srgbClr val="FF0000"/>
              </a:solidFill>
            </a:endParaRPr>
          </a:p>
        </p:txBody>
      </p:sp>
      <p:sp>
        <p:nvSpPr>
          <p:cNvPr id="8" name="二等辺三角形 7"/>
          <p:cNvSpPr/>
          <p:nvPr/>
        </p:nvSpPr>
        <p:spPr>
          <a:xfrm>
            <a:off x="6691035" y="5235344"/>
            <a:ext cx="1446415" cy="124690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solidFill>
                  <a:srgbClr val="FF0000"/>
                </a:solidFill>
              </a:rPr>
              <a:t>！</a:t>
            </a:r>
            <a:endParaRPr kumimoji="1" lang="en-US" altLang="ja-JP" sz="4400" dirty="0" smtClean="0">
              <a:solidFill>
                <a:srgbClr val="FF0000"/>
              </a:solidFill>
            </a:endParaRPr>
          </a:p>
          <a:p>
            <a:pPr algn="ctr"/>
            <a:endParaRPr kumimoji="1" lang="ja-JP" altLang="en-US" dirty="0">
              <a:solidFill>
                <a:srgbClr val="FF0000"/>
              </a:solidFill>
            </a:endParaRPr>
          </a:p>
        </p:txBody>
      </p:sp>
      <p:sp>
        <p:nvSpPr>
          <p:cNvPr id="9" name="二等辺三角形 8"/>
          <p:cNvSpPr/>
          <p:nvPr/>
        </p:nvSpPr>
        <p:spPr>
          <a:xfrm>
            <a:off x="4587219" y="1847185"/>
            <a:ext cx="1446415" cy="124690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solidFill>
                  <a:srgbClr val="FF0000"/>
                </a:solidFill>
              </a:rPr>
              <a:t>！</a:t>
            </a:r>
            <a:endParaRPr kumimoji="1" lang="en-US" altLang="ja-JP" sz="4400" dirty="0" smtClean="0">
              <a:solidFill>
                <a:srgbClr val="FF0000"/>
              </a:solidFill>
            </a:endParaRPr>
          </a:p>
          <a:p>
            <a:pPr algn="ctr"/>
            <a:endParaRPr kumimoji="1" lang="ja-JP" altLang="en-US" dirty="0">
              <a:solidFill>
                <a:srgbClr val="FF0000"/>
              </a:solidFill>
            </a:endParaRPr>
          </a:p>
        </p:txBody>
      </p:sp>
      <p:sp>
        <p:nvSpPr>
          <p:cNvPr id="10" name="二等辺三角形 9"/>
          <p:cNvSpPr/>
          <p:nvPr/>
        </p:nvSpPr>
        <p:spPr>
          <a:xfrm>
            <a:off x="8534356" y="2366357"/>
            <a:ext cx="1446415" cy="1246909"/>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solidFill>
                  <a:srgbClr val="FF0000"/>
                </a:solidFill>
              </a:rPr>
              <a:t>！</a:t>
            </a:r>
            <a:endParaRPr kumimoji="1" lang="en-US" altLang="ja-JP" sz="4400" dirty="0" smtClean="0">
              <a:solidFill>
                <a:srgbClr val="FF0000"/>
              </a:solidFill>
            </a:endParaRPr>
          </a:p>
          <a:p>
            <a:pPr algn="ctr"/>
            <a:endParaRPr kumimoji="1" lang="ja-JP" altLang="en-US" dirty="0">
              <a:solidFill>
                <a:srgbClr val="FF0000"/>
              </a:solidFill>
            </a:endParaRPr>
          </a:p>
        </p:txBody>
      </p:sp>
    </p:spTree>
    <p:extLst>
      <p:ext uri="{BB962C8B-B14F-4D97-AF65-F5344CB8AC3E}">
        <p14:creationId xmlns:p14="http://schemas.microsoft.com/office/powerpoint/2010/main" val="3619926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１「まあいいや」と思わずに「確証を得てから作業を進める」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grpSp>
        <p:nvGrpSpPr>
          <p:cNvPr id="5" name="グループ化 4"/>
          <p:cNvGrpSpPr/>
          <p:nvPr/>
        </p:nvGrpSpPr>
        <p:grpSpPr>
          <a:xfrm>
            <a:off x="3575640" y="2047492"/>
            <a:ext cx="4088694" cy="4436435"/>
            <a:chOff x="167422" y="2180496"/>
            <a:chExt cx="4088694" cy="4436435"/>
          </a:xfrm>
        </p:grpSpPr>
        <p:sp>
          <p:nvSpPr>
            <p:cNvPr id="6" name="正方形/長方形 5"/>
            <p:cNvSpPr/>
            <p:nvPr/>
          </p:nvSpPr>
          <p:spPr>
            <a:xfrm>
              <a:off x="249382" y="2180496"/>
              <a:ext cx="3524596" cy="443643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249382" y="2180496"/>
              <a:ext cx="4006734" cy="461665"/>
            </a:xfrm>
            <a:prstGeom prst="rect">
              <a:avLst/>
            </a:prstGeom>
            <a:noFill/>
          </p:spPr>
          <p:txBody>
            <a:bodyPr wrap="square" rtlCol="0">
              <a:spAutoFit/>
            </a:bodyPr>
            <a:lstStyle/>
            <a:p>
              <a:r>
                <a:rPr kumimoji="1" lang="en-US" altLang="ja-JP" sz="2400" dirty="0" smtClean="0"/>
                <a:t>EUC</a:t>
              </a:r>
              <a:r>
                <a:rPr kumimoji="1" lang="ja-JP" altLang="en-US" sz="2400" dirty="0" smtClean="0"/>
                <a:t>ここから　スタート</a:t>
              </a:r>
              <a:endParaRPr kumimoji="1" lang="ja-JP" altLang="en-US" sz="2400" dirty="0"/>
            </a:p>
          </p:txBody>
        </p:sp>
        <p:sp>
          <p:nvSpPr>
            <p:cNvPr id="8" name="テキスト ボックス 7"/>
            <p:cNvSpPr txBox="1"/>
            <p:nvPr/>
          </p:nvSpPr>
          <p:spPr>
            <a:xfrm>
              <a:off x="167422" y="6155266"/>
              <a:ext cx="4088694" cy="461665"/>
            </a:xfrm>
            <a:prstGeom prst="rect">
              <a:avLst/>
            </a:prstGeom>
            <a:noFill/>
          </p:spPr>
          <p:txBody>
            <a:bodyPr wrap="square" rtlCol="0">
              <a:spAutoFit/>
            </a:bodyPr>
            <a:lstStyle/>
            <a:p>
              <a:r>
                <a:rPr kumimoji="1" lang="en-US" altLang="ja-JP" sz="2400" dirty="0" smtClean="0"/>
                <a:t>EUC</a:t>
              </a:r>
              <a:r>
                <a:rPr kumimoji="1" lang="ja-JP" altLang="en-US" sz="2400" dirty="0" smtClean="0"/>
                <a:t>ここまで　エンド</a:t>
              </a:r>
              <a:endParaRPr kumimoji="1" lang="ja-JP" altLang="en-US" sz="2400" dirty="0"/>
            </a:p>
          </p:txBody>
        </p:sp>
      </p:grpSp>
      <p:sp>
        <p:nvSpPr>
          <p:cNvPr id="9" name="正方形/長方形 8"/>
          <p:cNvSpPr/>
          <p:nvPr/>
        </p:nvSpPr>
        <p:spPr>
          <a:xfrm>
            <a:off x="3682537" y="2672620"/>
            <a:ext cx="3499659" cy="1014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EUC</a:t>
            </a:r>
            <a:r>
              <a:rPr kumimoji="1" lang="ja-JP" altLang="en-US" dirty="0" smtClean="0"/>
              <a:t>で手が加わっていない箇所</a:t>
            </a:r>
            <a:endParaRPr kumimoji="1" lang="ja-JP" altLang="en-US" dirty="0"/>
          </a:p>
        </p:txBody>
      </p:sp>
      <p:sp>
        <p:nvSpPr>
          <p:cNvPr id="10" name="正方形/長方形 9"/>
          <p:cNvSpPr/>
          <p:nvPr/>
        </p:nvSpPr>
        <p:spPr>
          <a:xfrm>
            <a:off x="3682537" y="4405745"/>
            <a:ext cx="3499659" cy="1534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EUC</a:t>
            </a:r>
            <a:r>
              <a:rPr kumimoji="1" lang="ja-JP" altLang="en-US" dirty="0" smtClean="0"/>
              <a:t>で手が加わっていない箇所</a:t>
            </a:r>
            <a:endParaRPr kumimoji="1" lang="ja-JP" altLang="en-US" dirty="0"/>
          </a:p>
        </p:txBody>
      </p:sp>
    </p:spTree>
    <p:extLst>
      <p:ext uri="{BB962C8B-B14F-4D97-AF65-F5344CB8AC3E}">
        <p14:creationId xmlns:p14="http://schemas.microsoft.com/office/powerpoint/2010/main" val="1267183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96197"/>
            <a:ext cx="5254625" cy="3678238"/>
          </a:xfrm>
          <a:prstGeom prst="rect">
            <a:avLst/>
          </a:prstGeom>
        </p:spPr>
      </p:pic>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１「まあいいや」と思わずに「確証を得てから作業を進める」</a:t>
            </a:r>
            <a:endParaRPr kumimoji="1" lang="ja-JP" altLang="en-US" dirty="0"/>
          </a:p>
        </p:txBody>
      </p:sp>
      <p:sp>
        <p:nvSpPr>
          <p:cNvPr id="5" name="コンテンツ プレースホルダー 4"/>
          <p:cNvSpPr>
            <a:spLocks noGrp="1"/>
          </p:cNvSpPr>
          <p:nvPr>
            <p:ph idx="1"/>
          </p:nvPr>
        </p:nvSpPr>
        <p:spPr>
          <a:xfrm>
            <a:off x="4006735" y="2596197"/>
            <a:ext cx="7604073" cy="2889295"/>
          </a:xfrm>
        </p:spPr>
        <p:txBody>
          <a:bodyPr/>
          <a:lstStyle/>
          <a:p>
            <a:r>
              <a:rPr lang="en-US" altLang="ja-JP" sz="2800" dirty="0"/>
              <a:t>SVN</a:t>
            </a:r>
            <a:r>
              <a:rPr lang="ja-JP" altLang="en-US" sz="2800" dirty="0"/>
              <a:t>のログを見るべき</a:t>
            </a:r>
            <a:r>
              <a:rPr lang="ja-JP" altLang="en-US" sz="2800" dirty="0" smtClean="0"/>
              <a:t>だった</a:t>
            </a:r>
            <a:endParaRPr lang="en-US" altLang="ja-JP" sz="2800" dirty="0" smtClean="0"/>
          </a:p>
          <a:p>
            <a:endParaRPr lang="en-US" altLang="ja-JP" sz="2800" dirty="0" smtClean="0"/>
          </a:p>
          <a:p>
            <a:r>
              <a:rPr lang="ja-JP" altLang="en-US" sz="2800" dirty="0" smtClean="0"/>
              <a:t>一行</a:t>
            </a:r>
            <a:r>
              <a:rPr lang="ja-JP" altLang="en-US" sz="2800" dirty="0"/>
              <a:t>ずつ確かめてからマージするべきだった</a:t>
            </a:r>
            <a:endParaRPr lang="en-US" altLang="ja-JP" sz="2800" dirty="0"/>
          </a:p>
          <a:p>
            <a:endParaRPr kumimoji="1" lang="ja-JP" altLang="en-US" dirty="0"/>
          </a:p>
        </p:txBody>
      </p:sp>
    </p:spTree>
    <p:extLst>
      <p:ext uri="{BB962C8B-B14F-4D97-AF65-F5344CB8AC3E}">
        <p14:creationId xmlns:p14="http://schemas.microsoft.com/office/powerpoint/2010/main" val="2938317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1740" y="2546986"/>
            <a:ext cx="5254625" cy="3678238"/>
          </a:xfrm>
          <a:prstGeom prst="rect">
            <a:avLst/>
          </a:prstGeom>
        </p:spPr>
      </p:pic>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１「まあいいや」と思わずに「確証を得てから作業を進める」</a:t>
            </a:r>
            <a:endParaRPr kumimoji="1" lang="ja-JP" altLang="en-US" sz="2400" dirty="0"/>
          </a:p>
        </p:txBody>
      </p:sp>
      <p:sp>
        <p:nvSpPr>
          <p:cNvPr id="4" name="円形吹き出し 3"/>
          <p:cNvSpPr/>
          <p:nvPr/>
        </p:nvSpPr>
        <p:spPr>
          <a:xfrm>
            <a:off x="928467" y="2011680"/>
            <a:ext cx="3221502" cy="1885071"/>
          </a:xfrm>
          <a:prstGeom prst="wedgeEllipseCallout">
            <a:avLst>
              <a:gd name="adj1" fmla="val 59516"/>
              <a:gd name="adj2" fmla="val 58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まあいいや</a:t>
            </a:r>
            <a:endParaRPr kumimoji="1" lang="ja-JP" altLang="en-US" sz="3200" dirty="0"/>
          </a:p>
        </p:txBody>
      </p:sp>
    </p:spTree>
    <p:extLst>
      <p:ext uri="{BB962C8B-B14F-4D97-AF65-F5344CB8AC3E}">
        <p14:creationId xmlns:p14="http://schemas.microsoft.com/office/powerpoint/2010/main" val="4066486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1740" y="2546986"/>
            <a:ext cx="5254625" cy="3678238"/>
          </a:xfrm>
          <a:prstGeom prst="rect">
            <a:avLst/>
          </a:prstGeom>
        </p:spPr>
      </p:pic>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１「まあいいや」と思わずに「確証を得てから作業を進める」</a:t>
            </a:r>
            <a:endParaRPr kumimoji="1" lang="ja-JP" altLang="en-US" sz="2400" dirty="0"/>
          </a:p>
        </p:txBody>
      </p:sp>
      <p:sp>
        <p:nvSpPr>
          <p:cNvPr id="4" name="円形吹き出し 3"/>
          <p:cNvSpPr/>
          <p:nvPr/>
        </p:nvSpPr>
        <p:spPr>
          <a:xfrm>
            <a:off x="928467" y="2011680"/>
            <a:ext cx="3221502" cy="1885071"/>
          </a:xfrm>
          <a:prstGeom prst="wedgeEllipseCallout">
            <a:avLst>
              <a:gd name="adj1" fmla="val 59516"/>
              <a:gd name="adj2" fmla="val 58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まあいいや</a:t>
            </a:r>
            <a:endParaRPr kumimoji="1" lang="ja-JP" altLang="en-US" sz="3200" dirty="0"/>
          </a:p>
        </p:txBody>
      </p:sp>
      <p:sp>
        <p:nvSpPr>
          <p:cNvPr id="6" name="乗算記号 5"/>
          <p:cNvSpPr/>
          <p:nvPr/>
        </p:nvSpPr>
        <p:spPr>
          <a:xfrm>
            <a:off x="-533720" y="1324090"/>
            <a:ext cx="6145876" cy="326025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942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１「まあいいや」と思わずに「確証を得てから作業を進める」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4" name="Picture 2" descr="C:\Users\Public\Pictures\032.jpg"/>
          <p:cNvPicPr>
            <a:picLocks noChangeAspect="1" noChangeArrowheads="1"/>
          </p:cNvPicPr>
          <p:nvPr/>
        </p:nvPicPr>
        <p:blipFill>
          <a:blip r:embed="rId3"/>
          <a:srcRect/>
          <a:stretch>
            <a:fillRect/>
          </a:stretch>
        </p:blipFill>
        <p:spPr bwMode="auto">
          <a:xfrm>
            <a:off x="2892425" y="2122488"/>
            <a:ext cx="5842000" cy="4089400"/>
          </a:xfrm>
          <a:prstGeom prst="rect">
            <a:avLst/>
          </a:prstGeom>
          <a:noFill/>
        </p:spPr>
      </p:pic>
      <p:sp>
        <p:nvSpPr>
          <p:cNvPr id="5" name="円形吹き出し 4"/>
          <p:cNvSpPr/>
          <p:nvPr/>
        </p:nvSpPr>
        <p:spPr>
          <a:xfrm>
            <a:off x="928467" y="2011680"/>
            <a:ext cx="3221502" cy="1885071"/>
          </a:xfrm>
          <a:prstGeom prst="wedgeEllipseCallout">
            <a:avLst>
              <a:gd name="adj1" fmla="val 59516"/>
              <a:gd name="adj2" fmla="val 58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確証</a:t>
            </a:r>
            <a:r>
              <a:rPr lang="ja-JP" altLang="en-US" sz="3200" dirty="0" smtClean="0"/>
              <a:t>を</a:t>
            </a:r>
            <a:r>
              <a:rPr lang="ja-JP" altLang="en-US" sz="3200" dirty="0"/>
              <a:t>得</a:t>
            </a:r>
            <a:r>
              <a:rPr lang="ja-JP" altLang="en-US" sz="3200" dirty="0" smtClean="0"/>
              <a:t>る</a:t>
            </a:r>
            <a:endParaRPr kumimoji="1" lang="ja-JP" altLang="en-US" sz="3200" dirty="0"/>
          </a:p>
        </p:txBody>
      </p:sp>
    </p:spTree>
    <p:extLst>
      <p:ext uri="{BB962C8B-B14F-4D97-AF65-F5344CB8AC3E}">
        <p14:creationId xmlns:p14="http://schemas.microsoft.com/office/powerpoint/2010/main" val="4107791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１「まあいいや」と思わずに「</a:t>
            </a:r>
            <a:r>
              <a:rPr lang="ja-JP" altLang="en-US" dirty="0" smtClean="0"/>
              <a:t>確証を</a:t>
            </a:r>
            <a:r>
              <a:rPr lang="ja-JP" altLang="en-US" dirty="0"/>
              <a:t>得てから作業を</a:t>
            </a:r>
            <a:r>
              <a:rPr lang="ja-JP" altLang="en-US" dirty="0" smtClean="0"/>
              <a:t>進める」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5122" name="Picture 2" descr="C:\Users\Public\Pictures\032.jpg"/>
          <p:cNvPicPr>
            <a:picLocks noChangeAspect="1" noChangeArrowheads="1"/>
          </p:cNvPicPr>
          <p:nvPr/>
        </p:nvPicPr>
        <p:blipFill>
          <a:blip r:embed="rId3"/>
          <a:srcRect/>
          <a:stretch>
            <a:fillRect/>
          </a:stretch>
        </p:blipFill>
        <p:spPr bwMode="auto">
          <a:xfrm>
            <a:off x="2892425" y="2122488"/>
            <a:ext cx="5842000" cy="4089400"/>
          </a:xfrm>
          <a:prstGeom prst="rect">
            <a:avLst/>
          </a:prstGeom>
          <a:noFill/>
        </p:spPr>
      </p:pic>
      <p:sp>
        <p:nvSpPr>
          <p:cNvPr id="6" name="円形吹き出し 5"/>
          <p:cNvSpPr/>
          <p:nvPr/>
        </p:nvSpPr>
        <p:spPr>
          <a:xfrm>
            <a:off x="928467" y="2011680"/>
            <a:ext cx="3221502" cy="1885071"/>
          </a:xfrm>
          <a:prstGeom prst="wedgeEllipseCallout">
            <a:avLst>
              <a:gd name="adj1" fmla="val 59516"/>
              <a:gd name="adj2" fmla="val 58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確証</a:t>
            </a:r>
            <a:r>
              <a:rPr lang="ja-JP" altLang="en-US" sz="3200" dirty="0" smtClean="0"/>
              <a:t>を</a:t>
            </a:r>
            <a:r>
              <a:rPr lang="ja-JP" altLang="en-US" sz="3200" dirty="0"/>
              <a:t>得</a:t>
            </a:r>
            <a:r>
              <a:rPr lang="ja-JP" altLang="en-US" sz="3200" dirty="0" smtClean="0"/>
              <a:t>る</a:t>
            </a:r>
            <a:endParaRPr kumimoji="1" lang="ja-JP" altLang="en-US" sz="3200" dirty="0"/>
          </a:p>
        </p:txBody>
      </p:sp>
    </p:spTree>
    <p:extLst>
      <p:ext uri="{BB962C8B-B14F-4D97-AF65-F5344CB8AC3E}">
        <p14:creationId xmlns:p14="http://schemas.microsoft.com/office/powerpoint/2010/main" val="4729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r>
              <a:rPr kumimoji="1" lang="en-US" altLang="ja-JP" dirty="0" smtClean="0"/>
              <a:t/>
            </a:r>
            <a:br>
              <a:rPr kumimoji="1" lang="en-US" altLang="ja-JP" dirty="0" smtClean="0"/>
            </a:br>
            <a:endParaRPr kumimoji="1" lang="ja-JP" altLang="en-US" dirty="0"/>
          </a:p>
        </p:txBody>
      </p:sp>
      <p:sp>
        <p:nvSpPr>
          <p:cNvPr id="4" name="コンテンツ プレースホルダー 3"/>
          <p:cNvSpPr>
            <a:spLocks noGrp="1"/>
          </p:cNvSpPr>
          <p:nvPr>
            <p:ph idx="1"/>
          </p:nvPr>
        </p:nvSpPr>
        <p:spPr/>
        <p:txBody>
          <a:bodyPr>
            <a:noAutofit/>
          </a:bodyPr>
          <a:lstStyle/>
          <a:p>
            <a:pPr>
              <a:buNone/>
            </a:pPr>
            <a:endParaRPr lang="en-US" altLang="ja-JP" sz="4000" dirty="0"/>
          </a:p>
          <a:p>
            <a:pPr>
              <a:buNone/>
            </a:pPr>
            <a:r>
              <a:rPr lang="ja-JP" altLang="en-US" sz="4000" dirty="0"/>
              <a:t>１．入社から現在に至るまで</a:t>
            </a:r>
            <a:endParaRPr lang="en-US" altLang="ja-JP" sz="4000" dirty="0"/>
          </a:p>
          <a:p>
            <a:pPr>
              <a:buNone/>
            </a:pPr>
            <a:endParaRPr lang="en-US" altLang="ja-JP" sz="4000" dirty="0"/>
          </a:p>
          <a:p>
            <a:pPr>
              <a:buNone/>
            </a:pPr>
            <a:r>
              <a:rPr lang="ja-JP" altLang="en-US" sz="4000" dirty="0" smtClean="0"/>
              <a:t>２．成果</a:t>
            </a:r>
            <a:endParaRPr lang="en-US" altLang="ja-JP" sz="4000" dirty="0"/>
          </a:p>
          <a:p>
            <a:pPr>
              <a:buNone/>
            </a:pPr>
            <a:endParaRPr lang="en-US" altLang="ja-JP" sz="4000" dirty="0"/>
          </a:p>
          <a:p>
            <a:pPr>
              <a:buNone/>
            </a:pPr>
            <a:r>
              <a:rPr lang="ja-JP" altLang="en-US" sz="4000" dirty="0" smtClean="0"/>
              <a:t>３．課題と今後</a:t>
            </a:r>
            <a:r>
              <a:rPr lang="ja-JP" altLang="en-US" sz="4000" dirty="0"/>
              <a:t>の</a:t>
            </a:r>
            <a:r>
              <a:rPr lang="ja-JP" altLang="en-US" sz="4000" dirty="0" smtClean="0"/>
              <a:t>展望</a:t>
            </a:r>
            <a:endParaRPr lang="en-US" altLang="ja-JP" sz="4000" dirty="0"/>
          </a:p>
        </p:txBody>
      </p:sp>
    </p:spTree>
    <p:extLst>
      <p:ext uri="{BB962C8B-B14F-4D97-AF65-F5344CB8AC3E}">
        <p14:creationId xmlns:p14="http://schemas.microsoft.com/office/powerpoint/2010/main" val="2684215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smtClean="0"/>
              <a:t>.</a:t>
            </a:r>
            <a:r>
              <a:rPr lang="ja-JP" altLang="en-US" dirty="0" smtClean="0"/>
              <a:t>２「なんでやるの？」</a:t>
            </a:r>
            <a:r>
              <a:rPr lang="ja-JP" altLang="en-US" dirty="0"/>
              <a:t>と思わずに</a:t>
            </a:r>
            <a:r>
              <a:rPr lang="ja-JP" altLang="en-US" dirty="0" smtClean="0"/>
              <a:t>「まずやってみよう」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4"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290" y="2180561"/>
            <a:ext cx="5254625" cy="3678238"/>
          </a:xfrm>
          <a:prstGeom prst="rect">
            <a:avLst/>
          </a:prstGeom>
        </p:spPr>
      </p:pic>
      <p:sp>
        <p:nvSpPr>
          <p:cNvPr id="6" name="円形吹き出し 5"/>
          <p:cNvSpPr/>
          <p:nvPr/>
        </p:nvSpPr>
        <p:spPr>
          <a:xfrm>
            <a:off x="928467" y="2011680"/>
            <a:ext cx="3221502" cy="1885071"/>
          </a:xfrm>
          <a:prstGeom prst="wedgeEllipseCallout">
            <a:avLst>
              <a:gd name="adj1" fmla="val 59516"/>
              <a:gd name="adj2" fmla="val 58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なんでやるの？</a:t>
            </a:r>
            <a:endParaRPr kumimoji="1" lang="ja-JP" altLang="en-US" sz="2000" dirty="0"/>
          </a:p>
        </p:txBody>
      </p:sp>
    </p:spTree>
    <p:extLst>
      <p:ext uri="{BB962C8B-B14F-4D97-AF65-F5344CB8AC3E}">
        <p14:creationId xmlns:p14="http://schemas.microsoft.com/office/powerpoint/2010/main" val="53168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smtClean="0"/>
              <a:t>.</a:t>
            </a:r>
            <a:r>
              <a:rPr lang="ja-JP" altLang="en-US" dirty="0" smtClean="0"/>
              <a:t>２「なんでやるの？」</a:t>
            </a:r>
            <a:r>
              <a:rPr lang="ja-JP" altLang="en-US" dirty="0"/>
              <a:t>と思わずに</a:t>
            </a:r>
            <a:r>
              <a:rPr lang="ja-JP" altLang="en-US" dirty="0" smtClean="0"/>
              <a:t>「まずやってみよう」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9" name="Picture 2" descr="C:\Users\Public\Pictures\294.jpg"/>
          <p:cNvPicPr>
            <a:picLocks noChangeAspect="1" noChangeArrowheads="1"/>
          </p:cNvPicPr>
          <p:nvPr/>
        </p:nvPicPr>
        <p:blipFill>
          <a:blip r:embed="rId3"/>
          <a:srcRect/>
          <a:stretch>
            <a:fillRect/>
          </a:stretch>
        </p:blipFill>
        <p:spPr bwMode="auto">
          <a:xfrm>
            <a:off x="2687261" y="2143642"/>
            <a:ext cx="5842000" cy="4089400"/>
          </a:xfrm>
          <a:prstGeom prst="rect">
            <a:avLst/>
          </a:prstGeom>
          <a:noFill/>
        </p:spPr>
      </p:pic>
    </p:spTree>
    <p:extLst>
      <p:ext uri="{BB962C8B-B14F-4D97-AF65-F5344CB8AC3E}">
        <p14:creationId xmlns:p14="http://schemas.microsoft.com/office/powerpoint/2010/main" val="1783740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smtClean="0"/>
              <a:t>.</a:t>
            </a:r>
            <a:r>
              <a:rPr lang="ja-JP" altLang="en-US" dirty="0" smtClean="0"/>
              <a:t>２「なんでやるの？」</a:t>
            </a:r>
            <a:r>
              <a:rPr lang="ja-JP" altLang="en-US" dirty="0"/>
              <a:t>と思わずに</a:t>
            </a:r>
            <a:r>
              <a:rPr lang="ja-JP" altLang="en-US" dirty="0" smtClean="0"/>
              <a:t>「まずやってみよう」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7170" name="Picture 2" descr="C:\Users\Public\Pictures\294.jpg"/>
          <p:cNvPicPr>
            <a:picLocks noChangeAspect="1" noChangeArrowheads="1"/>
          </p:cNvPicPr>
          <p:nvPr/>
        </p:nvPicPr>
        <p:blipFill>
          <a:blip r:embed="rId3"/>
          <a:srcRect/>
          <a:stretch>
            <a:fillRect/>
          </a:stretch>
        </p:blipFill>
        <p:spPr bwMode="auto">
          <a:xfrm>
            <a:off x="2687261" y="2143642"/>
            <a:ext cx="5842000" cy="4089400"/>
          </a:xfrm>
          <a:prstGeom prst="rect">
            <a:avLst/>
          </a:prstGeom>
          <a:noFill/>
        </p:spPr>
      </p:pic>
      <p:sp>
        <p:nvSpPr>
          <p:cNvPr id="9" name="円形吹き出し 8"/>
          <p:cNvSpPr/>
          <p:nvPr/>
        </p:nvSpPr>
        <p:spPr>
          <a:xfrm>
            <a:off x="288387" y="1737360"/>
            <a:ext cx="3221502" cy="1885071"/>
          </a:xfrm>
          <a:prstGeom prst="wedgeEllipseCallout">
            <a:avLst>
              <a:gd name="adj1" fmla="val 59516"/>
              <a:gd name="adj2" fmla="val 58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なんでやるの？</a:t>
            </a:r>
            <a:endParaRPr kumimoji="1" lang="ja-JP" altLang="en-US" sz="2000" dirty="0"/>
          </a:p>
        </p:txBody>
      </p:sp>
    </p:spTree>
    <p:extLst>
      <p:ext uri="{BB962C8B-B14F-4D97-AF65-F5344CB8AC3E}">
        <p14:creationId xmlns:p14="http://schemas.microsoft.com/office/powerpoint/2010/main" val="3943088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smtClean="0"/>
              <a:t>.</a:t>
            </a:r>
            <a:r>
              <a:rPr lang="ja-JP" altLang="en-US" dirty="0" smtClean="0"/>
              <a:t>２「なんでやるの？」</a:t>
            </a:r>
            <a:r>
              <a:rPr lang="ja-JP" altLang="en-US" dirty="0"/>
              <a:t>と思わずに</a:t>
            </a:r>
            <a:r>
              <a:rPr lang="ja-JP" altLang="en-US" dirty="0" smtClean="0"/>
              <a:t>「まずやってみよう」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8194" name="Picture 2" descr="C:\Users\Public\Pictures\166.jpg"/>
          <p:cNvPicPr>
            <a:picLocks noChangeAspect="1" noChangeArrowheads="1"/>
          </p:cNvPicPr>
          <p:nvPr/>
        </p:nvPicPr>
        <p:blipFill>
          <a:blip r:embed="rId3"/>
          <a:srcRect/>
          <a:stretch>
            <a:fillRect/>
          </a:stretch>
        </p:blipFill>
        <p:spPr bwMode="auto">
          <a:xfrm>
            <a:off x="3059485" y="2213722"/>
            <a:ext cx="5842001" cy="4089400"/>
          </a:xfrm>
          <a:prstGeom prst="rect">
            <a:avLst/>
          </a:prstGeom>
          <a:noFill/>
        </p:spPr>
      </p:pic>
    </p:spTree>
    <p:extLst>
      <p:ext uri="{BB962C8B-B14F-4D97-AF65-F5344CB8AC3E}">
        <p14:creationId xmlns:p14="http://schemas.microsoft.com/office/powerpoint/2010/main" val="2458236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smtClean="0"/>
              <a:t>.</a:t>
            </a:r>
            <a:r>
              <a:rPr lang="ja-JP" altLang="en-US" dirty="0" smtClean="0"/>
              <a:t>２「なんでやるの？」</a:t>
            </a:r>
            <a:r>
              <a:rPr lang="ja-JP" altLang="en-US" dirty="0"/>
              <a:t>と思わずに</a:t>
            </a:r>
            <a:r>
              <a:rPr lang="ja-JP" altLang="en-US" dirty="0" smtClean="0"/>
              <a:t>「まずやってみよう」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9218" name="Picture 2" descr="C:\Users\Public\Pictures\266.jpg"/>
          <p:cNvPicPr>
            <a:picLocks noChangeAspect="1" noChangeArrowheads="1"/>
          </p:cNvPicPr>
          <p:nvPr/>
        </p:nvPicPr>
        <p:blipFill>
          <a:blip r:embed="rId3"/>
          <a:srcRect/>
          <a:stretch>
            <a:fillRect/>
          </a:stretch>
        </p:blipFill>
        <p:spPr bwMode="auto">
          <a:xfrm>
            <a:off x="2782474" y="2545698"/>
            <a:ext cx="5842000" cy="4089400"/>
          </a:xfrm>
          <a:prstGeom prst="rect">
            <a:avLst/>
          </a:prstGeom>
          <a:noFill/>
        </p:spPr>
      </p:pic>
      <p:sp>
        <p:nvSpPr>
          <p:cNvPr id="9" name="円形吹き出し 8"/>
          <p:cNvSpPr/>
          <p:nvPr/>
        </p:nvSpPr>
        <p:spPr>
          <a:xfrm>
            <a:off x="3972114" y="1815737"/>
            <a:ext cx="3221502" cy="1885071"/>
          </a:xfrm>
          <a:prstGeom prst="wedgeEllipseCallout">
            <a:avLst>
              <a:gd name="adj1" fmla="val 40053"/>
              <a:gd name="adj2" fmla="val 538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わからない</a:t>
            </a:r>
            <a:endParaRPr kumimoji="1" lang="ja-JP" altLang="en-US" sz="2000" dirty="0"/>
          </a:p>
        </p:txBody>
      </p:sp>
      <p:sp>
        <p:nvSpPr>
          <p:cNvPr id="4" name="テキスト ボックス 3"/>
          <p:cNvSpPr txBox="1"/>
          <p:nvPr/>
        </p:nvSpPr>
        <p:spPr>
          <a:xfrm>
            <a:off x="3208712" y="3177588"/>
            <a:ext cx="997527" cy="523220"/>
          </a:xfrm>
          <a:prstGeom prst="rect">
            <a:avLst/>
          </a:prstGeom>
          <a:noFill/>
        </p:spPr>
        <p:txBody>
          <a:bodyPr wrap="square" rtlCol="0">
            <a:spAutoFit/>
          </a:bodyPr>
          <a:lstStyle/>
          <a:p>
            <a:r>
              <a:rPr kumimoji="1" lang="ja-JP" altLang="en-US" sz="2800" dirty="0" smtClean="0">
                <a:solidFill>
                  <a:schemeClr val="bg1"/>
                </a:solidFill>
              </a:rPr>
              <a:t>川上</a:t>
            </a:r>
            <a:endParaRPr kumimoji="1" lang="ja-JP" altLang="en-US" sz="2800" dirty="0">
              <a:solidFill>
                <a:schemeClr val="bg1"/>
              </a:solidFill>
            </a:endParaRPr>
          </a:p>
        </p:txBody>
      </p:sp>
    </p:spTree>
    <p:extLst>
      <p:ext uri="{BB962C8B-B14F-4D97-AF65-F5344CB8AC3E}">
        <p14:creationId xmlns:p14="http://schemas.microsoft.com/office/powerpoint/2010/main" val="2032799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smtClean="0"/>
              <a:t>.</a:t>
            </a:r>
            <a:r>
              <a:rPr lang="ja-JP" altLang="en-US" dirty="0" smtClean="0"/>
              <a:t>２「なんでやるの？」</a:t>
            </a:r>
            <a:r>
              <a:rPr lang="ja-JP" altLang="en-US" dirty="0"/>
              <a:t>と思わずに</a:t>
            </a:r>
            <a:r>
              <a:rPr lang="ja-JP" altLang="en-US" dirty="0" smtClean="0"/>
              <a:t>「まずやってみよう」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10243" name="Picture 3" descr="C:\Users\Public\Pictures\285.jpg"/>
          <p:cNvPicPr>
            <a:picLocks noChangeAspect="1" noChangeArrowheads="1"/>
          </p:cNvPicPr>
          <p:nvPr/>
        </p:nvPicPr>
        <p:blipFill>
          <a:blip r:embed="rId3"/>
          <a:srcRect/>
          <a:stretch>
            <a:fillRect/>
          </a:stretch>
        </p:blipFill>
        <p:spPr bwMode="auto">
          <a:xfrm>
            <a:off x="1881522" y="1801699"/>
            <a:ext cx="7223289" cy="5056301"/>
          </a:xfrm>
          <a:prstGeom prst="rect">
            <a:avLst/>
          </a:prstGeom>
          <a:noFill/>
        </p:spPr>
      </p:pic>
    </p:spTree>
    <p:extLst>
      <p:ext uri="{BB962C8B-B14F-4D97-AF65-F5344CB8AC3E}">
        <p14:creationId xmlns:p14="http://schemas.microsoft.com/office/powerpoint/2010/main" val="2032799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smtClean="0"/>
              <a:t>.</a:t>
            </a:r>
            <a:r>
              <a:rPr lang="ja-JP" altLang="en-US" dirty="0" smtClean="0"/>
              <a:t>２「なんでやるの？」</a:t>
            </a:r>
            <a:r>
              <a:rPr lang="ja-JP" altLang="en-US" dirty="0"/>
              <a:t>と思わずに</a:t>
            </a:r>
            <a:r>
              <a:rPr lang="ja-JP" altLang="en-US" dirty="0" smtClean="0"/>
              <a:t>「まずやってみよう」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10243" name="Picture 3" descr="C:\Users\Public\Pictures\285.jpg"/>
          <p:cNvPicPr>
            <a:picLocks noChangeAspect="1" noChangeArrowheads="1"/>
          </p:cNvPicPr>
          <p:nvPr/>
        </p:nvPicPr>
        <p:blipFill>
          <a:blip r:embed="rId3"/>
          <a:srcRect/>
          <a:stretch>
            <a:fillRect/>
          </a:stretch>
        </p:blipFill>
        <p:spPr bwMode="auto">
          <a:xfrm>
            <a:off x="1881522" y="1801699"/>
            <a:ext cx="7223289" cy="5056301"/>
          </a:xfrm>
          <a:prstGeom prst="rect">
            <a:avLst/>
          </a:prstGeom>
          <a:noFill/>
        </p:spPr>
      </p:pic>
      <p:pic>
        <p:nvPicPr>
          <p:cNvPr id="5" name="Picture 2" descr="C:\Users\Public\Pictures\166.jpg"/>
          <p:cNvPicPr>
            <a:picLocks noChangeAspect="1" noChangeArrowheads="1"/>
          </p:cNvPicPr>
          <p:nvPr/>
        </p:nvPicPr>
        <p:blipFill rotWithShape="1">
          <a:blip r:embed="rId4"/>
          <a:srcRect r="57361"/>
          <a:stretch/>
        </p:blipFill>
        <p:spPr bwMode="auto">
          <a:xfrm>
            <a:off x="1881522" y="2180496"/>
            <a:ext cx="2490975" cy="4089400"/>
          </a:xfrm>
          <a:prstGeom prst="rect">
            <a:avLst/>
          </a:prstGeom>
          <a:noFill/>
        </p:spPr>
      </p:pic>
    </p:spTree>
    <p:extLst>
      <p:ext uri="{BB962C8B-B14F-4D97-AF65-F5344CB8AC3E}">
        <p14:creationId xmlns:p14="http://schemas.microsoft.com/office/powerpoint/2010/main" val="3170894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smtClean="0"/>
              <a:t>.</a:t>
            </a:r>
            <a:r>
              <a:rPr lang="ja-JP" altLang="en-US" dirty="0" smtClean="0"/>
              <a:t>２「なんでやるの？」</a:t>
            </a:r>
            <a:r>
              <a:rPr lang="ja-JP" altLang="en-US" dirty="0"/>
              <a:t>と思わずに</a:t>
            </a:r>
            <a:r>
              <a:rPr lang="ja-JP" altLang="en-US" dirty="0" smtClean="0"/>
              <a:t>「まずやってみよう」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12290" name="Picture 2" descr="C:\Users\Public\Pictures\266.jpg"/>
          <p:cNvPicPr>
            <a:picLocks noChangeAspect="1" noChangeArrowheads="1"/>
          </p:cNvPicPr>
          <p:nvPr/>
        </p:nvPicPr>
        <p:blipFill>
          <a:blip r:embed="rId3"/>
          <a:srcRect/>
          <a:stretch>
            <a:fillRect/>
          </a:stretch>
        </p:blipFill>
        <p:spPr bwMode="auto">
          <a:xfrm>
            <a:off x="2812823" y="2768600"/>
            <a:ext cx="5842000" cy="4089400"/>
          </a:xfrm>
          <a:prstGeom prst="rect">
            <a:avLst/>
          </a:prstGeom>
          <a:noFill/>
        </p:spPr>
      </p:pic>
      <p:sp>
        <p:nvSpPr>
          <p:cNvPr id="9" name="円形吹き出し 8"/>
          <p:cNvSpPr/>
          <p:nvPr/>
        </p:nvSpPr>
        <p:spPr>
          <a:xfrm>
            <a:off x="3972114" y="1815737"/>
            <a:ext cx="3221502" cy="1885071"/>
          </a:xfrm>
          <a:prstGeom prst="wedgeEllipseCallout">
            <a:avLst>
              <a:gd name="adj1" fmla="val 40053"/>
              <a:gd name="adj2" fmla="val 538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わかった</a:t>
            </a:r>
            <a:endParaRPr kumimoji="1" lang="ja-JP" altLang="en-US" sz="2000" dirty="0"/>
          </a:p>
        </p:txBody>
      </p:sp>
      <p:sp>
        <p:nvSpPr>
          <p:cNvPr id="6" name="テキスト ボックス 5"/>
          <p:cNvSpPr txBox="1"/>
          <p:nvPr/>
        </p:nvSpPr>
        <p:spPr>
          <a:xfrm>
            <a:off x="3241963" y="3415578"/>
            <a:ext cx="997527" cy="523220"/>
          </a:xfrm>
          <a:prstGeom prst="rect">
            <a:avLst/>
          </a:prstGeom>
          <a:noFill/>
        </p:spPr>
        <p:txBody>
          <a:bodyPr wrap="square" rtlCol="0">
            <a:spAutoFit/>
          </a:bodyPr>
          <a:lstStyle/>
          <a:p>
            <a:r>
              <a:rPr kumimoji="1" lang="ja-JP" altLang="en-US" sz="2800" dirty="0" smtClean="0">
                <a:solidFill>
                  <a:schemeClr val="bg1"/>
                </a:solidFill>
              </a:rPr>
              <a:t>川上</a:t>
            </a:r>
            <a:endParaRPr kumimoji="1" lang="ja-JP" altLang="en-US" sz="2800" dirty="0">
              <a:solidFill>
                <a:schemeClr val="bg1"/>
              </a:solidFill>
            </a:endParaRPr>
          </a:p>
        </p:txBody>
      </p:sp>
    </p:spTree>
    <p:extLst>
      <p:ext uri="{BB962C8B-B14F-4D97-AF65-F5344CB8AC3E}">
        <p14:creationId xmlns:p14="http://schemas.microsoft.com/office/powerpoint/2010/main" val="806261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smtClean="0"/>
              <a:t>.</a:t>
            </a:r>
            <a:r>
              <a:rPr lang="ja-JP" altLang="en-US" dirty="0" smtClean="0"/>
              <a:t>２「なんでやるの？」</a:t>
            </a:r>
            <a:r>
              <a:rPr lang="ja-JP" altLang="en-US" dirty="0"/>
              <a:t>と思わずに</a:t>
            </a:r>
            <a:r>
              <a:rPr lang="ja-JP" altLang="en-US" dirty="0" smtClean="0"/>
              <a:t>「まずやってみよう」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18434" name="Picture 2" descr="C:\Users\Public\Pictures\244.jpg"/>
          <p:cNvPicPr>
            <a:picLocks noChangeAspect="1" noChangeArrowheads="1"/>
          </p:cNvPicPr>
          <p:nvPr/>
        </p:nvPicPr>
        <p:blipFill>
          <a:blip r:embed="rId3"/>
          <a:srcRect/>
          <a:stretch>
            <a:fillRect/>
          </a:stretch>
        </p:blipFill>
        <p:spPr bwMode="auto">
          <a:xfrm>
            <a:off x="2345340" y="2428966"/>
            <a:ext cx="5842001" cy="4089400"/>
          </a:xfrm>
          <a:prstGeom prst="rect">
            <a:avLst/>
          </a:prstGeom>
          <a:noFill/>
        </p:spPr>
      </p:pic>
    </p:spTree>
    <p:extLst>
      <p:ext uri="{BB962C8B-B14F-4D97-AF65-F5344CB8AC3E}">
        <p14:creationId xmlns:p14="http://schemas.microsoft.com/office/powerpoint/2010/main" val="806261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Public\Pictures\114.jpg"/>
          <p:cNvPicPr>
            <a:picLocks noChangeAspect="1" noChangeArrowheads="1"/>
          </p:cNvPicPr>
          <p:nvPr/>
        </p:nvPicPr>
        <p:blipFill>
          <a:blip r:embed="rId3"/>
          <a:srcRect/>
          <a:stretch>
            <a:fillRect/>
          </a:stretch>
        </p:blipFill>
        <p:spPr bwMode="auto">
          <a:xfrm>
            <a:off x="5768807" y="2180496"/>
            <a:ext cx="5842000" cy="4089400"/>
          </a:xfrm>
          <a:prstGeom prst="rect">
            <a:avLst/>
          </a:prstGeom>
          <a:noFill/>
        </p:spPr>
      </p:pic>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２「なんでやるの？」と思わずに「まずやってみよう</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600" dirty="0" smtClean="0"/>
              <a:t>人</a:t>
            </a:r>
            <a:r>
              <a:rPr lang="ja-JP" altLang="en-US" sz="3600" dirty="0"/>
              <a:t>に説明する</a:t>
            </a:r>
            <a:r>
              <a:rPr lang="ja-JP" altLang="en-US" sz="3600" dirty="0" smtClean="0"/>
              <a:t>ための</a:t>
            </a:r>
            <a:r>
              <a:rPr lang="ja-JP" altLang="en-US" sz="3600" dirty="0"/>
              <a:t>事前</a:t>
            </a:r>
            <a:r>
              <a:rPr lang="ja-JP" altLang="en-US" sz="3600" dirty="0" smtClean="0"/>
              <a:t>準備</a:t>
            </a:r>
            <a:endParaRPr lang="en-US" altLang="ja-JP" sz="3600" dirty="0" smtClean="0"/>
          </a:p>
          <a:p>
            <a:endParaRPr lang="en-US" altLang="ja-JP" sz="3600" dirty="0"/>
          </a:p>
          <a:p>
            <a:r>
              <a:rPr lang="ja-JP" altLang="en-US" sz="3600" dirty="0" smtClean="0"/>
              <a:t>認識</a:t>
            </a:r>
            <a:r>
              <a:rPr lang="ja-JP" altLang="en-US" sz="3600" dirty="0"/>
              <a:t>のすり合わせの大切</a:t>
            </a:r>
            <a:r>
              <a:rPr lang="ja-JP" altLang="en-US" sz="3600" dirty="0" smtClean="0"/>
              <a:t>さ</a:t>
            </a:r>
            <a:endParaRPr lang="en-US" altLang="ja-JP" sz="3600" dirty="0"/>
          </a:p>
        </p:txBody>
      </p:sp>
    </p:spTree>
    <p:extLst>
      <p:ext uri="{BB962C8B-B14F-4D97-AF65-F5344CB8AC3E}">
        <p14:creationId xmlns:p14="http://schemas.microsoft.com/office/powerpoint/2010/main" val="1414830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１．入社から現在に至る</a:t>
            </a:r>
            <a:r>
              <a:rPr lang="ja-JP" altLang="en-US" dirty="0" smtClean="0"/>
              <a:t>まで</a:t>
            </a:r>
            <a:r>
              <a:rPr lang="en-US" altLang="ja-JP" dirty="0" smtClean="0"/>
              <a:t/>
            </a:r>
            <a:br>
              <a:rPr lang="en-US" altLang="ja-JP" dirty="0" smtClean="0"/>
            </a:br>
            <a:endParaRPr kumimoji="1" lang="ja-JP" altLang="en-US" dirty="0"/>
          </a:p>
        </p:txBody>
      </p:sp>
      <p:pic>
        <p:nvPicPr>
          <p:cNvPr id="5" name="図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519" y="2024799"/>
            <a:ext cx="8894619" cy="4347608"/>
          </a:xfrm>
          <a:prstGeom prst="rect">
            <a:avLst/>
          </a:prstGeom>
          <a:noFill/>
          <a:extLst>
            <a:ext uri="{909E8E84-426E-40DD-AFC4-6F175D3DCCD1}">
              <a14:hiddenFill xmlns:a14="http://schemas.microsoft.com/office/drawing/2010/main">
                <a:solidFill>
                  <a:srgbClr val="FFFFFF"/>
                </a:solidFill>
              </a14:hiddenFill>
            </a:ext>
          </a:extLst>
        </p:spPr>
      </p:pic>
      <p:sp>
        <p:nvSpPr>
          <p:cNvPr id="6" name="右矢印 5"/>
          <p:cNvSpPr/>
          <p:nvPr/>
        </p:nvSpPr>
        <p:spPr>
          <a:xfrm>
            <a:off x="712519" y="2411195"/>
            <a:ext cx="1484416" cy="580927"/>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dirty="0" smtClean="0"/>
              <a:t>人事研修</a:t>
            </a:r>
            <a:endParaRPr kumimoji="1" lang="ja-JP" altLang="en-US" dirty="0"/>
          </a:p>
        </p:txBody>
      </p:sp>
      <p:sp>
        <p:nvSpPr>
          <p:cNvPr id="7" name="右矢印 6"/>
          <p:cNvSpPr/>
          <p:nvPr/>
        </p:nvSpPr>
        <p:spPr>
          <a:xfrm>
            <a:off x="2204821" y="3596661"/>
            <a:ext cx="2177174" cy="580927"/>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dirty="0" smtClean="0"/>
              <a:t>事業部研修</a:t>
            </a:r>
            <a:endParaRPr kumimoji="1" lang="ja-JP" altLang="en-US" dirty="0"/>
          </a:p>
        </p:txBody>
      </p:sp>
      <p:sp>
        <p:nvSpPr>
          <p:cNvPr id="8" name="右矢印 7"/>
          <p:cNvSpPr/>
          <p:nvPr/>
        </p:nvSpPr>
        <p:spPr>
          <a:xfrm>
            <a:off x="4438088" y="4591173"/>
            <a:ext cx="774876" cy="580927"/>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100" dirty="0" smtClean="0"/>
              <a:t>S</a:t>
            </a:r>
            <a:r>
              <a:rPr kumimoji="1" lang="ja-JP" altLang="en-US" sz="1100" dirty="0" smtClean="0"/>
              <a:t>課研修</a:t>
            </a:r>
            <a:endParaRPr kumimoji="1" lang="ja-JP" altLang="en-US" sz="1100" dirty="0"/>
          </a:p>
        </p:txBody>
      </p:sp>
      <p:sp>
        <p:nvSpPr>
          <p:cNvPr id="9" name="角丸四角形吹き出し 8"/>
          <p:cNvSpPr/>
          <p:nvPr/>
        </p:nvSpPr>
        <p:spPr>
          <a:xfrm>
            <a:off x="712519" y="3215535"/>
            <a:ext cx="2072725" cy="381126"/>
          </a:xfrm>
          <a:prstGeom prst="wedgeRoundRectCallout">
            <a:avLst>
              <a:gd name="adj1" fmla="val -33543"/>
              <a:gd name="adj2" fmla="val -12318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400" dirty="0" smtClean="0">
                <a:solidFill>
                  <a:schemeClr val="tx1"/>
                </a:solidFill>
              </a:rPr>
              <a:t>社会人基礎、技術研修</a:t>
            </a:r>
            <a:endParaRPr kumimoji="1" lang="ja-JP" altLang="en-US" sz="1400" dirty="0">
              <a:solidFill>
                <a:schemeClr val="tx1"/>
              </a:solidFill>
            </a:endParaRPr>
          </a:p>
        </p:txBody>
      </p:sp>
      <p:sp>
        <p:nvSpPr>
          <p:cNvPr id="10" name="角丸四角形吹き出し 9"/>
          <p:cNvSpPr/>
          <p:nvPr/>
        </p:nvSpPr>
        <p:spPr>
          <a:xfrm>
            <a:off x="2309270" y="4347254"/>
            <a:ext cx="2072725" cy="454894"/>
          </a:xfrm>
          <a:prstGeom prst="wedgeRoundRectCallout">
            <a:avLst>
              <a:gd name="adj1" fmla="val 19871"/>
              <a:gd name="adj2" fmla="val -108192"/>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400" dirty="0" smtClean="0">
                <a:solidFill>
                  <a:schemeClr val="tx1"/>
                </a:solidFill>
              </a:rPr>
              <a:t>社会人基礎、技術研修、</a:t>
            </a:r>
            <a:endParaRPr kumimoji="1" lang="en-US" altLang="ja-JP" sz="1400" dirty="0" smtClean="0">
              <a:solidFill>
                <a:schemeClr val="tx1"/>
              </a:solidFill>
            </a:endParaRPr>
          </a:p>
          <a:p>
            <a:r>
              <a:rPr kumimoji="1" lang="ja-JP" altLang="en-US" sz="1400" dirty="0" smtClean="0">
                <a:solidFill>
                  <a:schemeClr val="tx1"/>
                </a:solidFill>
              </a:rPr>
              <a:t>製品学習、電話応対</a:t>
            </a:r>
            <a:endParaRPr kumimoji="1" lang="ja-JP" altLang="en-US" sz="1400" dirty="0">
              <a:solidFill>
                <a:schemeClr val="tx1"/>
              </a:solidFill>
            </a:endParaRPr>
          </a:p>
        </p:txBody>
      </p:sp>
      <p:sp>
        <p:nvSpPr>
          <p:cNvPr id="11" name="角丸四角形吹き出し 10"/>
          <p:cNvSpPr/>
          <p:nvPr/>
        </p:nvSpPr>
        <p:spPr>
          <a:xfrm>
            <a:off x="4277545" y="2411196"/>
            <a:ext cx="2942025" cy="1367464"/>
          </a:xfrm>
          <a:prstGeom prst="wedgeRoundRectCallout">
            <a:avLst>
              <a:gd name="adj1" fmla="val -29235"/>
              <a:gd name="adj2" fmla="val 108469"/>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400" dirty="0" smtClean="0">
                <a:solidFill>
                  <a:schemeClr val="tx1"/>
                </a:solidFill>
              </a:rPr>
              <a:t>議事録作成</a:t>
            </a:r>
            <a:endParaRPr kumimoji="1" lang="en-US" altLang="ja-JP" sz="1400" dirty="0" smtClean="0">
              <a:solidFill>
                <a:schemeClr val="tx1"/>
              </a:solidFill>
            </a:endParaRPr>
          </a:p>
          <a:p>
            <a:r>
              <a:rPr kumimoji="1" lang="ja-JP" altLang="en-US" sz="1400" dirty="0" smtClean="0">
                <a:solidFill>
                  <a:schemeClr val="tx1"/>
                </a:solidFill>
              </a:rPr>
              <a:t>休日出勤取りまとめ</a:t>
            </a:r>
            <a:endParaRPr lang="en-US" altLang="ja-JP" sz="1400" dirty="0" smtClean="0">
              <a:solidFill>
                <a:schemeClr val="tx1"/>
              </a:solidFill>
            </a:endParaRPr>
          </a:p>
          <a:p>
            <a:r>
              <a:rPr kumimoji="1" lang="ja-JP" altLang="en-US" sz="1400" dirty="0" smtClean="0">
                <a:solidFill>
                  <a:schemeClr val="tx1"/>
                </a:solidFill>
              </a:rPr>
              <a:t>週報取りまとめ</a:t>
            </a:r>
            <a:endParaRPr kumimoji="1" lang="en-US" altLang="ja-JP" sz="1400" dirty="0" smtClean="0">
              <a:solidFill>
                <a:schemeClr val="tx1"/>
              </a:solidFill>
            </a:endParaRPr>
          </a:p>
          <a:p>
            <a:r>
              <a:rPr kumimoji="1" lang="ja-JP" altLang="en-US" sz="1400" dirty="0" smtClean="0">
                <a:solidFill>
                  <a:schemeClr val="tx1"/>
                </a:solidFill>
              </a:rPr>
              <a:t>電話応対、</a:t>
            </a:r>
            <a:endParaRPr kumimoji="1" lang="en-US" altLang="ja-JP" sz="1400" dirty="0" smtClean="0">
              <a:solidFill>
                <a:schemeClr val="tx1"/>
              </a:solidFill>
            </a:endParaRPr>
          </a:p>
          <a:p>
            <a:endParaRPr lang="en-US" altLang="ja-JP" sz="1400" dirty="0" smtClean="0">
              <a:solidFill>
                <a:schemeClr val="tx1"/>
              </a:solidFill>
            </a:endParaRPr>
          </a:p>
        </p:txBody>
      </p:sp>
      <p:sp>
        <p:nvSpPr>
          <p:cNvPr id="12" name="右矢印 11"/>
          <p:cNvSpPr/>
          <p:nvPr/>
        </p:nvSpPr>
        <p:spPr>
          <a:xfrm>
            <a:off x="5159828" y="5377504"/>
            <a:ext cx="4447310" cy="580927"/>
          </a:xfrm>
          <a:prstGeom prst="rightArrow">
            <a:avLst/>
          </a:prstGeom>
          <a:solidFill>
            <a:srgbClr val="FFC0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dirty="0" smtClean="0"/>
              <a:t>EUC</a:t>
            </a:r>
            <a:r>
              <a:rPr lang="ja-JP" altLang="en-US" dirty="0" smtClean="0"/>
              <a:t>業務</a:t>
            </a:r>
            <a:endParaRPr kumimoji="1" lang="ja-JP" altLang="en-US" dirty="0" smtClean="0"/>
          </a:p>
        </p:txBody>
      </p:sp>
      <p:sp>
        <p:nvSpPr>
          <p:cNvPr id="14" name="コンテンツ プレースホルダー 13"/>
          <p:cNvSpPr>
            <a:spLocks noGrp="1"/>
          </p:cNvSpPr>
          <p:nvPr>
            <p:ph idx="1"/>
          </p:nvPr>
        </p:nvSpPr>
        <p:spPr>
          <a:xfrm>
            <a:off x="-2319495" y="8924741"/>
            <a:ext cx="11029615" cy="2852399"/>
          </a:xfrm>
        </p:spPr>
        <p:txBody>
          <a:bodyPr/>
          <a:lstStyle/>
          <a:p>
            <a:endParaRPr kumimoji="1" lang="ja-JP" altLang="en-US" dirty="0"/>
          </a:p>
        </p:txBody>
      </p:sp>
    </p:spTree>
    <p:extLst>
      <p:ext uri="{BB962C8B-B14F-4D97-AF65-F5344CB8AC3E}">
        <p14:creationId xmlns:p14="http://schemas.microsoft.com/office/powerpoint/2010/main" val="902000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２「なんでやるの？」と思わずに「まずやってみよう</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4"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433" y="2637760"/>
            <a:ext cx="5254625" cy="3678238"/>
          </a:xfrm>
          <a:prstGeom prst="rect">
            <a:avLst/>
          </a:prstGeom>
        </p:spPr>
      </p:pic>
      <p:sp>
        <p:nvSpPr>
          <p:cNvPr id="5" name="円形吹き出し 4"/>
          <p:cNvSpPr/>
          <p:nvPr/>
        </p:nvSpPr>
        <p:spPr>
          <a:xfrm>
            <a:off x="299258" y="2180497"/>
            <a:ext cx="4503854" cy="2173454"/>
          </a:xfrm>
          <a:prstGeom prst="wedgeEllipseCallout">
            <a:avLst>
              <a:gd name="adj1" fmla="val 59516"/>
              <a:gd name="adj2" fmla="val 58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smtClean="0"/>
              <a:t>なんでやるの？</a:t>
            </a:r>
            <a:endParaRPr kumimoji="1" lang="ja-JP" altLang="en-US" sz="3200" dirty="0"/>
          </a:p>
        </p:txBody>
      </p:sp>
    </p:spTree>
    <p:extLst>
      <p:ext uri="{BB962C8B-B14F-4D97-AF65-F5344CB8AC3E}">
        <p14:creationId xmlns:p14="http://schemas.microsoft.com/office/powerpoint/2010/main" val="22422164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２「なんでやるの？」と思わずに「まずやってみよう</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4"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433" y="2637760"/>
            <a:ext cx="5254625" cy="3678238"/>
          </a:xfrm>
          <a:prstGeom prst="rect">
            <a:avLst/>
          </a:prstGeom>
        </p:spPr>
      </p:pic>
      <p:sp>
        <p:nvSpPr>
          <p:cNvPr id="5" name="円形吹き出し 4"/>
          <p:cNvSpPr/>
          <p:nvPr/>
        </p:nvSpPr>
        <p:spPr>
          <a:xfrm>
            <a:off x="299258" y="2180497"/>
            <a:ext cx="4503854" cy="2173454"/>
          </a:xfrm>
          <a:prstGeom prst="wedgeEllipseCallout">
            <a:avLst>
              <a:gd name="adj1" fmla="val 59516"/>
              <a:gd name="adj2" fmla="val 58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smtClean="0"/>
              <a:t>なんでやるの？</a:t>
            </a:r>
            <a:endParaRPr kumimoji="1" lang="ja-JP" altLang="en-US" sz="3200" dirty="0"/>
          </a:p>
        </p:txBody>
      </p:sp>
      <p:sp>
        <p:nvSpPr>
          <p:cNvPr id="6" name="乗算記号 5"/>
          <p:cNvSpPr/>
          <p:nvPr/>
        </p:nvSpPr>
        <p:spPr>
          <a:xfrm>
            <a:off x="-521753" y="1715956"/>
            <a:ext cx="6145876" cy="326025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形吹き出し 6"/>
          <p:cNvSpPr/>
          <p:nvPr/>
        </p:nvSpPr>
        <p:spPr>
          <a:xfrm>
            <a:off x="7106952" y="1846192"/>
            <a:ext cx="5085047" cy="2310171"/>
          </a:xfrm>
          <a:prstGeom prst="wedgeEllipseCallout">
            <a:avLst>
              <a:gd name="adj1" fmla="val -47534"/>
              <a:gd name="adj2" fmla="val 40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smtClean="0"/>
              <a:t>まずやってみよう</a:t>
            </a:r>
            <a:endParaRPr kumimoji="1" lang="ja-JP" altLang="en-US" sz="3200" dirty="0"/>
          </a:p>
        </p:txBody>
      </p:sp>
    </p:spTree>
    <p:extLst>
      <p:ext uri="{BB962C8B-B14F-4D97-AF65-F5344CB8AC3E}">
        <p14:creationId xmlns:p14="http://schemas.microsoft.com/office/powerpoint/2010/main" val="2276578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smtClean="0"/>
              <a:t>.</a:t>
            </a:r>
            <a:r>
              <a:rPr lang="ja-JP" altLang="en-US" dirty="0" smtClean="0"/>
              <a:t>３「誰かがやってくれる」</a:t>
            </a:r>
            <a:r>
              <a:rPr lang="ja-JP" altLang="en-US" dirty="0"/>
              <a:t>と思わずに</a:t>
            </a:r>
            <a:r>
              <a:rPr lang="ja-JP" altLang="en-US" dirty="0" smtClean="0"/>
              <a:t>「自分がやる」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6" name="Picture 2" descr="C:\Users\Public\Pictures\320.jpg"/>
          <p:cNvPicPr>
            <a:picLocks noChangeAspect="1" noChangeArrowheads="1"/>
          </p:cNvPicPr>
          <p:nvPr/>
        </p:nvPicPr>
        <p:blipFill>
          <a:blip r:embed="rId3"/>
          <a:srcRect/>
          <a:stretch>
            <a:fillRect/>
          </a:stretch>
        </p:blipFill>
        <p:spPr bwMode="auto">
          <a:xfrm>
            <a:off x="2487519" y="1991566"/>
            <a:ext cx="5842000" cy="4089400"/>
          </a:xfrm>
          <a:prstGeom prst="rect">
            <a:avLst/>
          </a:prstGeom>
          <a:noFill/>
        </p:spPr>
      </p:pic>
      <p:sp>
        <p:nvSpPr>
          <p:cNvPr id="7" name="円形吹き出し 6"/>
          <p:cNvSpPr/>
          <p:nvPr/>
        </p:nvSpPr>
        <p:spPr>
          <a:xfrm>
            <a:off x="235132" y="1854926"/>
            <a:ext cx="3614392" cy="1872007"/>
          </a:xfrm>
          <a:prstGeom prst="wedgeEllipseCallout">
            <a:avLst>
              <a:gd name="adj1" fmla="val 59516"/>
              <a:gd name="adj2" fmla="val 58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t>誰かがやってくれる</a:t>
            </a:r>
            <a:endParaRPr kumimoji="1" lang="ja-JP" altLang="en-US" sz="2800" dirty="0"/>
          </a:p>
        </p:txBody>
      </p:sp>
    </p:spTree>
    <p:extLst>
      <p:ext uri="{BB962C8B-B14F-4D97-AF65-F5344CB8AC3E}">
        <p14:creationId xmlns:p14="http://schemas.microsoft.com/office/powerpoint/2010/main" val="1631195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３「誰かがやってくれる」と思わずに「自分がやる</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14338" name="Picture 2" descr="C:\Users\Public\Pictures\320.jpg"/>
          <p:cNvPicPr>
            <a:picLocks noChangeAspect="1" noChangeArrowheads="1"/>
          </p:cNvPicPr>
          <p:nvPr/>
        </p:nvPicPr>
        <p:blipFill>
          <a:blip r:embed="rId3"/>
          <a:srcRect/>
          <a:stretch>
            <a:fillRect/>
          </a:stretch>
        </p:blipFill>
        <p:spPr bwMode="auto">
          <a:xfrm>
            <a:off x="2487519" y="1991566"/>
            <a:ext cx="5842000" cy="4089400"/>
          </a:xfrm>
          <a:prstGeom prst="rect">
            <a:avLst/>
          </a:prstGeom>
          <a:noFill/>
        </p:spPr>
      </p:pic>
      <p:sp>
        <p:nvSpPr>
          <p:cNvPr id="5" name="円形吹き出し 4"/>
          <p:cNvSpPr/>
          <p:nvPr/>
        </p:nvSpPr>
        <p:spPr>
          <a:xfrm>
            <a:off x="235132" y="1854926"/>
            <a:ext cx="3614392" cy="1872007"/>
          </a:xfrm>
          <a:prstGeom prst="wedgeEllipseCallout">
            <a:avLst>
              <a:gd name="adj1" fmla="val 59516"/>
              <a:gd name="adj2" fmla="val 58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t>誰かがやってくれる</a:t>
            </a:r>
            <a:endParaRPr kumimoji="1" lang="ja-JP" altLang="en-US" sz="2800" dirty="0"/>
          </a:p>
        </p:txBody>
      </p:sp>
    </p:spTree>
    <p:extLst>
      <p:ext uri="{BB962C8B-B14F-4D97-AF65-F5344CB8AC3E}">
        <p14:creationId xmlns:p14="http://schemas.microsoft.com/office/powerpoint/2010/main" val="21699838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３「誰かがやってくれる」と思わずに「自分がやる</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15362" name="Picture 2" descr="C:\Users\Public\Pictures\317.jpg"/>
          <p:cNvPicPr>
            <a:picLocks noChangeAspect="1" noChangeArrowheads="1"/>
          </p:cNvPicPr>
          <p:nvPr/>
        </p:nvPicPr>
        <p:blipFill>
          <a:blip r:embed="rId3"/>
          <a:srcRect/>
          <a:stretch>
            <a:fillRect/>
          </a:stretch>
        </p:blipFill>
        <p:spPr bwMode="auto">
          <a:xfrm>
            <a:off x="2567548" y="2548591"/>
            <a:ext cx="5842001" cy="4089400"/>
          </a:xfrm>
          <a:prstGeom prst="rect">
            <a:avLst/>
          </a:prstGeom>
          <a:noFill/>
        </p:spPr>
      </p:pic>
      <p:sp>
        <p:nvSpPr>
          <p:cNvPr id="5" name="円形吹き出し 4"/>
          <p:cNvSpPr/>
          <p:nvPr/>
        </p:nvSpPr>
        <p:spPr>
          <a:xfrm>
            <a:off x="235132" y="1854926"/>
            <a:ext cx="3614392" cy="1872007"/>
          </a:xfrm>
          <a:prstGeom prst="wedgeEllipseCallout">
            <a:avLst>
              <a:gd name="adj1" fmla="val 95296"/>
              <a:gd name="adj2" fmla="val 335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t>自分がやる</a:t>
            </a:r>
            <a:endParaRPr kumimoji="1" lang="ja-JP" altLang="en-US" sz="3600" dirty="0"/>
          </a:p>
        </p:txBody>
      </p:sp>
    </p:spTree>
    <p:extLst>
      <p:ext uri="{BB962C8B-B14F-4D97-AF65-F5344CB8AC3E}">
        <p14:creationId xmlns:p14="http://schemas.microsoft.com/office/powerpoint/2010/main" val="2169983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smtClean="0"/>
              <a:t>.</a:t>
            </a:r>
            <a:r>
              <a:rPr lang="ja-JP" altLang="en-US" dirty="0" smtClean="0"/>
              <a:t>４成果のまとめ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a:t>「まあいいや」と思わずに「</a:t>
            </a:r>
            <a:r>
              <a:rPr lang="ja-JP" altLang="en-US" sz="2800" dirty="0" smtClean="0"/>
              <a:t>確証を</a:t>
            </a:r>
            <a:r>
              <a:rPr lang="ja-JP" altLang="en-US" sz="2800" dirty="0"/>
              <a:t>得</a:t>
            </a:r>
            <a:r>
              <a:rPr lang="ja-JP" altLang="en-US" sz="2800" dirty="0" smtClean="0"/>
              <a:t>てか</a:t>
            </a:r>
            <a:r>
              <a:rPr lang="ja-JP" altLang="en-US" sz="2800" dirty="0"/>
              <a:t>ら</a:t>
            </a:r>
            <a:r>
              <a:rPr lang="ja-JP" altLang="en-US" sz="2800" dirty="0" smtClean="0"/>
              <a:t>作業</a:t>
            </a:r>
            <a:r>
              <a:rPr lang="ja-JP" altLang="en-US" sz="2800" dirty="0"/>
              <a:t>を</a:t>
            </a:r>
            <a:r>
              <a:rPr lang="ja-JP" altLang="en-US" sz="2800" dirty="0" smtClean="0"/>
              <a:t>進める」</a:t>
            </a:r>
            <a:endParaRPr lang="en-US" altLang="ja-JP" sz="2800" dirty="0" smtClean="0"/>
          </a:p>
          <a:p>
            <a:r>
              <a:rPr lang="ja-JP" altLang="en-US" sz="2800" dirty="0" smtClean="0"/>
              <a:t>「</a:t>
            </a:r>
            <a:r>
              <a:rPr lang="ja-JP" altLang="en-US" sz="2800" dirty="0"/>
              <a:t>なんでやるの？」と思わずに「まずやって</a:t>
            </a:r>
            <a:r>
              <a:rPr lang="ja-JP" altLang="en-US" sz="2800" dirty="0" smtClean="0"/>
              <a:t>みる」</a:t>
            </a:r>
            <a:endParaRPr lang="en-US" altLang="ja-JP" sz="2800" dirty="0" smtClean="0"/>
          </a:p>
          <a:p>
            <a:r>
              <a:rPr lang="ja-JP" altLang="en-US" sz="2800" dirty="0" smtClean="0"/>
              <a:t>「誰かがや</a:t>
            </a:r>
            <a:r>
              <a:rPr lang="ja-JP" altLang="en-US" sz="2800" dirty="0"/>
              <a:t>ってくれる</a:t>
            </a:r>
            <a:r>
              <a:rPr lang="ja-JP" altLang="en-US" sz="2800" dirty="0" smtClean="0"/>
              <a:t>」ではなく「</a:t>
            </a:r>
            <a:r>
              <a:rPr lang="ja-JP" altLang="en-US" sz="2800" dirty="0"/>
              <a:t>自分がやる</a:t>
            </a:r>
            <a:r>
              <a:rPr lang="ja-JP" altLang="en-US" sz="2800" dirty="0" smtClean="0"/>
              <a:t>」</a:t>
            </a:r>
            <a:endParaRPr kumimoji="1" lang="ja-JP" altLang="en-US" sz="2800" dirty="0"/>
          </a:p>
        </p:txBody>
      </p:sp>
    </p:spTree>
    <p:extLst>
      <p:ext uri="{BB962C8B-B14F-4D97-AF65-F5344CB8AC3E}">
        <p14:creationId xmlns:p14="http://schemas.microsoft.com/office/powerpoint/2010/main" val="28331563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ublic\Pictures\046.jpg"/>
          <p:cNvPicPr>
            <a:picLocks noChangeAspect="1" noChangeArrowheads="1"/>
          </p:cNvPicPr>
          <p:nvPr/>
        </p:nvPicPr>
        <p:blipFill>
          <a:blip r:embed="rId3"/>
          <a:srcRect/>
          <a:stretch>
            <a:fillRect/>
          </a:stretch>
        </p:blipFill>
        <p:spPr bwMode="auto">
          <a:xfrm flipH="1">
            <a:off x="6095999" y="2395446"/>
            <a:ext cx="5925911" cy="4148137"/>
          </a:xfrm>
          <a:prstGeom prst="rect">
            <a:avLst/>
          </a:prstGeom>
          <a:noFill/>
        </p:spPr>
      </p:pic>
      <p:sp>
        <p:nvSpPr>
          <p:cNvPr id="2" name="タイトル 1"/>
          <p:cNvSpPr>
            <a:spLocks noGrp="1"/>
          </p:cNvSpPr>
          <p:nvPr>
            <p:ph type="title"/>
          </p:nvPr>
        </p:nvSpPr>
        <p:spPr/>
        <p:txBody>
          <a:bodyPr>
            <a:normAutofit/>
          </a:bodyPr>
          <a:lstStyle/>
          <a:p>
            <a:r>
              <a:rPr lang="ja-JP" altLang="en-US" dirty="0" smtClean="0"/>
              <a:t>３．今後の展望と課題</a:t>
            </a:r>
            <a:r>
              <a:rPr lang="en-US" altLang="ja-JP" dirty="0" smtClean="0"/>
              <a:t/>
            </a:r>
            <a:br>
              <a:rPr lang="en-US" altLang="ja-JP" dirty="0" smtClean="0"/>
            </a:b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800" b="1" dirty="0"/>
              <a:t>お客様が本当に求めているものを提案できる</a:t>
            </a:r>
            <a:r>
              <a:rPr lang="en-US" altLang="ja-JP" sz="2800" b="1" dirty="0"/>
              <a:t>SE</a:t>
            </a:r>
            <a:endParaRPr lang="en-US" altLang="ja-JP" sz="2800" b="1" dirty="0" smtClean="0"/>
          </a:p>
        </p:txBody>
      </p:sp>
    </p:spTree>
    <p:extLst>
      <p:ext uri="{BB962C8B-B14F-4D97-AF65-F5344CB8AC3E}">
        <p14:creationId xmlns:p14="http://schemas.microsoft.com/office/powerpoint/2010/main" val="8308004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３．今後の展望と課題</a:t>
            </a:r>
            <a:r>
              <a:rPr lang="en-US" altLang="ja-JP" dirty="0" smtClean="0"/>
              <a:t/>
            </a:r>
            <a:br>
              <a:rPr lang="en-US" altLang="ja-JP" dirty="0" smtClean="0"/>
            </a:br>
            <a:endParaRPr kumimoji="1" lang="ja-JP" altLang="en-US" dirty="0"/>
          </a:p>
        </p:txBody>
      </p:sp>
      <p:sp>
        <p:nvSpPr>
          <p:cNvPr id="6" name="円/楕円 5"/>
          <p:cNvSpPr/>
          <p:nvPr/>
        </p:nvSpPr>
        <p:spPr>
          <a:xfrm>
            <a:off x="4754880" y="2207586"/>
            <a:ext cx="1737360" cy="156833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smtClean="0"/>
              <a:t>開発</a:t>
            </a:r>
            <a:endParaRPr lang="en-US" altLang="ja-JP" dirty="0" smtClean="0"/>
          </a:p>
          <a:p>
            <a:pPr algn="ctr"/>
            <a:r>
              <a:rPr lang="ja-JP" altLang="en-US" dirty="0" smtClean="0"/>
              <a:t>スキル</a:t>
            </a:r>
            <a:endParaRPr lang="en-US" altLang="ja-JP" dirty="0"/>
          </a:p>
        </p:txBody>
      </p:sp>
      <p:sp>
        <p:nvSpPr>
          <p:cNvPr id="9" name="円/楕円 8"/>
          <p:cNvSpPr/>
          <p:nvPr/>
        </p:nvSpPr>
        <p:spPr>
          <a:xfrm>
            <a:off x="6789421" y="3879420"/>
            <a:ext cx="1737359" cy="157235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smtClean="0"/>
              <a:t>リーダシップ</a:t>
            </a:r>
            <a:endParaRPr lang="en-US" altLang="ja-JP" dirty="0"/>
          </a:p>
        </p:txBody>
      </p:sp>
      <p:sp>
        <p:nvSpPr>
          <p:cNvPr id="10" name="円/楕円 9"/>
          <p:cNvSpPr/>
          <p:nvPr/>
        </p:nvSpPr>
        <p:spPr>
          <a:xfrm>
            <a:off x="3017520" y="3879420"/>
            <a:ext cx="1737360" cy="156833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smtClean="0"/>
              <a:t>傾聴力</a:t>
            </a:r>
            <a:endParaRPr lang="en-US" altLang="ja-JP" dirty="0"/>
          </a:p>
        </p:txBody>
      </p:sp>
    </p:spTree>
    <p:extLst>
      <p:ext uri="{BB962C8B-B14F-4D97-AF65-F5344CB8AC3E}">
        <p14:creationId xmlns:p14="http://schemas.microsoft.com/office/powerpoint/2010/main" val="1742993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３．今後の展望と課題</a:t>
            </a:r>
            <a:r>
              <a:rPr lang="en-US" altLang="ja-JP" dirty="0" smtClean="0"/>
              <a:t/>
            </a:r>
            <a:br>
              <a:rPr lang="en-US" altLang="ja-JP" dirty="0" smtClean="0"/>
            </a:br>
            <a:endParaRPr kumimoji="1" lang="ja-JP" altLang="en-US" dirty="0"/>
          </a:p>
        </p:txBody>
      </p:sp>
      <p:sp>
        <p:nvSpPr>
          <p:cNvPr id="10" name="円/楕円 9"/>
          <p:cNvSpPr/>
          <p:nvPr/>
        </p:nvSpPr>
        <p:spPr>
          <a:xfrm>
            <a:off x="2486589" y="3454728"/>
            <a:ext cx="3609411" cy="330254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800" dirty="0" smtClean="0"/>
              <a:t>傾聴力</a:t>
            </a:r>
            <a:endParaRPr lang="en-US" altLang="ja-JP" sz="2800" dirty="0"/>
          </a:p>
        </p:txBody>
      </p:sp>
      <p:sp>
        <p:nvSpPr>
          <p:cNvPr id="8" name="円/楕円 7"/>
          <p:cNvSpPr/>
          <p:nvPr/>
        </p:nvSpPr>
        <p:spPr>
          <a:xfrm>
            <a:off x="5965409" y="3662198"/>
            <a:ext cx="3609411" cy="32456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800" dirty="0" smtClean="0"/>
              <a:t>リーダシップ</a:t>
            </a:r>
            <a:endParaRPr lang="en-US" altLang="ja-JP" sz="2800" dirty="0"/>
          </a:p>
        </p:txBody>
      </p:sp>
      <p:sp>
        <p:nvSpPr>
          <p:cNvPr id="7" name="円/楕円 6"/>
          <p:cNvSpPr/>
          <p:nvPr/>
        </p:nvSpPr>
        <p:spPr>
          <a:xfrm>
            <a:off x="4060012" y="1715956"/>
            <a:ext cx="3609411" cy="346938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800" dirty="0"/>
              <a:t>開発スキル</a:t>
            </a:r>
            <a:endParaRPr lang="en-US" altLang="ja-JP" sz="2800" dirty="0"/>
          </a:p>
        </p:txBody>
      </p:sp>
    </p:spTree>
    <p:extLst>
      <p:ext uri="{BB962C8B-B14F-4D97-AF65-F5344CB8AC3E}">
        <p14:creationId xmlns:p14="http://schemas.microsoft.com/office/powerpoint/2010/main" val="28862374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ublic\Pictures\042.jpg"/>
          <p:cNvPicPr>
            <a:picLocks noChangeAspect="1" noChangeArrowheads="1"/>
          </p:cNvPicPr>
          <p:nvPr/>
        </p:nvPicPr>
        <p:blipFill>
          <a:blip r:embed="rId3"/>
          <a:srcRect/>
          <a:stretch>
            <a:fillRect/>
          </a:stretch>
        </p:blipFill>
        <p:spPr bwMode="auto">
          <a:xfrm>
            <a:off x="6616007" y="2575378"/>
            <a:ext cx="5842000" cy="4089400"/>
          </a:xfrm>
          <a:prstGeom prst="rect">
            <a:avLst/>
          </a:prstGeom>
          <a:noFill/>
        </p:spPr>
      </p:pic>
      <p:sp>
        <p:nvSpPr>
          <p:cNvPr id="2" name="タイトル 1"/>
          <p:cNvSpPr>
            <a:spLocks noGrp="1"/>
          </p:cNvSpPr>
          <p:nvPr>
            <p:ph type="title"/>
          </p:nvPr>
        </p:nvSpPr>
        <p:spPr/>
        <p:txBody>
          <a:bodyPr>
            <a:normAutofit/>
          </a:bodyPr>
          <a:lstStyle/>
          <a:p>
            <a:r>
              <a:rPr lang="ja-JP" altLang="en-US" dirty="0" smtClean="0"/>
              <a:t>３．今後の展望と課題</a:t>
            </a:r>
            <a:r>
              <a:rPr lang="en-US" altLang="ja-JP" dirty="0" smtClean="0"/>
              <a:t/>
            </a:r>
            <a:br>
              <a:rPr lang="en-US" altLang="ja-JP" dirty="0" smtClean="0"/>
            </a:b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お客様が本当に求めているものを提案できる</a:t>
            </a:r>
            <a:r>
              <a:rPr lang="en-US" altLang="ja-JP" sz="2800" dirty="0"/>
              <a:t>SE</a:t>
            </a:r>
            <a:endParaRPr lang="en-US" altLang="ja-JP" sz="2800" dirty="0" smtClean="0"/>
          </a:p>
        </p:txBody>
      </p:sp>
    </p:spTree>
    <p:extLst>
      <p:ext uri="{BB962C8B-B14F-4D97-AF65-F5344CB8AC3E}">
        <p14:creationId xmlns:p14="http://schemas.microsoft.com/office/powerpoint/2010/main" val="3171781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１．入社から現在に至る</a:t>
            </a:r>
            <a:r>
              <a:rPr lang="ja-JP" altLang="en-US" dirty="0" smtClean="0"/>
              <a:t>まで</a:t>
            </a:r>
            <a:r>
              <a:rPr lang="en-US" altLang="ja-JP" dirty="0" smtClean="0"/>
              <a:t/>
            </a:r>
            <a:br>
              <a:rPr lang="en-US" altLang="ja-JP" dirty="0" smtClean="0"/>
            </a:br>
            <a:endParaRPr kumimoji="1" lang="ja-JP" altLang="en-US" dirty="0"/>
          </a:p>
        </p:txBody>
      </p:sp>
      <p:pic>
        <p:nvPicPr>
          <p:cNvPr id="5" name="図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519" y="2024799"/>
            <a:ext cx="8894619" cy="4347608"/>
          </a:xfrm>
          <a:prstGeom prst="rect">
            <a:avLst/>
          </a:prstGeom>
          <a:noFill/>
          <a:extLst>
            <a:ext uri="{909E8E84-426E-40DD-AFC4-6F175D3DCCD1}">
              <a14:hiddenFill xmlns:a14="http://schemas.microsoft.com/office/drawing/2010/main">
                <a:solidFill>
                  <a:srgbClr val="FFFFFF"/>
                </a:solidFill>
              </a14:hiddenFill>
            </a:ext>
          </a:extLst>
        </p:spPr>
      </p:pic>
      <p:sp>
        <p:nvSpPr>
          <p:cNvPr id="6" name="右矢印 5"/>
          <p:cNvSpPr/>
          <p:nvPr/>
        </p:nvSpPr>
        <p:spPr>
          <a:xfrm>
            <a:off x="712519" y="2411195"/>
            <a:ext cx="1484416" cy="580927"/>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dirty="0" smtClean="0"/>
              <a:t>人事研修</a:t>
            </a:r>
            <a:endParaRPr kumimoji="1" lang="ja-JP" altLang="en-US" dirty="0"/>
          </a:p>
        </p:txBody>
      </p:sp>
      <p:sp>
        <p:nvSpPr>
          <p:cNvPr id="7" name="右矢印 6"/>
          <p:cNvSpPr/>
          <p:nvPr/>
        </p:nvSpPr>
        <p:spPr>
          <a:xfrm>
            <a:off x="2204821" y="3596661"/>
            <a:ext cx="2177174" cy="580927"/>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dirty="0" smtClean="0"/>
              <a:t>事業部研修</a:t>
            </a:r>
            <a:endParaRPr kumimoji="1" lang="ja-JP" altLang="en-US" dirty="0"/>
          </a:p>
        </p:txBody>
      </p:sp>
      <p:sp>
        <p:nvSpPr>
          <p:cNvPr id="8" name="右矢印 7"/>
          <p:cNvSpPr/>
          <p:nvPr/>
        </p:nvSpPr>
        <p:spPr>
          <a:xfrm>
            <a:off x="4438088" y="4591173"/>
            <a:ext cx="774876" cy="580927"/>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100" dirty="0" smtClean="0"/>
              <a:t>S</a:t>
            </a:r>
            <a:r>
              <a:rPr kumimoji="1" lang="ja-JP" altLang="en-US" sz="1100" dirty="0" smtClean="0"/>
              <a:t>課研修</a:t>
            </a:r>
            <a:endParaRPr kumimoji="1" lang="ja-JP" altLang="en-US" sz="1100" dirty="0"/>
          </a:p>
        </p:txBody>
      </p:sp>
      <p:sp>
        <p:nvSpPr>
          <p:cNvPr id="9" name="角丸四角形吹き出し 8"/>
          <p:cNvSpPr/>
          <p:nvPr/>
        </p:nvSpPr>
        <p:spPr>
          <a:xfrm>
            <a:off x="712519" y="3215535"/>
            <a:ext cx="2072725" cy="381126"/>
          </a:xfrm>
          <a:prstGeom prst="wedgeRoundRectCallout">
            <a:avLst>
              <a:gd name="adj1" fmla="val -33543"/>
              <a:gd name="adj2" fmla="val -12318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400" dirty="0" smtClean="0">
                <a:solidFill>
                  <a:schemeClr val="tx1"/>
                </a:solidFill>
              </a:rPr>
              <a:t>社会人基礎、技術研修</a:t>
            </a:r>
            <a:endParaRPr kumimoji="1" lang="ja-JP" altLang="en-US" sz="1400" dirty="0">
              <a:solidFill>
                <a:schemeClr val="tx1"/>
              </a:solidFill>
            </a:endParaRPr>
          </a:p>
        </p:txBody>
      </p:sp>
      <p:sp>
        <p:nvSpPr>
          <p:cNvPr id="10" name="角丸四角形吹き出し 9"/>
          <p:cNvSpPr/>
          <p:nvPr/>
        </p:nvSpPr>
        <p:spPr>
          <a:xfrm>
            <a:off x="2309270" y="4347254"/>
            <a:ext cx="2072725" cy="454894"/>
          </a:xfrm>
          <a:prstGeom prst="wedgeRoundRectCallout">
            <a:avLst>
              <a:gd name="adj1" fmla="val 19871"/>
              <a:gd name="adj2" fmla="val -108192"/>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400" dirty="0" smtClean="0">
                <a:solidFill>
                  <a:schemeClr val="tx1"/>
                </a:solidFill>
              </a:rPr>
              <a:t>社会人基礎、技術研修、</a:t>
            </a:r>
            <a:endParaRPr kumimoji="1" lang="en-US" altLang="ja-JP" sz="1400" dirty="0" smtClean="0">
              <a:solidFill>
                <a:schemeClr val="tx1"/>
              </a:solidFill>
            </a:endParaRPr>
          </a:p>
          <a:p>
            <a:r>
              <a:rPr kumimoji="1" lang="ja-JP" altLang="en-US" sz="1400" dirty="0" smtClean="0">
                <a:solidFill>
                  <a:schemeClr val="tx1"/>
                </a:solidFill>
              </a:rPr>
              <a:t>製品学習、電話応対</a:t>
            </a:r>
            <a:endParaRPr kumimoji="1" lang="ja-JP" altLang="en-US" sz="1400" dirty="0">
              <a:solidFill>
                <a:schemeClr val="tx1"/>
              </a:solidFill>
            </a:endParaRPr>
          </a:p>
        </p:txBody>
      </p:sp>
      <p:sp>
        <p:nvSpPr>
          <p:cNvPr id="11" name="角丸四角形吹き出し 10"/>
          <p:cNvSpPr/>
          <p:nvPr/>
        </p:nvSpPr>
        <p:spPr>
          <a:xfrm>
            <a:off x="4277545" y="2411196"/>
            <a:ext cx="2942025" cy="1367464"/>
          </a:xfrm>
          <a:prstGeom prst="wedgeRoundRectCallout">
            <a:avLst>
              <a:gd name="adj1" fmla="val -29235"/>
              <a:gd name="adj2" fmla="val 108469"/>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400" dirty="0" smtClean="0">
                <a:solidFill>
                  <a:schemeClr val="tx1"/>
                </a:solidFill>
              </a:rPr>
              <a:t>議事録作成</a:t>
            </a:r>
            <a:endParaRPr kumimoji="1" lang="en-US" altLang="ja-JP" sz="1400" dirty="0" smtClean="0">
              <a:solidFill>
                <a:schemeClr val="tx1"/>
              </a:solidFill>
            </a:endParaRPr>
          </a:p>
          <a:p>
            <a:r>
              <a:rPr kumimoji="1" lang="ja-JP" altLang="en-US" sz="1400" dirty="0" smtClean="0">
                <a:solidFill>
                  <a:schemeClr val="tx1"/>
                </a:solidFill>
              </a:rPr>
              <a:t>休日出勤取りまとめ</a:t>
            </a:r>
            <a:endParaRPr lang="en-US" altLang="ja-JP" sz="1400" dirty="0" smtClean="0">
              <a:solidFill>
                <a:schemeClr val="tx1"/>
              </a:solidFill>
            </a:endParaRPr>
          </a:p>
          <a:p>
            <a:r>
              <a:rPr kumimoji="1" lang="ja-JP" altLang="en-US" sz="1400" dirty="0" smtClean="0">
                <a:solidFill>
                  <a:schemeClr val="tx1"/>
                </a:solidFill>
              </a:rPr>
              <a:t>週報取りまとめ</a:t>
            </a:r>
            <a:endParaRPr kumimoji="1" lang="en-US" altLang="ja-JP" sz="1400" dirty="0" smtClean="0">
              <a:solidFill>
                <a:schemeClr val="tx1"/>
              </a:solidFill>
            </a:endParaRPr>
          </a:p>
          <a:p>
            <a:r>
              <a:rPr kumimoji="1" lang="ja-JP" altLang="en-US" sz="1400" dirty="0" smtClean="0">
                <a:solidFill>
                  <a:schemeClr val="tx1"/>
                </a:solidFill>
              </a:rPr>
              <a:t>電話応対、</a:t>
            </a:r>
            <a:endParaRPr kumimoji="1" lang="en-US" altLang="ja-JP" sz="1400" dirty="0" smtClean="0">
              <a:solidFill>
                <a:schemeClr val="tx1"/>
              </a:solidFill>
            </a:endParaRPr>
          </a:p>
          <a:p>
            <a:endParaRPr lang="en-US" altLang="ja-JP" sz="1400" dirty="0" smtClean="0">
              <a:solidFill>
                <a:schemeClr val="tx1"/>
              </a:solidFill>
            </a:endParaRPr>
          </a:p>
        </p:txBody>
      </p:sp>
      <p:sp>
        <p:nvSpPr>
          <p:cNvPr id="12" name="右矢印 11"/>
          <p:cNvSpPr/>
          <p:nvPr/>
        </p:nvSpPr>
        <p:spPr>
          <a:xfrm>
            <a:off x="5159828" y="5377504"/>
            <a:ext cx="4447310" cy="580927"/>
          </a:xfrm>
          <a:prstGeom prst="rightArrow">
            <a:avLst/>
          </a:prstGeom>
          <a:solidFill>
            <a:srgbClr val="FFC00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dirty="0" smtClean="0"/>
              <a:t>EUC</a:t>
            </a:r>
            <a:r>
              <a:rPr lang="ja-JP" altLang="en-US" dirty="0" smtClean="0"/>
              <a:t>業務</a:t>
            </a:r>
            <a:endParaRPr kumimoji="1" lang="ja-JP" altLang="en-US" dirty="0" smtClean="0"/>
          </a:p>
        </p:txBody>
      </p:sp>
      <p:sp>
        <p:nvSpPr>
          <p:cNvPr id="13" name="角丸四角形吹き出し 12"/>
          <p:cNvSpPr/>
          <p:nvPr/>
        </p:nvSpPr>
        <p:spPr>
          <a:xfrm>
            <a:off x="7947021" y="2354180"/>
            <a:ext cx="3740727" cy="2848959"/>
          </a:xfrm>
          <a:prstGeom prst="wedgeRoundRectCallout">
            <a:avLst>
              <a:gd name="adj1" fmla="val -96350"/>
              <a:gd name="adj2" fmla="val 63201"/>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endParaRPr lang="en-US" altLang="ja-JP" sz="1600" dirty="0" smtClean="0">
              <a:solidFill>
                <a:schemeClr val="tx1"/>
              </a:solidFill>
            </a:endParaRPr>
          </a:p>
          <a:p>
            <a:r>
              <a:rPr lang="ja-JP" altLang="en-US" sz="1600" dirty="0" smtClean="0">
                <a:solidFill>
                  <a:schemeClr val="tx1"/>
                </a:solidFill>
              </a:rPr>
              <a:t>神戸学院大学様</a:t>
            </a:r>
            <a:endParaRPr lang="en-US" altLang="ja-JP" sz="1600" dirty="0" smtClean="0">
              <a:solidFill>
                <a:schemeClr val="tx1"/>
              </a:solidFill>
            </a:endParaRPr>
          </a:p>
          <a:p>
            <a:r>
              <a:rPr lang="ja-JP" altLang="en-US" sz="1600" dirty="0" smtClean="0">
                <a:solidFill>
                  <a:schemeClr val="tx1"/>
                </a:solidFill>
              </a:rPr>
              <a:t>大阪市立大学様</a:t>
            </a:r>
            <a:endParaRPr lang="en-US" altLang="ja-JP" sz="1600" dirty="0" smtClean="0">
              <a:solidFill>
                <a:schemeClr val="tx1"/>
              </a:solidFill>
            </a:endParaRPr>
          </a:p>
          <a:p>
            <a:r>
              <a:rPr lang="ja-JP" altLang="en-US" sz="1600" dirty="0" smtClean="0">
                <a:solidFill>
                  <a:schemeClr val="tx1"/>
                </a:solidFill>
              </a:rPr>
              <a:t>近畿大学様</a:t>
            </a:r>
            <a:endParaRPr lang="en-US" altLang="ja-JP" sz="1600" dirty="0" smtClean="0">
              <a:solidFill>
                <a:schemeClr val="tx1"/>
              </a:solidFill>
            </a:endParaRPr>
          </a:p>
          <a:p>
            <a:r>
              <a:rPr lang="ja-JP" altLang="en-US" sz="1600" dirty="0" smtClean="0">
                <a:solidFill>
                  <a:schemeClr val="tx1"/>
                </a:solidFill>
              </a:rPr>
              <a:t>県立広島大学様</a:t>
            </a:r>
            <a:endParaRPr lang="en-US" altLang="ja-JP" sz="1600" dirty="0" smtClean="0">
              <a:solidFill>
                <a:schemeClr val="tx1"/>
              </a:solidFill>
            </a:endParaRPr>
          </a:p>
          <a:p>
            <a:r>
              <a:rPr lang="ja-JP" altLang="en-US" sz="1600" dirty="0">
                <a:solidFill>
                  <a:schemeClr val="tx1"/>
                </a:solidFill>
              </a:rPr>
              <a:t>四</a:t>
            </a:r>
            <a:r>
              <a:rPr lang="ja-JP" altLang="en-US" sz="1600" dirty="0" smtClean="0">
                <a:solidFill>
                  <a:schemeClr val="tx1"/>
                </a:solidFill>
              </a:rPr>
              <a:t>天王寺大学様</a:t>
            </a:r>
            <a:endParaRPr lang="en-US" altLang="ja-JP" sz="1600" dirty="0" smtClean="0">
              <a:solidFill>
                <a:schemeClr val="tx1"/>
              </a:solidFill>
            </a:endParaRPr>
          </a:p>
          <a:p>
            <a:r>
              <a:rPr lang="ja-JP" altLang="en-US" sz="1600" dirty="0" smtClean="0">
                <a:solidFill>
                  <a:schemeClr val="tx1"/>
                </a:solidFill>
              </a:rPr>
              <a:t>甲南大学様</a:t>
            </a:r>
            <a:endParaRPr lang="en-US" altLang="ja-JP" sz="1600" dirty="0" smtClean="0">
              <a:solidFill>
                <a:schemeClr val="tx1"/>
              </a:solidFill>
            </a:endParaRPr>
          </a:p>
          <a:p>
            <a:r>
              <a:rPr lang="ja-JP" altLang="en-US" sz="1600" dirty="0" smtClean="0">
                <a:solidFill>
                  <a:schemeClr val="tx1"/>
                </a:solidFill>
              </a:rPr>
              <a:t>神戸芸術工科大学様</a:t>
            </a:r>
            <a:endParaRPr lang="en-US" altLang="ja-JP" sz="1600" dirty="0" smtClean="0">
              <a:solidFill>
                <a:schemeClr val="tx1"/>
              </a:solidFill>
            </a:endParaRPr>
          </a:p>
          <a:p>
            <a:r>
              <a:rPr lang="ja-JP" altLang="en-US" sz="1600" dirty="0" smtClean="0">
                <a:solidFill>
                  <a:schemeClr val="tx1"/>
                </a:solidFill>
              </a:rPr>
              <a:t>大阪国際大学様</a:t>
            </a:r>
            <a:endParaRPr lang="en-US" altLang="ja-JP" sz="1600" dirty="0" smtClean="0">
              <a:solidFill>
                <a:schemeClr val="tx1"/>
              </a:solidFill>
            </a:endParaRPr>
          </a:p>
          <a:p>
            <a:r>
              <a:rPr lang="ja-JP" altLang="en-US" sz="1600" dirty="0" smtClean="0">
                <a:solidFill>
                  <a:schemeClr val="tx1"/>
                </a:solidFill>
              </a:rPr>
              <a:t>大阪芸術大学様</a:t>
            </a:r>
            <a:endParaRPr lang="en-US" altLang="ja-JP" sz="1600" dirty="0" smtClean="0">
              <a:solidFill>
                <a:schemeClr val="tx1"/>
              </a:solidFill>
            </a:endParaRPr>
          </a:p>
          <a:p>
            <a:r>
              <a:rPr lang="ja-JP" altLang="en-US" sz="1600" dirty="0" smtClean="0">
                <a:solidFill>
                  <a:schemeClr val="tx1"/>
                </a:solidFill>
              </a:rPr>
              <a:t>などの</a:t>
            </a:r>
            <a:r>
              <a:rPr lang="en-US" altLang="ja-JP" sz="1600" dirty="0" smtClean="0">
                <a:solidFill>
                  <a:schemeClr val="tx1"/>
                </a:solidFill>
              </a:rPr>
              <a:t>EUC</a:t>
            </a:r>
            <a:r>
              <a:rPr lang="ja-JP" altLang="en-US" sz="1600" dirty="0" smtClean="0">
                <a:solidFill>
                  <a:schemeClr val="tx1"/>
                </a:solidFill>
              </a:rPr>
              <a:t>製造やバージョンアップ</a:t>
            </a:r>
            <a:endParaRPr lang="en-US" altLang="ja-JP" sz="1600" dirty="0">
              <a:solidFill>
                <a:schemeClr val="tx1"/>
              </a:solidFill>
            </a:endParaRPr>
          </a:p>
          <a:p>
            <a:r>
              <a:rPr lang="ja-JP" altLang="en-US" sz="1600" dirty="0" smtClean="0">
                <a:solidFill>
                  <a:schemeClr val="tx1"/>
                </a:solidFill>
              </a:rPr>
              <a:t>事業部</a:t>
            </a:r>
            <a:r>
              <a:rPr lang="ja-JP" altLang="en-US" sz="1600" dirty="0">
                <a:solidFill>
                  <a:schemeClr val="tx1"/>
                </a:solidFill>
              </a:rPr>
              <a:t>旅行</a:t>
            </a:r>
            <a:r>
              <a:rPr lang="ja-JP" altLang="en-US" sz="1600" dirty="0" smtClean="0">
                <a:solidFill>
                  <a:schemeClr val="tx1"/>
                </a:solidFill>
              </a:rPr>
              <a:t>準備</a:t>
            </a:r>
            <a:endParaRPr lang="en-US" altLang="ja-JP" sz="1600" dirty="0" smtClean="0">
              <a:solidFill>
                <a:schemeClr val="tx1"/>
              </a:solidFill>
            </a:endParaRPr>
          </a:p>
          <a:p>
            <a:endParaRPr lang="en-US" altLang="ja-JP" sz="1400" dirty="0" smtClean="0">
              <a:solidFill>
                <a:schemeClr val="tx1"/>
              </a:solidFill>
            </a:endParaRPr>
          </a:p>
        </p:txBody>
      </p:sp>
      <p:sp>
        <p:nvSpPr>
          <p:cNvPr id="14" name="コンテンツ プレースホルダー 13"/>
          <p:cNvSpPr>
            <a:spLocks noGrp="1"/>
          </p:cNvSpPr>
          <p:nvPr>
            <p:ph idx="1"/>
          </p:nvPr>
        </p:nvSpPr>
        <p:spPr>
          <a:xfrm>
            <a:off x="-2319495" y="8924741"/>
            <a:ext cx="11029615" cy="2852399"/>
          </a:xfrm>
        </p:spPr>
        <p:txBody>
          <a:bodyPr/>
          <a:lstStyle/>
          <a:p>
            <a:endParaRPr kumimoji="1" lang="ja-JP" altLang="en-US" dirty="0"/>
          </a:p>
        </p:txBody>
      </p:sp>
    </p:spTree>
    <p:extLst>
      <p:ext uri="{BB962C8B-B14F-4D97-AF65-F5344CB8AC3E}">
        <p14:creationId xmlns:p14="http://schemas.microsoft.com/office/powerpoint/2010/main" val="28635741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a:t>
            </a:r>
            <a:r>
              <a:rPr kumimoji="1" lang="ja-JP" altLang="en-US" dirty="0" smtClean="0"/>
              <a:t>最後に</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a:xfrm>
            <a:off x="581192" y="2180496"/>
            <a:ext cx="11029615" cy="4243164"/>
          </a:xfrm>
        </p:spPr>
        <p:txBody>
          <a:bodyPr>
            <a:normAutofit fontScale="92500" lnSpcReduction="20000"/>
          </a:bodyPr>
          <a:lstStyle/>
          <a:p>
            <a:pPr marL="0" indent="0">
              <a:buNone/>
            </a:pPr>
            <a:r>
              <a:rPr kumimoji="1" lang="ja-JP" altLang="en-US" sz="3600" dirty="0" smtClean="0"/>
              <a:t>この一年間、</a:t>
            </a:r>
            <a:r>
              <a:rPr lang="ja-JP" altLang="en-US" sz="3600" dirty="0" smtClean="0"/>
              <a:t>多くの先輩方同期社員に支えていただき、</a:t>
            </a:r>
            <a:endParaRPr lang="en-US" altLang="ja-JP" sz="3600" dirty="0" smtClean="0"/>
          </a:p>
          <a:p>
            <a:pPr marL="0" indent="0">
              <a:buNone/>
            </a:pPr>
            <a:r>
              <a:rPr kumimoji="1" lang="ja-JP" altLang="en-US" sz="3600" dirty="0"/>
              <a:t>成長</a:t>
            </a:r>
            <a:r>
              <a:rPr kumimoji="1" lang="ja-JP" altLang="en-US" sz="3600" dirty="0" smtClean="0"/>
              <a:t>することができました。</a:t>
            </a:r>
            <a:endParaRPr kumimoji="1" lang="en-US" altLang="ja-JP" sz="3600" dirty="0" smtClean="0"/>
          </a:p>
          <a:p>
            <a:endParaRPr lang="en-US" altLang="ja-JP" sz="3600" dirty="0" smtClean="0"/>
          </a:p>
          <a:p>
            <a:pPr marL="0" indent="0">
              <a:buNone/>
            </a:pPr>
            <a:r>
              <a:rPr kumimoji="1" lang="ja-JP" altLang="en-US" sz="3600" dirty="0"/>
              <a:t>今後</a:t>
            </a:r>
            <a:r>
              <a:rPr kumimoji="1" lang="ja-JP" altLang="en-US" sz="3600" dirty="0" smtClean="0"/>
              <a:t>は私が</a:t>
            </a:r>
            <a:r>
              <a:rPr lang="ja-JP" altLang="en-US" sz="3600" dirty="0" smtClean="0"/>
              <a:t>皆様のお役に立てるよう</a:t>
            </a:r>
            <a:endParaRPr lang="en-US" altLang="ja-JP" sz="3600" dirty="0" smtClean="0"/>
          </a:p>
          <a:p>
            <a:pPr marL="0" indent="0">
              <a:buNone/>
            </a:pPr>
            <a:r>
              <a:rPr kumimoji="1" lang="ja-JP" altLang="en-US" sz="3600" dirty="0"/>
              <a:t>業務</a:t>
            </a:r>
            <a:r>
              <a:rPr kumimoji="1" lang="ja-JP" altLang="en-US" sz="3600" dirty="0" smtClean="0"/>
              <a:t>に励んで</a:t>
            </a:r>
            <a:r>
              <a:rPr lang="ja-JP" altLang="en-US" sz="3600" dirty="0" smtClean="0"/>
              <a:t>参ります。</a:t>
            </a:r>
            <a:endParaRPr lang="en-US" altLang="ja-JP" sz="3600" dirty="0" smtClean="0"/>
          </a:p>
          <a:p>
            <a:endParaRPr kumimoji="1" lang="en-US" altLang="ja-JP" sz="3600" dirty="0" smtClean="0"/>
          </a:p>
          <a:p>
            <a:pPr marL="0" indent="0">
              <a:buNone/>
            </a:pPr>
            <a:r>
              <a:rPr kumimoji="1" lang="ja-JP" altLang="en-US" sz="4000" dirty="0" smtClean="0"/>
              <a:t>ご清聴ありがとうございました。</a:t>
            </a:r>
            <a:endParaRPr kumimoji="1" lang="ja-JP" altLang="en-US" sz="4000" dirty="0"/>
          </a:p>
        </p:txBody>
      </p:sp>
    </p:spTree>
    <p:extLst>
      <p:ext uri="{BB962C8B-B14F-4D97-AF65-F5344CB8AC3E}">
        <p14:creationId xmlns:p14="http://schemas.microsoft.com/office/powerpoint/2010/main" val="4088403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２．成果</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p:txBody>
          <a:bodyPr/>
          <a:lstStyle/>
          <a:p>
            <a:r>
              <a:rPr kumimoji="1" lang="ja-JP" altLang="en-US" sz="4800" dirty="0" smtClean="0"/>
              <a:t>・プログラミングスキル</a:t>
            </a:r>
            <a:endParaRPr kumimoji="1" lang="en-US" altLang="ja-JP" sz="4800" dirty="0" smtClean="0"/>
          </a:p>
          <a:p>
            <a:r>
              <a:rPr lang="ja-JP" altLang="en-US" sz="4800" dirty="0" smtClean="0"/>
              <a:t>・ビジネススキル</a:t>
            </a:r>
            <a:endParaRPr lang="en-US" altLang="ja-JP" sz="4800" dirty="0" smtClean="0"/>
          </a:p>
          <a:p>
            <a:endParaRPr kumimoji="1" lang="ja-JP" altLang="en-US" sz="6600" dirty="0"/>
          </a:p>
        </p:txBody>
      </p:sp>
    </p:spTree>
    <p:extLst>
      <p:ext uri="{BB962C8B-B14F-4D97-AF65-F5344CB8AC3E}">
        <p14:creationId xmlns:p14="http://schemas.microsoft.com/office/powerpoint/2010/main" val="3582378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２．成果</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p:txBody>
          <a:bodyPr/>
          <a:lstStyle/>
          <a:p>
            <a:r>
              <a:rPr kumimoji="1" lang="ja-JP" altLang="en-US" sz="4800" dirty="0" smtClean="0">
                <a:solidFill>
                  <a:schemeClr val="bg1">
                    <a:lumMod val="50000"/>
                  </a:schemeClr>
                </a:solidFill>
              </a:rPr>
              <a:t>・プログラミングスキル</a:t>
            </a:r>
            <a:endParaRPr kumimoji="1" lang="en-US" altLang="ja-JP" sz="4800" dirty="0" smtClean="0">
              <a:solidFill>
                <a:schemeClr val="bg1">
                  <a:lumMod val="50000"/>
                </a:schemeClr>
              </a:solidFill>
            </a:endParaRPr>
          </a:p>
          <a:p>
            <a:r>
              <a:rPr lang="ja-JP" altLang="en-US" sz="4800" dirty="0" smtClean="0">
                <a:solidFill>
                  <a:schemeClr val="bg1">
                    <a:lumMod val="50000"/>
                  </a:schemeClr>
                </a:solidFill>
              </a:rPr>
              <a:t>・ビジネススキル</a:t>
            </a:r>
            <a:endParaRPr lang="en-US" altLang="ja-JP" sz="4800" dirty="0" smtClean="0">
              <a:solidFill>
                <a:schemeClr val="bg1">
                  <a:lumMod val="50000"/>
                </a:schemeClr>
              </a:solidFill>
            </a:endParaRPr>
          </a:p>
          <a:p>
            <a:r>
              <a:rPr kumimoji="1" lang="ja-JP" altLang="en-US" sz="6600" dirty="0" smtClean="0">
                <a:solidFill>
                  <a:srgbClr val="FF0000"/>
                </a:solidFill>
              </a:rPr>
              <a:t>意識面の変化</a:t>
            </a:r>
            <a:endParaRPr kumimoji="1" lang="ja-JP" altLang="en-US" sz="6600" dirty="0">
              <a:solidFill>
                <a:srgbClr val="FF0000"/>
              </a:solidFill>
            </a:endParaRPr>
          </a:p>
        </p:txBody>
      </p:sp>
    </p:spTree>
    <p:extLst>
      <p:ext uri="{BB962C8B-B14F-4D97-AF65-F5344CB8AC3E}">
        <p14:creationId xmlns:p14="http://schemas.microsoft.com/office/powerpoint/2010/main" val="1532639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1740" y="2546986"/>
            <a:ext cx="5254625" cy="3678238"/>
          </a:xfrm>
          <a:prstGeom prst="rect">
            <a:avLst/>
          </a:prstGeom>
        </p:spPr>
      </p:pic>
      <p:sp>
        <p:nvSpPr>
          <p:cNvPr id="2" name="タイトル 1"/>
          <p:cNvSpPr>
            <a:spLocks noGrp="1"/>
          </p:cNvSpPr>
          <p:nvPr>
            <p:ph type="title"/>
          </p:nvPr>
        </p:nvSpPr>
        <p:spPr/>
        <p:txBody>
          <a:bodyPr>
            <a:normAutofit/>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１「まあいいや」と思わずに「確証を得てから作業を進める」</a:t>
            </a:r>
            <a:endParaRPr kumimoji="1" lang="ja-JP" altLang="en-US" dirty="0"/>
          </a:p>
        </p:txBody>
      </p:sp>
      <p:sp>
        <p:nvSpPr>
          <p:cNvPr id="4" name="円形吹き出し 3"/>
          <p:cNvSpPr/>
          <p:nvPr/>
        </p:nvSpPr>
        <p:spPr>
          <a:xfrm>
            <a:off x="928467" y="2011680"/>
            <a:ext cx="3221502" cy="1885071"/>
          </a:xfrm>
          <a:prstGeom prst="wedgeEllipseCallout">
            <a:avLst>
              <a:gd name="adj1" fmla="val 59516"/>
              <a:gd name="adj2" fmla="val 58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まあいいや</a:t>
            </a:r>
            <a:endParaRPr kumimoji="1" lang="ja-JP" altLang="en-US" sz="3200" dirty="0"/>
          </a:p>
        </p:txBody>
      </p:sp>
    </p:spTree>
    <p:extLst>
      <p:ext uri="{BB962C8B-B14F-4D97-AF65-F5344CB8AC3E}">
        <p14:creationId xmlns:p14="http://schemas.microsoft.com/office/powerpoint/2010/main" val="967855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１「まあいいや」と思わずに「確証を得てから作業を進める」</a:t>
            </a:r>
            <a:endParaRPr kumimoji="1" lang="ja-JP" altLang="en-US" dirty="0"/>
          </a:p>
        </p:txBody>
      </p:sp>
      <p:sp>
        <p:nvSpPr>
          <p:cNvPr id="4" name="円/楕円 3"/>
          <p:cNvSpPr/>
          <p:nvPr/>
        </p:nvSpPr>
        <p:spPr>
          <a:xfrm>
            <a:off x="226643" y="1836744"/>
            <a:ext cx="6400799" cy="188105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3600" dirty="0" smtClean="0"/>
              <a:t>1.3.0.008</a:t>
            </a:r>
            <a:r>
              <a:rPr kumimoji="1" lang="ja-JP" altLang="en-US" sz="3600" dirty="0" smtClean="0"/>
              <a:t>→</a:t>
            </a:r>
            <a:r>
              <a:rPr kumimoji="1" lang="en-US" altLang="ja-JP" sz="3600" dirty="0" smtClean="0"/>
              <a:t>1.5.0.000</a:t>
            </a:r>
          </a:p>
          <a:p>
            <a:pPr algn="ctr"/>
            <a:r>
              <a:rPr lang="ja-JP" altLang="en-US" sz="3600" dirty="0" smtClean="0"/>
              <a:t>へバージョンアップ</a:t>
            </a:r>
            <a:endParaRPr lang="en-US" altLang="ja-JP" sz="3600" dirty="0" smtClean="0"/>
          </a:p>
          <a:p>
            <a:pPr algn="ctr"/>
            <a:r>
              <a:rPr kumimoji="1" lang="ja-JP" altLang="en-US" sz="3600" dirty="0" smtClean="0"/>
              <a:t>競合１４６件</a:t>
            </a:r>
            <a:endParaRPr kumimoji="1" lang="ja-JP" altLang="en-US" sz="3600" dirty="0"/>
          </a:p>
        </p:txBody>
      </p:sp>
      <p:sp>
        <p:nvSpPr>
          <p:cNvPr id="6" name="円/楕円 5"/>
          <p:cNvSpPr/>
          <p:nvPr/>
        </p:nvSpPr>
        <p:spPr>
          <a:xfrm>
            <a:off x="5646476" y="1675880"/>
            <a:ext cx="5808525" cy="192432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3200" dirty="0" smtClean="0"/>
              <a:t>1.5.0.000</a:t>
            </a:r>
            <a:r>
              <a:rPr kumimoji="1" lang="ja-JP" altLang="en-US" sz="3200" dirty="0" smtClean="0"/>
              <a:t>→</a:t>
            </a:r>
            <a:r>
              <a:rPr kumimoji="1" lang="en-US" altLang="ja-JP" sz="3200" dirty="0" smtClean="0"/>
              <a:t>1.5.0.001</a:t>
            </a:r>
          </a:p>
          <a:p>
            <a:pPr algn="ctr"/>
            <a:r>
              <a:rPr lang="ja-JP" altLang="en-US" sz="3200" dirty="0" smtClean="0"/>
              <a:t>へバージョンアップ</a:t>
            </a:r>
            <a:endParaRPr lang="en-US" altLang="ja-JP" sz="3200" dirty="0" smtClean="0"/>
          </a:p>
          <a:p>
            <a:pPr algn="ctr"/>
            <a:r>
              <a:rPr kumimoji="1" lang="ja-JP" altLang="en-US" sz="3200" dirty="0"/>
              <a:t>二</a:t>
            </a:r>
            <a:r>
              <a:rPr kumimoji="1" lang="ja-JP" altLang="en-US" sz="3200" dirty="0" smtClean="0"/>
              <a:t>段階マージ</a:t>
            </a:r>
            <a:endParaRPr kumimoji="1" lang="ja-JP" altLang="en-US" sz="3200" dirty="0"/>
          </a:p>
        </p:txBody>
      </p:sp>
      <p:sp>
        <p:nvSpPr>
          <p:cNvPr id="7" name="円/楕円 6"/>
          <p:cNvSpPr/>
          <p:nvPr/>
        </p:nvSpPr>
        <p:spPr>
          <a:xfrm>
            <a:off x="352665" y="3654681"/>
            <a:ext cx="3857909" cy="144534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3200" dirty="0" smtClean="0"/>
              <a:t>テーブル作成</a:t>
            </a:r>
            <a:endParaRPr kumimoji="1" lang="ja-JP" altLang="en-US" sz="3200" dirty="0"/>
          </a:p>
        </p:txBody>
      </p:sp>
      <p:sp>
        <p:nvSpPr>
          <p:cNvPr id="8" name="円/楕円 7"/>
          <p:cNvSpPr/>
          <p:nvPr/>
        </p:nvSpPr>
        <p:spPr>
          <a:xfrm>
            <a:off x="1242213" y="5100023"/>
            <a:ext cx="4398721" cy="160333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3200" dirty="0" smtClean="0"/>
              <a:t>借用データ投入</a:t>
            </a:r>
            <a:endParaRPr kumimoji="1" lang="ja-JP" altLang="en-US" sz="3200" dirty="0"/>
          </a:p>
        </p:txBody>
      </p:sp>
      <p:sp>
        <p:nvSpPr>
          <p:cNvPr id="9" name="円/楕円 8"/>
          <p:cNvSpPr/>
          <p:nvPr/>
        </p:nvSpPr>
        <p:spPr>
          <a:xfrm>
            <a:off x="7132321" y="3421456"/>
            <a:ext cx="4798642" cy="161782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3200" dirty="0" smtClean="0"/>
              <a:t>特定のリソースの除去</a:t>
            </a:r>
            <a:endParaRPr kumimoji="1" lang="ja-JP" altLang="en-US" sz="3200" dirty="0"/>
          </a:p>
        </p:txBody>
      </p:sp>
      <p:sp>
        <p:nvSpPr>
          <p:cNvPr id="10" name="円/楕円 9"/>
          <p:cNvSpPr/>
          <p:nvPr/>
        </p:nvSpPr>
        <p:spPr>
          <a:xfrm>
            <a:off x="5640934" y="4860530"/>
            <a:ext cx="5292840" cy="190843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3200" dirty="0" smtClean="0"/>
              <a:t>特定のリソースが入って</a:t>
            </a:r>
            <a:endParaRPr lang="en-US" altLang="ja-JP" sz="3200" dirty="0" smtClean="0"/>
          </a:p>
          <a:p>
            <a:pPr algn="ctr"/>
            <a:r>
              <a:rPr kumimoji="1" lang="ja-JP" altLang="en-US" sz="3200" dirty="0" smtClean="0"/>
              <a:t>いることの確認</a:t>
            </a:r>
            <a:endParaRPr kumimoji="1" lang="ja-JP" altLang="en-US" sz="3200" dirty="0"/>
          </a:p>
        </p:txBody>
      </p:sp>
    </p:spTree>
    <p:extLst>
      <p:ext uri="{BB962C8B-B14F-4D97-AF65-F5344CB8AC3E}">
        <p14:creationId xmlns:p14="http://schemas.microsoft.com/office/powerpoint/2010/main" val="85344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２．成果</a:t>
            </a:r>
            <a:r>
              <a:rPr lang="en-US" altLang="ja-JP" dirty="0"/>
              <a:t/>
            </a:r>
            <a:br>
              <a:rPr lang="en-US" altLang="ja-JP" dirty="0"/>
            </a:br>
            <a:r>
              <a:rPr lang="ja-JP" altLang="en-US" dirty="0"/>
              <a:t>　２</a:t>
            </a:r>
            <a:r>
              <a:rPr lang="en-US" altLang="ja-JP" dirty="0"/>
              <a:t>.</a:t>
            </a:r>
            <a:r>
              <a:rPr lang="ja-JP" altLang="en-US" dirty="0"/>
              <a:t>１「まあいいや」と思わずに「確証を得てから作業を進める」</a:t>
            </a:r>
            <a:endParaRPr kumimoji="1" lang="ja-JP" altLang="en-US" dirty="0"/>
          </a:p>
        </p:txBody>
      </p:sp>
      <p:sp>
        <p:nvSpPr>
          <p:cNvPr id="4" name="円/楕円 3"/>
          <p:cNvSpPr/>
          <p:nvPr/>
        </p:nvSpPr>
        <p:spPr>
          <a:xfrm>
            <a:off x="226643" y="1836744"/>
            <a:ext cx="6400799" cy="188105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3600" dirty="0" smtClean="0"/>
              <a:t>1.3.0.008</a:t>
            </a:r>
            <a:r>
              <a:rPr kumimoji="1" lang="ja-JP" altLang="en-US" sz="3600" dirty="0" smtClean="0"/>
              <a:t>→</a:t>
            </a:r>
            <a:r>
              <a:rPr kumimoji="1" lang="en-US" altLang="ja-JP" sz="3600" dirty="0" smtClean="0"/>
              <a:t>1.5.0.000</a:t>
            </a:r>
          </a:p>
          <a:p>
            <a:pPr algn="ctr"/>
            <a:r>
              <a:rPr lang="ja-JP" altLang="en-US" sz="3600" dirty="0" smtClean="0"/>
              <a:t>へバージョンアップ</a:t>
            </a:r>
            <a:endParaRPr lang="en-US" altLang="ja-JP" sz="3600" dirty="0" smtClean="0"/>
          </a:p>
          <a:p>
            <a:pPr algn="ctr"/>
            <a:r>
              <a:rPr kumimoji="1" lang="ja-JP" altLang="en-US" sz="3600" dirty="0" smtClean="0"/>
              <a:t>競合１４６件</a:t>
            </a:r>
            <a:endParaRPr kumimoji="1" lang="ja-JP" altLang="en-US" sz="3600" dirty="0"/>
          </a:p>
        </p:txBody>
      </p:sp>
      <p:sp>
        <p:nvSpPr>
          <p:cNvPr id="6" name="円/楕円 5"/>
          <p:cNvSpPr/>
          <p:nvPr/>
        </p:nvSpPr>
        <p:spPr>
          <a:xfrm>
            <a:off x="5646476" y="1675880"/>
            <a:ext cx="5808525" cy="192432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3200" dirty="0" smtClean="0"/>
              <a:t>1.50.000</a:t>
            </a:r>
            <a:r>
              <a:rPr kumimoji="1" lang="ja-JP" altLang="en-US" sz="3200" dirty="0" smtClean="0"/>
              <a:t>→</a:t>
            </a:r>
            <a:r>
              <a:rPr kumimoji="1" lang="en-US" altLang="ja-JP" sz="3200" dirty="0" smtClean="0"/>
              <a:t>1.5.0.001</a:t>
            </a:r>
          </a:p>
          <a:p>
            <a:pPr algn="ctr"/>
            <a:r>
              <a:rPr lang="ja-JP" altLang="en-US" sz="3200" dirty="0" smtClean="0"/>
              <a:t>へバージョンアップ</a:t>
            </a:r>
            <a:endParaRPr lang="en-US" altLang="ja-JP" sz="3200" dirty="0" smtClean="0"/>
          </a:p>
          <a:p>
            <a:pPr algn="ctr"/>
            <a:r>
              <a:rPr kumimoji="1" lang="ja-JP" altLang="en-US" sz="3200" dirty="0"/>
              <a:t>二</a:t>
            </a:r>
            <a:r>
              <a:rPr kumimoji="1" lang="ja-JP" altLang="en-US" sz="3200" dirty="0" smtClean="0"/>
              <a:t>段階マージ</a:t>
            </a:r>
            <a:endParaRPr kumimoji="1" lang="ja-JP" altLang="en-US" sz="3200" dirty="0"/>
          </a:p>
        </p:txBody>
      </p:sp>
      <p:sp>
        <p:nvSpPr>
          <p:cNvPr id="7" name="円/楕円 6"/>
          <p:cNvSpPr/>
          <p:nvPr/>
        </p:nvSpPr>
        <p:spPr>
          <a:xfrm>
            <a:off x="352665" y="3654681"/>
            <a:ext cx="3857909" cy="144534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3200" dirty="0" smtClean="0"/>
              <a:t>テーブル作成</a:t>
            </a:r>
            <a:endParaRPr kumimoji="1" lang="ja-JP" altLang="en-US" sz="3200" dirty="0"/>
          </a:p>
        </p:txBody>
      </p:sp>
      <p:sp>
        <p:nvSpPr>
          <p:cNvPr id="8" name="円/楕円 7"/>
          <p:cNvSpPr/>
          <p:nvPr/>
        </p:nvSpPr>
        <p:spPr>
          <a:xfrm>
            <a:off x="1242213" y="5100023"/>
            <a:ext cx="4398721" cy="160333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3200" dirty="0" smtClean="0"/>
              <a:t>借用データ投入</a:t>
            </a:r>
            <a:endParaRPr kumimoji="1" lang="ja-JP" altLang="en-US" sz="3200" dirty="0"/>
          </a:p>
        </p:txBody>
      </p:sp>
      <p:sp>
        <p:nvSpPr>
          <p:cNvPr id="9" name="円/楕円 8"/>
          <p:cNvSpPr/>
          <p:nvPr/>
        </p:nvSpPr>
        <p:spPr>
          <a:xfrm>
            <a:off x="7132321" y="3421456"/>
            <a:ext cx="4798642" cy="161782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3200" dirty="0" smtClean="0"/>
              <a:t>特定のリソースの除去</a:t>
            </a:r>
            <a:endParaRPr kumimoji="1" lang="ja-JP" altLang="en-US" sz="3200" dirty="0"/>
          </a:p>
        </p:txBody>
      </p:sp>
      <p:sp>
        <p:nvSpPr>
          <p:cNvPr id="10" name="円/楕円 9"/>
          <p:cNvSpPr/>
          <p:nvPr/>
        </p:nvSpPr>
        <p:spPr>
          <a:xfrm>
            <a:off x="5640934" y="4860530"/>
            <a:ext cx="5292840" cy="190843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3200" dirty="0" smtClean="0"/>
              <a:t>特定のリソースが入って</a:t>
            </a:r>
            <a:endParaRPr lang="en-US" altLang="ja-JP" sz="3200" dirty="0" smtClean="0"/>
          </a:p>
          <a:p>
            <a:pPr algn="ctr"/>
            <a:r>
              <a:rPr kumimoji="1" lang="ja-JP" altLang="en-US" sz="3200" dirty="0" smtClean="0"/>
              <a:t>いることの確認</a:t>
            </a:r>
            <a:endParaRPr kumimoji="1" lang="ja-JP" altLang="en-US" sz="3200" dirty="0"/>
          </a:p>
        </p:txBody>
      </p:sp>
      <p:sp>
        <p:nvSpPr>
          <p:cNvPr id="11" name="円/楕円 10"/>
          <p:cNvSpPr/>
          <p:nvPr/>
        </p:nvSpPr>
        <p:spPr>
          <a:xfrm>
            <a:off x="3838342" y="3393549"/>
            <a:ext cx="3997534" cy="19784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１２月２６日</a:t>
            </a:r>
            <a:endParaRPr kumimoji="1" lang="ja-JP" altLang="en-US" sz="2800" dirty="0"/>
          </a:p>
        </p:txBody>
      </p:sp>
    </p:spTree>
    <p:extLst>
      <p:ext uri="{BB962C8B-B14F-4D97-AF65-F5344CB8AC3E}">
        <p14:creationId xmlns:p14="http://schemas.microsoft.com/office/powerpoint/2010/main" val="364531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配当">
  <a:themeElements>
    <a:clrScheme name="配当">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配当">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1925</TotalTime>
  <Words>2481</Words>
  <Application>Microsoft Office PowerPoint</Application>
  <PresentationFormat>ワイド画面</PresentationFormat>
  <Paragraphs>364</Paragraphs>
  <Slides>40</Slides>
  <Notes>40</Notes>
  <HiddenSlides>0</HiddenSlides>
  <MMClips>0</MMClips>
  <ScaleCrop>false</ScaleCrop>
  <HeadingPairs>
    <vt:vector size="6" baseType="variant">
      <vt:variant>
        <vt:lpstr>使用されているフォント</vt:lpstr>
      </vt:variant>
      <vt:variant>
        <vt:i4>6</vt:i4>
      </vt:variant>
      <vt:variant>
        <vt:lpstr>テーマ</vt:lpstr>
      </vt:variant>
      <vt:variant>
        <vt:i4>3</vt:i4>
      </vt:variant>
      <vt:variant>
        <vt:lpstr>スライド タイトル</vt:lpstr>
      </vt:variant>
      <vt:variant>
        <vt:i4>40</vt:i4>
      </vt:variant>
    </vt:vector>
  </HeadingPairs>
  <TitlesOfParts>
    <vt:vector size="49" baseType="lpstr">
      <vt:lpstr>HGｺﾞｼｯｸE</vt:lpstr>
      <vt:lpstr>ＭＳ Ｐゴシック</vt:lpstr>
      <vt:lpstr>Calibri</vt:lpstr>
      <vt:lpstr>Calibri Light</vt:lpstr>
      <vt:lpstr>Gill Sans MT</vt:lpstr>
      <vt:lpstr>Wingdings 2</vt:lpstr>
      <vt:lpstr>HDOfficeLightV0</vt:lpstr>
      <vt:lpstr>1_HDOfficeLightV0</vt:lpstr>
      <vt:lpstr>配当</vt:lpstr>
      <vt:lpstr>２０１６年度 　新人成果発表会</vt:lpstr>
      <vt:lpstr>目次 </vt:lpstr>
      <vt:lpstr>１．入社から現在に至るまで </vt:lpstr>
      <vt:lpstr>１．入社から現在に至るまで </vt:lpstr>
      <vt:lpstr>２．成果 </vt:lpstr>
      <vt:lpstr>２．成果 </vt:lpstr>
      <vt:lpstr>２．成果 　２.１「まあいいや」と思わずに「確証を得てから作業を進める」</vt:lpstr>
      <vt:lpstr>２．成果 　２.１「まあいいや」と思わずに「確証を得てから作業を進める」</vt:lpstr>
      <vt:lpstr>２．成果 　２.１「まあいいや」と思わずに「確証を得てから作業を進める」</vt:lpstr>
      <vt:lpstr>２．成果 　２.１「まあいいや」と思わずに「確証を得てから作業を進める」</vt:lpstr>
      <vt:lpstr>２．成果 　２.１「まあいいや」と思わずに「確証を得てから作業を進める」</vt:lpstr>
      <vt:lpstr>２．成果 　２.１「まあいいや」と思わずに「確証を得てから作業を進める」</vt:lpstr>
      <vt:lpstr>２．成果 　２.１「まあいいや」と思わずに「確証を得てから作業を進める」</vt:lpstr>
      <vt:lpstr>２．成果 　２.１「まあいいや」と思わずに「確証を得てから作業を進める」</vt:lpstr>
      <vt:lpstr>２．成果 　２.１「まあいいや」と思わずに「確証を得てから作業を進める」</vt:lpstr>
      <vt:lpstr>２．成果 　２.１「まあいいや」と思わずに「確証を得てから作業を進める」</vt:lpstr>
      <vt:lpstr>２．成果 　２.１「まあいいや」と思わずに「確証を得てから作業を進める」</vt:lpstr>
      <vt:lpstr>２．成果 　２.１「まあいいや」と思わずに「確証を得てから作業を進める」</vt:lpstr>
      <vt:lpstr>２．成果 　２.１「まあいいや」と思わずに「確証を得てから作業を進める」</vt:lpstr>
      <vt:lpstr>２．成果 　２.２「なんでやるの？」と思わずに「まずやってみよう」</vt:lpstr>
      <vt:lpstr>２．成果 　２.２「なんでやるの？」と思わずに「まずやってみよう」</vt:lpstr>
      <vt:lpstr>２．成果 　２.２「なんでやるの？」と思わずに「まずやってみよう」</vt:lpstr>
      <vt:lpstr>２．成果 　２.２「なんでやるの？」と思わずに「まずやってみよう」</vt:lpstr>
      <vt:lpstr>２．成果 　２.２「なんでやるの？」と思わずに「まずやってみよう」</vt:lpstr>
      <vt:lpstr>２．成果 　２.２「なんでやるの？」と思わずに「まずやってみよう」</vt:lpstr>
      <vt:lpstr>２．成果 　２.２「なんでやるの？」と思わずに「まずやってみよう」</vt:lpstr>
      <vt:lpstr>２．成果 　２.２「なんでやるの？」と思わずに「まずやってみよう」</vt:lpstr>
      <vt:lpstr>２．成果 　２.２「なんでやるの？」と思わずに「まずやってみよう」</vt:lpstr>
      <vt:lpstr>２．成果 　２.２「なんでやるの？」と思わずに「まずやってみよう」</vt:lpstr>
      <vt:lpstr>２．成果 　２.２「なんでやるの？」と思わずに「まずやってみよう」</vt:lpstr>
      <vt:lpstr>２．成果 　２.２「なんでやるの？」と思わずに「まずやってみよう」</vt:lpstr>
      <vt:lpstr>２．成果 　２.３「誰かがやってくれる」と思わずに「自分がやる」</vt:lpstr>
      <vt:lpstr>２．成果 　２.３「誰かがやってくれる」と思わずに「自分がやる」</vt:lpstr>
      <vt:lpstr>２．成果 　２.３「誰かがやってくれる」と思わずに「自分がやる」</vt:lpstr>
      <vt:lpstr>２．成果 　２.４成果のまとめ</vt:lpstr>
      <vt:lpstr>３．今後の展望と課題 </vt:lpstr>
      <vt:lpstr>３．今後の展望と課題 </vt:lpstr>
      <vt:lpstr>３．今後の展望と課題 </vt:lpstr>
      <vt:lpstr>３．今後の展望と課題 </vt:lpstr>
      <vt:lpstr>4.最後に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２０１６年度 　新人成果発表会</dc:title>
  <dc:creator>Administrator</dc:creator>
  <cp:lastModifiedBy>Administrator</cp:lastModifiedBy>
  <cp:revision>73</cp:revision>
  <dcterms:created xsi:type="dcterms:W3CDTF">2017-03-08T13:27:36Z</dcterms:created>
  <dcterms:modified xsi:type="dcterms:W3CDTF">2017-03-13T01:02:47Z</dcterms:modified>
</cp:coreProperties>
</file>