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6" r:id="rId1"/>
  </p:sldMasterIdLst>
  <p:notesMasterIdLst>
    <p:notesMasterId r:id="rId11"/>
  </p:notesMasterIdLst>
  <p:handoutMasterIdLst>
    <p:handoutMasterId r:id="rId12"/>
  </p:handoutMasterIdLst>
  <p:sldIdLst>
    <p:sldId id="1416" r:id="rId2"/>
    <p:sldId id="1387" r:id="rId3"/>
    <p:sldId id="1388" r:id="rId4"/>
    <p:sldId id="1397" r:id="rId5"/>
    <p:sldId id="1608" r:id="rId6"/>
    <p:sldId id="1595" r:id="rId7"/>
    <p:sldId id="1598" r:id="rId8"/>
    <p:sldId id="1603" r:id="rId9"/>
    <p:sldId id="1614" r:id="rId10"/>
  </p:sldIdLst>
  <p:sldSz cx="9906000" cy="6858000" type="A4"/>
  <p:notesSz cx="6735763" cy="9866313"/>
  <p:defaultTextStyle>
    <a:defPPr>
      <a:defRPr lang="ja-JP"/>
    </a:defPPr>
    <a:lvl1pPr algn="dist" rtl="0" fontAlgn="base">
      <a:spcBef>
        <a:spcPct val="0"/>
      </a:spcBef>
      <a:spcAft>
        <a:spcPct val="0"/>
      </a:spcAft>
      <a:defRPr kumimoji="1" sz="2400" kern="1200">
        <a:solidFill>
          <a:schemeClr val="tx1"/>
        </a:solidFill>
        <a:latin typeface="Arial" charset="0"/>
        <a:ea typeface="ＭＳ 明朝" pitchFamily="17" charset="-128"/>
        <a:cs typeface="+mn-cs"/>
      </a:defRPr>
    </a:lvl1pPr>
    <a:lvl2pPr marL="457200" algn="dist" rtl="0" fontAlgn="base">
      <a:spcBef>
        <a:spcPct val="0"/>
      </a:spcBef>
      <a:spcAft>
        <a:spcPct val="0"/>
      </a:spcAft>
      <a:defRPr kumimoji="1" sz="2400" kern="1200">
        <a:solidFill>
          <a:schemeClr val="tx1"/>
        </a:solidFill>
        <a:latin typeface="Arial" charset="0"/>
        <a:ea typeface="ＭＳ 明朝" pitchFamily="17" charset="-128"/>
        <a:cs typeface="+mn-cs"/>
      </a:defRPr>
    </a:lvl2pPr>
    <a:lvl3pPr marL="914400" algn="dist" rtl="0" fontAlgn="base">
      <a:spcBef>
        <a:spcPct val="0"/>
      </a:spcBef>
      <a:spcAft>
        <a:spcPct val="0"/>
      </a:spcAft>
      <a:defRPr kumimoji="1" sz="2400" kern="1200">
        <a:solidFill>
          <a:schemeClr val="tx1"/>
        </a:solidFill>
        <a:latin typeface="Arial" charset="0"/>
        <a:ea typeface="ＭＳ 明朝" pitchFamily="17" charset="-128"/>
        <a:cs typeface="+mn-cs"/>
      </a:defRPr>
    </a:lvl3pPr>
    <a:lvl4pPr marL="1371600" algn="dist" rtl="0" fontAlgn="base">
      <a:spcBef>
        <a:spcPct val="0"/>
      </a:spcBef>
      <a:spcAft>
        <a:spcPct val="0"/>
      </a:spcAft>
      <a:defRPr kumimoji="1" sz="2400" kern="1200">
        <a:solidFill>
          <a:schemeClr val="tx1"/>
        </a:solidFill>
        <a:latin typeface="Arial" charset="0"/>
        <a:ea typeface="ＭＳ 明朝" pitchFamily="17" charset="-128"/>
        <a:cs typeface="+mn-cs"/>
      </a:defRPr>
    </a:lvl4pPr>
    <a:lvl5pPr marL="1828800" algn="dist" rtl="0" fontAlgn="base">
      <a:spcBef>
        <a:spcPct val="0"/>
      </a:spcBef>
      <a:spcAft>
        <a:spcPct val="0"/>
      </a:spcAft>
      <a:defRPr kumimoji="1" sz="2400" kern="1200">
        <a:solidFill>
          <a:schemeClr val="tx1"/>
        </a:solidFill>
        <a:latin typeface="Arial" charset="0"/>
        <a:ea typeface="ＭＳ 明朝" pitchFamily="17" charset="-128"/>
        <a:cs typeface="+mn-cs"/>
      </a:defRPr>
    </a:lvl5pPr>
    <a:lvl6pPr marL="2286000" algn="l" defTabSz="914400" rtl="0" eaLnBrk="1" latinLnBrk="0" hangingPunct="1">
      <a:defRPr kumimoji="1" sz="2400" kern="1200">
        <a:solidFill>
          <a:schemeClr val="tx1"/>
        </a:solidFill>
        <a:latin typeface="Arial" charset="0"/>
        <a:ea typeface="ＭＳ 明朝" pitchFamily="17" charset="-128"/>
        <a:cs typeface="+mn-cs"/>
      </a:defRPr>
    </a:lvl6pPr>
    <a:lvl7pPr marL="2743200" algn="l" defTabSz="914400" rtl="0" eaLnBrk="1" latinLnBrk="0" hangingPunct="1">
      <a:defRPr kumimoji="1" sz="2400" kern="1200">
        <a:solidFill>
          <a:schemeClr val="tx1"/>
        </a:solidFill>
        <a:latin typeface="Arial" charset="0"/>
        <a:ea typeface="ＭＳ 明朝" pitchFamily="17" charset="-128"/>
        <a:cs typeface="+mn-cs"/>
      </a:defRPr>
    </a:lvl7pPr>
    <a:lvl8pPr marL="3200400" algn="l" defTabSz="914400" rtl="0" eaLnBrk="1" latinLnBrk="0" hangingPunct="1">
      <a:defRPr kumimoji="1" sz="2400" kern="1200">
        <a:solidFill>
          <a:schemeClr val="tx1"/>
        </a:solidFill>
        <a:latin typeface="Arial" charset="0"/>
        <a:ea typeface="ＭＳ 明朝" pitchFamily="17" charset="-128"/>
        <a:cs typeface="+mn-cs"/>
      </a:defRPr>
    </a:lvl8pPr>
    <a:lvl9pPr marL="3657600" algn="l" defTabSz="914400" rtl="0" eaLnBrk="1" latinLnBrk="0" hangingPunct="1">
      <a:defRPr kumimoji="1" sz="2400" kern="1200">
        <a:solidFill>
          <a:schemeClr val="tx1"/>
        </a:solidFill>
        <a:latin typeface="Arial" charset="0"/>
        <a:ea typeface="ＭＳ 明朝" pitchFamily="17" charset="-128"/>
        <a:cs typeface="+mn-cs"/>
      </a:defRPr>
    </a:lvl9pPr>
  </p:defaultTextStyle>
  <p:extLst>
    <p:ext uri="{EFAFB233-063F-42B5-8137-9DF3F51BA10A}">
      <p15:sldGuideLst xmlns="" xmlns:p15="http://schemas.microsoft.com/office/powerpoint/2012/main">
        <p15:guide id="1" orient="horz" pos="3453" userDrawn="1">
          <p15:clr>
            <a:srgbClr val="A4A3A4"/>
          </p15:clr>
        </p15:guide>
        <p15:guide id="2" pos="3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CCFF"/>
    <a:srgbClr val="FF66CC"/>
    <a:srgbClr val="FF99CC"/>
    <a:srgbClr val="FF99FF"/>
    <a:srgbClr val="FFCC99"/>
    <a:srgbClr val="FFCC66"/>
    <a:srgbClr val="FF9900"/>
    <a:srgbClr val="FFFF99"/>
    <a:srgbClr val="FFFFCC"/>
    <a:srgbClr val="FFFF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3114" autoAdjust="0"/>
    <p:restoredTop sz="89158" autoAdjust="0"/>
  </p:normalViewPr>
  <p:slideViewPr>
    <p:cSldViewPr snapToGrid="0" snapToObjects="1">
      <p:cViewPr>
        <p:scale>
          <a:sx n="100" d="100"/>
          <a:sy n="100" d="100"/>
        </p:scale>
        <p:origin x="-534" y="-312"/>
      </p:cViewPr>
      <p:guideLst>
        <p:guide orient="horz" pos="3453"/>
        <p:guide pos="310"/>
      </p:guideLst>
    </p:cSldViewPr>
  </p:slideViewPr>
  <p:outlineViewPr>
    <p:cViewPr>
      <p:scale>
        <a:sx n="20" d="100"/>
        <a:sy n="20" d="100"/>
      </p:scale>
      <p:origin x="0" y="474"/>
    </p:cViewPr>
  </p:outlineViewPr>
  <p:notesTextViewPr>
    <p:cViewPr>
      <p:scale>
        <a:sx n="100" d="100"/>
        <a:sy n="100" d="100"/>
      </p:scale>
      <p:origin x="0" y="0"/>
    </p:cViewPr>
  </p:notesTextViewPr>
  <p:sorterViewPr>
    <p:cViewPr>
      <p:scale>
        <a:sx n="100" d="100"/>
        <a:sy n="100" d="100"/>
      </p:scale>
      <p:origin x="0" y="390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pPr>
              <a:defRPr/>
            </a:pPr>
            <a:endParaRPr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pPr>
              <a:defRPr/>
            </a:pPr>
            <a:fld id="{316F1872-1935-4203-A237-E1D4C536E773}" type="datetimeFigureOut">
              <a:rPr lang="ja-JP" altLang="en-US"/>
              <a:pPr>
                <a:defRPr/>
              </a:pPr>
              <a:t>2015/6/23</a:t>
            </a:fld>
            <a:endParaRPr lang="ja-JP" altLang="en-US"/>
          </a:p>
        </p:txBody>
      </p:sp>
      <p:sp>
        <p:nvSpPr>
          <p:cNvPr id="4" name="フッター プレースホルダー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pPr>
              <a:defRPr/>
            </a:pPr>
            <a:endParaRPr lang="ja-JP" altLang="en-US"/>
          </a:p>
        </p:txBody>
      </p:sp>
      <p:sp>
        <p:nvSpPr>
          <p:cNvPr id="5" name="スライド番号プレースホルダー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pPr>
              <a:defRPr/>
            </a:pPr>
            <a:fld id="{DFCDA4D9-A6F1-4A15-A61F-ACC37F52BA19}" type="slidenum">
              <a:rPr lang="ja-JP" altLang="en-US"/>
              <a:pPr>
                <a:defRPr/>
              </a:pPr>
              <a:t>&lt;#&gt;</a:t>
            </a:fld>
            <a:endParaRPr lang="ja-JP" altLang="en-US"/>
          </a:p>
        </p:txBody>
      </p:sp>
    </p:spTree>
    <p:extLst>
      <p:ext uri="{BB962C8B-B14F-4D97-AF65-F5344CB8AC3E}">
        <p14:creationId xmlns="" xmlns:p14="http://schemas.microsoft.com/office/powerpoint/2010/main" val="207881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0654" tIns="45327" rIns="90654" bIns="45327" numCol="1" anchor="t" anchorCtr="0" compatLnSpc="1">
            <a:prstTxWarp prst="textNoShape">
              <a:avLst/>
            </a:prstTxWarp>
          </a:bodyPr>
          <a:lstStyle>
            <a:lvl1pPr algn="l">
              <a:defRPr sz="1200">
                <a:latin typeface="Arial" pitchFamily="34" charset="0"/>
                <a:ea typeface="ＭＳ Ｐゴシック" pitchFamily="50" charset="-128"/>
              </a:defRPr>
            </a:lvl1pPr>
          </a:lstStyle>
          <a:p>
            <a:pPr>
              <a:defRPr/>
            </a:pPr>
            <a:endParaRPr lang="en-US" altLang="ja-JP"/>
          </a:p>
        </p:txBody>
      </p:sp>
      <p:sp>
        <p:nvSpPr>
          <p:cNvPr id="30723"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0654" tIns="45327" rIns="90654" bIns="45327" numCol="1" anchor="t" anchorCtr="0" compatLnSpc="1">
            <a:prstTxWarp prst="textNoShape">
              <a:avLst/>
            </a:prstTxWarp>
          </a:bodyPr>
          <a:lstStyle>
            <a:lvl1pPr algn="r">
              <a:defRPr sz="1200">
                <a:latin typeface="Arial" pitchFamily="34" charset="0"/>
                <a:ea typeface="ＭＳ Ｐゴシック" pitchFamily="50" charset="-128"/>
              </a:defRPr>
            </a:lvl1pPr>
          </a:lstStyle>
          <a:p>
            <a:pPr>
              <a:defRPr/>
            </a:pPr>
            <a:endParaRPr lang="en-US" altLang="ja-JP"/>
          </a:p>
        </p:txBody>
      </p:sp>
      <p:sp>
        <p:nvSpPr>
          <p:cNvPr id="91140" name="Rectangle 4"/>
          <p:cNvSpPr>
            <a:spLocks noGrp="1" noRot="1" noChangeAspect="1" noChangeArrowheads="1" noTextEdit="1"/>
          </p:cNvSpPr>
          <p:nvPr>
            <p:ph type="sldImg" idx="2"/>
          </p:nvPr>
        </p:nvSpPr>
        <p:spPr bwMode="auto">
          <a:xfrm>
            <a:off x="698500" y="741363"/>
            <a:ext cx="5340350" cy="36972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74688" y="4686300"/>
            <a:ext cx="5386387" cy="4438650"/>
          </a:xfrm>
          <a:prstGeom prst="rect">
            <a:avLst/>
          </a:prstGeom>
          <a:noFill/>
          <a:ln w="9525">
            <a:noFill/>
            <a:miter lim="800000"/>
            <a:headEnd/>
            <a:tailEnd/>
          </a:ln>
          <a:effectLst/>
        </p:spPr>
        <p:txBody>
          <a:bodyPr vert="horz" wrap="square" lIns="90654" tIns="45327" rIns="90654" bIns="45327"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0726"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a:effectLst/>
        </p:spPr>
        <p:txBody>
          <a:bodyPr vert="horz" wrap="square" lIns="90654" tIns="45327" rIns="90654" bIns="45327" numCol="1" anchor="b" anchorCtr="0" compatLnSpc="1">
            <a:prstTxWarp prst="textNoShape">
              <a:avLst/>
            </a:prstTxWarp>
          </a:bodyPr>
          <a:lstStyle>
            <a:lvl1pPr algn="l">
              <a:defRPr sz="1200">
                <a:latin typeface="Arial" pitchFamily="34" charset="0"/>
                <a:ea typeface="ＭＳ Ｐゴシック" pitchFamily="50" charset="-128"/>
              </a:defRPr>
            </a:lvl1pPr>
          </a:lstStyle>
          <a:p>
            <a:pPr>
              <a:defRPr/>
            </a:pPr>
            <a:endParaRPr lang="en-US" altLang="ja-JP"/>
          </a:p>
        </p:txBody>
      </p:sp>
      <p:sp>
        <p:nvSpPr>
          <p:cNvPr id="30727"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a:effectLst/>
        </p:spPr>
        <p:txBody>
          <a:bodyPr vert="horz" wrap="square" lIns="90654" tIns="45327" rIns="90654" bIns="45327" numCol="1" anchor="b" anchorCtr="0" compatLnSpc="1">
            <a:prstTxWarp prst="textNoShape">
              <a:avLst/>
            </a:prstTxWarp>
          </a:bodyPr>
          <a:lstStyle>
            <a:lvl1pPr algn="r">
              <a:defRPr sz="1200">
                <a:latin typeface="Arial" pitchFamily="34" charset="0"/>
                <a:ea typeface="ＭＳ Ｐゴシック" pitchFamily="50" charset="-128"/>
              </a:defRPr>
            </a:lvl1pPr>
          </a:lstStyle>
          <a:p>
            <a:pPr>
              <a:defRPr/>
            </a:pPr>
            <a:fld id="{861E3D0F-CC7A-4B49-A7AA-43561510D845}" type="slidenum">
              <a:rPr lang="en-US" altLang="ja-JP"/>
              <a:pPr>
                <a:defRPr/>
              </a:pPr>
              <a:t>&lt;#&gt;</a:t>
            </a:fld>
            <a:endParaRPr lang="en-US" altLang="ja-JP"/>
          </a:p>
        </p:txBody>
      </p:sp>
    </p:spTree>
    <p:extLst>
      <p:ext uri="{BB962C8B-B14F-4D97-AF65-F5344CB8AC3E}">
        <p14:creationId xmlns="" xmlns:p14="http://schemas.microsoft.com/office/powerpoint/2010/main" val="3918505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14763" y="9371013"/>
            <a:ext cx="2919412" cy="493712"/>
          </a:xfrm>
          <a:prstGeom prst="rect">
            <a:avLst/>
          </a:prstGeom>
          <a:noFill/>
          <a:ln w="9525">
            <a:noFill/>
            <a:miter lim="800000"/>
            <a:headEnd/>
            <a:tailEnd/>
          </a:ln>
        </p:spPr>
        <p:txBody>
          <a:bodyPr lIns="90654" tIns="45327" rIns="90654" bIns="45327" anchor="b"/>
          <a:lstStyle/>
          <a:p>
            <a:pPr algn="r"/>
            <a:fld id="{11288DA7-2837-43C0-8A05-973AA096B0E6}" type="slidenum">
              <a:rPr lang="en-US" altLang="ja-JP" sz="1200">
                <a:ea typeface="ＭＳ Ｐゴシック" pitchFamily="50" charset="-128"/>
              </a:rPr>
              <a:pPr algn="r"/>
              <a:t>1</a:t>
            </a:fld>
            <a:endParaRPr lang="en-US" altLang="ja-JP" sz="1200">
              <a:ea typeface="ＭＳ Ｐゴシック" pitchFamily="50" charset="-128"/>
            </a:endParaRPr>
          </a:p>
        </p:txBody>
      </p:sp>
      <p:sp>
        <p:nvSpPr>
          <p:cNvPr id="115715" name="Rectangle 2"/>
          <p:cNvSpPr>
            <a:spLocks noGrp="1" noRot="1" noChangeAspect="1" noChangeArrowheads="1" noTextEdit="1"/>
          </p:cNvSpPr>
          <p:nvPr>
            <p:ph type="sldImg"/>
          </p:nvPr>
        </p:nvSpPr>
        <p:spPr>
          <a:xfrm>
            <a:off x="696913" y="739775"/>
            <a:ext cx="5343525" cy="3700463"/>
          </a:xfrm>
          <a:ln/>
        </p:spPr>
      </p:sp>
      <p:sp>
        <p:nvSpPr>
          <p:cNvPr id="115716" name="Rectangle 3"/>
          <p:cNvSpPr>
            <a:spLocks noGrp="1" noChangeArrowheads="1"/>
          </p:cNvSpPr>
          <p:nvPr>
            <p:ph type="body" idx="1"/>
          </p:nvPr>
        </p:nvSpPr>
        <p:spPr>
          <a:xfrm>
            <a:off x="673100" y="4686300"/>
            <a:ext cx="5389563" cy="4440238"/>
          </a:xfrm>
          <a:noFill/>
          <a:ln/>
        </p:spPr>
        <p:txBody>
          <a:bodyPr lIns="91420" tIns="45710" rIns="91420" bIns="45710"/>
          <a:lstStyle/>
          <a:p>
            <a:pPr eaLnBrk="1" hangingPunct="1"/>
            <a:endParaRPr lang="ja-JP" altLang="ja-JP" smtClean="0">
              <a:latin typeface="Arial" charset="0"/>
            </a:endParaRPr>
          </a:p>
        </p:txBody>
      </p:sp>
    </p:spTree>
    <p:extLst>
      <p:ext uri="{BB962C8B-B14F-4D97-AF65-F5344CB8AC3E}">
        <p14:creationId xmlns="" xmlns:p14="http://schemas.microsoft.com/office/powerpoint/2010/main" val="405888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14763" y="9371013"/>
            <a:ext cx="2919412" cy="493712"/>
          </a:xfrm>
          <a:prstGeom prst="rect">
            <a:avLst/>
          </a:prstGeom>
          <a:noFill/>
          <a:ln w="9525">
            <a:noFill/>
            <a:miter lim="800000"/>
            <a:headEnd/>
            <a:tailEnd/>
          </a:ln>
        </p:spPr>
        <p:txBody>
          <a:bodyPr lIns="90648" tIns="45324" rIns="90648" bIns="45324" anchor="b"/>
          <a:lstStyle/>
          <a:p>
            <a:pPr algn="r"/>
            <a:fld id="{DA086DB1-6EE0-420A-A7E7-94D883519371}" type="slidenum">
              <a:rPr lang="en-US" altLang="ja-JP" sz="1200">
                <a:ea typeface="ＭＳ Ｐゴシック" pitchFamily="50" charset="-128"/>
              </a:rPr>
              <a:pPr algn="r"/>
              <a:t>2</a:t>
            </a:fld>
            <a:endParaRPr lang="en-US" altLang="ja-JP" sz="1200">
              <a:ea typeface="ＭＳ Ｐゴシック" pitchFamily="50" charset="-128"/>
            </a:endParaRPr>
          </a:p>
        </p:txBody>
      </p:sp>
      <p:sp>
        <p:nvSpPr>
          <p:cNvPr id="120835" name="Rectangle 2"/>
          <p:cNvSpPr>
            <a:spLocks noGrp="1" noRot="1" noChangeAspect="1" noChangeArrowheads="1" noTextEdit="1"/>
          </p:cNvSpPr>
          <p:nvPr>
            <p:ph type="sldImg"/>
          </p:nvPr>
        </p:nvSpPr>
        <p:spPr>
          <a:xfrm>
            <a:off x="696913" y="739775"/>
            <a:ext cx="5343525" cy="3700463"/>
          </a:xfrm>
          <a:ln/>
        </p:spPr>
      </p:sp>
      <p:sp>
        <p:nvSpPr>
          <p:cNvPr id="120836" name="Rectangle 3"/>
          <p:cNvSpPr>
            <a:spLocks noGrp="1" noChangeArrowheads="1"/>
          </p:cNvSpPr>
          <p:nvPr>
            <p:ph type="body" idx="1"/>
          </p:nvPr>
        </p:nvSpPr>
        <p:spPr>
          <a:xfrm>
            <a:off x="673100" y="4686300"/>
            <a:ext cx="5389563" cy="4440238"/>
          </a:xfrm>
          <a:noFill/>
          <a:ln/>
        </p:spPr>
        <p:txBody>
          <a:bodyPr lIns="91413" tIns="45707" rIns="91413" bIns="45707"/>
          <a:lstStyle/>
          <a:p>
            <a:pPr eaLnBrk="1" hangingPunct="1"/>
            <a:endParaRPr lang="ja-JP" altLang="ja-JP" smtClean="0">
              <a:latin typeface="Arial" charset="0"/>
            </a:endParaRPr>
          </a:p>
        </p:txBody>
      </p:sp>
    </p:spTree>
    <p:extLst>
      <p:ext uri="{BB962C8B-B14F-4D97-AF65-F5344CB8AC3E}">
        <p14:creationId xmlns="" xmlns:p14="http://schemas.microsoft.com/office/powerpoint/2010/main" val="336916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14763" y="9371013"/>
            <a:ext cx="2919412" cy="493712"/>
          </a:xfrm>
          <a:prstGeom prst="rect">
            <a:avLst/>
          </a:prstGeom>
          <a:noFill/>
          <a:ln w="9525">
            <a:noFill/>
            <a:miter lim="800000"/>
            <a:headEnd/>
            <a:tailEnd/>
          </a:ln>
        </p:spPr>
        <p:txBody>
          <a:bodyPr lIns="90648" tIns="45324" rIns="90648" bIns="45324" anchor="b"/>
          <a:lstStyle/>
          <a:p>
            <a:pPr algn="r"/>
            <a:fld id="{3E526984-D01C-41D9-AD6E-F0C2F1AF8DD6}" type="slidenum">
              <a:rPr lang="en-US" altLang="ja-JP" sz="1200">
                <a:ea typeface="ＭＳ Ｐゴシック" pitchFamily="50" charset="-128"/>
              </a:rPr>
              <a:pPr algn="r"/>
              <a:t>3</a:t>
            </a:fld>
            <a:endParaRPr lang="en-US" altLang="ja-JP" sz="1200">
              <a:ea typeface="ＭＳ Ｐゴシック" pitchFamily="50" charset="-128"/>
            </a:endParaRPr>
          </a:p>
        </p:txBody>
      </p:sp>
      <p:sp>
        <p:nvSpPr>
          <p:cNvPr id="121859" name="Rectangle 2"/>
          <p:cNvSpPr>
            <a:spLocks noGrp="1" noRot="1" noChangeAspect="1" noChangeArrowheads="1" noTextEdit="1"/>
          </p:cNvSpPr>
          <p:nvPr>
            <p:ph type="sldImg"/>
          </p:nvPr>
        </p:nvSpPr>
        <p:spPr>
          <a:xfrm>
            <a:off x="696913" y="739775"/>
            <a:ext cx="5343525" cy="3700463"/>
          </a:xfrm>
          <a:ln/>
        </p:spPr>
      </p:sp>
      <p:sp>
        <p:nvSpPr>
          <p:cNvPr id="121860" name="Rectangle 3"/>
          <p:cNvSpPr>
            <a:spLocks noGrp="1" noChangeArrowheads="1"/>
          </p:cNvSpPr>
          <p:nvPr>
            <p:ph type="body" idx="1"/>
          </p:nvPr>
        </p:nvSpPr>
        <p:spPr>
          <a:xfrm>
            <a:off x="673100" y="4686300"/>
            <a:ext cx="5389563" cy="4440238"/>
          </a:xfrm>
          <a:noFill/>
          <a:ln/>
        </p:spPr>
        <p:txBody>
          <a:bodyPr lIns="91413" tIns="45707" rIns="91413" bIns="45707"/>
          <a:lstStyle/>
          <a:p>
            <a:pPr eaLnBrk="1" hangingPunct="1"/>
            <a:endParaRPr lang="ja-JP" altLang="ja-JP" smtClean="0">
              <a:latin typeface="Arial" charset="0"/>
            </a:endParaRPr>
          </a:p>
        </p:txBody>
      </p:sp>
    </p:spTree>
    <p:extLst>
      <p:ext uri="{BB962C8B-B14F-4D97-AF65-F5344CB8AC3E}">
        <p14:creationId xmlns="" xmlns:p14="http://schemas.microsoft.com/office/powerpoint/2010/main" val="257178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14763" y="9371013"/>
            <a:ext cx="2919412" cy="493712"/>
          </a:xfrm>
          <a:prstGeom prst="rect">
            <a:avLst/>
          </a:prstGeom>
          <a:noFill/>
          <a:ln w="9525">
            <a:noFill/>
            <a:miter lim="800000"/>
            <a:headEnd/>
            <a:tailEnd/>
          </a:ln>
        </p:spPr>
        <p:txBody>
          <a:bodyPr lIns="90648" tIns="45324" rIns="90648" bIns="45324" anchor="b"/>
          <a:lstStyle/>
          <a:p>
            <a:pPr algn="r"/>
            <a:fld id="{5D55B78E-ED58-4A12-8FD2-B8CE67452826}" type="slidenum">
              <a:rPr lang="en-US" altLang="ja-JP" sz="1200">
                <a:ea typeface="ＭＳ Ｐゴシック" pitchFamily="50" charset="-128"/>
              </a:rPr>
              <a:pPr algn="r"/>
              <a:t>4</a:t>
            </a:fld>
            <a:endParaRPr lang="en-US" altLang="ja-JP" sz="1200">
              <a:ea typeface="ＭＳ Ｐゴシック" pitchFamily="50" charset="-128"/>
            </a:endParaRPr>
          </a:p>
        </p:txBody>
      </p:sp>
      <p:sp>
        <p:nvSpPr>
          <p:cNvPr id="122883" name="Rectangle 2"/>
          <p:cNvSpPr>
            <a:spLocks noGrp="1" noRot="1" noChangeAspect="1" noChangeArrowheads="1" noTextEdit="1"/>
          </p:cNvSpPr>
          <p:nvPr>
            <p:ph type="sldImg"/>
          </p:nvPr>
        </p:nvSpPr>
        <p:spPr>
          <a:xfrm>
            <a:off x="696913" y="739775"/>
            <a:ext cx="5343525" cy="3700463"/>
          </a:xfrm>
          <a:ln/>
        </p:spPr>
      </p:sp>
      <p:sp>
        <p:nvSpPr>
          <p:cNvPr id="122884" name="Rectangle 3"/>
          <p:cNvSpPr>
            <a:spLocks noGrp="1" noChangeArrowheads="1"/>
          </p:cNvSpPr>
          <p:nvPr>
            <p:ph type="body" idx="1"/>
          </p:nvPr>
        </p:nvSpPr>
        <p:spPr>
          <a:xfrm>
            <a:off x="673100" y="4686300"/>
            <a:ext cx="5389563" cy="4440238"/>
          </a:xfrm>
          <a:noFill/>
          <a:ln/>
        </p:spPr>
        <p:txBody>
          <a:bodyPr lIns="91413" tIns="45707" rIns="91413" bIns="45707"/>
          <a:lstStyle/>
          <a:p>
            <a:pPr eaLnBrk="1" hangingPunct="1"/>
            <a:endParaRPr lang="ja-JP" altLang="ja-JP" smtClean="0">
              <a:latin typeface="Arial" charset="0"/>
            </a:endParaRPr>
          </a:p>
        </p:txBody>
      </p:sp>
    </p:spTree>
    <p:extLst>
      <p:ext uri="{BB962C8B-B14F-4D97-AF65-F5344CB8AC3E}">
        <p14:creationId xmlns="" xmlns:p14="http://schemas.microsoft.com/office/powerpoint/2010/main" val="192394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14763" y="9371013"/>
            <a:ext cx="2919412" cy="493712"/>
          </a:xfrm>
          <a:prstGeom prst="rect">
            <a:avLst/>
          </a:prstGeom>
          <a:noFill/>
          <a:ln w="9525">
            <a:noFill/>
            <a:miter lim="800000"/>
            <a:headEnd/>
            <a:tailEnd/>
          </a:ln>
        </p:spPr>
        <p:txBody>
          <a:bodyPr lIns="90648" tIns="45324" rIns="90648" bIns="45324" anchor="b"/>
          <a:lstStyle/>
          <a:p>
            <a:pPr algn="r"/>
            <a:fld id="{5D55B78E-ED58-4A12-8FD2-B8CE67452826}" type="slidenum">
              <a:rPr lang="en-US" altLang="ja-JP" sz="1200">
                <a:ea typeface="ＭＳ Ｐゴシック" pitchFamily="50" charset="-128"/>
              </a:rPr>
              <a:pPr algn="r"/>
              <a:t>5</a:t>
            </a:fld>
            <a:endParaRPr lang="en-US" altLang="ja-JP" sz="1200">
              <a:ea typeface="ＭＳ Ｐゴシック" pitchFamily="50" charset="-128"/>
            </a:endParaRPr>
          </a:p>
        </p:txBody>
      </p:sp>
      <p:sp>
        <p:nvSpPr>
          <p:cNvPr id="122883" name="Rectangle 2"/>
          <p:cNvSpPr>
            <a:spLocks noGrp="1" noRot="1" noChangeAspect="1" noChangeArrowheads="1" noTextEdit="1"/>
          </p:cNvSpPr>
          <p:nvPr>
            <p:ph type="sldImg"/>
          </p:nvPr>
        </p:nvSpPr>
        <p:spPr>
          <a:xfrm>
            <a:off x="696913" y="739775"/>
            <a:ext cx="5343525" cy="3700463"/>
          </a:xfrm>
          <a:ln/>
        </p:spPr>
      </p:sp>
      <p:sp>
        <p:nvSpPr>
          <p:cNvPr id="122884" name="Rectangle 3"/>
          <p:cNvSpPr>
            <a:spLocks noGrp="1" noChangeArrowheads="1"/>
          </p:cNvSpPr>
          <p:nvPr>
            <p:ph type="body" idx="1"/>
          </p:nvPr>
        </p:nvSpPr>
        <p:spPr>
          <a:xfrm>
            <a:off x="673100" y="4686300"/>
            <a:ext cx="5389563" cy="4440238"/>
          </a:xfrm>
          <a:noFill/>
          <a:ln/>
        </p:spPr>
        <p:txBody>
          <a:bodyPr lIns="91413" tIns="45707" rIns="91413" bIns="45707"/>
          <a:lstStyle/>
          <a:p>
            <a:pPr eaLnBrk="1" hangingPunct="1"/>
            <a:endParaRPr lang="ja-JP" altLang="ja-JP" smtClean="0">
              <a:latin typeface="Arial" charset="0"/>
            </a:endParaRPr>
          </a:p>
        </p:txBody>
      </p:sp>
    </p:spTree>
    <p:extLst>
      <p:ext uri="{BB962C8B-B14F-4D97-AF65-F5344CB8AC3E}">
        <p14:creationId xmlns="" xmlns:p14="http://schemas.microsoft.com/office/powerpoint/2010/main" val="460843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31B2388-9561-4A3D-943D-35CE0C4C834C}" type="slidenum">
              <a:rPr lang="en-US" altLang="ja-JP" smtClean="0">
                <a:latin typeface="Arial" charset="0"/>
              </a:rPr>
              <a:pPr/>
              <a:t>6</a:t>
            </a:fld>
            <a:endParaRPr lang="en-US" altLang="ja-JP" smtClean="0">
              <a:latin typeface="Arial" charset="0"/>
            </a:endParaRPr>
          </a:p>
        </p:txBody>
      </p:sp>
      <p:sp>
        <p:nvSpPr>
          <p:cNvPr id="155651" name="Rectangle 2"/>
          <p:cNvSpPr>
            <a:spLocks noGrp="1" noRot="1" noChangeAspect="1" noChangeArrowheads="1" noTextEdit="1"/>
          </p:cNvSpPr>
          <p:nvPr>
            <p:ph type="sldImg"/>
          </p:nvPr>
        </p:nvSpPr>
        <p:spPr>
          <a:xfrm>
            <a:off x="695325" y="739775"/>
            <a:ext cx="5345113" cy="3700463"/>
          </a:xfrm>
          <a:solidFill>
            <a:srgbClr val="FFFFFF"/>
          </a:solidFill>
          <a:ln/>
        </p:spPr>
      </p:sp>
      <p:sp>
        <p:nvSpPr>
          <p:cNvPr id="155652" name="Rectangle 3"/>
          <p:cNvSpPr>
            <a:spLocks noGrp="1" noChangeArrowheads="1"/>
          </p:cNvSpPr>
          <p:nvPr>
            <p:ph type="body" idx="1"/>
          </p:nvPr>
        </p:nvSpPr>
        <p:spPr>
          <a:xfrm>
            <a:off x="898525" y="4684713"/>
            <a:ext cx="4938713" cy="4441825"/>
          </a:xfrm>
          <a:solidFill>
            <a:srgbClr val="FFFFFF"/>
          </a:solidFill>
          <a:ln>
            <a:solidFill>
              <a:srgbClr val="000000"/>
            </a:solidFill>
          </a:ln>
        </p:spPr>
        <p:txBody>
          <a:bodyPr/>
          <a:lstStyle/>
          <a:p>
            <a:endParaRPr lang="ja-JP" altLang="ja-JP" smtClean="0">
              <a:latin typeface="Arial" charset="0"/>
            </a:endParaRPr>
          </a:p>
        </p:txBody>
      </p:sp>
    </p:spTree>
    <p:extLst>
      <p:ext uri="{BB962C8B-B14F-4D97-AF65-F5344CB8AC3E}">
        <p14:creationId xmlns="" xmlns:p14="http://schemas.microsoft.com/office/powerpoint/2010/main" val="4248127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861E3D0F-CC7A-4B49-A7AA-43561510D845}" type="slidenum">
              <a:rPr lang="en-US" altLang="ja-JP" smtClean="0"/>
              <a:pPr>
                <a:defRPr/>
              </a:pPr>
              <a:t>7</a:t>
            </a:fld>
            <a:endParaRPr lang="en-US" alt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A7A1C8C-7F21-4E14-BDCB-5F3C9544B883}" type="slidenum">
              <a:rPr lang="en-US" altLang="ja-JP" smtClean="0">
                <a:latin typeface="Arial" charset="0"/>
              </a:rPr>
              <a:pPr/>
              <a:t>8</a:t>
            </a:fld>
            <a:endParaRPr lang="en-US" altLang="ja-JP" smtClean="0">
              <a:latin typeface="Arial"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ja-JP" altLang="ja-JP" smtClean="0">
              <a:latin typeface="Arial" charset="0"/>
            </a:endParaRPr>
          </a:p>
        </p:txBody>
      </p:sp>
    </p:spTree>
    <p:extLst>
      <p:ext uri="{BB962C8B-B14F-4D97-AF65-F5344CB8AC3E}">
        <p14:creationId xmlns="" xmlns:p14="http://schemas.microsoft.com/office/powerpoint/2010/main" val="2824484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14763" y="9371013"/>
            <a:ext cx="2919412" cy="493712"/>
          </a:xfrm>
          <a:prstGeom prst="rect">
            <a:avLst/>
          </a:prstGeom>
          <a:noFill/>
          <a:ln w="9525">
            <a:noFill/>
            <a:miter lim="800000"/>
            <a:headEnd/>
            <a:tailEnd/>
          </a:ln>
        </p:spPr>
        <p:txBody>
          <a:bodyPr lIns="90654" tIns="45327" rIns="90654" bIns="45327" anchor="b"/>
          <a:lstStyle/>
          <a:p>
            <a:pPr algn="r"/>
            <a:fld id="{D2336597-5C2E-4F42-AD42-DE4A64B77A49}" type="slidenum">
              <a:rPr lang="en-US" altLang="ja-JP" sz="1200">
                <a:ea typeface="ＭＳ Ｐゴシック" pitchFamily="50" charset="-128"/>
              </a:rPr>
              <a:pPr algn="r"/>
              <a:t>9</a:t>
            </a:fld>
            <a:endParaRPr lang="en-US" altLang="ja-JP" sz="1200">
              <a:ea typeface="ＭＳ Ｐゴシック" pitchFamily="50" charset="-128"/>
            </a:endParaRPr>
          </a:p>
        </p:txBody>
      </p:sp>
      <p:sp>
        <p:nvSpPr>
          <p:cNvPr id="174083" name="Rectangle 2"/>
          <p:cNvSpPr>
            <a:spLocks noGrp="1" noRot="1" noChangeAspect="1" noChangeArrowheads="1" noTextEdit="1"/>
          </p:cNvSpPr>
          <p:nvPr>
            <p:ph type="sldImg"/>
          </p:nvPr>
        </p:nvSpPr>
        <p:spPr>
          <a:xfrm>
            <a:off x="696913" y="739775"/>
            <a:ext cx="5343525" cy="3700463"/>
          </a:xfrm>
          <a:ln/>
        </p:spPr>
      </p:sp>
      <p:sp>
        <p:nvSpPr>
          <p:cNvPr id="174084" name="Rectangle 3"/>
          <p:cNvSpPr>
            <a:spLocks noGrp="1" noChangeArrowheads="1"/>
          </p:cNvSpPr>
          <p:nvPr>
            <p:ph type="body" idx="1"/>
          </p:nvPr>
        </p:nvSpPr>
        <p:spPr>
          <a:xfrm>
            <a:off x="673100" y="4686300"/>
            <a:ext cx="5389563" cy="4440238"/>
          </a:xfrm>
          <a:noFill/>
          <a:ln/>
        </p:spPr>
        <p:txBody>
          <a:bodyPr lIns="91420" tIns="45710" rIns="91420" bIns="45710"/>
          <a:lstStyle/>
          <a:p>
            <a:pPr eaLnBrk="1" hangingPunct="1"/>
            <a:endParaRPr lang="ja-JP" altLang="ja-JP" smtClean="0">
              <a:latin typeface="Arial" charset="0"/>
            </a:endParaRPr>
          </a:p>
        </p:txBody>
      </p:sp>
    </p:spTree>
    <p:extLst>
      <p:ext uri="{BB962C8B-B14F-4D97-AF65-F5344CB8AC3E}">
        <p14:creationId xmlns="" xmlns:p14="http://schemas.microsoft.com/office/powerpoint/2010/main" val="386967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861031" y="3810001"/>
            <a:ext cx="4044971"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861051" y="3897010"/>
            <a:ext cx="404495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861051" y="4115167"/>
            <a:ext cx="404495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861050" y="4164403"/>
            <a:ext cx="212979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861050" y="4199572"/>
            <a:ext cx="212979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861050" y="3962400"/>
            <a:ext cx="331851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991216" y="4060983"/>
            <a:ext cx="173355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906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1" y="3675528"/>
            <a:ext cx="9906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948555" y="3643090"/>
            <a:ext cx="2957446"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906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95300" y="2401888"/>
            <a:ext cx="9163050" cy="1470025"/>
          </a:xfrm>
        </p:spPr>
        <p:txBody>
          <a:bodyPr anchor="b"/>
          <a:lstStyle>
            <a:lvl1pPr>
              <a:defRPr sz="4400">
                <a:solidFill>
                  <a:schemeClr val="bg1"/>
                </a:solidFill>
              </a:defRPr>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495300" y="3899938"/>
            <a:ext cx="536575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a:xfrm>
            <a:off x="7264400" y="4206240"/>
            <a:ext cx="1040130" cy="457200"/>
          </a:xfrm>
        </p:spPr>
        <p:txBody>
          <a:bodyPr/>
          <a:lstStyle/>
          <a:p>
            <a:fld id="{8E4BBB0D-8C14-4274-9790-8A48A68F4960}" type="datetimeFigureOut">
              <a:rPr kumimoji="1" lang="ja-JP" altLang="en-US" smtClean="0"/>
              <a:pPr/>
              <a:t>2015/6/23</a:t>
            </a:fld>
            <a:endParaRPr kumimoji="1" lang="ja-JP" altLang="en-US"/>
          </a:p>
        </p:txBody>
      </p:sp>
      <p:sp>
        <p:nvSpPr>
          <p:cNvPr id="17" name="フッター プレースホルダ 16"/>
          <p:cNvSpPr>
            <a:spLocks noGrp="1"/>
          </p:cNvSpPr>
          <p:nvPr>
            <p:ph type="ftr" sz="quarter" idx="11"/>
          </p:nvPr>
        </p:nvSpPr>
        <p:spPr>
          <a:xfrm>
            <a:off x="5861050" y="4205288"/>
            <a:ext cx="1403350" cy="457200"/>
          </a:xfrm>
        </p:spPr>
        <p:txBody>
          <a:bodyPr/>
          <a:lstStyle/>
          <a:p>
            <a:endParaRPr kumimoji="1" lang="ja-JP" altLang="en-US"/>
          </a:p>
        </p:txBody>
      </p:sp>
      <p:sp>
        <p:nvSpPr>
          <p:cNvPr id="29" name="スライド番号プレースホルダ 28"/>
          <p:cNvSpPr>
            <a:spLocks noGrp="1"/>
          </p:cNvSpPr>
          <p:nvPr>
            <p:ph type="sldNum" sz="quarter" idx="12"/>
          </p:nvPr>
        </p:nvSpPr>
        <p:spPr>
          <a:xfrm>
            <a:off x="9013429" y="1136"/>
            <a:ext cx="810021" cy="365760"/>
          </a:xfrm>
        </p:spPr>
        <p:txBody>
          <a:bodyPr/>
          <a:lstStyle>
            <a:lvl1pPr algn="r">
              <a:defRPr sz="1800">
                <a:solidFill>
                  <a:schemeClr val="bg1"/>
                </a:solidFill>
              </a:defRPr>
            </a:lvl1pPr>
          </a:lstStyle>
          <a:p>
            <a:fld id="{F90B710B-02EE-4105-BF04-C14F27D37E32}"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8E4BBB0D-8C14-4274-9790-8A48A68F4960}" type="datetimeFigureOut">
              <a:rPr kumimoji="1" lang="ja-JP" altLang="en-US" smtClean="0"/>
              <a:pPr/>
              <a:t>2015/6/23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90B710B-02EE-4105-BF04-C14F27D37E32}"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46950" y="1143000"/>
            <a:ext cx="2063750" cy="5486400"/>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95300" y="1143000"/>
            <a:ext cx="6769100" cy="5486400"/>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8E4BBB0D-8C14-4274-9790-8A48A68F4960}" type="datetimeFigureOut">
              <a:rPr kumimoji="1" lang="ja-JP" altLang="en-US" smtClean="0"/>
              <a:pPr/>
              <a:t>2015/6/23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90B710B-02EE-4105-BF04-C14F27D37E32}" type="slidenum">
              <a:rPr kumimoji="1" lang="ja-JP" altLang="en-US" smtClean="0"/>
              <a:pPr/>
              <a:t>&lt;#&gt;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コンテンツ">
    <p:spTree>
      <p:nvGrpSpPr>
        <p:cNvPr id="1" name=""/>
        <p:cNvGrpSpPr/>
        <p:nvPr/>
      </p:nvGrpSpPr>
      <p:grpSpPr>
        <a:xfrm>
          <a:off x="0" y="0"/>
          <a:ext cx="0" cy="0"/>
          <a:chOff x="0" y="0"/>
          <a:chExt cx="0" cy="0"/>
        </a:xfrm>
      </p:grpSpPr>
      <p:sp>
        <p:nvSpPr>
          <p:cNvPr id="2" name="コンテンツ プレースホルダ 1"/>
          <p:cNvSpPr>
            <a:spLocks noGrp="1"/>
          </p:cNvSpPr>
          <p:nvPr>
            <p:ph/>
          </p:nvPr>
        </p:nvSpPr>
        <p:spPr>
          <a:xfrm>
            <a:off x="495300" y="166688"/>
            <a:ext cx="8915400" cy="5959475"/>
          </a:xfrm>
          <a:prstGeom prst="rect">
            <a:avLst/>
          </a:prstGeo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1513" y="166688"/>
            <a:ext cx="7477125" cy="417512"/>
          </a:xfrm>
          <a:prstGeom prst="rect">
            <a:avLst/>
          </a:prstGeom>
        </p:spPr>
        <p:txBody>
          <a:bodyPr/>
          <a:lstStyle/>
          <a:p>
            <a:r>
              <a:rPr kumimoji="1" lang="ja-JP" altLang="en-US" smtClean="0"/>
              <a:t>マスタ タイトルの書式設定</a:t>
            </a:r>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8E4BBB0D-8C14-4274-9790-8A48A68F4960}" type="datetimeFigureOut">
              <a:rPr kumimoji="1" lang="ja-JP" altLang="en-US" smtClean="0"/>
              <a:pPr/>
              <a:t>2015/6/23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90B710B-02EE-4105-BF04-C14F27D37E32}" type="slidenum">
              <a:rPr kumimoji="1" lang="ja-JP" altLang="en-US" smtClean="0"/>
              <a:pPr/>
              <a:t>&lt;#&gt;</a:t>
            </a:fld>
            <a:endParaRPr kumimoji="1" lang="ja-JP" altLang="en-US"/>
          </a:p>
        </p:txBody>
      </p:sp>
      <p:sp>
        <p:nvSpPr>
          <p:cNvPr id="7" name="テキスト ボックス 6"/>
          <p:cNvSpPr txBox="1"/>
          <p:nvPr userDrawn="1"/>
        </p:nvSpPr>
        <p:spPr>
          <a:xfrm>
            <a:off x="9390062" y="6642101"/>
            <a:ext cx="515938" cy="246063"/>
          </a:xfrm>
          <a:prstGeom prst="rect">
            <a:avLst/>
          </a:prstGeom>
          <a:solidFill>
            <a:srgbClr val="6666FF"/>
          </a:solidFill>
          <a:ln>
            <a:noFill/>
          </a:ln>
        </p:spPr>
        <p:txBody>
          <a:bodyPr>
            <a:spAutoFit/>
          </a:bodyPr>
          <a:lstStyle/>
          <a:p>
            <a:pPr algn="l" eaLnBrk="0" hangingPunct="0">
              <a:defRPr/>
            </a:pPr>
            <a:r>
              <a:rPr lang="en-US" altLang="ja-JP" sz="1000" b="1">
                <a:solidFill>
                  <a:srgbClr val="FFFFFF"/>
                </a:solidFill>
                <a:latin typeface="ＭＳ Ｐゴシック" pitchFamily="50" charset="-128"/>
                <a:ea typeface="ＭＳ Ｐゴシック" pitchFamily="50" charset="-128"/>
              </a:rPr>
              <a:t>2011</a:t>
            </a:r>
            <a:endParaRPr lang="ja-JP" altLang="en-US" sz="1000" b="1">
              <a:solidFill>
                <a:srgbClr val="FFFFFF"/>
              </a:solidFill>
              <a:latin typeface="ＭＳ Ｐゴシック" pitchFamily="50" charset="-128"/>
              <a:ea typeface="ＭＳ Ｐゴシック" pitchFamily="50"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1981201"/>
            <a:ext cx="84201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82506" y="3367088"/>
            <a:ext cx="84201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8E4BBB0D-8C14-4274-9790-8A48A68F4960}" type="datetimeFigureOut">
              <a:rPr kumimoji="1" lang="ja-JP" altLang="en-US" smtClean="0"/>
              <a:pPr/>
              <a:t>2015/6/23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90B710B-02EE-4105-BF04-C14F27D37E32}"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95300" y="2249425"/>
            <a:ext cx="437515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5035550" y="2249425"/>
            <a:ext cx="437515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8E4BBB0D-8C14-4274-9790-8A48A68F4960}" type="datetimeFigureOut">
              <a:rPr kumimoji="1" lang="ja-JP" altLang="en-US" smtClean="0"/>
              <a:pPr/>
              <a:t>2015/6/23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F90B710B-02EE-4105-BF04-C14F27D37E32}"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12750" y="1143000"/>
            <a:ext cx="9080500" cy="1069848"/>
          </a:xfrm>
        </p:spPr>
        <p:txBody>
          <a:bodyPr anchor="ctr"/>
          <a:lstStyle>
            <a:lvl1pPr>
              <a:defRPr sz="4000" b="0" i="0" cap="none"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12750" y="2244970"/>
            <a:ext cx="4378452"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5114661" y="2244970"/>
            <a:ext cx="4378590"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12750" y="2708519"/>
            <a:ext cx="4378452"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5111496" y="2708519"/>
            <a:ext cx="4378590"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 25"/>
          <p:cNvSpPr>
            <a:spLocks noGrp="1"/>
          </p:cNvSpPr>
          <p:nvPr>
            <p:ph type="dt" sz="half" idx="10"/>
          </p:nvPr>
        </p:nvSpPr>
        <p:spPr/>
        <p:txBody>
          <a:bodyPr rtlCol="0"/>
          <a:lstStyle/>
          <a:p>
            <a:fld id="{8E4BBB0D-8C14-4274-9790-8A48A68F4960}" type="datetimeFigureOut">
              <a:rPr kumimoji="1" lang="ja-JP" altLang="en-US" smtClean="0"/>
              <a:pPr/>
              <a:t>2015/6/23</a:t>
            </a:fld>
            <a:endParaRPr kumimoji="1" lang="ja-JP" altLang="en-US"/>
          </a:p>
        </p:txBody>
      </p:sp>
      <p:sp>
        <p:nvSpPr>
          <p:cNvPr id="27" name="スライド番号プレースホルダ 26"/>
          <p:cNvSpPr>
            <a:spLocks noGrp="1"/>
          </p:cNvSpPr>
          <p:nvPr>
            <p:ph type="sldNum" sz="quarter" idx="11"/>
          </p:nvPr>
        </p:nvSpPr>
        <p:spPr/>
        <p:txBody>
          <a:bodyPr rtlCol="0"/>
          <a:lstStyle/>
          <a:p>
            <a:fld id="{F90B710B-02EE-4105-BF04-C14F27D37E32}" type="slidenum">
              <a:rPr kumimoji="1" lang="ja-JP" altLang="en-US" smtClean="0"/>
              <a:pPr/>
              <a:t>&lt;#&gt;</a:t>
            </a:fld>
            <a:endParaRPr kumimoji="1" lang="ja-JP" altLang="en-US"/>
          </a:p>
        </p:txBody>
      </p:sp>
      <p:sp>
        <p:nvSpPr>
          <p:cNvPr id="28" name="フッター プレースホルダ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143000"/>
            <a:ext cx="8915400" cy="1069848"/>
          </a:xfrm>
        </p:spPr>
        <p:txBody>
          <a:bodyPr anchor="ctr"/>
          <a:lstStyle>
            <a:lvl1pPr>
              <a:defRPr sz="4000">
                <a:solidFill>
                  <a:schemeClr val="tx2"/>
                </a:solidFil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a:xfrm>
            <a:off x="7132320" y="612648"/>
            <a:ext cx="1037036" cy="457200"/>
          </a:xfrm>
        </p:spPr>
        <p:txBody>
          <a:bodyPr/>
          <a:lstStyle/>
          <a:p>
            <a:fld id="{8E4BBB0D-8C14-4274-9790-8A48A68F4960}" type="datetimeFigureOut">
              <a:rPr kumimoji="1" lang="ja-JP" altLang="en-US" smtClean="0"/>
              <a:pPr/>
              <a:t>2015/6/23</a:t>
            </a:fld>
            <a:endParaRPr kumimoji="1" lang="ja-JP" altLang="en-US"/>
          </a:p>
        </p:txBody>
      </p:sp>
      <p:sp>
        <p:nvSpPr>
          <p:cNvPr id="4" name="フッター プレースホルダ 3"/>
          <p:cNvSpPr>
            <a:spLocks noGrp="1"/>
          </p:cNvSpPr>
          <p:nvPr>
            <p:ph type="ftr" sz="quarter" idx="11"/>
          </p:nvPr>
        </p:nvSpPr>
        <p:spPr>
          <a:xfrm>
            <a:off x="5695950" y="612648"/>
            <a:ext cx="1436370" cy="457200"/>
          </a:xfrm>
        </p:spPr>
        <p:txBody>
          <a:bodyPr/>
          <a:lstStyle/>
          <a:p>
            <a:endParaRPr kumimoji="1" lang="ja-JP" altLang="en-US"/>
          </a:p>
        </p:txBody>
      </p:sp>
      <p:sp>
        <p:nvSpPr>
          <p:cNvPr id="5" name="スライド番号プレースホルダ 4"/>
          <p:cNvSpPr>
            <a:spLocks noGrp="1"/>
          </p:cNvSpPr>
          <p:nvPr>
            <p:ph type="sldNum" sz="quarter" idx="12"/>
          </p:nvPr>
        </p:nvSpPr>
        <p:spPr>
          <a:xfrm>
            <a:off x="8855964" y="2272"/>
            <a:ext cx="825500" cy="365760"/>
          </a:xfrm>
        </p:spPr>
        <p:txBody>
          <a:bodyPr/>
          <a:lstStyle/>
          <a:p>
            <a:fld id="{F90B710B-02EE-4105-BF04-C14F27D37E32}"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E4BBB0D-8C14-4274-9790-8A48A68F4960}" type="datetimeFigureOut">
              <a:rPr kumimoji="1" lang="ja-JP" altLang="en-US" smtClean="0"/>
              <a:pPr/>
              <a:t>2015/6/23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F90B710B-02EE-4105-BF04-C14F27D37E32}"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799621" y="1101970"/>
            <a:ext cx="3665220" cy="877824"/>
          </a:xfrm>
        </p:spPr>
        <p:txBody>
          <a:bodyPr anchor="b"/>
          <a:lstStyle>
            <a:lvl1pPr algn="l">
              <a:buNone/>
              <a:defRPr sz="1800" b="1"/>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5799621" y="2010727"/>
            <a:ext cx="366522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165100" y="776287"/>
            <a:ext cx="5527548"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8E4BBB0D-8C14-4274-9790-8A48A68F4960}" type="datetimeFigureOut">
              <a:rPr kumimoji="1" lang="ja-JP" altLang="en-US" smtClean="0"/>
              <a:pPr/>
              <a:t>2015/6/23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F90B710B-02EE-4105-BF04-C14F27D37E32}"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93804" y="1109161"/>
            <a:ext cx="635703" cy="4681637"/>
          </a:xfrm>
        </p:spPr>
        <p:txBody>
          <a:bodyPr vert="vert270" lIns="45720" tIns="0" rIns="45720" anchor="t"/>
          <a:lstStyle>
            <a:lvl1pPr algn="ctr">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437310" y="1143000"/>
            <a:ext cx="4953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595813" y="3274309"/>
            <a:ext cx="28067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8E4BBB0D-8C14-4274-9790-8A48A68F4960}" type="datetimeFigureOut">
              <a:rPr kumimoji="1" lang="ja-JP" altLang="en-US" smtClean="0"/>
              <a:pPr/>
              <a:t>2015/6/23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F90B710B-02EE-4105-BF04-C14F27D37E32}"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9"/>
            <a:ext cx="9906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906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1" y="308277"/>
            <a:ext cx="9906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861031" y="360247"/>
            <a:ext cx="4044971"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861051" y="440113"/>
            <a:ext cx="404495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857951" y="497504"/>
            <a:ext cx="331851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988117" y="588943"/>
            <a:ext cx="173355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842047" y="-2001"/>
            <a:ext cx="62428"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798188" y="-2001"/>
            <a:ext cx="29718"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777547" y="-2001"/>
            <a:ext cx="9906"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9723375" y="-2001"/>
            <a:ext cx="29718"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9658650" y="380"/>
            <a:ext cx="59436"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9612931" y="380"/>
            <a:ext cx="9906"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 21"/>
          <p:cNvSpPr>
            <a:spLocks noGrp="1"/>
          </p:cNvSpPr>
          <p:nvPr>
            <p:ph type="title"/>
          </p:nvPr>
        </p:nvSpPr>
        <p:spPr>
          <a:xfrm>
            <a:off x="495300" y="1143000"/>
            <a:ext cx="8915400" cy="1066800"/>
          </a:xfrm>
          <a:prstGeom prst="rect">
            <a:avLst/>
          </a:prstGeom>
        </p:spPr>
        <p:txBody>
          <a:bodyPr vert="horz" anchor="ctr">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95300" y="2249424"/>
            <a:ext cx="8915400" cy="4325112"/>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a:off x="7135414" y="612648"/>
            <a:ext cx="1037036" cy="457200"/>
          </a:xfrm>
          <a:prstGeom prst="rect">
            <a:avLst/>
          </a:prstGeom>
        </p:spPr>
        <p:txBody>
          <a:bodyPr vert="horz"/>
          <a:lstStyle>
            <a:lvl1pPr algn="l" eaLnBrk="1" latinLnBrk="0" hangingPunct="1">
              <a:defRPr kumimoji="0" sz="800">
                <a:solidFill>
                  <a:schemeClr val="accent2"/>
                </a:solidFill>
              </a:defRPr>
            </a:lvl1pPr>
          </a:lstStyle>
          <a:p>
            <a:fld id="{8E4BBB0D-8C14-4274-9790-8A48A68F4960}" type="datetimeFigureOut">
              <a:rPr kumimoji="1" lang="ja-JP" altLang="en-US" smtClean="0"/>
              <a:pPr/>
              <a:t>2015/6/23</a:t>
            </a:fld>
            <a:endParaRPr kumimoji="1" lang="ja-JP" altLang="en-US"/>
          </a:p>
        </p:txBody>
      </p:sp>
      <p:sp>
        <p:nvSpPr>
          <p:cNvPr id="3" name="フッター プレースホルダ 2"/>
          <p:cNvSpPr>
            <a:spLocks noGrp="1"/>
          </p:cNvSpPr>
          <p:nvPr>
            <p:ph type="ftr" sz="quarter" idx="3"/>
          </p:nvPr>
        </p:nvSpPr>
        <p:spPr>
          <a:xfrm>
            <a:off x="5695950" y="612648"/>
            <a:ext cx="143637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 22"/>
          <p:cNvSpPr>
            <a:spLocks noGrp="1"/>
          </p:cNvSpPr>
          <p:nvPr>
            <p:ph type="sldNum" sz="quarter" idx="4"/>
          </p:nvPr>
        </p:nvSpPr>
        <p:spPr>
          <a:xfrm>
            <a:off x="8855964" y="2272"/>
            <a:ext cx="825500" cy="365760"/>
          </a:xfrm>
          <a:prstGeom prst="rect">
            <a:avLst/>
          </a:prstGeom>
        </p:spPr>
        <p:txBody>
          <a:bodyPr vert="horz" anchor="b"/>
          <a:lstStyle>
            <a:lvl1pPr algn="r" eaLnBrk="1" latinLnBrk="0" hangingPunct="1">
              <a:defRPr kumimoji="0" sz="1800">
                <a:solidFill>
                  <a:srgbClr val="FFFFFF"/>
                </a:solidFill>
              </a:defRPr>
            </a:lvl1pPr>
          </a:lstStyle>
          <a:p>
            <a:fld id="{F90B710B-02EE-4105-BF04-C14F27D37E32}" type="slidenum">
              <a:rPr kumimoji="1" lang="ja-JP" altLang="en-US" smtClean="0"/>
              <a:pPr/>
              <a:t>&lt;#&gt;</a:t>
            </a:fld>
            <a:endParaRPr kumimoji="1" lang="ja-JP" altLang="en-US"/>
          </a:p>
        </p:txBody>
      </p:sp>
      <p:pic>
        <p:nvPicPr>
          <p:cNvPr id="20" name="Picture 49" descr="C:\Documents and Settings\misawa-t.DGAKUEN\デスクトップ\My Documents（三澤）\2007\◆EX情報BOX◆\EX提案書\GAKUEN-UP02\GAKUEN-UP01.gif"/>
          <p:cNvPicPr>
            <a:picLocks noChangeAspect="1" noChangeArrowheads="1"/>
          </p:cNvPicPr>
          <p:nvPr userDrawn="1"/>
        </p:nvPicPr>
        <p:blipFill>
          <a:blip r:embed="rId16" cstate="print"/>
          <a:srcRect/>
          <a:stretch>
            <a:fillRect/>
          </a:stretch>
        </p:blipFill>
        <p:spPr bwMode="auto">
          <a:xfrm>
            <a:off x="0" y="0"/>
            <a:ext cx="9906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81" r:id="rId12"/>
    <p:sldLayoutId id="2147484202" r:id="rId13"/>
    <p:sldLayoutId id="2147484201" r:id="rId14"/>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e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3.pn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wmf"/><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jpeg"/><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84"/>
          <p:cNvPicPr>
            <a:picLocks noChangeAspect="1" noChangeArrowheads="1"/>
          </p:cNvPicPr>
          <p:nvPr/>
        </p:nvPicPr>
        <p:blipFill>
          <a:blip r:embed="rId3" cstate="print"/>
          <a:srcRect/>
          <a:stretch>
            <a:fillRect/>
          </a:stretch>
        </p:blipFill>
        <p:spPr bwMode="auto">
          <a:xfrm>
            <a:off x="671513" y="5092700"/>
            <a:ext cx="1765300" cy="506413"/>
          </a:xfrm>
          <a:prstGeom prst="rect">
            <a:avLst/>
          </a:prstGeom>
          <a:noFill/>
          <a:ln w="9525">
            <a:noFill/>
            <a:miter lim="800000"/>
            <a:headEnd/>
            <a:tailEnd/>
          </a:ln>
        </p:spPr>
      </p:pic>
      <p:pic>
        <p:nvPicPr>
          <p:cNvPr id="26629" name="Picture 22" descr="C:\Documents and Settings\misawa-t.DGAKUEN\デスクトップ\My Documents（三澤）\2006\◆2006情報BOX◆\U-PASSPORT_EX.jpg"/>
          <p:cNvPicPr>
            <a:picLocks noChangeAspect="1" noChangeArrowheads="1"/>
          </p:cNvPicPr>
          <p:nvPr/>
        </p:nvPicPr>
        <p:blipFill>
          <a:blip r:embed="rId4" cstate="print"/>
          <a:srcRect/>
          <a:stretch>
            <a:fillRect/>
          </a:stretch>
        </p:blipFill>
        <p:spPr bwMode="auto">
          <a:xfrm>
            <a:off x="582613" y="1189038"/>
            <a:ext cx="3062287" cy="485775"/>
          </a:xfrm>
          <a:prstGeom prst="rect">
            <a:avLst/>
          </a:prstGeom>
          <a:noFill/>
          <a:ln w="9525">
            <a:noFill/>
            <a:miter lim="800000"/>
            <a:headEnd/>
            <a:tailEnd/>
          </a:ln>
        </p:spPr>
      </p:pic>
      <p:grpSp>
        <p:nvGrpSpPr>
          <p:cNvPr id="26630" name="グループ化 207"/>
          <p:cNvGrpSpPr>
            <a:grpSpLocks/>
          </p:cNvGrpSpPr>
          <p:nvPr/>
        </p:nvGrpSpPr>
        <p:grpSpPr bwMode="auto">
          <a:xfrm>
            <a:off x="4027488" y="3429000"/>
            <a:ext cx="2195512" cy="1327150"/>
            <a:chOff x="3595460" y="1514958"/>
            <a:chExt cx="1730424" cy="1800200"/>
          </a:xfrm>
        </p:grpSpPr>
        <p:sp>
          <p:nvSpPr>
            <p:cNvPr id="209" name="環状矢印 208"/>
            <p:cNvSpPr/>
            <p:nvPr/>
          </p:nvSpPr>
          <p:spPr>
            <a:xfrm>
              <a:off x="3595460" y="1514958"/>
              <a:ext cx="1730424" cy="1800200"/>
            </a:xfrm>
            <a:prstGeom prst="circularArrow">
              <a:avLst>
                <a:gd name="adj1" fmla="val 12500"/>
                <a:gd name="adj2" fmla="val 747741"/>
                <a:gd name="adj3" fmla="val 20457681"/>
                <a:gd name="adj4" fmla="val 50053"/>
                <a:gd name="adj5" fmla="val 12500"/>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210" name="テキスト ボックス 209"/>
            <p:cNvSpPr txBox="1"/>
            <p:nvPr/>
          </p:nvSpPr>
          <p:spPr>
            <a:xfrm>
              <a:off x="3918272" y="1999462"/>
              <a:ext cx="1152365" cy="1003461"/>
            </a:xfrm>
            <a:prstGeom prst="rect">
              <a:avLst/>
            </a:prstGeom>
            <a:noFill/>
          </p:spPr>
          <p:txBody>
            <a:bodyPr>
              <a:spAutoFit/>
            </a:bodyPr>
            <a:lstStyle/>
            <a:p>
              <a:pPr algn="ctr" fontAlgn="auto">
                <a:spcBef>
                  <a:spcPts val="0"/>
                </a:spcBef>
                <a:spcAft>
                  <a:spcPts val="0"/>
                </a:spcAft>
                <a:defRPr/>
              </a:pPr>
              <a:r>
                <a:rPr kumimoji="0" lang="ja-JP" altLang="en-US" sz="1400" b="1" kern="0" dirty="0">
                  <a:solidFill>
                    <a:srgbClr val="C00000"/>
                  </a:solidFill>
                  <a:latin typeface="Meiryo UI" pitchFamily="50" charset="-128"/>
                  <a:ea typeface="Meiryo UI" pitchFamily="50" charset="-128"/>
                  <a:cs typeface="Meiryo UI" pitchFamily="50" charset="-128"/>
                </a:rPr>
                <a:t>大学システムを</a:t>
              </a:r>
              <a:endParaRPr kumimoji="0" lang="en-US" altLang="ja-JP" sz="1400" b="1" kern="0" dirty="0">
                <a:solidFill>
                  <a:srgbClr val="C00000"/>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1400" b="1" kern="0" dirty="0">
                  <a:solidFill>
                    <a:srgbClr val="C00000"/>
                  </a:solidFill>
                  <a:latin typeface="Meiryo UI" pitchFamily="50" charset="-128"/>
                  <a:ea typeface="Meiryo UI" pitchFamily="50" charset="-128"/>
                  <a:cs typeface="Meiryo UI" pitchFamily="50" charset="-128"/>
                </a:rPr>
                <a:t>全て</a:t>
              </a:r>
              <a:r>
                <a:rPr kumimoji="0" lang="en-US" altLang="ja-JP" sz="1400" b="1" kern="0" dirty="0">
                  <a:solidFill>
                    <a:srgbClr val="C00000"/>
                  </a:solidFill>
                  <a:latin typeface="Meiryo UI" pitchFamily="50" charset="-128"/>
                  <a:ea typeface="Meiryo UI" pitchFamily="50" charset="-128"/>
                  <a:cs typeface="Meiryo UI" pitchFamily="50" charset="-128"/>
                </a:rPr>
                <a:t>GAKUEN</a:t>
              </a:r>
              <a:r>
                <a:rPr kumimoji="0" lang="ja-JP" altLang="en-US" sz="1400" b="1" kern="0" dirty="0">
                  <a:solidFill>
                    <a:srgbClr val="C00000"/>
                  </a:solidFill>
                  <a:latin typeface="Meiryo UI" pitchFamily="50" charset="-128"/>
                  <a:ea typeface="Meiryo UI" pitchFamily="50" charset="-128"/>
                  <a:cs typeface="Meiryo UI" pitchFamily="50" charset="-128"/>
                </a:rPr>
                <a:t>で実現</a:t>
              </a:r>
              <a:endParaRPr kumimoji="0" lang="en-US" altLang="ja-JP" sz="1400" b="1" kern="0" dirty="0">
                <a:solidFill>
                  <a:srgbClr val="C00000"/>
                </a:solidFill>
                <a:latin typeface="Meiryo UI" pitchFamily="50" charset="-128"/>
                <a:ea typeface="Meiryo UI" pitchFamily="50" charset="-128"/>
                <a:cs typeface="Meiryo UI" pitchFamily="50" charset="-128"/>
              </a:endParaRPr>
            </a:p>
          </p:txBody>
        </p:sp>
      </p:grpSp>
      <p:sp>
        <p:nvSpPr>
          <p:cNvPr id="211" name="正方形/長方形 210"/>
          <p:cNvSpPr/>
          <p:nvPr/>
        </p:nvSpPr>
        <p:spPr>
          <a:xfrm>
            <a:off x="811213" y="1562100"/>
            <a:ext cx="2160587" cy="170815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212" name="正方形/長方形 211"/>
          <p:cNvSpPr/>
          <p:nvPr/>
        </p:nvSpPr>
        <p:spPr>
          <a:xfrm>
            <a:off x="3116263" y="1562100"/>
            <a:ext cx="2160587" cy="63976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213" name="正方形/長方形 212"/>
          <p:cNvSpPr/>
          <p:nvPr/>
        </p:nvSpPr>
        <p:spPr>
          <a:xfrm>
            <a:off x="5359400" y="1549400"/>
            <a:ext cx="2160587" cy="98742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214" name="正方形/長方形 213"/>
          <p:cNvSpPr/>
          <p:nvPr/>
        </p:nvSpPr>
        <p:spPr>
          <a:xfrm>
            <a:off x="884238" y="1831975"/>
            <a:ext cx="935037" cy="287338"/>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lang="ja-JP" altLang="en-US" sz="1100" kern="0" dirty="0">
                <a:solidFill>
                  <a:sysClr val="windowText" lastClr="000000"/>
                </a:solidFill>
                <a:latin typeface="Meiryo UI" pitchFamily="50" charset="-128"/>
                <a:ea typeface="Meiryo UI" pitchFamily="50" charset="-128"/>
                <a:cs typeface="Meiryo UI" pitchFamily="50" charset="-128"/>
              </a:rPr>
              <a:t>教務</a:t>
            </a:r>
          </a:p>
        </p:txBody>
      </p:sp>
      <p:sp>
        <p:nvSpPr>
          <p:cNvPr id="215" name="正方形/長方形 214"/>
          <p:cNvSpPr/>
          <p:nvPr/>
        </p:nvSpPr>
        <p:spPr>
          <a:xfrm>
            <a:off x="1952625" y="1831975"/>
            <a:ext cx="936625" cy="287338"/>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lang="ja-JP" altLang="en-US" sz="1100" kern="0" dirty="0">
                <a:solidFill>
                  <a:sysClr val="windowText" lastClr="000000"/>
                </a:solidFill>
                <a:latin typeface="Meiryo UI" pitchFamily="50" charset="-128"/>
                <a:ea typeface="Meiryo UI" pitchFamily="50" charset="-128"/>
                <a:cs typeface="Meiryo UI" pitchFamily="50" charset="-128"/>
              </a:rPr>
              <a:t>就職</a:t>
            </a:r>
          </a:p>
        </p:txBody>
      </p:sp>
      <p:sp>
        <p:nvSpPr>
          <p:cNvPr id="216" name="正方形/長方形 215"/>
          <p:cNvSpPr/>
          <p:nvPr/>
        </p:nvSpPr>
        <p:spPr>
          <a:xfrm>
            <a:off x="884238" y="2201863"/>
            <a:ext cx="935037" cy="288925"/>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lang="ja-JP" altLang="en-US" sz="1100" kern="0" dirty="0">
                <a:solidFill>
                  <a:sysClr val="windowText" lastClr="000000"/>
                </a:solidFill>
                <a:latin typeface="Meiryo UI" pitchFamily="50" charset="-128"/>
                <a:ea typeface="Meiryo UI" pitchFamily="50" charset="-128"/>
                <a:cs typeface="Meiryo UI" pitchFamily="50" charset="-128"/>
              </a:rPr>
              <a:t>教室</a:t>
            </a:r>
          </a:p>
        </p:txBody>
      </p:sp>
      <p:sp>
        <p:nvSpPr>
          <p:cNvPr id="217" name="正方形/長方形 216"/>
          <p:cNvSpPr/>
          <p:nvPr/>
        </p:nvSpPr>
        <p:spPr>
          <a:xfrm>
            <a:off x="1952625" y="2201863"/>
            <a:ext cx="936625" cy="288925"/>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lang="ja-JP" altLang="en-US" sz="1100" kern="0" dirty="0">
                <a:solidFill>
                  <a:sysClr val="windowText" lastClr="000000"/>
                </a:solidFill>
                <a:latin typeface="Meiryo UI" pitchFamily="50" charset="-128"/>
                <a:ea typeface="Meiryo UI" pitchFamily="50" charset="-128"/>
                <a:cs typeface="Meiryo UI" pitchFamily="50" charset="-128"/>
              </a:rPr>
              <a:t>面談</a:t>
            </a:r>
          </a:p>
        </p:txBody>
      </p:sp>
      <p:sp>
        <p:nvSpPr>
          <p:cNvPr id="218" name="正方形/長方形 217"/>
          <p:cNvSpPr/>
          <p:nvPr/>
        </p:nvSpPr>
        <p:spPr>
          <a:xfrm>
            <a:off x="3198813" y="1828800"/>
            <a:ext cx="935037" cy="288925"/>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学生</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19" name="正方形/長方形 218"/>
          <p:cNvSpPr/>
          <p:nvPr/>
        </p:nvSpPr>
        <p:spPr>
          <a:xfrm>
            <a:off x="4267200" y="1828800"/>
            <a:ext cx="936625" cy="288925"/>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マイステップ</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20" name="正方形/長方形 219"/>
          <p:cNvSpPr/>
          <p:nvPr/>
        </p:nvSpPr>
        <p:spPr>
          <a:xfrm>
            <a:off x="5449887" y="1816100"/>
            <a:ext cx="936625" cy="287338"/>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授業</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21" name="正方形/長方形 220"/>
          <p:cNvSpPr/>
          <p:nvPr/>
        </p:nvSpPr>
        <p:spPr>
          <a:xfrm>
            <a:off x="6519862" y="1816100"/>
            <a:ext cx="935038" cy="287338"/>
          </a:xfrm>
          <a:prstGeom prst="rect">
            <a:avLst/>
          </a:prstGeom>
          <a:solidFill>
            <a:sysClr val="window" lastClr="FFFFFF"/>
          </a:solidFill>
          <a:ln w="25400" cap="flat" cmpd="sng" algn="ctr">
            <a:solidFill>
              <a:srgbClr val="4F81BD"/>
            </a:solidFill>
            <a:prstDash val="solid"/>
          </a:ln>
          <a:effectLst/>
        </p:spPr>
        <p:txBody>
          <a:bodyPr anchor="ctr"/>
          <a:lstStyle/>
          <a:p>
            <a:pPr algn="ctr" fontAlgn="auto">
              <a:spcBef>
                <a:spcPts val="0"/>
              </a:spcBef>
              <a:spcAft>
                <a:spcPts val="0"/>
              </a:spcAft>
              <a:defRPr/>
            </a:pPr>
            <a:r>
              <a:rPr lang="en-US" altLang="ja-JP" sz="1100" kern="0" dirty="0">
                <a:solidFill>
                  <a:sysClr val="windowText" lastClr="000000"/>
                </a:solidFill>
                <a:latin typeface="Meiryo UI" pitchFamily="50" charset="-128"/>
                <a:ea typeface="Meiryo UI" pitchFamily="50" charset="-128"/>
                <a:cs typeface="Meiryo UI" pitchFamily="50" charset="-128"/>
              </a:rPr>
              <a:t>IC</a:t>
            </a:r>
            <a:r>
              <a:rPr lang="ja-JP" altLang="en-US" sz="1100" kern="0" dirty="0">
                <a:solidFill>
                  <a:sysClr val="windowText" lastClr="000000"/>
                </a:solidFill>
                <a:latin typeface="Meiryo UI" pitchFamily="50" charset="-128"/>
                <a:ea typeface="Meiryo UI" pitchFamily="50" charset="-128"/>
                <a:cs typeface="Meiryo UI" pitchFamily="50" charset="-128"/>
              </a:rPr>
              <a:t>出欠</a:t>
            </a:r>
          </a:p>
        </p:txBody>
      </p:sp>
      <p:sp>
        <p:nvSpPr>
          <p:cNvPr id="222" name="正方形/長方形 221"/>
          <p:cNvSpPr/>
          <p:nvPr/>
        </p:nvSpPr>
        <p:spPr>
          <a:xfrm>
            <a:off x="5449887" y="2185988"/>
            <a:ext cx="936625" cy="288925"/>
          </a:xfrm>
          <a:prstGeom prst="rect">
            <a:avLst/>
          </a:prstGeom>
          <a:solidFill>
            <a:schemeClr val="bg1"/>
          </a:solidFill>
          <a:ln w="25400" cap="flat" cmpd="sng" algn="ctr">
            <a:solidFill>
              <a:srgbClr val="4F81BD"/>
            </a:solidFill>
            <a:prstDash val="solid"/>
          </a:ln>
          <a:effectLst/>
        </p:spPr>
        <p:txBody>
          <a:bodyPr anchor="ctr"/>
          <a:lstStyle/>
          <a:p>
            <a:pPr algn="ctr" fontAlgn="auto">
              <a:spcBef>
                <a:spcPts val="0"/>
              </a:spcBef>
              <a:spcAft>
                <a:spcPts val="0"/>
              </a:spcAft>
              <a:defRPr/>
            </a:pPr>
            <a:r>
              <a:rPr lang="ja-JP" altLang="en-US" sz="1100" kern="0" dirty="0" smtClean="0">
                <a:solidFill>
                  <a:sysClr val="windowText" lastClr="000000"/>
                </a:solidFill>
                <a:latin typeface="Meiryo UI" pitchFamily="50" charset="-128"/>
                <a:ea typeface="Meiryo UI" pitchFamily="50" charset="-128"/>
                <a:cs typeface="Meiryo UI" pitchFamily="50" charset="-128"/>
              </a:rPr>
              <a:t>小テスト</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23" name="正方形/長方形 222"/>
          <p:cNvSpPr/>
          <p:nvPr/>
        </p:nvSpPr>
        <p:spPr>
          <a:xfrm>
            <a:off x="6519862" y="2185988"/>
            <a:ext cx="935038" cy="288925"/>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教員業績</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24" name="テキスト ボックス 223"/>
          <p:cNvSpPr txBox="1"/>
          <p:nvPr/>
        </p:nvSpPr>
        <p:spPr>
          <a:xfrm>
            <a:off x="1055688" y="1565275"/>
            <a:ext cx="1752600" cy="277813"/>
          </a:xfrm>
          <a:prstGeom prst="rect">
            <a:avLst/>
          </a:prstGeom>
          <a:noFill/>
        </p:spPr>
        <p:txBody>
          <a:bodyPr>
            <a:spAutoFit/>
          </a:bodyPr>
          <a:lstStyle/>
          <a:p>
            <a:pPr algn="ctr" fontAlgn="auto">
              <a:spcBef>
                <a:spcPts val="0"/>
              </a:spcBef>
              <a:spcAft>
                <a:spcPts val="0"/>
              </a:spcAft>
              <a:defRPr/>
            </a:pPr>
            <a:r>
              <a:rPr lang="ja-JP" altLang="en-US" sz="1200" b="1" kern="0" dirty="0">
                <a:solidFill>
                  <a:srgbClr val="0070C0"/>
                </a:solidFill>
                <a:latin typeface="Meiryo UI" pitchFamily="50" charset="-128"/>
                <a:ea typeface="Meiryo UI" pitchFamily="50" charset="-128"/>
                <a:cs typeface="Meiryo UI" pitchFamily="50" charset="-128"/>
              </a:rPr>
              <a:t>学生生活支援</a:t>
            </a:r>
          </a:p>
        </p:txBody>
      </p:sp>
      <p:sp>
        <p:nvSpPr>
          <p:cNvPr id="225" name="テキスト ボックス 224"/>
          <p:cNvSpPr txBox="1"/>
          <p:nvPr/>
        </p:nvSpPr>
        <p:spPr>
          <a:xfrm>
            <a:off x="3328988" y="1573213"/>
            <a:ext cx="1754187" cy="277812"/>
          </a:xfrm>
          <a:prstGeom prst="rect">
            <a:avLst/>
          </a:prstGeom>
          <a:noFill/>
        </p:spPr>
        <p:txBody>
          <a:bodyPr>
            <a:spAutoFit/>
          </a:bodyPr>
          <a:lstStyle/>
          <a:p>
            <a:pPr algn="ctr" fontAlgn="auto">
              <a:spcBef>
                <a:spcPts val="0"/>
              </a:spcBef>
              <a:spcAft>
                <a:spcPts val="0"/>
              </a:spcAft>
              <a:defRPr/>
            </a:pPr>
            <a:r>
              <a:rPr kumimoji="0" lang="ja-JP" altLang="en-US" sz="1200" b="1" kern="0" dirty="0">
                <a:solidFill>
                  <a:srgbClr val="0070C0"/>
                </a:solidFill>
                <a:latin typeface="Meiryo UI" pitchFamily="50" charset="-128"/>
                <a:ea typeface="Meiryo UI" pitchFamily="50" charset="-128"/>
                <a:cs typeface="Meiryo UI" pitchFamily="50" charset="-128"/>
              </a:rPr>
              <a:t>就業力育成</a:t>
            </a:r>
            <a:r>
              <a:rPr lang="ja-JP" altLang="en-US" sz="1200" b="1" kern="0" dirty="0">
                <a:solidFill>
                  <a:srgbClr val="0070C0"/>
                </a:solidFill>
                <a:latin typeface="Meiryo UI" pitchFamily="50" charset="-128"/>
                <a:ea typeface="Meiryo UI" pitchFamily="50" charset="-128"/>
                <a:cs typeface="Meiryo UI" pitchFamily="50" charset="-128"/>
              </a:rPr>
              <a:t>支援</a:t>
            </a:r>
          </a:p>
        </p:txBody>
      </p:sp>
      <p:sp>
        <p:nvSpPr>
          <p:cNvPr id="226" name="テキスト ボックス 225"/>
          <p:cNvSpPr txBox="1"/>
          <p:nvPr/>
        </p:nvSpPr>
        <p:spPr>
          <a:xfrm>
            <a:off x="5605462" y="1558925"/>
            <a:ext cx="1752600" cy="276225"/>
          </a:xfrm>
          <a:prstGeom prst="rect">
            <a:avLst/>
          </a:prstGeom>
          <a:noFill/>
        </p:spPr>
        <p:txBody>
          <a:bodyPr>
            <a:spAutoFit/>
          </a:bodyPr>
          <a:lstStyle/>
          <a:p>
            <a:pPr algn="ctr" fontAlgn="auto">
              <a:spcBef>
                <a:spcPts val="0"/>
              </a:spcBef>
              <a:spcAft>
                <a:spcPts val="0"/>
              </a:spcAft>
              <a:defRPr/>
            </a:pPr>
            <a:r>
              <a:rPr lang="ja-JP" altLang="en-US" sz="1200" b="1" kern="0" dirty="0">
                <a:solidFill>
                  <a:srgbClr val="0070C0"/>
                </a:solidFill>
                <a:latin typeface="Meiryo UI" pitchFamily="50" charset="-128"/>
                <a:ea typeface="Meiryo UI" pitchFamily="50" charset="-128"/>
                <a:cs typeface="Meiryo UI" pitchFamily="50" charset="-128"/>
              </a:rPr>
              <a:t>授業支援</a:t>
            </a:r>
          </a:p>
        </p:txBody>
      </p:sp>
      <p:sp>
        <p:nvSpPr>
          <p:cNvPr id="227" name="正方形/長方形 226"/>
          <p:cNvSpPr/>
          <p:nvPr/>
        </p:nvSpPr>
        <p:spPr>
          <a:xfrm>
            <a:off x="1035050" y="5465763"/>
            <a:ext cx="4211638" cy="98742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228" name="正方形/長方形 227"/>
          <p:cNvSpPr/>
          <p:nvPr/>
        </p:nvSpPr>
        <p:spPr>
          <a:xfrm>
            <a:off x="1106488" y="5735638"/>
            <a:ext cx="936625" cy="287337"/>
          </a:xfrm>
          <a:prstGeom prst="rect">
            <a:avLst/>
          </a:prstGeom>
          <a:solidFill>
            <a:schemeClr val="bg1"/>
          </a:solidFill>
          <a:ln w="25400" cap="flat" cmpd="sng" algn="ctr">
            <a:solidFill>
              <a:srgbClr val="92D050"/>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入試</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29" name="正方形/長方形 228"/>
          <p:cNvSpPr/>
          <p:nvPr/>
        </p:nvSpPr>
        <p:spPr>
          <a:xfrm>
            <a:off x="2125663" y="5735638"/>
            <a:ext cx="936625" cy="287337"/>
          </a:xfrm>
          <a:prstGeom prst="rect">
            <a:avLst/>
          </a:prstGeom>
          <a:solidFill>
            <a:schemeClr val="bg1"/>
          </a:solidFill>
          <a:ln w="25400" cap="flat" cmpd="sng" algn="ctr">
            <a:solidFill>
              <a:srgbClr val="92D050"/>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教務</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30" name="正方形/長方形 229"/>
          <p:cNvSpPr/>
          <p:nvPr/>
        </p:nvSpPr>
        <p:spPr>
          <a:xfrm>
            <a:off x="1106488" y="6107113"/>
            <a:ext cx="936625" cy="287337"/>
          </a:xfrm>
          <a:prstGeom prst="rect">
            <a:avLst/>
          </a:prstGeom>
          <a:solidFill>
            <a:schemeClr val="bg1"/>
          </a:solidFill>
          <a:ln w="25400" cap="flat" cmpd="sng" algn="ctr">
            <a:solidFill>
              <a:srgbClr val="92D050"/>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校友会</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31" name="テキスト ボックス 230"/>
          <p:cNvSpPr txBox="1"/>
          <p:nvPr/>
        </p:nvSpPr>
        <p:spPr>
          <a:xfrm>
            <a:off x="2330450" y="5468938"/>
            <a:ext cx="1754188" cy="277812"/>
          </a:xfrm>
          <a:prstGeom prst="rect">
            <a:avLst/>
          </a:prstGeom>
          <a:noFill/>
        </p:spPr>
        <p:txBody>
          <a:bodyPr>
            <a:spAutoFit/>
          </a:bodyPr>
          <a:lstStyle/>
          <a:p>
            <a:pPr algn="ctr" fontAlgn="auto">
              <a:spcBef>
                <a:spcPts val="0"/>
              </a:spcBef>
              <a:spcAft>
                <a:spcPts val="0"/>
              </a:spcAft>
              <a:defRPr/>
            </a:pPr>
            <a:r>
              <a:rPr lang="ja-JP" altLang="en-US" sz="1200" b="1" kern="0" dirty="0">
                <a:solidFill>
                  <a:srgbClr val="00B050"/>
                </a:solidFill>
                <a:latin typeface="Meiryo UI" pitchFamily="50" charset="-128"/>
                <a:ea typeface="Meiryo UI" pitchFamily="50" charset="-128"/>
                <a:cs typeface="Meiryo UI" pitchFamily="50" charset="-128"/>
              </a:rPr>
              <a:t>学　務</a:t>
            </a:r>
          </a:p>
        </p:txBody>
      </p:sp>
      <p:sp>
        <p:nvSpPr>
          <p:cNvPr id="234" name="正方形/長方形 233"/>
          <p:cNvSpPr/>
          <p:nvPr/>
        </p:nvSpPr>
        <p:spPr>
          <a:xfrm>
            <a:off x="3149600" y="5734050"/>
            <a:ext cx="936625" cy="287338"/>
          </a:xfrm>
          <a:prstGeom prst="rect">
            <a:avLst/>
          </a:prstGeom>
          <a:solidFill>
            <a:schemeClr val="bg1"/>
          </a:solidFill>
          <a:ln w="25400" cap="flat" cmpd="sng" algn="ctr">
            <a:solidFill>
              <a:srgbClr val="92D050"/>
            </a:solidFill>
            <a:prstDash val="solid"/>
          </a:ln>
          <a:effectLst/>
        </p:spPr>
        <p:txBody>
          <a:bodyPr anchor="ctr"/>
          <a:lstStyle/>
          <a:p>
            <a:pPr algn="ctr" fontAlgn="auto">
              <a:spcBef>
                <a:spcPts val="0"/>
              </a:spcBef>
              <a:spcAft>
                <a:spcPts val="0"/>
              </a:spcAft>
              <a:defRPr/>
            </a:pPr>
            <a:r>
              <a:rPr lang="ja-JP" altLang="en-US" sz="1100" kern="0" dirty="0">
                <a:solidFill>
                  <a:sysClr val="windowText" lastClr="000000"/>
                </a:solidFill>
                <a:latin typeface="Meiryo UI" pitchFamily="50" charset="-128"/>
                <a:ea typeface="Meiryo UI" pitchFamily="50" charset="-128"/>
                <a:cs typeface="Meiryo UI" pitchFamily="50" charset="-128"/>
              </a:rPr>
              <a:t>就職</a:t>
            </a:r>
          </a:p>
        </p:txBody>
      </p:sp>
      <p:sp>
        <p:nvSpPr>
          <p:cNvPr id="235" name="正方形/長方形 234"/>
          <p:cNvSpPr/>
          <p:nvPr/>
        </p:nvSpPr>
        <p:spPr>
          <a:xfrm>
            <a:off x="3149600" y="6088063"/>
            <a:ext cx="936625" cy="288925"/>
          </a:xfrm>
          <a:prstGeom prst="rect">
            <a:avLst/>
          </a:prstGeom>
          <a:solidFill>
            <a:schemeClr val="bg1"/>
          </a:solidFill>
          <a:ln w="25400" cap="flat" cmpd="sng" algn="ctr">
            <a:solidFill>
              <a:srgbClr val="9BBB59"/>
            </a:solidFill>
            <a:prstDash val="solid"/>
          </a:ln>
          <a:effectLst/>
        </p:spPr>
        <p:txBody>
          <a:bodyPr anchor="ctr"/>
          <a:lstStyle/>
          <a:p>
            <a:pPr algn="ctr" fontAlgn="auto">
              <a:spcBef>
                <a:spcPts val="0"/>
              </a:spcBef>
              <a:spcAft>
                <a:spcPts val="0"/>
              </a:spcAft>
              <a:defRPr/>
            </a:pPr>
            <a:r>
              <a:rPr kumimoji="0" lang="ja-JP" altLang="en-US" sz="950" kern="0" dirty="0">
                <a:solidFill>
                  <a:sysClr val="windowText" lastClr="000000"/>
                </a:solidFill>
                <a:latin typeface="Meiryo UI" pitchFamily="50" charset="-128"/>
                <a:ea typeface="Meiryo UI" pitchFamily="50" charset="-128"/>
                <a:cs typeface="Meiryo UI" pitchFamily="50" charset="-128"/>
              </a:rPr>
              <a:t>証明書発行機</a:t>
            </a:r>
            <a:endParaRPr lang="ja-JP" altLang="en-US" sz="950" kern="0" dirty="0">
              <a:solidFill>
                <a:sysClr val="windowText" lastClr="000000"/>
              </a:solidFill>
              <a:latin typeface="Meiryo UI" pitchFamily="50" charset="-128"/>
              <a:ea typeface="Meiryo UI" pitchFamily="50" charset="-128"/>
              <a:cs typeface="Meiryo UI" pitchFamily="50" charset="-128"/>
            </a:endParaRPr>
          </a:p>
        </p:txBody>
      </p:sp>
      <p:sp>
        <p:nvSpPr>
          <p:cNvPr id="239" name="正方形/長方形 238"/>
          <p:cNvSpPr/>
          <p:nvPr/>
        </p:nvSpPr>
        <p:spPr>
          <a:xfrm>
            <a:off x="4156075" y="5732463"/>
            <a:ext cx="935038" cy="288925"/>
          </a:xfrm>
          <a:prstGeom prst="rect">
            <a:avLst/>
          </a:prstGeom>
          <a:solidFill>
            <a:schemeClr val="bg1"/>
          </a:solidFill>
          <a:ln w="25400" cap="flat" cmpd="sng" algn="ctr">
            <a:solidFill>
              <a:srgbClr val="92D050"/>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学費</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40" name="正方形/長方形 239"/>
          <p:cNvSpPr/>
          <p:nvPr/>
        </p:nvSpPr>
        <p:spPr>
          <a:xfrm>
            <a:off x="2127250" y="6107113"/>
            <a:ext cx="935038" cy="269875"/>
          </a:xfrm>
          <a:prstGeom prst="rect">
            <a:avLst/>
          </a:prstGeom>
          <a:solidFill>
            <a:schemeClr val="bg1"/>
          </a:solidFill>
          <a:ln w="25400" cap="flat" cmpd="sng" algn="ctr">
            <a:solidFill>
              <a:srgbClr val="92D050"/>
            </a:solidFill>
            <a:prstDash val="solid"/>
          </a:ln>
          <a:effectLst/>
        </p:spPr>
        <p:txBody>
          <a:bodyPr anchor="ctr"/>
          <a:lstStyle/>
          <a:p>
            <a:pPr algn="ctr" fontAlgn="auto">
              <a:spcBef>
                <a:spcPts val="0"/>
              </a:spcBef>
              <a:spcAft>
                <a:spcPts val="0"/>
              </a:spcAft>
              <a:defRPr/>
            </a:pPr>
            <a:r>
              <a:rPr lang="en-US" altLang="ja-JP" sz="1100" kern="0" dirty="0">
                <a:solidFill>
                  <a:sysClr val="windowText" lastClr="000000"/>
                </a:solidFill>
                <a:latin typeface="Meiryo UI" pitchFamily="50" charset="-128"/>
                <a:ea typeface="Meiryo UI" pitchFamily="50" charset="-128"/>
                <a:cs typeface="Meiryo UI" pitchFamily="50" charset="-128"/>
              </a:rPr>
              <a:t>Create</a:t>
            </a:r>
            <a:r>
              <a:rPr lang="ja-JP" altLang="en-US" sz="1100" kern="0" dirty="0">
                <a:solidFill>
                  <a:sysClr val="windowText" lastClr="000000"/>
                </a:solidFill>
                <a:latin typeface="Meiryo UI" pitchFamily="50" charset="-128"/>
                <a:ea typeface="Meiryo UI" pitchFamily="50" charset="-128"/>
                <a:cs typeface="Meiryo UI" pitchFamily="50" charset="-128"/>
              </a:rPr>
              <a:t> </a:t>
            </a:r>
            <a:r>
              <a:rPr lang="en-US" altLang="ja-JP" sz="1100" kern="0" dirty="0">
                <a:solidFill>
                  <a:sysClr val="windowText" lastClr="000000"/>
                </a:solidFill>
                <a:latin typeface="Meiryo UI" pitchFamily="50" charset="-128"/>
                <a:ea typeface="Meiryo UI" pitchFamily="50" charset="-128"/>
                <a:cs typeface="Meiryo UI" pitchFamily="50" charset="-128"/>
              </a:rPr>
              <a:t>Report</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41" name="正方形/長方形 240"/>
          <p:cNvSpPr/>
          <p:nvPr/>
        </p:nvSpPr>
        <p:spPr>
          <a:xfrm>
            <a:off x="884238" y="2549525"/>
            <a:ext cx="935037" cy="288925"/>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lang="ja-JP" altLang="en-US" sz="1100" kern="0" dirty="0">
                <a:solidFill>
                  <a:sysClr val="windowText" lastClr="000000"/>
                </a:solidFill>
                <a:latin typeface="Meiryo UI" pitchFamily="50" charset="-128"/>
                <a:ea typeface="Meiryo UI" pitchFamily="50" charset="-128"/>
                <a:cs typeface="Meiryo UI" pitchFamily="50" charset="-128"/>
              </a:rPr>
              <a:t>ポータル</a:t>
            </a:r>
          </a:p>
        </p:txBody>
      </p:sp>
      <p:sp>
        <p:nvSpPr>
          <p:cNvPr id="242" name="正方形/長方形 241"/>
          <p:cNvSpPr/>
          <p:nvPr/>
        </p:nvSpPr>
        <p:spPr>
          <a:xfrm>
            <a:off x="1951038" y="2551113"/>
            <a:ext cx="936625" cy="287337"/>
          </a:xfrm>
          <a:prstGeom prst="rect">
            <a:avLst/>
          </a:prstGeom>
          <a:solidFill>
            <a:schemeClr val="bg1"/>
          </a:solidFill>
          <a:ln w="25400" cap="flat" cmpd="sng" algn="ctr">
            <a:solidFill>
              <a:srgbClr val="0070C0"/>
            </a:solidFill>
            <a:prstDash val="solid"/>
          </a:ln>
          <a:effectLst/>
        </p:spPr>
        <p:txBody>
          <a:bodyPr anchor="ctr"/>
          <a:lstStyle/>
          <a:p>
            <a:pPr algn="ctr" fontAlgn="auto">
              <a:spcBef>
                <a:spcPts val="0"/>
              </a:spcBef>
              <a:spcAft>
                <a:spcPts val="0"/>
              </a:spcAft>
              <a:defRPr/>
            </a:pPr>
            <a:r>
              <a:rPr lang="ja-JP" altLang="en-US" sz="1100" kern="0" dirty="0">
                <a:solidFill>
                  <a:sysClr val="windowText" lastClr="000000"/>
                </a:solidFill>
                <a:latin typeface="Meiryo UI" pitchFamily="50" charset="-128"/>
                <a:ea typeface="Meiryo UI" pitchFamily="50" charset="-128"/>
                <a:cs typeface="Meiryo UI" pitchFamily="50" charset="-128"/>
              </a:rPr>
              <a:t>モバイル</a:t>
            </a:r>
          </a:p>
        </p:txBody>
      </p:sp>
      <p:sp>
        <p:nvSpPr>
          <p:cNvPr id="244" name="角丸四角形 243"/>
          <p:cNvSpPr/>
          <p:nvPr/>
        </p:nvSpPr>
        <p:spPr>
          <a:xfrm>
            <a:off x="588963" y="1160463"/>
            <a:ext cx="7075487" cy="2265362"/>
          </a:xfrm>
          <a:prstGeom prst="roundRect">
            <a:avLst/>
          </a:prstGeom>
          <a:noFill/>
          <a:ln w="38100" cap="flat" cmpd="sng" algn="ctr">
            <a:solidFill>
              <a:srgbClr val="4F81BD"/>
            </a:solidFill>
            <a:prstDash val="solid"/>
          </a:ln>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245" name="角丸四角形 244"/>
          <p:cNvSpPr/>
          <p:nvPr/>
        </p:nvSpPr>
        <p:spPr>
          <a:xfrm>
            <a:off x="582613" y="5092700"/>
            <a:ext cx="7051675" cy="1446213"/>
          </a:xfrm>
          <a:prstGeom prst="roundRect">
            <a:avLst/>
          </a:prstGeom>
          <a:noFill/>
          <a:ln w="38100" cap="flat" cmpd="sng" algn="ctr">
            <a:solidFill>
              <a:srgbClr val="9BBB59"/>
            </a:solidFill>
            <a:prstDash val="solid"/>
          </a:ln>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246" name="フローチャート : 磁気ディスク 245"/>
          <p:cNvSpPr/>
          <p:nvPr/>
        </p:nvSpPr>
        <p:spPr>
          <a:xfrm>
            <a:off x="2557463" y="4300538"/>
            <a:ext cx="1527175" cy="792162"/>
          </a:xfrm>
          <a:prstGeom prst="flowChartMagneticDisk">
            <a:avLst/>
          </a:prstGeom>
          <a:solidFill>
            <a:srgbClr val="9BBB59"/>
          </a:solidFill>
          <a:ln w="12700" cap="flat" cmpd="sng" algn="ctr">
            <a:solidFill>
              <a:srgbClr val="9BBB59">
                <a:shade val="50000"/>
              </a:srgbClr>
            </a:solidFill>
            <a:prstDash val="solid"/>
          </a:ln>
          <a:effectLst/>
        </p:spPr>
        <p:txBody>
          <a:bodyPr/>
          <a:lstStyle/>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総合管理</a:t>
            </a:r>
            <a:endParaRPr kumimoji="0" lang="en-US" altLang="ja-JP" sz="1200" kern="0" dirty="0">
              <a:solidFill>
                <a:sysClr val="window" lastClr="FFFFFF"/>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データベース</a:t>
            </a:r>
            <a:endParaRPr lang="en-US" altLang="ja-JP" sz="1200" kern="0" dirty="0">
              <a:solidFill>
                <a:sysClr val="window" lastClr="FFFFFF"/>
              </a:solidFill>
              <a:latin typeface="Meiryo UI" pitchFamily="50" charset="-128"/>
              <a:ea typeface="Meiryo UI" pitchFamily="50" charset="-128"/>
              <a:cs typeface="Meiryo UI" pitchFamily="50" charset="-128"/>
            </a:endParaRPr>
          </a:p>
        </p:txBody>
      </p:sp>
      <p:sp>
        <p:nvSpPr>
          <p:cNvPr id="26665" name="テキスト ボックス 246"/>
          <p:cNvSpPr txBox="1">
            <a:spLocks noChangeArrowheads="1"/>
          </p:cNvSpPr>
          <p:nvPr/>
        </p:nvSpPr>
        <p:spPr bwMode="auto">
          <a:xfrm>
            <a:off x="3652838" y="1241425"/>
            <a:ext cx="1839912" cy="307975"/>
          </a:xfrm>
          <a:prstGeom prst="rect">
            <a:avLst/>
          </a:prstGeom>
          <a:noFill/>
          <a:ln w="9525">
            <a:noFill/>
            <a:miter lim="800000"/>
            <a:headEnd/>
            <a:tailEnd/>
          </a:ln>
        </p:spPr>
        <p:txBody>
          <a:bodyPr>
            <a:spAutoFit/>
          </a:bodyPr>
          <a:lstStyle/>
          <a:p>
            <a:pPr algn="l"/>
            <a:r>
              <a:rPr lang="ja-JP" altLang="en-US" sz="1400">
                <a:latin typeface="Meiryo UI" pitchFamily="50" charset="-128"/>
                <a:ea typeface="Meiryo UI" pitchFamily="50" charset="-128"/>
                <a:cs typeface="Meiryo UI" pitchFamily="50" charset="-128"/>
              </a:rPr>
              <a:t>ポータルシステム</a:t>
            </a:r>
            <a:endParaRPr lang="en-US" altLang="ja-JP" sz="1400">
              <a:latin typeface="Meiryo UI" pitchFamily="50" charset="-128"/>
              <a:ea typeface="Meiryo UI" pitchFamily="50" charset="-128"/>
              <a:cs typeface="Meiryo UI" pitchFamily="50" charset="-128"/>
            </a:endParaRPr>
          </a:p>
        </p:txBody>
      </p:sp>
      <p:sp>
        <p:nvSpPr>
          <p:cNvPr id="26666" name="テキスト ボックス 247"/>
          <p:cNvSpPr txBox="1">
            <a:spLocks noChangeArrowheads="1"/>
          </p:cNvSpPr>
          <p:nvPr/>
        </p:nvSpPr>
        <p:spPr bwMode="auto">
          <a:xfrm>
            <a:off x="2400300" y="5148263"/>
            <a:ext cx="1838325" cy="307975"/>
          </a:xfrm>
          <a:prstGeom prst="rect">
            <a:avLst/>
          </a:prstGeom>
          <a:noFill/>
          <a:ln w="9525">
            <a:noFill/>
            <a:miter lim="800000"/>
            <a:headEnd/>
            <a:tailEnd/>
          </a:ln>
        </p:spPr>
        <p:txBody>
          <a:bodyPr>
            <a:spAutoFit/>
          </a:bodyPr>
          <a:lstStyle/>
          <a:p>
            <a:pPr algn="l"/>
            <a:r>
              <a:rPr lang="ja-JP" altLang="en-US" sz="1400">
                <a:latin typeface="Meiryo UI" pitchFamily="50" charset="-128"/>
                <a:ea typeface="Meiryo UI" pitchFamily="50" charset="-128"/>
                <a:cs typeface="Meiryo UI" pitchFamily="50" charset="-128"/>
              </a:rPr>
              <a:t>事務システム</a:t>
            </a:r>
            <a:endParaRPr lang="en-US" altLang="ja-JP" sz="1400">
              <a:latin typeface="Meiryo UI" pitchFamily="50" charset="-128"/>
              <a:ea typeface="Meiryo UI" pitchFamily="50" charset="-128"/>
              <a:cs typeface="Meiryo UI" pitchFamily="50" charset="-128"/>
            </a:endParaRPr>
          </a:p>
        </p:txBody>
      </p:sp>
      <p:grpSp>
        <p:nvGrpSpPr>
          <p:cNvPr id="26668" name="グループ化 261"/>
          <p:cNvGrpSpPr>
            <a:grpSpLocks/>
          </p:cNvGrpSpPr>
          <p:nvPr/>
        </p:nvGrpSpPr>
        <p:grpSpPr bwMode="auto">
          <a:xfrm>
            <a:off x="6192838" y="1160463"/>
            <a:ext cx="3205162" cy="2984500"/>
            <a:chOff x="5808611" y="2148688"/>
            <a:chExt cx="3204178" cy="2919878"/>
          </a:xfrm>
        </p:grpSpPr>
        <p:sp>
          <p:nvSpPr>
            <p:cNvPr id="263" name="角丸四角形 262"/>
            <p:cNvSpPr/>
            <p:nvPr/>
          </p:nvSpPr>
          <p:spPr>
            <a:xfrm>
              <a:off x="7392450" y="2148688"/>
              <a:ext cx="1620339" cy="1727077"/>
            </a:xfrm>
            <a:prstGeom prst="roundRect">
              <a:avLst/>
            </a:prstGeom>
            <a:solidFill>
              <a:srgbClr val="FFFFCC"/>
            </a:solidFill>
            <a:ln w="38100" cap="flat" cmpd="sng" algn="ctr">
              <a:solidFill>
                <a:srgbClr val="FFCC66"/>
              </a:solidFill>
              <a:prstDash val="solid"/>
            </a:ln>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264" name="フローチャート : 磁気ディスク 263"/>
            <p:cNvSpPr>
              <a:spLocks noChangeAspect="1"/>
            </p:cNvSpPr>
            <p:nvPr/>
          </p:nvSpPr>
          <p:spPr>
            <a:xfrm>
              <a:off x="5808611" y="4274918"/>
              <a:ext cx="1441007" cy="793648"/>
            </a:xfrm>
            <a:prstGeom prst="flowChartMagneticDisk">
              <a:avLst/>
            </a:prstGeom>
            <a:solidFill>
              <a:srgbClr val="F79646"/>
            </a:solidFill>
            <a:ln w="12700" cap="flat" cmpd="sng" algn="ctr">
              <a:solidFill>
                <a:srgbClr val="F79646">
                  <a:shade val="50000"/>
                </a:srgbClr>
              </a:solidFill>
              <a:prstDash val="solid"/>
            </a:ln>
            <a:effectLst/>
          </p:spPr>
          <p:txBody>
            <a:bodyPr/>
            <a:lstStyle/>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教育</a:t>
              </a:r>
              <a:r>
                <a:rPr lang="ja-JP" altLang="en-US" sz="1200" kern="0" dirty="0">
                  <a:solidFill>
                    <a:sysClr val="window" lastClr="FFFFFF"/>
                  </a:solidFill>
                  <a:latin typeface="Meiryo UI" pitchFamily="50" charset="-128"/>
                  <a:ea typeface="Meiryo UI" pitchFamily="50" charset="-128"/>
                  <a:cs typeface="Meiryo UI" pitchFamily="50" charset="-128"/>
                </a:rPr>
                <a:t>支援</a:t>
              </a:r>
              <a:endParaRPr lang="en-US" altLang="ja-JP" sz="1200" kern="0" dirty="0">
                <a:solidFill>
                  <a:sysClr val="window" lastClr="FFFFFF"/>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データベース</a:t>
              </a:r>
              <a:endParaRPr lang="en-US" altLang="ja-JP" sz="1200" kern="0" dirty="0">
                <a:solidFill>
                  <a:sysClr val="window" lastClr="FFFFFF"/>
                </a:solidFill>
                <a:latin typeface="Meiryo UI" pitchFamily="50" charset="-128"/>
                <a:ea typeface="Meiryo UI" pitchFamily="50" charset="-128"/>
                <a:cs typeface="Meiryo UI" pitchFamily="50" charset="-128"/>
              </a:endParaRPr>
            </a:p>
          </p:txBody>
        </p:sp>
        <p:pic>
          <p:nvPicPr>
            <p:cNvPr id="26693" name="Picture 2" descr="\\gakuenfs\2014年度\CR部社員限\営業課限\Eigyo\4.プロモーション\02.セールスpromtion\2014\20140401_GET提案資料用_共通部品\1.提案書用画像\G_edutrack.png"/>
            <p:cNvPicPr>
              <a:picLocks noChangeAspect="1" noChangeArrowheads="1"/>
            </p:cNvPicPr>
            <p:nvPr/>
          </p:nvPicPr>
          <p:blipFill>
            <a:blip r:embed="rId5" cstate="print"/>
            <a:srcRect/>
            <a:stretch>
              <a:fillRect/>
            </a:stretch>
          </p:blipFill>
          <p:spPr bwMode="auto">
            <a:xfrm>
              <a:off x="7505359" y="2203617"/>
              <a:ext cx="1412744" cy="481911"/>
            </a:xfrm>
            <a:prstGeom prst="rect">
              <a:avLst/>
            </a:prstGeom>
            <a:noFill/>
            <a:ln w="9525">
              <a:noFill/>
              <a:miter lim="800000"/>
              <a:headEnd/>
              <a:tailEnd/>
            </a:ln>
          </p:spPr>
        </p:pic>
        <p:sp>
          <p:nvSpPr>
            <p:cNvPr id="266" name="正方形/長方形 265"/>
            <p:cNvSpPr/>
            <p:nvPr/>
          </p:nvSpPr>
          <p:spPr>
            <a:xfrm>
              <a:off x="7488891" y="2703026"/>
              <a:ext cx="1429212" cy="844517"/>
            </a:xfrm>
            <a:prstGeom prst="rect">
              <a:avLst/>
            </a:prstGeom>
            <a:solidFill>
              <a:srgbClr val="FFCC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ja-JP" altLang="en-US" sz="1800" kern="0">
                <a:solidFill>
                  <a:sysClr val="window" lastClr="FFFFFF"/>
                </a:solidFill>
                <a:latin typeface="Meiryo UI" pitchFamily="50" charset="-128"/>
                <a:ea typeface="Meiryo UI" pitchFamily="50" charset="-128"/>
                <a:cs typeface="Meiryo UI" pitchFamily="50" charset="-128"/>
              </a:endParaRPr>
            </a:p>
          </p:txBody>
        </p:sp>
        <p:sp>
          <p:nvSpPr>
            <p:cNvPr id="267" name="正方形/長方形 266"/>
            <p:cNvSpPr/>
            <p:nvPr/>
          </p:nvSpPr>
          <p:spPr>
            <a:xfrm>
              <a:off x="7687634" y="3052608"/>
              <a:ext cx="1006166" cy="344794"/>
            </a:xfrm>
            <a:prstGeom prst="rect">
              <a:avLst/>
            </a:prstGeom>
            <a:solidFill>
              <a:schemeClr val="bg1"/>
            </a:solidFill>
            <a:ln w="25400" cap="flat" cmpd="sng" algn="ctr">
              <a:solidFill>
                <a:srgbClr val="FFC000"/>
              </a:solidFill>
              <a:prstDash val="solid"/>
            </a:ln>
            <a:effectLst/>
          </p:spPr>
          <p:txBody>
            <a:bodyPr anchor="ctr"/>
            <a:lstStyle/>
            <a:p>
              <a:pPr algn="ctr" fontAlgn="auto">
                <a:spcBef>
                  <a:spcPts val="0"/>
                </a:spcBef>
                <a:spcAft>
                  <a:spcPts val="0"/>
                </a:spcAft>
                <a:defRPr/>
              </a:pPr>
              <a:r>
                <a:rPr lang="en-US" altLang="ja-JP" sz="1100" kern="0" dirty="0" err="1">
                  <a:solidFill>
                    <a:sysClr val="windowText" lastClr="000000"/>
                  </a:solidFill>
                  <a:latin typeface="Meiryo UI" pitchFamily="50" charset="-128"/>
                  <a:ea typeface="Meiryo UI" pitchFamily="50" charset="-128"/>
                  <a:cs typeface="Meiryo UI" pitchFamily="50" charset="-128"/>
                </a:rPr>
                <a:t>EduTrack</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269" name="テキスト ボックス 268"/>
            <p:cNvSpPr txBox="1"/>
            <p:nvPr/>
          </p:nvSpPr>
          <p:spPr>
            <a:xfrm>
              <a:off x="7689220" y="2745089"/>
              <a:ext cx="1060124" cy="307519"/>
            </a:xfrm>
            <a:prstGeom prst="rect">
              <a:avLst/>
            </a:prstGeom>
            <a:noFill/>
          </p:spPr>
          <p:txBody>
            <a:bodyPr>
              <a:spAutoFit/>
            </a:bodyPr>
            <a:lstStyle/>
            <a:p>
              <a:pPr algn="ctr" fontAlgn="auto">
                <a:spcBef>
                  <a:spcPts val="0"/>
                </a:spcBef>
                <a:spcAft>
                  <a:spcPts val="0"/>
                </a:spcAft>
                <a:defRPr/>
              </a:pPr>
              <a:r>
                <a:rPr lang="en-US" altLang="ja-JP" sz="1400" b="1" kern="0" spc="300" dirty="0">
                  <a:solidFill>
                    <a:sysClr val="window" lastClr="FFFFFF"/>
                  </a:solidFill>
                  <a:latin typeface="Meiryo UI" pitchFamily="50" charset="-128"/>
                  <a:ea typeface="Meiryo UI" pitchFamily="50" charset="-128"/>
                  <a:cs typeface="Meiryo UI" pitchFamily="50" charset="-128"/>
                </a:rPr>
                <a:t>LMS</a:t>
              </a:r>
              <a:endParaRPr lang="ja-JP" altLang="en-US" sz="1400" b="1" kern="0" spc="300" dirty="0">
                <a:solidFill>
                  <a:sysClr val="window" lastClr="FFFFFF"/>
                </a:solidFill>
                <a:latin typeface="Meiryo UI" pitchFamily="50" charset="-128"/>
                <a:ea typeface="Meiryo UI" pitchFamily="50" charset="-128"/>
                <a:cs typeface="Meiryo UI" pitchFamily="50" charset="-128"/>
              </a:endParaRPr>
            </a:p>
          </p:txBody>
        </p:sp>
      </p:grpSp>
      <p:sp>
        <p:nvSpPr>
          <p:cNvPr id="207" name="フローチャート : 磁気ディスク 206"/>
          <p:cNvSpPr/>
          <p:nvPr/>
        </p:nvSpPr>
        <p:spPr>
          <a:xfrm>
            <a:off x="2557463" y="3357563"/>
            <a:ext cx="1528762" cy="792162"/>
          </a:xfrm>
          <a:prstGeom prst="flowChartMagneticDisk">
            <a:avLst/>
          </a:prstGeom>
          <a:solidFill>
            <a:srgbClr val="4F81BD"/>
          </a:solidFill>
          <a:ln w="12700" cap="flat" cmpd="sng" algn="ctr">
            <a:solidFill>
              <a:srgbClr val="4F81BD">
                <a:shade val="50000"/>
              </a:srgbClr>
            </a:solidFill>
            <a:prstDash val="solid"/>
          </a:ln>
          <a:effectLst/>
        </p:spPr>
        <p:txBody>
          <a:bodyPr/>
          <a:lstStyle/>
          <a:p>
            <a:pPr algn="ctr" fontAlgn="auto">
              <a:spcBef>
                <a:spcPts val="0"/>
              </a:spcBef>
              <a:spcAft>
                <a:spcPts val="0"/>
              </a:spcAft>
              <a:defRPr/>
            </a:pPr>
            <a:r>
              <a:rPr lang="ja-JP" altLang="en-US" sz="1200" kern="0" dirty="0">
                <a:solidFill>
                  <a:sysClr val="window" lastClr="FFFFFF"/>
                </a:solidFill>
                <a:latin typeface="Meiryo UI" pitchFamily="50" charset="-128"/>
                <a:ea typeface="Meiryo UI" pitchFamily="50" charset="-128"/>
                <a:cs typeface="Meiryo UI" pitchFamily="50" charset="-128"/>
              </a:rPr>
              <a:t>学生支援</a:t>
            </a:r>
            <a:endParaRPr lang="en-US" altLang="ja-JP" sz="1200" kern="0" dirty="0">
              <a:solidFill>
                <a:sysClr val="window" lastClr="FFFFFF"/>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データベース</a:t>
            </a:r>
            <a:endParaRPr lang="en-US" altLang="ja-JP" sz="1200" kern="0" dirty="0">
              <a:solidFill>
                <a:sysClr val="window" lastClr="FFFFFF"/>
              </a:solidFill>
              <a:latin typeface="Meiryo UI" pitchFamily="50" charset="-128"/>
              <a:ea typeface="Meiryo UI" pitchFamily="50" charset="-128"/>
              <a:cs typeface="Meiryo UI" pitchFamily="50" charset="-128"/>
            </a:endParaRPr>
          </a:p>
        </p:txBody>
      </p:sp>
      <p:sp>
        <p:nvSpPr>
          <p:cNvPr id="73" name="角丸四角形 72"/>
          <p:cNvSpPr/>
          <p:nvPr/>
        </p:nvSpPr>
        <p:spPr bwMode="auto">
          <a:xfrm>
            <a:off x="7890107" y="4773613"/>
            <a:ext cx="1620837" cy="1765300"/>
          </a:xfrm>
          <a:prstGeom prst="roundRect">
            <a:avLst/>
          </a:prstGeom>
          <a:solidFill>
            <a:srgbClr val="FFEFFF"/>
          </a:solidFill>
          <a:ln w="38100" cap="flat" cmpd="sng" algn="ctr">
            <a:solidFill>
              <a:srgbClr val="FF66FF"/>
            </a:solidFill>
            <a:prstDash val="solid"/>
          </a:ln>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pic>
        <p:nvPicPr>
          <p:cNvPr id="26681" name="図 42" descr="QlikView_logo.png"/>
          <p:cNvPicPr>
            <a:picLocks noChangeAspect="1"/>
          </p:cNvPicPr>
          <p:nvPr/>
        </p:nvPicPr>
        <p:blipFill>
          <a:blip r:embed="rId6" cstate="print"/>
          <a:srcRect/>
          <a:stretch>
            <a:fillRect/>
          </a:stretch>
        </p:blipFill>
        <p:spPr bwMode="auto">
          <a:xfrm>
            <a:off x="8002819" y="4943475"/>
            <a:ext cx="1416050" cy="414338"/>
          </a:xfrm>
          <a:prstGeom prst="rect">
            <a:avLst/>
          </a:prstGeom>
          <a:noFill/>
          <a:ln w="9525">
            <a:noFill/>
            <a:miter lim="800000"/>
            <a:headEnd/>
            <a:tailEnd/>
          </a:ln>
        </p:spPr>
      </p:pic>
      <p:sp>
        <p:nvSpPr>
          <p:cNvPr id="249" name="正方形/長方形 248"/>
          <p:cNvSpPr/>
          <p:nvPr/>
        </p:nvSpPr>
        <p:spPr>
          <a:xfrm>
            <a:off x="8053619" y="5381625"/>
            <a:ext cx="1289050" cy="987425"/>
          </a:xfrm>
          <a:prstGeom prst="rect">
            <a:avLst/>
          </a:prstGeom>
          <a:solidFill>
            <a:srgbClr val="FFCCFF"/>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250" name="テキスト ボックス 249"/>
          <p:cNvSpPr txBox="1"/>
          <p:nvPr/>
        </p:nvSpPr>
        <p:spPr>
          <a:xfrm>
            <a:off x="7829782" y="5500688"/>
            <a:ext cx="1754187" cy="277812"/>
          </a:xfrm>
          <a:prstGeom prst="rect">
            <a:avLst/>
          </a:prstGeom>
          <a:noFill/>
        </p:spPr>
        <p:txBody>
          <a:bodyPr>
            <a:spAutoFit/>
          </a:bodyPr>
          <a:lstStyle/>
          <a:p>
            <a:pPr algn="ctr" fontAlgn="auto">
              <a:spcBef>
                <a:spcPts val="0"/>
              </a:spcBef>
              <a:spcAft>
                <a:spcPts val="0"/>
              </a:spcAft>
              <a:defRPr/>
            </a:pPr>
            <a:r>
              <a:rPr lang="ja-JP" altLang="en-US" sz="1200" b="1" kern="0" dirty="0">
                <a:solidFill>
                  <a:srgbClr val="00B050"/>
                </a:solidFill>
                <a:latin typeface="Meiryo UI" pitchFamily="50" charset="-128"/>
                <a:ea typeface="Meiryo UI" pitchFamily="50" charset="-128"/>
                <a:cs typeface="Meiryo UI" pitchFamily="50" charset="-128"/>
              </a:rPr>
              <a:t>意思決定支援</a:t>
            </a:r>
          </a:p>
        </p:txBody>
      </p:sp>
      <p:sp>
        <p:nvSpPr>
          <p:cNvPr id="251" name="正方形/長方形 250"/>
          <p:cNvSpPr/>
          <p:nvPr/>
        </p:nvSpPr>
        <p:spPr>
          <a:xfrm>
            <a:off x="8263169" y="5899150"/>
            <a:ext cx="936625" cy="288925"/>
          </a:xfrm>
          <a:prstGeom prst="rect">
            <a:avLst/>
          </a:prstGeom>
          <a:solidFill>
            <a:schemeClr val="bg1"/>
          </a:solidFill>
          <a:ln w="25400" cap="flat" cmpd="sng" algn="ctr">
            <a:solidFill>
              <a:srgbClr val="FF99FF"/>
            </a:solidFill>
            <a:prstDash val="solid"/>
          </a:ln>
          <a:effectLst/>
        </p:spPr>
        <p:txBody>
          <a:bodyPr anchor="ctr"/>
          <a:lstStyle/>
          <a:p>
            <a:pPr algn="ctr" fontAlgn="auto">
              <a:spcBef>
                <a:spcPts val="0"/>
              </a:spcBef>
              <a:spcAft>
                <a:spcPts val="0"/>
              </a:spcAft>
              <a:defRPr/>
            </a:pPr>
            <a:r>
              <a:rPr lang="en-US" altLang="ja-JP" sz="1100" kern="0" dirty="0" err="1">
                <a:solidFill>
                  <a:sysClr val="windowText" lastClr="000000"/>
                </a:solidFill>
                <a:latin typeface="Meiryo UI" pitchFamily="50" charset="-128"/>
                <a:ea typeface="Meiryo UI" pitchFamily="50" charset="-128"/>
                <a:cs typeface="Meiryo UI" pitchFamily="50" charset="-128"/>
              </a:rPr>
              <a:t>Qlik</a:t>
            </a:r>
            <a:r>
              <a:rPr kumimoji="0" lang="ja-JP" altLang="en-US" sz="1100" kern="0" dirty="0">
                <a:solidFill>
                  <a:sysClr val="windowText" lastClr="000000"/>
                </a:solidFill>
                <a:latin typeface="Meiryo UI" pitchFamily="50" charset="-128"/>
                <a:ea typeface="Meiryo UI" pitchFamily="50" charset="-128"/>
                <a:cs typeface="Meiryo UI" pitchFamily="50" charset="-128"/>
              </a:rPr>
              <a:t> </a:t>
            </a:r>
            <a:r>
              <a:rPr kumimoji="0" lang="en-US" altLang="ja-JP" sz="1100" kern="0" dirty="0">
                <a:solidFill>
                  <a:sysClr val="windowText" lastClr="000000"/>
                </a:solidFill>
                <a:latin typeface="Meiryo UI" pitchFamily="50" charset="-128"/>
                <a:ea typeface="Meiryo UI" pitchFamily="50" charset="-128"/>
                <a:cs typeface="Meiryo UI" pitchFamily="50" charset="-128"/>
              </a:rPr>
              <a:t>View</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76" name="フローチャート : 磁気ディスク 75"/>
          <p:cNvSpPr>
            <a:spLocks noChangeAspect="1"/>
          </p:cNvSpPr>
          <p:nvPr/>
        </p:nvSpPr>
        <p:spPr bwMode="auto">
          <a:xfrm>
            <a:off x="6200775" y="4279900"/>
            <a:ext cx="1441450" cy="811213"/>
          </a:xfrm>
          <a:prstGeom prst="flowChartMagneticDisk">
            <a:avLst/>
          </a:prstGeom>
          <a:solidFill>
            <a:srgbClr val="FF66FF"/>
          </a:solidFill>
          <a:ln w="12700" cap="flat" cmpd="sng" algn="ctr">
            <a:solidFill>
              <a:srgbClr val="F79646">
                <a:shade val="50000"/>
              </a:srgbClr>
            </a:solidFill>
            <a:prstDash val="solid"/>
          </a:ln>
          <a:effectLst/>
        </p:spPr>
        <p:txBody>
          <a:bodyPr/>
          <a:lstStyle/>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データ分析</a:t>
            </a:r>
            <a:r>
              <a:rPr lang="ja-JP" altLang="en-US" sz="1200" kern="0" dirty="0">
                <a:solidFill>
                  <a:sysClr val="window" lastClr="FFFFFF"/>
                </a:solidFill>
                <a:latin typeface="Meiryo UI" pitchFamily="50" charset="-128"/>
                <a:ea typeface="Meiryo UI" pitchFamily="50" charset="-128"/>
                <a:cs typeface="Meiryo UI" pitchFamily="50" charset="-128"/>
              </a:rPr>
              <a:t>支援</a:t>
            </a:r>
            <a:endParaRPr lang="en-US" altLang="ja-JP" sz="1200" kern="0" dirty="0">
              <a:solidFill>
                <a:sysClr val="window" lastClr="FFFFFF"/>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データベース</a:t>
            </a:r>
            <a:endParaRPr lang="en-US" altLang="ja-JP" sz="1200" kern="0" dirty="0">
              <a:solidFill>
                <a:sysClr val="window" lastClr="FFFFFF"/>
              </a:solidFill>
              <a:latin typeface="Meiryo UI" pitchFamily="50" charset="-128"/>
              <a:ea typeface="Meiryo UI" pitchFamily="50" charset="-128"/>
              <a:cs typeface="Meiryo UI" pitchFamily="50" charset="-128"/>
            </a:endParaRPr>
          </a:p>
        </p:txBody>
      </p:sp>
      <p:sp>
        <p:nvSpPr>
          <p:cNvPr id="77" name="正方形/長方形 76"/>
          <p:cNvSpPr/>
          <p:nvPr/>
        </p:nvSpPr>
        <p:spPr>
          <a:xfrm>
            <a:off x="5449887" y="5456238"/>
            <a:ext cx="1727200" cy="989012"/>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78" name="正方形/長方形 77"/>
          <p:cNvSpPr/>
          <p:nvPr/>
        </p:nvSpPr>
        <p:spPr>
          <a:xfrm>
            <a:off x="5513387" y="5743575"/>
            <a:ext cx="777875" cy="268288"/>
          </a:xfrm>
          <a:prstGeom prst="rect">
            <a:avLst/>
          </a:prstGeom>
          <a:solidFill>
            <a:schemeClr val="bg1"/>
          </a:solidFill>
          <a:ln w="25400" cap="flat" cmpd="sng" algn="ctr">
            <a:solidFill>
              <a:srgbClr val="C0504D"/>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経理</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79" name="正方形/長方形 78"/>
          <p:cNvSpPr/>
          <p:nvPr/>
        </p:nvSpPr>
        <p:spPr>
          <a:xfrm>
            <a:off x="6342062" y="5743575"/>
            <a:ext cx="779462" cy="268288"/>
          </a:xfrm>
          <a:prstGeom prst="rect">
            <a:avLst/>
          </a:prstGeom>
          <a:solidFill>
            <a:schemeClr val="bg1"/>
          </a:solidFill>
          <a:ln w="25400" cap="flat" cmpd="sng" algn="ctr">
            <a:solidFill>
              <a:srgbClr val="C0504D"/>
            </a:solidFill>
            <a:prstDash val="solid"/>
          </a:ln>
          <a:effectLst/>
        </p:spPr>
        <p:txBody>
          <a:bodyPr anchor="ctr"/>
          <a:lstStyle/>
          <a:p>
            <a:pPr algn="ctr" fontAlgn="auto">
              <a:spcBef>
                <a:spcPts val="0"/>
              </a:spcBef>
              <a:spcAft>
                <a:spcPts val="0"/>
              </a:spcAft>
              <a:defRPr/>
            </a:pPr>
            <a:r>
              <a:rPr kumimoji="0" lang="ja-JP" altLang="en-US" sz="1100" kern="0" dirty="0">
                <a:solidFill>
                  <a:sysClr val="windowText" lastClr="000000"/>
                </a:solidFill>
                <a:latin typeface="Meiryo UI" pitchFamily="50" charset="-128"/>
                <a:ea typeface="Meiryo UI" pitchFamily="50" charset="-128"/>
                <a:cs typeface="Meiryo UI" pitchFamily="50" charset="-128"/>
              </a:rPr>
              <a:t>管財</a:t>
            </a:r>
            <a:endParaRPr lang="ja-JP" altLang="en-US" sz="1100" kern="0" dirty="0">
              <a:solidFill>
                <a:sysClr val="windowText" lastClr="000000"/>
              </a:solidFill>
              <a:latin typeface="Meiryo UI" pitchFamily="50" charset="-128"/>
              <a:ea typeface="Meiryo UI" pitchFamily="50" charset="-128"/>
              <a:cs typeface="Meiryo UI" pitchFamily="50" charset="-128"/>
            </a:endParaRPr>
          </a:p>
        </p:txBody>
      </p:sp>
      <p:sp>
        <p:nvSpPr>
          <p:cNvPr id="80" name="正方形/長方形 79"/>
          <p:cNvSpPr/>
          <p:nvPr/>
        </p:nvSpPr>
        <p:spPr>
          <a:xfrm>
            <a:off x="5513387" y="6083300"/>
            <a:ext cx="1331912" cy="288925"/>
          </a:xfrm>
          <a:prstGeom prst="rect">
            <a:avLst/>
          </a:prstGeom>
          <a:solidFill>
            <a:schemeClr val="bg1"/>
          </a:solidFill>
          <a:ln w="25400" cap="flat" cmpd="sng" algn="ctr">
            <a:solidFill>
              <a:srgbClr val="C0504D"/>
            </a:solidFill>
            <a:prstDash val="solid"/>
          </a:ln>
          <a:effectLst/>
        </p:spPr>
        <p:txBody>
          <a:bodyPr anchor="ctr"/>
          <a:lstStyle/>
          <a:p>
            <a:pPr algn="ctr" fontAlgn="auto">
              <a:spcBef>
                <a:spcPts val="0"/>
              </a:spcBef>
              <a:spcAft>
                <a:spcPts val="0"/>
              </a:spcAft>
              <a:defRPr/>
            </a:pPr>
            <a:r>
              <a:rPr lang="en-US" altLang="ja-JP" sz="1100" kern="0" dirty="0" err="1">
                <a:solidFill>
                  <a:sysClr val="windowText" lastClr="000000"/>
                </a:solidFill>
                <a:latin typeface="Meiryo UI" pitchFamily="50" charset="-128"/>
                <a:ea typeface="Meiryo UI" pitchFamily="50" charset="-128"/>
                <a:cs typeface="Meiryo UI" pitchFamily="50" charset="-128"/>
              </a:rPr>
              <a:t>ZeeM</a:t>
            </a:r>
            <a:r>
              <a:rPr lang="ja-JP" altLang="en-US" sz="1100" kern="0" dirty="0">
                <a:solidFill>
                  <a:sysClr val="windowText" lastClr="000000"/>
                </a:solidFill>
                <a:latin typeface="Meiryo UI" pitchFamily="50" charset="-128"/>
                <a:ea typeface="Meiryo UI" pitchFamily="50" charset="-128"/>
                <a:cs typeface="Meiryo UI" pitchFamily="50" charset="-128"/>
              </a:rPr>
              <a:t>人事給与</a:t>
            </a:r>
          </a:p>
        </p:txBody>
      </p:sp>
      <p:sp>
        <p:nvSpPr>
          <p:cNvPr id="81" name="テキスト ボックス 80"/>
          <p:cNvSpPr txBox="1"/>
          <p:nvPr/>
        </p:nvSpPr>
        <p:spPr>
          <a:xfrm>
            <a:off x="5456236" y="5467350"/>
            <a:ext cx="1752600" cy="277813"/>
          </a:xfrm>
          <a:prstGeom prst="rect">
            <a:avLst/>
          </a:prstGeom>
          <a:noFill/>
        </p:spPr>
        <p:txBody>
          <a:bodyPr>
            <a:spAutoFit/>
          </a:bodyPr>
          <a:lstStyle/>
          <a:p>
            <a:pPr algn="ctr" fontAlgn="auto">
              <a:spcBef>
                <a:spcPts val="0"/>
              </a:spcBef>
              <a:spcAft>
                <a:spcPts val="0"/>
              </a:spcAft>
              <a:defRPr/>
            </a:pPr>
            <a:r>
              <a:rPr lang="ja-JP" altLang="en-US" sz="1200" b="1" kern="0" dirty="0">
                <a:solidFill>
                  <a:srgbClr val="FF0066"/>
                </a:solidFill>
                <a:latin typeface="Meiryo UI" pitchFamily="50" charset="-128"/>
                <a:ea typeface="Meiryo UI" pitchFamily="50" charset="-128"/>
                <a:cs typeface="Meiryo UI" pitchFamily="50" charset="-128"/>
              </a:rPr>
              <a:t>法　人</a:t>
            </a:r>
          </a:p>
        </p:txBody>
      </p:sp>
      <p:sp>
        <p:nvSpPr>
          <p:cNvPr id="75" name="タイトル 14"/>
          <p:cNvSpPr txBox="1">
            <a:spLocks/>
          </p:cNvSpPr>
          <p:nvPr/>
        </p:nvSpPr>
        <p:spPr bwMode="auto">
          <a:xfrm>
            <a:off x="581025" y="161925"/>
            <a:ext cx="8229600" cy="392113"/>
          </a:xfrm>
          <a:prstGeom prst="rect">
            <a:avLst/>
          </a:prstGeom>
          <a:noFill/>
          <a:ln>
            <a:noFill/>
          </a:ln>
          <a:extLst/>
        </p:spPr>
        <p:txBody>
          <a:bodyPr/>
          <a:lstStyle>
            <a:lvl1pPr>
              <a:defRPr b="1">
                <a:solidFill>
                  <a:srgbClr val="1700C0"/>
                </a:solidFill>
                <a:latin typeface="Arial" pitchFamily="34" charset="0"/>
                <a:ea typeface="ＭＳ Ｐゴシック" pitchFamily="50" charset="-128"/>
              </a:defRPr>
            </a:lvl1pPr>
            <a:lvl2pPr marL="742950" indent="-285750">
              <a:defRPr b="1">
                <a:solidFill>
                  <a:srgbClr val="1700C0"/>
                </a:solidFill>
                <a:latin typeface="Arial" pitchFamily="34" charset="0"/>
                <a:ea typeface="ＭＳ Ｐゴシック" pitchFamily="50" charset="-128"/>
              </a:defRPr>
            </a:lvl2pPr>
            <a:lvl3pPr marL="1143000" indent="-228600">
              <a:defRPr b="1">
                <a:solidFill>
                  <a:srgbClr val="1700C0"/>
                </a:solidFill>
                <a:latin typeface="Arial" pitchFamily="34" charset="0"/>
                <a:ea typeface="ＭＳ Ｐゴシック" pitchFamily="50" charset="-128"/>
              </a:defRPr>
            </a:lvl3pPr>
            <a:lvl4pPr marL="1600200" indent="-228600">
              <a:defRPr b="1">
                <a:solidFill>
                  <a:srgbClr val="1700C0"/>
                </a:solidFill>
                <a:latin typeface="Arial" pitchFamily="34" charset="0"/>
                <a:ea typeface="ＭＳ Ｐゴシック" pitchFamily="50" charset="-128"/>
              </a:defRPr>
            </a:lvl4pPr>
            <a:lvl5pPr marL="2057400" indent="-228600">
              <a:defRPr b="1">
                <a:solidFill>
                  <a:srgbClr val="1700C0"/>
                </a:solidFill>
                <a:latin typeface="Arial" pitchFamily="34" charset="0"/>
                <a:ea typeface="ＭＳ Ｐゴシック" pitchFamily="50" charset="-128"/>
              </a:defRPr>
            </a:lvl5pPr>
            <a:lvl6pPr marL="2514600" indent="-228600" eaLnBrk="0" fontAlgn="base" hangingPunct="0">
              <a:spcBef>
                <a:spcPct val="0"/>
              </a:spcBef>
              <a:spcAft>
                <a:spcPct val="0"/>
              </a:spcAft>
              <a:defRPr b="1">
                <a:solidFill>
                  <a:srgbClr val="1700C0"/>
                </a:solidFill>
                <a:latin typeface="Arial" pitchFamily="34" charset="0"/>
                <a:ea typeface="ＭＳ Ｐゴシック" pitchFamily="50" charset="-128"/>
              </a:defRPr>
            </a:lvl6pPr>
            <a:lvl7pPr marL="2971800" indent="-228600" eaLnBrk="0" fontAlgn="base" hangingPunct="0">
              <a:spcBef>
                <a:spcPct val="0"/>
              </a:spcBef>
              <a:spcAft>
                <a:spcPct val="0"/>
              </a:spcAft>
              <a:defRPr b="1">
                <a:solidFill>
                  <a:srgbClr val="1700C0"/>
                </a:solidFill>
                <a:latin typeface="Arial" pitchFamily="34" charset="0"/>
                <a:ea typeface="ＭＳ Ｐゴシック" pitchFamily="50" charset="-128"/>
              </a:defRPr>
            </a:lvl7pPr>
            <a:lvl8pPr marL="3429000" indent="-228600" eaLnBrk="0" fontAlgn="base" hangingPunct="0">
              <a:spcBef>
                <a:spcPct val="0"/>
              </a:spcBef>
              <a:spcAft>
                <a:spcPct val="0"/>
              </a:spcAft>
              <a:defRPr b="1">
                <a:solidFill>
                  <a:srgbClr val="1700C0"/>
                </a:solidFill>
                <a:latin typeface="Arial" pitchFamily="34" charset="0"/>
                <a:ea typeface="ＭＳ Ｐゴシック" pitchFamily="50" charset="-128"/>
              </a:defRPr>
            </a:lvl8pPr>
            <a:lvl9pPr marL="3886200" indent="-228600" eaLnBrk="0" fontAlgn="base" hangingPunct="0">
              <a:spcBef>
                <a:spcPct val="0"/>
              </a:spcBef>
              <a:spcAft>
                <a:spcPct val="0"/>
              </a:spcAft>
              <a:defRPr b="1">
                <a:solidFill>
                  <a:srgbClr val="1700C0"/>
                </a:solidFill>
                <a:latin typeface="Arial" pitchFamily="34" charset="0"/>
                <a:ea typeface="ＭＳ Ｐゴシック" pitchFamily="50" charset="-128"/>
              </a:defRPr>
            </a:lvl9pPr>
          </a:lstStyle>
          <a:p>
            <a:pPr algn="l">
              <a:defRPr/>
            </a:pPr>
            <a:r>
              <a:rPr lang="ja-JP" altLang="en-US"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プロダクトマップ</a:t>
            </a: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13"/>
          <p:cNvSpPr>
            <a:spLocks/>
          </p:cNvSpPr>
          <p:nvPr/>
        </p:nvSpPr>
        <p:spPr bwMode="auto">
          <a:xfrm flipH="1">
            <a:off x="5097463" y="4117975"/>
            <a:ext cx="3781425" cy="2428875"/>
          </a:xfrm>
          <a:custGeom>
            <a:avLst/>
            <a:gdLst>
              <a:gd name="T0" fmla="*/ 2147483647 w 2778"/>
              <a:gd name="T1" fmla="*/ 0 h 1644"/>
              <a:gd name="T2" fmla="*/ 0 w 2778"/>
              <a:gd name="T3" fmla="*/ 2147483647 h 1644"/>
              <a:gd name="T4" fmla="*/ 0 w 2778"/>
              <a:gd name="T5" fmla="*/ 2147483647 h 1644"/>
              <a:gd name="T6" fmla="*/ 2147483647 w 2778"/>
              <a:gd name="T7" fmla="*/ 2147483647 h 1644"/>
              <a:gd name="T8" fmla="*/ 2147483647 w 2778"/>
              <a:gd name="T9" fmla="*/ 0 h 1644"/>
              <a:gd name="T10" fmla="*/ 0 60000 65536"/>
              <a:gd name="T11" fmla="*/ 0 60000 65536"/>
              <a:gd name="T12" fmla="*/ 0 60000 65536"/>
              <a:gd name="T13" fmla="*/ 0 60000 65536"/>
              <a:gd name="T14" fmla="*/ 0 60000 65536"/>
              <a:gd name="T15" fmla="*/ 0 w 2778"/>
              <a:gd name="T16" fmla="*/ 0 h 1644"/>
              <a:gd name="T17" fmla="*/ 2778 w 2778"/>
              <a:gd name="T18" fmla="*/ 1644 h 1644"/>
            </a:gdLst>
            <a:ahLst/>
            <a:cxnLst>
              <a:cxn ang="T10">
                <a:pos x="T0" y="T1"/>
              </a:cxn>
              <a:cxn ang="T11">
                <a:pos x="T2" y="T3"/>
              </a:cxn>
              <a:cxn ang="T12">
                <a:pos x="T4" y="T5"/>
              </a:cxn>
              <a:cxn ang="T13">
                <a:pos x="T6" y="T7"/>
              </a:cxn>
              <a:cxn ang="T14">
                <a:pos x="T8" y="T9"/>
              </a:cxn>
            </a:cxnLst>
            <a:rect l="T15" t="T16" r="T17" b="T18"/>
            <a:pathLst>
              <a:path w="2778" h="1644">
                <a:moveTo>
                  <a:pt x="2778" y="0"/>
                </a:moveTo>
                <a:lnTo>
                  <a:pt x="0" y="226"/>
                </a:lnTo>
                <a:lnTo>
                  <a:pt x="0" y="1644"/>
                </a:lnTo>
                <a:lnTo>
                  <a:pt x="2382" y="1644"/>
                </a:lnTo>
                <a:lnTo>
                  <a:pt x="2778" y="0"/>
                </a:lnTo>
                <a:close/>
              </a:path>
            </a:pathLst>
          </a:custGeom>
          <a:gradFill rotWithShape="1">
            <a:gsLst>
              <a:gs pos="0">
                <a:srgbClr val="FFFFFF"/>
              </a:gs>
              <a:gs pos="100000">
                <a:srgbClr val="EFFFC1"/>
              </a:gs>
            </a:gsLst>
            <a:lin ang="0" scaled="1"/>
          </a:gradFill>
          <a:ln w="9525">
            <a:noFill/>
            <a:round/>
            <a:headEnd/>
            <a:tailEnd/>
          </a:ln>
        </p:spPr>
        <p:txBody>
          <a:bodyPr wrap="none" anchor="ctr"/>
          <a:lstStyle/>
          <a:p>
            <a:endParaRPr lang="ja-JP" altLang="en-US"/>
          </a:p>
        </p:txBody>
      </p:sp>
      <p:sp>
        <p:nvSpPr>
          <p:cNvPr id="31747" name="Freeform 15"/>
          <p:cNvSpPr>
            <a:spLocks/>
          </p:cNvSpPr>
          <p:nvPr/>
        </p:nvSpPr>
        <p:spPr bwMode="auto">
          <a:xfrm flipH="1">
            <a:off x="4959350" y="1957388"/>
            <a:ext cx="3960813" cy="2430462"/>
          </a:xfrm>
          <a:custGeom>
            <a:avLst/>
            <a:gdLst>
              <a:gd name="T0" fmla="*/ 2147483647 w 2778"/>
              <a:gd name="T1" fmla="*/ 2147483647 h 1531"/>
              <a:gd name="T2" fmla="*/ 2147483647 w 2778"/>
              <a:gd name="T3" fmla="*/ 0 h 1531"/>
              <a:gd name="T4" fmla="*/ 0 w 2778"/>
              <a:gd name="T5" fmla="*/ 0 h 1531"/>
              <a:gd name="T6" fmla="*/ 0 w 2778"/>
              <a:gd name="T7" fmla="*/ 2147483647 h 1531"/>
              <a:gd name="T8" fmla="*/ 2147483647 w 2778"/>
              <a:gd name="T9" fmla="*/ 2147483647 h 1531"/>
              <a:gd name="T10" fmla="*/ 0 60000 65536"/>
              <a:gd name="T11" fmla="*/ 0 60000 65536"/>
              <a:gd name="T12" fmla="*/ 0 60000 65536"/>
              <a:gd name="T13" fmla="*/ 0 60000 65536"/>
              <a:gd name="T14" fmla="*/ 0 60000 65536"/>
              <a:gd name="T15" fmla="*/ 0 w 2778"/>
              <a:gd name="T16" fmla="*/ 0 h 1531"/>
              <a:gd name="T17" fmla="*/ 2778 w 2778"/>
              <a:gd name="T18" fmla="*/ 1531 h 1531"/>
            </a:gdLst>
            <a:ahLst/>
            <a:cxnLst>
              <a:cxn ang="T10">
                <a:pos x="T0" y="T1"/>
              </a:cxn>
              <a:cxn ang="T11">
                <a:pos x="T2" y="T3"/>
              </a:cxn>
              <a:cxn ang="T12">
                <a:pos x="T4" y="T5"/>
              </a:cxn>
              <a:cxn ang="T13">
                <a:pos x="T6" y="T7"/>
              </a:cxn>
              <a:cxn ang="T14">
                <a:pos x="T8" y="T9"/>
              </a:cxn>
            </a:cxnLst>
            <a:rect l="T15" t="T16" r="T17" b="T18"/>
            <a:pathLst>
              <a:path w="2778" h="1531">
                <a:moveTo>
                  <a:pt x="2778" y="1247"/>
                </a:moveTo>
                <a:lnTo>
                  <a:pt x="2552" y="0"/>
                </a:lnTo>
                <a:lnTo>
                  <a:pt x="0" y="0"/>
                </a:lnTo>
                <a:lnTo>
                  <a:pt x="0" y="1531"/>
                </a:lnTo>
                <a:lnTo>
                  <a:pt x="2778" y="1247"/>
                </a:lnTo>
                <a:close/>
              </a:path>
            </a:pathLst>
          </a:custGeom>
          <a:gradFill rotWithShape="1">
            <a:gsLst>
              <a:gs pos="0">
                <a:srgbClr val="FFFFFF"/>
              </a:gs>
              <a:gs pos="100000">
                <a:srgbClr val="EFFFC1"/>
              </a:gs>
            </a:gsLst>
            <a:lin ang="0" scaled="1"/>
          </a:gradFill>
          <a:ln w="9525">
            <a:noFill/>
            <a:round/>
            <a:headEnd/>
            <a:tailEnd/>
          </a:ln>
        </p:spPr>
        <p:txBody>
          <a:bodyPr wrap="none" anchor="ctr"/>
          <a:lstStyle/>
          <a:p>
            <a:endParaRPr lang="ja-JP" altLang="en-US"/>
          </a:p>
        </p:txBody>
      </p:sp>
      <p:sp>
        <p:nvSpPr>
          <p:cNvPr id="12" name="Oval 27"/>
          <p:cNvSpPr>
            <a:spLocks noChangeArrowheads="1"/>
          </p:cNvSpPr>
          <p:nvPr/>
        </p:nvSpPr>
        <p:spPr bwMode="auto">
          <a:xfrm>
            <a:off x="7624763" y="1520825"/>
            <a:ext cx="1646237" cy="620713"/>
          </a:xfrm>
          <a:prstGeom prst="ellipse">
            <a:avLst/>
          </a:prstGeom>
          <a:gradFill rotWithShape="1">
            <a:gsLst>
              <a:gs pos="0">
                <a:srgbClr val="FFCC00">
                  <a:gamma/>
                  <a:tint val="0"/>
                  <a:invGamma/>
                </a:srgbClr>
              </a:gs>
              <a:gs pos="100000">
                <a:srgbClr val="C0FF0D"/>
              </a:gs>
            </a:gsLst>
            <a:path path="shape">
              <a:fillToRect l="50000" t="50000" r="50000" b="50000"/>
            </a:path>
          </a:gradFill>
          <a:ln w="9525">
            <a:noFill/>
            <a:round/>
            <a:headEnd/>
            <a:tailEnd/>
          </a:ln>
          <a:effectLst>
            <a:outerShdw blurRad="63500" sx="102000" sy="102000" algn="ctr" rotWithShape="0">
              <a:prstClr val="black">
                <a:alpha val="40000"/>
              </a:prstClr>
            </a:outerShdw>
          </a:effectLst>
        </p:spPr>
        <p:txBody>
          <a:bodyPr wrap="none" anchor="ctr"/>
          <a:lstStyle/>
          <a:p>
            <a:pPr algn="ctr">
              <a:defRPr/>
            </a:pPr>
            <a:r>
              <a:rPr lang="ja-JP" altLang="en-US" sz="1800" dirty="0">
                <a:effectLst>
                  <a:outerShdw blurRad="38100" dist="38100" dir="2700000" algn="tl">
                    <a:srgbClr val="FFFFFF"/>
                  </a:outerShdw>
                </a:effectLst>
                <a:latin typeface="Meiryo UI" pitchFamily="50" charset="-128"/>
                <a:ea typeface="Meiryo UI" pitchFamily="50" charset="-128"/>
                <a:cs typeface="Meiryo UI" pitchFamily="50" charset="-128"/>
              </a:rPr>
              <a:t>教務</a:t>
            </a:r>
          </a:p>
        </p:txBody>
      </p:sp>
      <p:sp>
        <p:nvSpPr>
          <p:cNvPr id="31749" name="Text Box 32"/>
          <p:cNvSpPr txBox="1">
            <a:spLocks noChangeArrowheads="1"/>
          </p:cNvSpPr>
          <p:nvPr/>
        </p:nvSpPr>
        <p:spPr bwMode="auto">
          <a:xfrm>
            <a:off x="5505450" y="1446213"/>
            <a:ext cx="2119313" cy="862012"/>
          </a:xfrm>
          <a:prstGeom prst="rect">
            <a:avLst/>
          </a:prstGeom>
          <a:noFill/>
          <a:ln w="19050">
            <a:solidFill>
              <a:schemeClr val="accent2"/>
            </a:solidFill>
            <a:prstDash val="sysDot"/>
            <a:miter lim="800000"/>
            <a:headEnd/>
            <a:tailEnd/>
          </a:ln>
        </p:spPr>
        <p:txBody>
          <a:bodyPr anchor="ctr">
            <a:spAutoFit/>
          </a:bodyPr>
          <a:lstStyle/>
          <a:p>
            <a:pPr algn="l">
              <a:spcBef>
                <a:spcPct val="5000"/>
              </a:spcBef>
            </a:pPr>
            <a:r>
              <a:rPr lang="ja-JP" altLang="en-US" sz="1000">
                <a:latin typeface="Meiryo UI" pitchFamily="50" charset="-128"/>
                <a:ea typeface="Meiryo UI" pitchFamily="50" charset="-128"/>
                <a:cs typeface="Meiryo UI" pitchFamily="50" charset="-128"/>
              </a:rPr>
              <a:t>入学から卒業まで学生情報、多様化するカリキュラムにも柔軟に対応します。成績管理から進級・卒業判定等の教務業務をフルサポートします。</a:t>
            </a:r>
            <a:r>
              <a:rPr lang="en-US" altLang="ja-JP" sz="1000">
                <a:latin typeface="Meiryo UI" pitchFamily="50" charset="-128"/>
                <a:ea typeface="Meiryo UI" pitchFamily="50" charset="-128"/>
                <a:cs typeface="Meiryo UI" pitchFamily="50" charset="-128"/>
              </a:rPr>
              <a:t>GPA</a:t>
            </a:r>
            <a:r>
              <a:rPr lang="ja-JP" altLang="en-US" sz="1000">
                <a:latin typeface="Meiryo UI" pitchFamily="50" charset="-128"/>
                <a:ea typeface="Meiryo UI" pitchFamily="50" charset="-128"/>
                <a:cs typeface="Meiryo UI" pitchFamily="50" charset="-128"/>
              </a:rPr>
              <a:t>にも対応しています。</a:t>
            </a:r>
          </a:p>
        </p:txBody>
      </p:sp>
      <p:sp>
        <p:nvSpPr>
          <p:cNvPr id="31750" name="Freeform 14"/>
          <p:cNvSpPr>
            <a:spLocks/>
          </p:cNvSpPr>
          <p:nvPr/>
        </p:nvSpPr>
        <p:spPr bwMode="auto">
          <a:xfrm>
            <a:off x="957263" y="4117975"/>
            <a:ext cx="3600450" cy="2428875"/>
          </a:xfrm>
          <a:custGeom>
            <a:avLst/>
            <a:gdLst>
              <a:gd name="T0" fmla="*/ 2147483647 w 2778"/>
              <a:gd name="T1" fmla="*/ 0 h 1644"/>
              <a:gd name="T2" fmla="*/ 0 w 2778"/>
              <a:gd name="T3" fmla="*/ 2147483647 h 1644"/>
              <a:gd name="T4" fmla="*/ 0 w 2778"/>
              <a:gd name="T5" fmla="*/ 2147483647 h 1644"/>
              <a:gd name="T6" fmla="*/ 2147483647 w 2778"/>
              <a:gd name="T7" fmla="*/ 2147483647 h 1644"/>
              <a:gd name="T8" fmla="*/ 2147483647 w 2778"/>
              <a:gd name="T9" fmla="*/ 0 h 1644"/>
              <a:gd name="T10" fmla="*/ 0 60000 65536"/>
              <a:gd name="T11" fmla="*/ 0 60000 65536"/>
              <a:gd name="T12" fmla="*/ 0 60000 65536"/>
              <a:gd name="T13" fmla="*/ 0 60000 65536"/>
              <a:gd name="T14" fmla="*/ 0 60000 65536"/>
              <a:gd name="T15" fmla="*/ 0 w 2778"/>
              <a:gd name="T16" fmla="*/ 0 h 1644"/>
              <a:gd name="T17" fmla="*/ 2778 w 2778"/>
              <a:gd name="T18" fmla="*/ 1644 h 1644"/>
            </a:gdLst>
            <a:ahLst/>
            <a:cxnLst>
              <a:cxn ang="T10">
                <a:pos x="T0" y="T1"/>
              </a:cxn>
              <a:cxn ang="T11">
                <a:pos x="T2" y="T3"/>
              </a:cxn>
              <a:cxn ang="T12">
                <a:pos x="T4" y="T5"/>
              </a:cxn>
              <a:cxn ang="T13">
                <a:pos x="T6" y="T7"/>
              </a:cxn>
              <a:cxn ang="T14">
                <a:pos x="T8" y="T9"/>
              </a:cxn>
            </a:cxnLst>
            <a:rect l="T15" t="T16" r="T17" b="T18"/>
            <a:pathLst>
              <a:path w="2778" h="1644">
                <a:moveTo>
                  <a:pt x="2778" y="0"/>
                </a:moveTo>
                <a:lnTo>
                  <a:pt x="0" y="226"/>
                </a:lnTo>
                <a:lnTo>
                  <a:pt x="0" y="1644"/>
                </a:lnTo>
                <a:lnTo>
                  <a:pt x="2382" y="1644"/>
                </a:lnTo>
                <a:lnTo>
                  <a:pt x="2778" y="0"/>
                </a:lnTo>
                <a:close/>
              </a:path>
            </a:pathLst>
          </a:custGeom>
          <a:gradFill rotWithShape="1">
            <a:gsLst>
              <a:gs pos="0">
                <a:srgbClr val="FFFFFF"/>
              </a:gs>
              <a:gs pos="100000">
                <a:srgbClr val="EFFFC1"/>
              </a:gs>
            </a:gsLst>
            <a:lin ang="0" scaled="1"/>
          </a:gradFill>
          <a:ln w="9525">
            <a:noFill/>
            <a:round/>
            <a:headEnd/>
            <a:tailEnd/>
          </a:ln>
        </p:spPr>
        <p:txBody>
          <a:bodyPr wrap="none" anchor="ctr"/>
          <a:lstStyle/>
          <a:p>
            <a:endParaRPr lang="ja-JP" altLang="en-US"/>
          </a:p>
        </p:txBody>
      </p:sp>
      <p:sp>
        <p:nvSpPr>
          <p:cNvPr id="31751" name="Freeform 16"/>
          <p:cNvSpPr>
            <a:spLocks/>
          </p:cNvSpPr>
          <p:nvPr/>
        </p:nvSpPr>
        <p:spPr bwMode="auto">
          <a:xfrm>
            <a:off x="1047750" y="1957388"/>
            <a:ext cx="3690938" cy="2430462"/>
          </a:xfrm>
          <a:custGeom>
            <a:avLst/>
            <a:gdLst>
              <a:gd name="T0" fmla="*/ 2147483647 w 2778"/>
              <a:gd name="T1" fmla="*/ 2147483647 h 1531"/>
              <a:gd name="T2" fmla="*/ 2147483647 w 2778"/>
              <a:gd name="T3" fmla="*/ 0 h 1531"/>
              <a:gd name="T4" fmla="*/ 0 w 2778"/>
              <a:gd name="T5" fmla="*/ 0 h 1531"/>
              <a:gd name="T6" fmla="*/ 0 w 2778"/>
              <a:gd name="T7" fmla="*/ 2147483647 h 1531"/>
              <a:gd name="T8" fmla="*/ 2147483647 w 2778"/>
              <a:gd name="T9" fmla="*/ 2147483647 h 1531"/>
              <a:gd name="T10" fmla="*/ 0 60000 65536"/>
              <a:gd name="T11" fmla="*/ 0 60000 65536"/>
              <a:gd name="T12" fmla="*/ 0 60000 65536"/>
              <a:gd name="T13" fmla="*/ 0 60000 65536"/>
              <a:gd name="T14" fmla="*/ 0 60000 65536"/>
              <a:gd name="T15" fmla="*/ 0 w 2778"/>
              <a:gd name="T16" fmla="*/ 0 h 1531"/>
              <a:gd name="T17" fmla="*/ 2778 w 2778"/>
              <a:gd name="T18" fmla="*/ 1531 h 1531"/>
            </a:gdLst>
            <a:ahLst/>
            <a:cxnLst>
              <a:cxn ang="T10">
                <a:pos x="T0" y="T1"/>
              </a:cxn>
              <a:cxn ang="T11">
                <a:pos x="T2" y="T3"/>
              </a:cxn>
              <a:cxn ang="T12">
                <a:pos x="T4" y="T5"/>
              </a:cxn>
              <a:cxn ang="T13">
                <a:pos x="T6" y="T7"/>
              </a:cxn>
              <a:cxn ang="T14">
                <a:pos x="T8" y="T9"/>
              </a:cxn>
            </a:cxnLst>
            <a:rect l="T15" t="T16" r="T17" b="T18"/>
            <a:pathLst>
              <a:path w="2778" h="1531">
                <a:moveTo>
                  <a:pt x="2778" y="1247"/>
                </a:moveTo>
                <a:lnTo>
                  <a:pt x="2552" y="0"/>
                </a:lnTo>
                <a:lnTo>
                  <a:pt x="0" y="0"/>
                </a:lnTo>
                <a:lnTo>
                  <a:pt x="0" y="1531"/>
                </a:lnTo>
                <a:lnTo>
                  <a:pt x="2778" y="1247"/>
                </a:lnTo>
                <a:close/>
              </a:path>
            </a:pathLst>
          </a:custGeom>
          <a:gradFill rotWithShape="1">
            <a:gsLst>
              <a:gs pos="0">
                <a:srgbClr val="FFFFFF"/>
              </a:gs>
              <a:gs pos="100000">
                <a:srgbClr val="EFFFC1"/>
              </a:gs>
            </a:gsLst>
            <a:lin ang="0" scaled="1"/>
          </a:gradFill>
          <a:ln w="9525">
            <a:noFill/>
            <a:round/>
            <a:headEnd/>
            <a:tailEnd/>
          </a:ln>
        </p:spPr>
        <p:txBody>
          <a:bodyPr wrap="none" anchor="ctr"/>
          <a:lstStyle/>
          <a:p>
            <a:endParaRPr lang="ja-JP" altLang="en-US"/>
          </a:p>
        </p:txBody>
      </p:sp>
      <p:sp>
        <p:nvSpPr>
          <p:cNvPr id="20" name="Oval 26"/>
          <p:cNvSpPr>
            <a:spLocks noChangeArrowheads="1"/>
          </p:cNvSpPr>
          <p:nvPr/>
        </p:nvSpPr>
        <p:spPr bwMode="auto">
          <a:xfrm>
            <a:off x="730250" y="1601788"/>
            <a:ext cx="1646238" cy="620712"/>
          </a:xfrm>
          <a:prstGeom prst="ellipse">
            <a:avLst/>
          </a:prstGeom>
          <a:gradFill rotWithShape="1">
            <a:gsLst>
              <a:gs pos="0">
                <a:srgbClr val="FFCC00">
                  <a:gamma/>
                  <a:tint val="0"/>
                  <a:invGamma/>
                </a:srgbClr>
              </a:gs>
              <a:gs pos="100000">
                <a:srgbClr val="C0FF0D"/>
              </a:gs>
            </a:gsLst>
            <a:path path="shape">
              <a:fillToRect l="50000" t="50000" r="50000" b="50000"/>
            </a:path>
          </a:gradFill>
          <a:ln w="9525">
            <a:noFill/>
            <a:round/>
            <a:headEnd/>
            <a:tailEnd/>
          </a:ln>
          <a:effectLst>
            <a:outerShdw blurRad="63500" sx="102000" sy="102000" algn="ctr" rotWithShape="0">
              <a:prstClr val="black">
                <a:alpha val="40000"/>
              </a:prstClr>
            </a:outerShdw>
          </a:effectLst>
        </p:spPr>
        <p:txBody>
          <a:bodyPr wrap="none" anchor="ctr"/>
          <a:lstStyle/>
          <a:p>
            <a:pPr algn="ctr">
              <a:defRPr/>
            </a:pPr>
            <a:r>
              <a:rPr lang="ja-JP" altLang="en-US" sz="1800" dirty="0">
                <a:effectLst>
                  <a:outerShdw blurRad="38100" dist="38100" dir="2700000" algn="tl">
                    <a:srgbClr val="FFFFFF"/>
                  </a:outerShdw>
                </a:effectLst>
                <a:latin typeface="Meiryo UI" pitchFamily="50" charset="-128"/>
                <a:ea typeface="Meiryo UI" pitchFamily="50" charset="-128"/>
                <a:cs typeface="Meiryo UI" pitchFamily="50" charset="-128"/>
              </a:rPr>
              <a:t>入試</a:t>
            </a:r>
          </a:p>
        </p:txBody>
      </p:sp>
      <p:sp>
        <p:nvSpPr>
          <p:cNvPr id="31753" name="Text Box 30"/>
          <p:cNvSpPr txBox="1">
            <a:spLocks noChangeArrowheads="1"/>
          </p:cNvSpPr>
          <p:nvPr/>
        </p:nvSpPr>
        <p:spPr bwMode="auto">
          <a:xfrm>
            <a:off x="2430463" y="1474788"/>
            <a:ext cx="1903412" cy="869950"/>
          </a:xfrm>
          <a:prstGeom prst="rect">
            <a:avLst/>
          </a:prstGeom>
          <a:noFill/>
          <a:ln w="19050">
            <a:solidFill>
              <a:schemeClr val="accent2"/>
            </a:solidFill>
            <a:prstDash val="sysDot"/>
            <a:miter lim="800000"/>
            <a:headEnd/>
            <a:tailEnd/>
          </a:ln>
        </p:spPr>
        <p:txBody>
          <a:bodyPr anchor="ctr">
            <a:spAutoFit/>
          </a:bodyPr>
          <a:lstStyle/>
          <a:p>
            <a:pPr algn="l">
              <a:spcBef>
                <a:spcPct val="5000"/>
              </a:spcBef>
            </a:pPr>
            <a:r>
              <a:rPr lang="ja-JP" altLang="en-US" sz="1000">
                <a:latin typeface="Meiryo UI" pitchFamily="50" charset="-128"/>
                <a:ea typeface="Meiryo UI" pitchFamily="50" charset="-128"/>
                <a:cs typeface="Meiryo UI" pitchFamily="50" charset="-128"/>
              </a:rPr>
              <a:t>多種多様な入学試験にも対応した入試要項作成が可能です。成績集計から合否判定を自動で行え、一連の入試業務を管理します。</a:t>
            </a:r>
            <a:endParaRPr lang="en-US" altLang="ja-JP" sz="1000">
              <a:latin typeface="Meiryo UI" pitchFamily="50" charset="-128"/>
              <a:ea typeface="Meiryo UI" pitchFamily="50" charset="-128"/>
              <a:cs typeface="Meiryo UI" pitchFamily="50" charset="-128"/>
            </a:endParaRPr>
          </a:p>
          <a:p>
            <a:pPr algn="l">
              <a:spcBef>
                <a:spcPct val="5000"/>
              </a:spcBef>
            </a:pPr>
            <a:endParaRPr lang="ja-JP" altLang="en-US" sz="1000">
              <a:latin typeface="Meiryo UI" pitchFamily="50" charset="-128"/>
              <a:ea typeface="Meiryo UI" pitchFamily="50" charset="-128"/>
              <a:cs typeface="Meiryo UI" pitchFamily="50" charset="-128"/>
            </a:endParaRPr>
          </a:p>
        </p:txBody>
      </p:sp>
      <p:sp>
        <p:nvSpPr>
          <p:cNvPr id="25" name="下矢印 24"/>
          <p:cNvSpPr/>
          <p:nvPr/>
        </p:nvSpPr>
        <p:spPr>
          <a:xfrm>
            <a:off x="4418013" y="5057775"/>
            <a:ext cx="1016000" cy="641350"/>
          </a:xfrm>
          <a:prstGeom prst="downArrow">
            <a:avLst>
              <a:gd name="adj1" fmla="val 49804"/>
              <a:gd name="adj2" fmla="val 51951"/>
            </a:avLst>
          </a:prstGeom>
          <a:solidFill>
            <a:srgbClr val="D9969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100" dirty="0"/>
              <a:t>自動</a:t>
            </a:r>
            <a:endParaRPr lang="en-US" altLang="ja-JP" sz="1100" dirty="0"/>
          </a:p>
          <a:p>
            <a:pPr algn="ctr">
              <a:defRPr/>
            </a:pPr>
            <a:r>
              <a:rPr lang="ja-JP" altLang="en-US" sz="1100" dirty="0"/>
              <a:t>連携</a:t>
            </a:r>
          </a:p>
        </p:txBody>
      </p:sp>
      <p:sp>
        <p:nvSpPr>
          <p:cNvPr id="27" name="Text Box 29"/>
          <p:cNvSpPr txBox="1">
            <a:spLocks noChangeArrowheads="1"/>
          </p:cNvSpPr>
          <p:nvPr/>
        </p:nvSpPr>
        <p:spPr bwMode="auto">
          <a:xfrm>
            <a:off x="4310063" y="3479800"/>
            <a:ext cx="1263650" cy="522288"/>
          </a:xfrm>
          <a:prstGeom prst="rect">
            <a:avLst/>
          </a:prstGeom>
          <a:noFill/>
          <a:ln w="9525" algn="ctr">
            <a:noFill/>
            <a:miter lim="800000"/>
            <a:headEnd/>
            <a:tailEnd/>
          </a:ln>
        </p:spPr>
        <p:txBody>
          <a:bodyPr>
            <a:spAutoFit/>
          </a:bodyPr>
          <a:lstStyle/>
          <a:p>
            <a:pPr algn="ctr">
              <a:spcBef>
                <a:spcPts val="0"/>
              </a:spcBef>
              <a:spcAft>
                <a:spcPts val="0"/>
              </a:spcAft>
              <a:defRPr/>
            </a:pPr>
            <a:r>
              <a:rPr lang="ja-JP" altLang="en-US" sz="1400" b="1"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基幹業務系</a:t>
            </a:r>
            <a:endParaRPr lang="en-US" altLang="ja-JP" sz="1400" b="1"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endParaRPr>
          </a:p>
          <a:p>
            <a:pPr algn="ctr">
              <a:spcBef>
                <a:spcPts val="0"/>
              </a:spcBef>
              <a:spcAft>
                <a:spcPts val="600"/>
              </a:spcAft>
              <a:defRPr/>
            </a:pPr>
            <a:r>
              <a:rPr lang="ja-JP" altLang="en-US" sz="1400" b="1"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データベース</a:t>
            </a:r>
          </a:p>
        </p:txBody>
      </p:sp>
      <p:sp>
        <p:nvSpPr>
          <p:cNvPr id="29" name="Oval 27"/>
          <p:cNvSpPr>
            <a:spLocks noChangeArrowheads="1"/>
          </p:cNvSpPr>
          <p:nvPr/>
        </p:nvSpPr>
        <p:spPr bwMode="auto">
          <a:xfrm>
            <a:off x="4140200" y="2921000"/>
            <a:ext cx="1584325" cy="503238"/>
          </a:xfrm>
          <a:prstGeom prst="ellipse">
            <a:avLst/>
          </a:prstGeom>
          <a:gradFill rotWithShape="1">
            <a:gsLst>
              <a:gs pos="0">
                <a:srgbClr val="FFCC00">
                  <a:gamma/>
                  <a:tint val="0"/>
                  <a:invGamma/>
                </a:srgbClr>
              </a:gs>
              <a:gs pos="100000">
                <a:srgbClr val="C0FF0D"/>
              </a:gs>
            </a:gsLst>
            <a:path path="shape">
              <a:fillToRect l="50000" t="50000" r="50000" b="50000"/>
            </a:path>
          </a:gradFill>
          <a:ln w="9525">
            <a:noFill/>
            <a:round/>
            <a:headEnd/>
            <a:tailEnd/>
          </a:ln>
          <a:effectLst>
            <a:outerShdw blurRad="63500" sx="102000" sy="102000" algn="ctr" rotWithShape="0">
              <a:prstClr val="black">
                <a:alpha val="40000"/>
              </a:prstClr>
            </a:outerShdw>
          </a:effectLst>
        </p:spPr>
        <p:txBody>
          <a:bodyPr wrap="none" anchor="ctr"/>
          <a:lstStyle/>
          <a:p>
            <a:pPr algn="ctr">
              <a:defRPr/>
            </a:pPr>
            <a:r>
              <a:rPr lang="en-US" altLang="ja-JP" sz="1100" dirty="0">
                <a:effectLst>
                  <a:outerShdw blurRad="38100" dist="38100" dir="2700000" algn="tl">
                    <a:srgbClr val="FFFFFF"/>
                  </a:outerShdw>
                </a:effectLst>
                <a:latin typeface="Meiryo UI" pitchFamily="50" charset="-128"/>
                <a:ea typeface="Meiryo UI" pitchFamily="50" charset="-128"/>
                <a:cs typeface="Meiryo UI" pitchFamily="50" charset="-128"/>
              </a:rPr>
              <a:t>Create Report</a:t>
            </a:r>
          </a:p>
          <a:p>
            <a:pPr algn="ctr">
              <a:defRPr/>
            </a:pPr>
            <a:r>
              <a:rPr lang="ja-JP" altLang="en-US" sz="1100" dirty="0">
                <a:effectLst>
                  <a:outerShdw blurRad="38100" dist="38100" dir="2700000" algn="tl">
                    <a:srgbClr val="FFFFFF"/>
                  </a:outerShdw>
                </a:effectLst>
                <a:latin typeface="Meiryo UI" pitchFamily="50" charset="-128"/>
                <a:ea typeface="Meiryo UI" pitchFamily="50" charset="-128"/>
                <a:cs typeface="Meiryo UI" pitchFamily="50" charset="-128"/>
              </a:rPr>
              <a:t>（帳票作成ツール）</a:t>
            </a:r>
          </a:p>
        </p:txBody>
      </p:sp>
      <p:grpSp>
        <p:nvGrpSpPr>
          <p:cNvPr id="31757" name="グループ化 32"/>
          <p:cNvGrpSpPr>
            <a:grpSpLocks/>
          </p:cNvGrpSpPr>
          <p:nvPr/>
        </p:nvGrpSpPr>
        <p:grpSpPr bwMode="auto">
          <a:xfrm>
            <a:off x="1136650" y="2339975"/>
            <a:ext cx="2500313" cy="835025"/>
            <a:chOff x="840259" y="2331308"/>
            <a:chExt cx="2500812" cy="836138"/>
          </a:xfrm>
        </p:grpSpPr>
        <p:sp>
          <p:nvSpPr>
            <p:cNvPr id="31787" name="正方形/長方形 33"/>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■問合せ者管理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■志願者募集管理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■成績管理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■入学手続き</a:t>
              </a:r>
            </a:p>
          </p:txBody>
        </p:sp>
        <p:sp>
          <p:nvSpPr>
            <p:cNvPr id="31788" name="正方形/長方形 34"/>
            <p:cNvSpPr>
              <a:spLocks noChangeArrowheads="1"/>
            </p:cNvSpPr>
            <p:nvPr/>
          </p:nvSpPr>
          <p:spPr bwMode="auto">
            <a:xfrm>
              <a:off x="2022409"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■志願者受付</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■センター試験成績登録</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■合否判定</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■新入生管理</a:t>
              </a:r>
            </a:p>
          </p:txBody>
        </p:sp>
      </p:grpSp>
      <p:grpSp>
        <p:nvGrpSpPr>
          <p:cNvPr id="31758" name="グループ化 35"/>
          <p:cNvGrpSpPr>
            <a:grpSpLocks/>
          </p:cNvGrpSpPr>
          <p:nvPr/>
        </p:nvGrpSpPr>
        <p:grpSpPr bwMode="auto">
          <a:xfrm>
            <a:off x="6010275" y="2368550"/>
            <a:ext cx="2500313" cy="1200150"/>
            <a:chOff x="840259" y="2331308"/>
            <a:chExt cx="2500812" cy="836138"/>
          </a:xfrm>
        </p:grpSpPr>
        <p:sp>
          <p:nvSpPr>
            <p:cNvPr id="37" name="正方形/長方形 36"/>
            <p:cNvSpPr/>
            <p:nvPr/>
          </p:nvSpPr>
          <p:spPr bwMode="auto">
            <a:xfrm>
              <a:off x="840259" y="2331308"/>
              <a:ext cx="1317888" cy="831378"/>
            </a:xfrm>
            <a:prstGeom prst="rect">
              <a:avLst/>
            </a:prstGeom>
            <a:noFill/>
            <a:ln w="9525" cap="flat" cmpd="sng" algn="ctr">
              <a:noFill/>
              <a:prstDash val="solid"/>
              <a:round/>
              <a:headEnd type="none" w="med" len="med"/>
              <a:tailEnd type="none" w="med" len="med"/>
            </a:ln>
            <a:effectLst/>
          </p:spPr>
          <p:txBody>
            <a:bodyPr wrap="none" lIns="90000" tIns="46800" rIns="90000" bIns="46800"/>
            <a:lstStyle/>
            <a:p>
              <a:pPr>
                <a:defRPr/>
              </a:pPr>
              <a:r>
                <a:rPr lang="ja-JP" altLang="en-US" sz="1050" b="1" u="sng" dirty="0">
                  <a:latin typeface="Meiryo UI" pitchFamily="50" charset="-128"/>
                  <a:ea typeface="Meiryo UI" pitchFamily="50" charset="-128"/>
                </a:rPr>
                <a:t>主な機能</a:t>
              </a:r>
              <a:endParaRPr lang="en-US" altLang="ja-JP" sz="1050" b="1" u="sng" dirty="0">
                <a:latin typeface="Meiryo UI" pitchFamily="50" charset="-128"/>
                <a:ea typeface="Meiryo UI" pitchFamily="50" charset="-128"/>
              </a:endParaRPr>
            </a:p>
            <a:p>
              <a:pPr>
                <a:defRPr/>
              </a:pPr>
              <a:r>
                <a:rPr lang="ja-JP" altLang="en-US" sz="1000" dirty="0">
                  <a:latin typeface="Meiryo UI" pitchFamily="50" charset="-128"/>
                  <a:ea typeface="Meiryo UI" pitchFamily="50" charset="-128"/>
                </a:rPr>
                <a:t>■学籍情報管理</a:t>
              </a:r>
              <a:endParaRPr lang="en-US" altLang="ja-JP" sz="1000" dirty="0">
                <a:latin typeface="Meiryo UI" pitchFamily="50" charset="-128"/>
                <a:ea typeface="Meiryo UI" pitchFamily="50" charset="-128"/>
              </a:endParaRPr>
            </a:p>
            <a:p>
              <a:pPr>
                <a:defRPr/>
              </a:pPr>
              <a:r>
                <a:rPr lang="ja-JP" altLang="en-US" sz="1000" dirty="0">
                  <a:latin typeface="Meiryo UI" pitchFamily="50" charset="-128"/>
                  <a:ea typeface="Meiryo UI" pitchFamily="50" charset="-128"/>
                </a:rPr>
                <a:t>■履修登録</a:t>
              </a:r>
              <a:endParaRPr lang="en-US" altLang="ja-JP" sz="1000" dirty="0">
                <a:latin typeface="Meiryo UI" pitchFamily="50" charset="-128"/>
                <a:ea typeface="Meiryo UI" pitchFamily="50" charset="-128"/>
              </a:endParaRPr>
            </a:p>
            <a:p>
              <a:pPr>
                <a:defRPr/>
              </a:pPr>
              <a:r>
                <a:rPr lang="ja-JP" altLang="en-US" sz="1000" dirty="0">
                  <a:latin typeface="Meiryo UI" pitchFamily="50" charset="-128"/>
                  <a:ea typeface="Meiryo UI" pitchFamily="50" charset="-128"/>
                </a:rPr>
                <a:t>■卒業・進級</a:t>
              </a:r>
              <a:r>
                <a:rPr lang="ja-JP" altLang="en-US" sz="1000" dirty="0" smtClean="0">
                  <a:latin typeface="Meiryo UI" pitchFamily="50" charset="-128"/>
                  <a:ea typeface="Meiryo UI" pitchFamily="50" charset="-128"/>
                </a:rPr>
                <a:t>判定</a:t>
              </a:r>
              <a:endParaRPr lang="en-US" altLang="ja-JP" sz="1000" dirty="0" smtClean="0">
                <a:latin typeface="Meiryo UI" pitchFamily="50" charset="-128"/>
                <a:ea typeface="Meiryo UI" pitchFamily="50" charset="-128"/>
              </a:endParaRPr>
            </a:p>
            <a:p>
              <a:pPr>
                <a:defRPr/>
              </a:pPr>
              <a:r>
                <a:rPr lang="ja-JP" altLang="en-US" sz="1000" dirty="0" smtClean="0">
                  <a:latin typeface="Meiryo UI" pitchFamily="50" charset="-128"/>
                  <a:ea typeface="Meiryo UI" pitchFamily="50" charset="-128"/>
                </a:rPr>
                <a:t>■奨学生管理</a:t>
              </a:r>
              <a:endParaRPr lang="en-US" altLang="ja-JP" sz="1000" dirty="0" smtClean="0">
                <a:latin typeface="Meiryo UI" pitchFamily="50" charset="-128"/>
                <a:ea typeface="Meiryo UI" pitchFamily="50" charset="-128"/>
              </a:endParaRPr>
            </a:p>
            <a:p>
              <a:pPr>
                <a:defRPr/>
              </a:pPr>
              <a:r>
                <a:rPr lang="ja-JP" altLang="en-US" sz="1000" dirty="0" smtClean="0">
                  <a:latin typeface="Meiryo UI" pitchFamily="50" charset="-128"/>
                  <a:ea typeface="Meiryo UI" pitchFamily="50" charset="-128"/>
                </a:rPr>
                <a:t>■健康診断</a:t>
              </a:r>
              <a:endParaRPr lang="en-US" altLang="ja-JP" sz="1000" dirty="0" smtClean="0">
                <a:latin typeface="Meiryo UI" pitchFamily="50" charset="-128"/>
                <a:ea typeface="Meiryo UI" pitchFamily="50" charset="-128"/>
              </a:endParaRPr>
            </a:p>
          </p:txBody>
        </p:sp>
        <p:sp>
          <p:nvSpPr>
            <p:cNvPr id="31786" name="正方形/長方形 37"/>
            <p:cNvSpPr>
              <a:spLocks noChangeArrowheads="1"/>
            </p:cNvSpPr>
            <p:nvPr/>
          </p:nvSpPr>
          <p:spPr bwMode="auto">
            <a:xfrm>
              <a:off x="2022409" y="2335424"/>
              <a:ext cx="1318662" cy="832022"/>
            </a:xfrm>
            <a:prstGeom prst="rect">
              <a:avLst/>
            </a:prstGeom>
            <a:noFill/>
            <a:ln w="9525" algn="ctr">
              <a:noFill/>
              <a:round/>
              <a:headEnd/>
              <a:tailEnd/>
            </a:ln>
          </p:spPr>
          <p:txBody>
            <a:bodyPr wrap="none" lIns="90000" tIns="46800" rIns="90000" bIns="46800"/>
            <a:lstStyle/>
            <a:p>
              <a:endParaRPr lang="en-US" altLang="ja-JP" sz="1000" dirty="0">
                <a:latin typeface="Meiryo UI" pitchFamily="50" charset="-128"/>
                <a:ea typeface="Meiryo UI" pitchFamily="50" charset="-128"/>
                <a:cs typeface="Meiryo UI" pitchFamily="50" charset="-128"/>
              </a:endParaRPr>
            </a:p>
            <a:p>
              <a:r>
                <a:rPr lang="ja-JP" altLang="en-US" sz="1000" dirty="0">
                  <a:latin typeface="Meiryo UI" pitchFamily="50" charset="-128"/>
                  <a:ea typeface="Meiryo UI" pitchFamily="50" charset="-128"/>
                  <a:cs typeface="Meiryo UI" pitchFamily="50" charset="-128"/>
                </a:rPr>
                <a:t>■カリキュラム編成</a:t>
              </a:r>
              <a:endParaRPr lang="en-US" altLang="ja-JP" sz="1000" dirty="0">
                <a:latin typeface="Meiryo UI" pitchFamily="50" charset="-128"/>
                <a:ea typeface="Meiryo UI" pitchFamily="50" charset="-128"/>
                <a:cs typeface="Meiryo UI" pitchFamily="50" charset="-128"/>
              </a:endParaRPr>
            </a:p>
            <a:p>
              <a:r>
                <a:rPr lang="ja-JP" altLang="en-US" sz="1000" dirty="0">
                  <a:latin typeface="Meiryo UI" pitchFamily="50" charset="-128"/>
                  <a:ea typeface="Meiryo UI" pitchFamily="50" charset="-128"/>
                  <a:cs typeface="Meiryo UI" pitchFamily="50" charset="-128"/>
                </a:rPr>
                <a:t>■成績管理</a:t>
              </a:r>
              <a:endParaRPr lang="en-US" altLang="ja-JP" sz="1000" dirty="0">
                <a:latin typeface="Meiryo UI" pitchFamily="50" charset="-128"/>
                <a:ea typeface="Meiryo UI" pitchFamily="50" charset="-128"/>
                <a:cs typeface="Meiryo UI" pitchFamily="50" charset="-128"/>
              </a:endParaRPr>
            </a:p>
            <a:p>
              <a:r>
                <a:rPr lang="ja-JP" altLang="en-US" sz="1000" dirty="0">
                  <a:latin typeface="Meiryo UI" pitchFamily="50" charset="-128"/>
                  <a:ea typeface="Meiryo UI" pitchFamily="50" charset="-128"/>
                  <a:cs typeface="Meiryo UI" pitchFamily="50" charset="-128"/>
                </a:rPr>
                <a:t>■証明書</a:t>
              </a:r>
              <a:r>
                <a:rPr lang="ja-JP" altLang="en-US" sz="1000" dirty="0" smtClean="0">
                  <a:latin typeface="Meiryo UI" pitchFamily="50" charset="-128"/>
                  <a:ea typeface="Meiryo UI" pitchFamily="50" charset="-128"/>
                  <a:cs typeface="Meiryo UI" pitchFamily="50" charset="-128"/>
                </a:rPr>
                <a:t>発行</a:t>
              </a:r>
              <a:endParaRPr lang="en-US" altLang="ja-JP" sz="1000" dirty="0" smtClean="0">
                <a:latin typeface="Meiryo UI" pitchFamily="50" charset="-128"/>
                <a:ea typeface="Meiryo UI" pitchFamily="50" charset="-128"/>
                <a:cs typeface="Meiryo UI" pitchFamily="50" charset="-128"/>
              </a:endParaRPr>
            </a:p>
            <a:p>
              <a:r>
                <a:rPr lang="ja-JP" altLang="en-US" sz="1000" dirty="0" smtClean="0">
                  <a:latin typeface="Meiryo UI" pitchFamily="50" charset="-128"/>
                  <a:ea typeface="Meiryo UI" pitchFamily="50" charset="-128"/>
                  <a:cs typeface="Meiryo UI" pitchFamily="50" charset="-128"/>
                </a:rPr>
                <a:t>■実習管理</a:t>
              </a:r>
              <a:endParaRPr lang="en-US" altLang="ja-JP" sz="1000" dirty="0">
                <a:latin typeface="Meiryo UI" pitchFamily="50" charset="-128"/>
                <a:ea typeface="Meiryo UI" pitchFamily="50" charset="-128"/>
                <a:cs typeface="Meiryo UI" pitchFamily="50" charset="-128"/>
              </a:endParaRPr>
            </a:p>
          </p:txBody>
        </p:sp>
      </p:grpSp>
      <p:sp>
        <p:nvSpPr>
          <p:cNvPr id="31759" name="Text Box 33"/>
          <p:cNvSpPr txBox="1">
            <a:spLocks noChangeArrowheads="1"/>
          </p:cNvSpPr>
          <p:nvPr/>
        </p:nvSpPr>
        <p:spPr bwMode="auto">
          <a:xfrm>
            <a:off x="6059488" y="3440113"/>
            <a:ext cx="1847850" cy="862012"/>
          </a:xfrm>
          <a:prstGeom prst="rect">
            <a:avLst/>
          </a:prstGeom>
          <a:noFill/>
          <a:ln w="19050">
            <a:solidFill>
              <a:schemeClr val="accent2"/>
            </a:solidFill>
            <a:prstDash val="sysDot"/>
            <a:miter lim="800000"/>
            <a:headEnd/>
            <a:tailEnd/>
          </a:ln>
        </p:spPr>
        <p:txBody>
          <a:bodyPr anchor="ctr">
            <a:spAutoFit/>
          </a:bodyPr>
          <a:lstStyle/>
          <a:p>
            <a:pPr algn="l">
              <a:spcBef>
                <a:spcPct val="5000"/>
              </a:spcBef>
            </a:pPr>
            <a:r>
              <a:rPr lang="ja-JP" altLang="en-US" sz="1000">
                <a:latin typeface="Meiryo UI" pitchFamily="50" charset="-128"/>
                <a:ea typeface="Meiryo UI" pitchFamily="50" charset="-128"/>
                <a:cs typeface="Meiryo UI" pitchFamily="50" charset="-128"/>
              </a:rPr>
              <a:t>学生の進路希望、就職活動状況、面談情報を管理します。また、様々な条件から求人情報を絞り込み、必要なデータを簡単に探すことも可能です。</a:t>
            </a:r>
          </a:p>
        </p:txBody>
      </p:sp>
      <p:sp>
        <p:nvSpPr>
          <p:cNvPr id="8" name="Oval 28"/>
          <p:cNvSpPr>
            <a:spLocks noChangeArrowheads="1"/>
          </p:cNvSpPr>
          <p:nvPr/>
        </p:nvSpPr>
        <p:spPr bwMode="auto">
          <a:xfrm>
            <a:off x="7977188" y="3521075"/>
            <a:ext cx="1646237" cy="620713"/>
          </a:xfrm>
          <a:prstGeom prst="ellipse">
            <a:avLst/>
          </a:prstGeom>
          <a:gradFill rotWithShape="1">
            <a:gsLst>
              <a:gs pos="0">
                <a:srgbClr val="FFCC00">
                  <a:gamma/>
                  <a:tint val="0"/>
                  <a:invGamma/>
                </a:srgbClr>
              </a:gs>
              <a:gs pos="100000">
                <a:srgbClr val="C0FF0D"/>
              </a:gs>
            </a:gsLst>
            <a:path path="shape">
              <a:fillToRect l="50000" t="50000" r="50000" b="50000"/>
            </a:path>
          </a:gradFill>
          <a:ln w="9525">
            <a:noFill/>
            <a:round/>
            <a:headEnd/>
            <a:tailEnd/>
          </a:ln>
          <a:effectLst>
            <a:outerShdw blurRad="63500" sx="102000" sy="102000" algn="ctr" rotWithShape="0">
              <a:prstClr val="black">
                <a:alpha val="40000"/>
              </a:prstClr>
            </a:outerShdw>
          </a:effectLst>
        </p:spPr>
        <p:txBody>
          <a:bodyPr wrap="none" anchor="ctr"/>
          <a:lstStyle/>
          <a:p>
            <a:pPr algn="ctr">
              <a:defRPr/>
            </a:pPr>
            <a:r>
              <a:rPr lang="ja-JP" altLang="en-US" sz="1800" dirty="0">
                <a:effectLst>
                  <a:outerShdw blurRad="38100" dist="38100" dir="2700000" algn="tl">
                    <a:srgbClr val="FFFFFF"/>
                  </a:outerShdw>
                </a:effectLst>
                <a:latin typeface="Meiryo UI" pitchFamily="50" charset="-128"/>
                <a:ea typeface="Meiryo UI" pitchFamily="50" charset="-128"/>
                <a:cs typeface="Meiryo UI" pitchFamily="50" charset="-128"/>
              </a:rPr>
              <a:t>就職</a:t>
            </a:r>
          </a:p>
        </p:txBody>
      </p:sp>
      <p:grpSp>
        <p:nvGrpSpPr>
          <p:cNvPr id="31761" name="グループ化 38"/>
          <p:cNvGrpSpPr>
            <a:grpSpLocks/>
          </p:cNvGrpSpPr>
          <p:nvPr/>
        </p:nvGrpSpPr>
        <p:grpSpPr bwMode="auto">
          <a:xfrm>
            <a:off x="6348413" y="4346575"/>
            <a:ext cx="2500312" cy="836613"/>
            <a:chOff x="840259" y="2331308"/>
            <a:chExt cx="2500812" cy="836138"/>
          </a:xfrm>
        </p:grpSpPr>
        <p:sp>
          <p:nvSpPr>
            <p:cNvPr id="31783" name="正方形/長方形 39"/>
            <p:cNvSpPr>
              <a:spLocks noChangeArrowheads="1"/>
            </p:cNvSpPr>
            <p:nvPr/>
          </p:nvSpPr>
          <p:spPr bwMode="auto">
            <a:xfrm>
              <a:off x="840259" y="2331308"/>
              <a:ext cx="1317888" cy="831378"/>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■学籍管理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■企業情報管理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■就職実績情報管理</a:t>
              </a:r>
              <a:endParaRPr lang="en-US" altLang="ja-JP" sz="1000">
                <a:latin typeface="Meiryo UI" pitchFamily="50" charset="-128"/>
                <a:ea typeface="Meiryo UI" pitchFamily="50" charset="-128"/>
                <a:cs typeface="Meiryo UI" pitchFamily="50" charset="-128"/>
              </a:endParaRPr>
            </a:p>
          </p:txBody>
        </p:sp>
        <p:sp>
          <p:nvSpPr>
            <p:cNvPr id="31784" name="正方形/長方形 40"/>
            <p:cNvSpPr>
              <a:spLocks noChangeArrowheads="1"/>
            </p:cNvSpPr>
            <p:nvPr/>
          </p:nvSpPr>
          <p:spPr bwMode="auto">
            <a:xfrm>
              <a:off x="2022409" y="2335424"/>
              <a:ext cx="1318662" cy="832022"/>
            </a:xfrm>
            <a:prstGeom prst="rect">
              <a:avLst/>
            </a:prstGeom>
            <a:noFill/>
            <a:ln w="9525" algn="ctr">
              <a:noFill/>
              <a:round/>
              <a:headEnd/>
              <a:tailEnd/>
            </a:ln>
          </p:spPr>
          <p:txBody>
            <a:bodyPr wrap="none" lIns="90000" tIns="46800" rIns="90000" bIns="46800"/>
            <a:lstStyle/>
            <a:p>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■就職活動情報管理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■求人情報管理</a:t>
              </a:r>
              <a:endParaRPr lang="en-US" altLang="ja-JP" sz="1000">
                <a:latin typeface="Meiryo UI" pitchFamily="50" charset="-128"/>
                <a:ea typeface="Meiryo UI" pitchFamily="50" charset="-128"/>
                <a:cs typeface="Meiryo UI" pitchFamily="50" charset="-128"/>
              </a:endParaRPr>
            </a:p>
          </p:txBody>
        </p:sp>
      </p:grpSp>
      <p:sp>
        <p:nvSpPr>
          <p:cNvPr id="31762" name="Text Box 31"/>
          <p:cNvSpPr txBox="1">
            <a:spLocks noChangeArrowheads="1"/>
          </p:cNvSpPr>
          <p:nvPr/>
        </p:nvSpPr>
        <p:spPr bwMode="auto">
          <a:xfrm>
            <a:off x="1971675" y="3452813"/>
            <a:ext cx="1847850" cy="862012"/>
          </a:xfrm>
          <a:prstGeom prst="rect">
            <a:avLst/>
          </a:prstGeom>
          <a:noFill/>
          <a:ln w="19050">
            <a:solidFill>
              <a:schemeClr val="accent2"/>
            </a:solidFill>
            <a:prstDash val="sysDot"/>
            <a:miter lim="800000"/>
            <a:headEnd/>
            <a:tailEnd/>
          </a:ln>
        </p:spPr>
        <p:txBody>
          <a:bodyPr anchor="ctr">
            <a:spAutoFit/>
          </a:bodyPr>
          <a:lstStyle/>
          <a:p>
            <a:pPr algn="l">
              <a:spcBef>
                <a:spcPct val="5000"/>
              </a:spcBef>
            </a:pPr>
            <a:r>
              <a:rPr lang="ja-JP" altLang="en-US" sz="1000">
                <a:latin typeface="Meiryo UI" pitchFamily="50" charset="-128"/>
                <a:ea typeface="Meiryo UI" pitchFamily="50" charset="-128"/>
                <a:cs typeface="Meiryo UI" pitchFamily="50" charset="-128"/>
              </a:rPr>
              <a:t>入試システムや教務システムとの連携により、入学金、授業料及び各種納付金の収納状況を管理します。督促や領収など様々な収納処理を行います。</a:t>
            </a:r>
          </a:p>
        </p:txBody>
      </p:sp>
      <p:sp>
        <p:nvSpPr>
          <p:cNvPr id="16" name="Oval 25"/>
          <p:cNvSpPr>
            <a:spLocks noChangeArrowheads="1"/>
          </p:cNvSpPr>
          <p:nvPr/>
        </p:nvSpPr>
        <p:spPr bwMode="auto">
          <a:xfrm>
            <a:off x="274638" y="3568700"/>
            <a:ext cx="1646237" cy="620713"/>
          </a:xfrm>
          <a:prstGeom prst="ellipse">
            <a:avLst/>
          </a:prstGeom>
          <a:gradFill rotWithShape="1">
            <a:gsLst>
              <a:gs pos="0">
                <a:srgbClr val="FFCC00">
                  <a:gamma/>
                  <a:tint val="0"/>
                  <a:invGamma/>
                </a:srgbClr>
              </a:gs>
              <a:gs pos="100000">
                <a:srgbClr val="C0FF0D"/>
              </a:gs>
            </a:gsLst>
            <a:path path="shape">
              <a:fillToRect l="50000" t="50000" r="50000" b="50000"/>
            </a:path>
          </a:gradFill>
          <a:ln w="9525">
            <a:noFill/>
            <a:round/>
            <a:headEnd/>
            <a:tailEnd/>
          </a:ln>
          <a:effectLst>
            <a:outerShdw blurRad="63500" sx="102000" sy="102000" algn="ctr" rotWithShape="0">
              <a:prstClr val="black">
                <a:alpha val="40000"/>
              </a:prstClr>
            </a:outerShdw>
          </a:effectLst>
        </p:spPr>
        <p:txBody>
          <a:bodyPr wrap="none" anchor="ctr"/>
          <a:lstStyle/>
          <a:p>
            <a:pPr algn="ctr">
              <a:defRPr/>
            </a:pPr>
            <a:r>
              <a:rPr lang="ja-JP" altLang="en-US" sz="1800" dirty="0">
                <a:effectLst>
                  <a:outerShdw blurRad="38100" dist="38100" dir="2700000" algn="tl">
                    <a:srgbClr val="FFFFFF"/>
                  </a:outerShdw>
                </a:effectLst>
                <a:latin typeface="Meiryo UI" pitchFamily="50" charset="-128"/>
                <a:ea typeface="Meiryo UI" pitchFamily="50" charset="-128"/>
                <a:cs typeface="Meiryo UI" pitchFamily="50" charset="-128"/>
              </a:rPr>
              <a:t>学費</a:t>
            </a:r>
          </a:p>
        </p:txBody>
      </p:sp>
      <p:grpSp>
        <p:nvGrpSpPr>
          <p:cNvPr id="31764" name="グループ化 42"/>
          <p:cNvGrpSpPr>
            <a:grpSpLocks/>
          </p:cNvGrpSpPr>
          <p:nvPr/>
        </p:nvGrpSpPr>
        <p:grpSpPr bwMode="auto">
          <a:xfrm>
            <a:off x="873125" y="4346575"/>
            <a:ext cx="2755900" cy="836613"/>
            <a:chOff x="840259" y="2331308"/>
            <a:chExt cx="2756190" cy="836138"/>
          </a:xfrm>
        </p:grpSpPr>
        <p:sp>
          <p:nvSpPr>
            <p:cNvPr id="31781" name="正方形/長方形 43"/>
            <p:cNvSpPr>
              <a:spLocks noChangeArrowheads="1"/>
            </p:cNvSpPr>
            <p:nvPr/>
          </p:nvSpPr>
          <p:spPr bwMode="auto">
            <a:xfrm>
              <a:off x="840259" y="2331308"/>
              <a:ext cx="1319352" cy="831378"/>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■学生納付金情報管理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■志願者納付金情報管理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■財務情報引継</a:t>
              </a:r>
              <a:endParaRPr lang="en-US" altLang="ja-JP" sz="1000">
                <a:latin typeface="Meiryo UI" pitchFamily="50" charset="-128"/>
                <a:ea typeface="Meiryo UI" pitchFamily="50" charset="-128"/>
                <a:cs typeface="Meiryo UI" pitchFamily="50" charset="-128"/>
              </a:endParaRPr>
            </a:p>
          </p:txBody>
        </p:sp>
        <p:sp>
          <p:nvSpPr>
            <p:cNvPr id="31782" name="正方形/長方形 44"/>
            <p:cNvSpPr>
              <a:spLocks noChangeArrowheads="1"/>
            </p:cNvSpPr>
            <p:nvPr/>
          </p:nvSpPr>
          <p:spPr bwMode="auto">
            <a:xfrm>
              <a:off x="2277787" y="2335424"/>
              <a:ext cx="1318662" cy="832022"/>
            </a:xfrm>
            <a:prstGeom prst="rect">
              <a:avLst/>
            </a:prstGeom>
            <a:noFill/>
            <a:ln w="9525" algn="ctr">
              <a:noFill/>
              <a:round/>
              <a:headEnd/>
              <a:tailEnd/>
            </a:ln>
          </p:spPr>
          <p:txBody>
            <a:bodyPr wrap="none" lIns="90000" tIns="46800" rIns="90000" bIns="46800"/>
            <a:lstStyle/>
            <a:p>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■学生収納情報管理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■志願者収納情報管理</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■年次更新</a:t>
              </a:r>
              <a:endParaRPr lang="en-US" altLang="ja-JP" sz="1000">
                <a:latin typeface="Meiryo UI" pitchFamily="50" charset="-128"/>
                <a:ea typeface="Meiryo UI" pitchFamily="50" charset="-128"/>
                <a:cs typeface="Meiryo UI" pitchFamily="50" charset="-128"/>
              </a:endParaRPr>
            </a:p>
          </p:txBody>
        </p:sp>
      </p:grpSp>
      <p:sp>
        <p:nvSpPr>
          <p:cNvPr id="47" name="Oval 26"/>
          <p:cNvSpPr>
            <a:spLocks noChangeArrowheads="1"/>
          </p:cNvSpPr>
          <p:nvPr/>
        </p:nvSpPr>
        <p:spPr bwMode="auto">
          <a:xfrm>
            <a:off x="725488" y="5321300"/>
            <a:ext cx="1646237" cy="620713"/>
          </a:xfrm>
          <a:prstGeom prst="ellipse">
            <a:avLst/>
          </a:prstGeom>
          <a:gradFill rotWithShape="1">
            <a:gsLst>
              <a:gs pos="0">
                <a:srgbClr val="FFCC00">
                  <a:gamma/>
                  <a:tint val="0"/>
                  <a:invGamma/>
                </a:srgbClr>
              </a:gs>
              <a:gs pos="100000">
                <a:srgbClr val="C0FF0D"/>
              </a:gs>
            </a:gsLst>
            <a:path path="shape">
              <a:fillToRect l="50000" t="50000" r="50000" b="50000"/>
            </a:path>
          </a:gradFill>
          <a:ln w="9525">
            <a:noFill/>
            <a:round/>
            <a:headEnd/>
            <a:tailEnd/>
          </a:ln>
          <a:effectLst>
            <a:outerShdw blurRad="63500" sx="102000" sy="102000" algn="ctr" rotWithShape="0">
              <a:prstClr val="black">
                <a:alpha val="40000"/>
              </a:prstClr>
            </a:outerShdw>
          </a:effectLst>
        </p:spPr>
        <p:txBody>
          <a:bodyPr wrap="none" anchor="ctr"/>
          <a:lstStyle/>
          <a:p>
            <a:pPr algn="ctr">
              <a:defRPr/>
            </a:pPr>
            <a:r>
              <a:rPr lang="ja-JP" altLang="en-US" sz="1800" dirty="0">
                <a:effectLst>
                  <a:outerShdw blurRad="38100" dist="38100" dir="2700000" algn="tl">
                    <a:srgbClr val="FFFFFF"/>
                  </a:outerShdw>
                </a:effectLst>
                <a:latin typeface="Meiryo UI" pitchFamily="50" charset="-128"/>
                <a:ea typeface="Meiryo UI" pitchFamily="50" charset="-128"/>
                <a:cs typeface="Meiryo UI" pitchFamily="50" charset="-128"/>
              </a:rPr>
              <a:t>校友会</a:t>
            </a:r>
          </a:p>
        </p:txBody>
      </p:sp>
      <p:sp>
        <p:nvSpPr>
          <p:cNvPr id="31766" name="Text Box 30"/>
          <p:cNvSpPr txBox="1">
            <a:spLocks noChangeArrowheads="1"/>
          </p:cNvSpPr>
          <p:nvPr/>
        </p:nvSpPr>
        <p:spPr bwMode="auto">
          <a:xfrm>
            <a:off x="2425700" y="5275263"/>
            <a:ext cx="1903413" cy="708025"/>
          </a:xfrm>
          <a:prstGeom prst="rect">
            <a:avLst/>
          </a:prstGeom>
          <a:noFill/>
          <a:ln w="19050">
            <a:solidFill>
              <a:schemeClr val="accent2"/>
            </a:solidFill>
            <a:prstDash val="sysDot"/>
            <a:miter lim="800000"/>
            <a:headEnd/>
            <a:tailEnd/>
          </a:ln>
        </p:spPr>
        <p:txBody>
          <a:bodyPr anchor="ctr">
            <a:spAutoFit/>
          </a:bodyPr>
          <a:lstStyle/>
          <a:p>
            <a:pPr algn="l">
              <a:spcBef>
                <a:spcPct val="5000"/>
              </a:spcBef>
            </a:pPr>
            <a:r>
              <a:rPr lang="ja-JP" altLang="en-US" sz="1000">
                <a:latin typeface="Meiryo UI" pitchFamily="50" charset="-128"/>
                <a:ea typeface="Meiryo UI" pitchFamily="50" charset="-128"/>
                <a:cs typeface="Meiryo UI" pitchFamily="50" charset="-128"/>
              </a:rPr>
              <a:t>卒業生の就職情報、サークルや</a:t>
            </a:r>
            <a:r>
              <a:rPr lang="en-US" altLang="ja-JP" sz="1000">
                <a:latin typeface="Meiryo UI" pitchFamily="50" charset="-128"/>
                <a:ea typeface="Meiryo UI" pitchFamily="50" charset="-128"/>
                <a:cs typeface="Meiryo UI" pitchFamily="50" charset="-128"/>
              </a:rPr>
              <a:t>OB</a:t>
            </a:r>
            <a:r>
              <a:rPr lang="ja-JP" altLang="en-US" sz="1000">
                <a:latin typeface="Meiryo UI" pitchFamily="50" charset="-128"/>
                <a:ea typeface="Meiryo UI" pitchFamily="50" charset="-128"/>
                <a:cs typeface="Meiryo UI" pitchFamily="50" charset="-128"/>
              </a:rPr>
              <a:t>会などの校友会情報のほか、住所や勤務先の変更にも柔軟に対応可能です。</a:t>
            </a:r>
            <a:endParaRPr lang="en-US" altLang="ja-JP" sz="1000">
              <a:latin typeface="Meiryo UI" pitchFamily="50" charset="-128"/>
              <a:ea typeface="Meiryo UI" pitchFamily="50" charset="-128"/>
              <a:cs typeface="Meiryo UI" pitchFamily="50" charset="-128"/>
            </a:endParaRPr>
          </a:p>
        </p:txBody>
      </p:sp>
      <p:grpSp>
        <p:nvGrpSpPr>
          <p:cNvPr id="31767" name="グループ化 48"/>
          <p:cNvGrpSpPr>
            <a:grpSpLocks/>
          </p:cNvGrpSpPr>
          <p:nvPr/>
        </p:nvGrpSpPr>
        <p:grpSpPr bwMode="auto">
          <a:xfrm>
            <a:off x="1136650" y="5948363"/>
            <a:ext cx="2500313" cy="835025"/>
            <a:chOff x="840259" y="2331308"/>
            <a:chExt cx="2500812" cy="836138"/>
          </a:xfrm>
        </p:grpSpPr>
        <p:sp>
          <p:nvSpPr>
            <p:cNvPr id="31779" name="正方形/長方形 49"/>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■会員情報登録</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■会報発送</a:t>
              </a:r>
              <a:endParaRPr lang="en-US" altLang="ja-JP" sz="1000">
                <a:latin typeface="Meiryo UI" pitchFamily="50" charset="-128"/>
                <a:ea typeface="Meiryo UI" pitchFamily="50" charset="-128"/>
                <a:cs typeface="Meiryo UI" pitchFamily="50" charset="-128"/>
              </a:endParaRPr>
            </a:p>
          </p:txBody>
        </p:sp>
        <p:sp>
          <p:nvSpPr>
            <p:cNvPr id="31780" name="正方形/長方形 50"/>
            <p:cNvSpPr>
              <a:spLocks noChangeArrowheads="1"/>
            </p:cNvSpPr>
            <p:nvPr/>
          </p:nvSpPr>
          <p:spPr bwMode="auto">
            <a:xfrm>
              <a:off x="2022409"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■会員宛名ラベル</a:t>
              </a:r>
              <a:endParaRPr lang="en-US" altLang="ja-JP" sz="1000">
                <a:latin typeface="Meiryo UI" pitchFamily="50" charset="-128"/>
                <a:ea typeface="Meiryo UI" pitchFamily="50" charset="-128"/>
                <a:cs typeface="Meiryo UI" pitchFamily="50" charset="-128"/>
              </a:endParaRPr>
            </a:p>
          </p:txBody>
        </p:sp>
      </p:grpSp>
      <p:sp>
        <p:nvSpPr>
          <p:cNvPr id="31768" name="Text Box 33"/>
          <p:cNvSpPr txBox="1">
            <a:spLocks noChangeArrowheads="1"/>
          </p:cNvSpPr>
          <p:nvPr/>
        </p:nvSpPr>
        <p:spPr bwMode="auto">
          <a:xfrm>
            <a:off x="5449888" y="5275263"/>
            <a:ext cx="1879600" cy="715962"/>
          </a:xfrm>
          <a:prstGeom prst="rect">
            <a:avLst/>
          </a:prstGeom>
          <a:noFill/>
          <a:ln w="19050">
            <a:solidFill>
              <a:schemeClr val="accent2"/>
            </a:solidFill>
            <a:prstDash val="sysDot"/>
            <a:miter lim="800000"/>
            <a:headEnd/>
            <a:tailEnd/>
          </a:ln>
        </p:spPr>
        <p:txBody>
          <a:bodyPr anchor="ctr">
            <a:spAutoFit/>
          </a:bodyPr>
          <a:lstStyle/>
          <a:p>
            <a:pPr algn="l">
              <a:spcBef>
                <a:spcPct val="5000"/>
              </a:spcBef>
            </a:pPr>
            <a:r>
              <a:rPr lang="ja-JP" altLang="en-US" sz="1000">
                <a:latin typeface="Meiryo UI" pitchFamily="50" charset="-128"/>
                <a:ea typeface="Meiryo UI" pitchFamily="50" charset="-128"/>
                <a:cs typeface="Meiryo UI" pitchFamily="50" charset="-128"/>
              </a:rPr>
              <a:t>蓄積されたデータを様々な角度で分析し、表やグラフの形で提供し</a:t>
            </a:r>
            <a:endParaRPr lang="en-US" altLang="ja-JP" sz="1000">
              <a:latin typeface="Meiryo UI" pitchFamily="50" charset="-128"/>
              <a:ea typeface="Meiryo UI" pitchFamily="50" charset="-128"/>
              <a:cs typeface="Meiryo UI" pitchFamily="50" charset="-128"/>
            </a:endParaRPr>
          </a:p>
          <a:p>
            <a:pPr algn="l">
              <a:spcBef>
                <a:spcPct val="5000"/>
              </a:spcBef>
            </a:pPr>
            <a:r>
              <a:rPr lang="ja-JP" altLang="en-US" sz="1000">
                <a:latin typeface="Meiryo UI" pitchFamily="50" charset="-128"/>
                <a:ea typeface="Meiryo UI" pitchFamily="50" charset="-128"/>
                <a:cs typeface="Meiryo UI" pitchFamily="50" charset="-128"/>
              </a:rPr>
              <a:t>ます。表やグラフの種類やレイアウトは目的に応じて編集が可能です。</a:t>
            </a:r>
            <a:endParaRPr lang="en-US" altLang="ja-JP" sz="1000">
              <a:latin typeface="Meiryo UI" pitchFamily="50" charset="-128"/>
              <a:ea typeface="Meiryo UI" pitchFamily="50" charset="-128"/>
              <a:cs typeface="Meiryo UI" pitchFamily="50" charset="-128"/>
            </a:endParaRPr>
          </a:p>
        </p:txBody>
      </p:sp>
      <p:sp>
        <p:nvSpPr>
          <p:cNvPr id="53" name="Oval 28"/>
          <p:cNvSpPr>
            <a:spLocks noChangeArrowheads="1"/>
          </p:cNvSpPr>
          <p:nvPr/>
        </p:nvSpPr>
        <p:spPr bwMode="auto">
          <a:xfrm>
            <a:off x="7432675" y="5283200"/>
            <a:ext cx="1646238" cy="622300"/>
          </a:xfrm>
          <a:prstGeom prst="ellipse">
            <a:avLst/>
          </a:prstGeom>
          <a:gradFill rotWithShape="1">
            <a:gsLst>
              <a:gs pos="0">
                <a:srgbClr val="FFCC00">
                  <a:gamma/>
                  <a:tint val="0"/>
                  <a:invGamma/>
                </a:srgbClr>
              </a:gs>
              <a:gs pos="100000">
                <a:srgbClr val="FF99FF"/>
              </a:gs>
            </a:gsLst>
            <a:path path="shape">
              <a:fillToRect l="50000" t="50000" r="50000" b="50000"/>
            </a:path>
          </a:gradFill>
          <a:ln w="9525">
            <a:noFill/>
            <a:round/>
            <a:headEnd/>
            <a:tailEnd/>
          </a:ln>
          <a:effectLst>
            <a:outerShdw blurRad="63500" sx="102000" sy="102000" algn="ctr" rotWithShape="0">
              <a:prstClr val="black">
                <a:alpha val="40000"/>
              </a:prstClr>
            </a:outerShdw>
          </a:effectLst>
        </p:spPr>
        <p:txBody>
          <a:bodyPr wrap="none" anchor="ctr"/>
          <a:lstStyle/>
          <a:p>
            <a:pPr algn="ctr" fontAlgn="auto">
              <a:spcBef>
                <a:spcPts val="0"/>
              </a:spcBef>
              <a:spcAft>
                <a:spcPts val="0"/>
              </a:spcAft>
              <a:defRPr/>
            </a:pPr>
            <a:r>
              <a:rPr lang="en-US" altLang="ja-JP" sz="1800" kern="0" dirty="0" err="1">
                <a:solidFill>
                  <a:sysClr val="windowText" lastClr="000000"/>
                </a:solidFill>
                <a:latin typeface="Meiryo UI" pitchFamily="50" charset="-128"/>
                <a:ea typeface="Meiryo UI" pitchFamily="50" charset="-128"/>
                <a:cs typeface="Meiryo UI" pitchFamily="50" charset="-128"/>
              </a:rPr>
              <a:t>Qlik</a:t>
            </a:r>
            <a:r>
              <a:rPr kumimoji="0" lang="ja-JP" altLang="en-US" sz="1800" kern="0" dirty="0">
                <a:solidFill>
                  <a:sysClr val="windowText" lastClr="000000"/>
                </a:solidFill>
                <a:latin typeface="Meiryo UI" pitchFamily="50" charset="-128"/>
                <a:ea typeface="Meiryo UI" pitchFamily="50" charset="-128"/>
                <a:cs typeface="Meiryo UI" pitchFamily="50" charset="-128"/>
              </a:rPr>
              <a:t> </a:t>
            </a:r>
            <a:r>
              <a:rPr kumimoji="0" lang="en-US" altLang="ja-JP" sz="1800" kern="0" dirty="0">
                <a:solidFill>
                  <a:sysClr val="windowText" lastClr="000000"/>
                </a:solidFill>
                <a:latin typeface="Meiryo UI" pitchFamily="50" charset="-128"/>
                <a:ea typeface="Meiryo UI" pitchFamily="50" charset="-128"/>
                <a:cs typeface="Meiryo UI" pitchFamily="50" charset="-128"/>
              </a:rPr>
              <a:t>View</a:t>
            </a:r>
            <a:endParaRPr lang="ja-JP" altLang="en-US" sz="1800" kern="0" dirty="0">
              <a:solidFill>
                <a:sysClr val="windowText" lastClr="000000"/>
              </a:solidFill>
              <a:latin typeface="Meiryo UI" pitchFamily="50" charset="-128"/>
              <a:ea typeface="Meiryo UI" pitchFamily="50" charset="-128"/>
              <a:cs typeface="Meiryo UI" pitchFamily="50" charset="-128"/>
            </a:endParaRPr>
          </a:p>
        </p:txBody>
      </p:sp>
      <p:grpSp>
        <p:nvGrpSpPr>
          <p:cNvPr id="31770" name="グループ化 53"/>
          <p:cNvGrpSpPr>
            <a:grpSpLocks/>
          </p:cNvGrpSpPr>
          <p:nvPr/>
        </p:nvGrpSpPr>
        <p:grpSpPr bwMode="auto">
          <a:xfrm>
            <a:off x="5910263" y="6026150"/>
            <a:ext cx="2500312" cy="836613"/>
            <a:chOff x="840259" y="2331308"/>
            <a:chExt cx="2500812" cy="836138"/>
          </a:xfrm>
        </p:grpSpPr>
        <p:sp>
          <p:nvSpPr>
            <p:cNvPr id="55" name="正方形/長方形 54"/>
            <p:cNvSpPr/>
            <p:nvPr/>
          </p:nvSpPr>
          <p:spPr bwMode="auto">
            <a:xfrm>
              <a:off x="840259" y="2331308"/>
              <a:ext cx="1317888" cy="831378"/>
            </a:xfrm>
            <a:prstGeom prst="rect">
              <a:avLst/>
            </a:prstGeom>
            <a:noFill/>
            <a:ln w="9525" cap="flat" cmpd="sng" algn="ctr">
              <a:noFill/>
              <a:prstDash val="solid"/>
              <a:round/>
              <a:headEnd type="none" w="med" len="med"/>
              <a:tailEnd type="none" w="med" len="med"/>
            </a:ln>
            <a:effectLst/>
          </p:spPr>
          <p:txBody>
            <a:bodyPr wrap="none" lIns="90000" tIns="46800" rIns="90000" bIns="46800"/>
            <a:lstStyle/>
            <a:p>
              <a:pPr>
                <a:defRPr/>
              </a:pPr>
              <a:r>
                <a:rPr lang="ja-JP" altLang="en-US" sz="1050" b="1" u="sng" dirty="0">
                  <a:latin typeface="Meiryo UI" pitchFamily="50" charset="-128"/>
                  <a:ea typeface="Meiryo UI" pitchFamily="50" charset="-128"/>
                </a:rPr>
                <a:t>主な機能</a:t>
              </a:r>
              <a:endParaRPr lang="en-US" altLang="ja-JP" sz="1050" b="1" u="sng" dirty="0">
                <a:latin typeface="Meiryo UI" pitchFamily="50" charset="-128"/>
                <a:ea typeface="Meiryo UI" pitchFamily="50" charset="-128"/>
              </a:endParaRPr>
            </a:p>
            <a:p>
              <a:pPr>
                <a:defRPr/>
              </a:pPr>
              <a:r>
                <a:rPr lang="ja-JP" altLang="en-US" sz="1000" dirty="0">
                  <a:latin typeface="Meiryo UI" pitchFamily="50" charset="-128"/>
                  <a:ea typeface="Meiryo UI" pitchFamily="50" charset="-128"/>
                </a:rPr>
                <a:t>■テンプレート作成</a:t>
              </a:r>
              <a:endParaRPr lang="en-US" altLang="ja-JP" sz="1000" dirty="0">
                <a:latin typeface="Meiryo UI" pitchFamily="50" charset="-128"/>
                <a:ea typeface="Meiryo UI" pitchFamily="50" charset="-128"/>
              </a:endParaRPr>
            </a:p>
          </p:txBody>
        </p:sp>
        <p:sp>
          <p:nvSpPr>
            <p:cNvPr id="31778" name="正方形/長方形 55"/>
            <p:cNvSpPr>
              <a:spLocks noChangeArrowheads="1"/>
            </p:cNvSpPr>
            <p:nvPr/>
          </p:nvSpPr>
          <p:spPr bwMode="auto">
            <a:xfrm>
              <a:off x="2022409" y="2335424"/>
              <a:ext cx="1318662" cy="832022"/>
            </a:xfrm>
            <a:prstGeom prst="rect">
              <a:avLst/>
            </a:prstGeom>
            <a:noFill/>
            <a:ln w="9525" algn="ctr">
              <a:noFill/>
              <a:round/>
              <a:headEnd/>
              <a:tailEnd/>
            </a:ln>
          </p:spPr>
          <p:txBody>
            <a:bodyPr wrap="none" lIns="90000" tIns="46800" rIns="90000" bIns="46800"/>
            <a:lstStyle/>
            <a:p>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■データ分析・出力</a:t>
              </a:r>
              <a:endParaRPr lang="en-US" altLang="ja-JP" sz="1000">
                <a:latin typeface="Meiryo UI" pitchFamily="50" charset="-128"/>
                <a:ea typeface="Meiryo UI" pitchFamily="50" charset="-128"/>
                <a:cs typeface="Meiryo UI" pitchFamily="50" charset="-128"/>
              </a:endParaRPr>
            </a:p>
          </p:txBody>
        </p:sp>
      </p:grpSp>
      <p:pic>
        <p:nvPicPr>
          <p:cNvPr id="24" name="Picture 63" descr="F:\kamimura\クリップ画像\flat icon4\Data-Configuration-256.png"/>
          <p:cNvPicPr>
            <a:picLocks noChangeAspect="1" noChangeArrowheads="1"/>
          </p:cNvPicPr>
          <p:nvPr/>
        </p:nvPicPr>
        <p:blipFill>
          <a:blip r:embed="rId3" cstate="print">
            <a:duotone>
              <a:schemeClr val="accent3">
                <a:shade val="45000"/>
                <a:satMod val="135000"/>
              </a:schemeClr>
              <a:prstClr val="white"/>
            </a:duotone>
            <a:extLst/>
          </a:blip>
          <a:srcRect/>
          <a:stretch>
            <a:fillRect/>
          </a:stretch>
        </p:blipFill>
        <p:spPr bwMode="auto">
          <a:xfrm>
            <a:off x="4302163" y="3448305"/>
            <a:ext cx="1483185" cy="1483185"/>
          </a:xfrm>
          <a:prstGeom prst="rect">
            <a:avLst/>
          </a:prstGeom>
          <a:noFill/>
          <a:extLst/>
        </p:spPr>
      </p:pic>
      <p:sp>
        <p:nvSpPr>
          <p:cNvPr id="57" name="Text Box 29"/>
          <p:cNvSpPr txBox="1">
            <a:spLocks noChangeArrowheads="1"/>
          </p:cNvSpPr>
          <p:nvPr/>
        </p:nvSpPr>
        <p:spPr bwMode="auto">
          <a:xfrm>
            <a:off x="4230688" y="3521075"/>
            <a:ext cx="1441450" cy="461963"/>
          </a:xfrm>
          <a:prstGeom prst="rect">
            <a:avLst/>
          </a:prstGeom>
          <a:noFill/>
          <a:ln w="9525" algn="ctr">
            <a:noFill/>
            <a:miter lim="800000"/>
            <a:headEnd/>
            <a:tailEnd/>
          </a:ln>
        </p:spPr>
        <p:txBody>
          <a:bodyPr>
            <a:spAutoFit/>
          </a:bodyPr>
          <a:lstStyle/>
          <a:p>
            <a:pPr algn="ctr">
              <a:spcBef>
                <a:spcPts val="0"/>
              </a:spcBef>
              <a:spcAft>
                <a:spcPts val="0"/>
              </a:spcAft>
              <a:defRPr/>
            </a:pPr>
            <a:r>
              <a:rPr lang="ja-JP" altLang="en-US" sz="1200" b="1"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統合事務</a:t>
            </a:r>
            <a:endParaRPr lang="en-US" altLang="ja-JP" sz="1200" b="1"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endParaRPr>
          </a:p>
          <a:p>
            <a:pPr algn="ctr">
              <a:spcBef>
                <a:spcPts val="0"/>
              </a:spcBef>
              <a:spcAft>
                <a:spcPts val="0"/>
              </a:spcAft>
              <a:defRPr/>
            </a:pPr>
            <a:r>
              <a:rPr lang="ja-JP" altLang="en-US" sz="1200" b="1"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データベース</a:t>
            </a:r>
          </a:p>
        </p:txBody>
      </p:sp>
      <p:sp>
        <p:nvSpPr>
          <p:cNvPr id="59" name="Text Box 29"/>
          <p:cNvSpPr txBox="1">
            <a:spLocks noChangeArrowheads="1"/>
          </p:cNvSpPr>
          <p:nvPr/>
        </p:nvSpPr>
        <p:spPr bwMode="auto">
          <a:xfrm>
            <a:off x="4181475" y="5811838"/>
            <a:ext cx="1441450" cy="461962"/>
          </a:xfrm>
          <a:prstGeom prst="rect">
            <a:avLst/>
          </a:prstGeom>
          <a:noFill/>
          <a:ln w="9525" algn="ctr">
            <a:noFill/>
            <a:miter lim="800000"/>
            <a:headEnd/>
            <a:tailEnd/>
          </a:ln>
        </p:spPr>
        <p:txBody>
          <a:bodyPr>
            <a:spAutoFit/>
          </a:bodyPr>
          <a:lstStyle/>
          <a:p>
            <a:pPr algn="ctr">
              <a:spcBef>
                <a:spcPts val="0"/>
              </a:spcBef>
              <a:spcAft>
                <a:spcPts val="0"/>
              </a:spcAft>
              <a:defRPr/>
            </a:pPr>
            <a:r>
              <a:rPr lang="en-US" altLang="ja-JP" sz="1200"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Web</a:t>
            </a:r>
            <a:r>
              <a:rPr lang="ja-JP" altLang="en-US" sz="1200" dirty="0" smtClean="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サービス</a:t>
            </a:r>
            <a:endParaRPr lang="en-US" altLang="ja-JP" sz="1200"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endParaRPr>
          </a:p>
          <a:p>
            <a:pPr algn="ctr">
              <a:spcBef>
                <a:spcPts val="0"/>
              </a:spcBef>
              <a:spcAft>
                <a:spcPts val="600"/>
              </a:spcAft>
              <a:defRPr/>
            </a:pPr>
            <a:r>
              <a:rPr lang="ja-JP" altLang="en-US" sz="1200"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データベースへ</a:t>
            </a:r>
          </a:p>
        </p:txBody>
      </p:sp>
      <p:sp>
        <p:nvSpPr>
          <p:cNvPr id="52" name="タイトル 14"/>
          <p:cNvSpPr txBox="1">
            <a:spLocks/>
          </p:cNvSpPr>
          <p:nvPr/>
        </p:nvSpPr>
        <p:spPr bwMode="auto">
          <a:xfrm>
            <a:off x="581025" y="0"/>
            <a:ext cx="8229600" cy="392113"/>
          </a:xfrm>
          <a:prstGeom prst="rect">
            <a:avLst/>
          </a:prstGeom>
          <a:noFill/>
          <a:ln>
            <a:noFill/>
          </a:ln>
          <a:extLst/>
        </p:spPr>
        <p:txBody>
          <a:bodyPr/>
          <a:lstStyle>
            <a:lvl1pPr>
              <a:defRPr b="1">
                <a:solidFill>
                  <a:srgbClr val="1700C0"/>
                </a:solidFill>
                <a:latin typeface="Arial" pitchFamily="34" charset="0"/>
                <a:ea typeface="ＭＳ Ｐゴシック" pitchFamily="50" charset="-128"/>
              </a:defRPr>
            </a:lvl1pPr>
            <a:lvl2pPr marL="742950" indent="-285750">
              <a:defRPr b="1">
                <a:solidFill>
                  <a:srgbClr val="1700C0"/>
                </a:solidFill>
                <a:latin typeface="Arial" pitchFamily="34" charset="0"/>
                <a:ea typeface="ＭＳ Ｐゴシック" pitchFamily="50" charset="-128"/>
              </a:defRPr>
            </a:lvl2pPr>
            <a:lvl3pPr marL="1143000" indent="-228600">
              <a:defRPr b="1">
                <a:solidFill>
                  <a:srgbClr val="1700C0"/>
                </a:solidFill>
                <a:latin typeface="Arial" pitchFamily="34" charset="0"/>
                <a:ea typeface="ＭＳ Ｐゴシック" pitchFamily="50" charset="-128"/>
              </a:defRPr>
            </a:lvl3pPr>
            <a:lvl4pPr marL="1600200" indent="-228600">
              <a:defRPr b="1">
                <a:solidFill>
                  <a:srgbClr val="1700C0"/>
                </a:solidFill>
                <a:latin typeface="Arial" pitchFamily="34" charset="0"/>
                <a:ea typeface="ＭＳ Ｐゴシック" pitchFamily="50" charset="-128"/>
              </a:defRPr>
            </a:lvl4pPr>
            <a:lvl5pPr marL="2057400" indent="-228600">
              <a:defRPr b="1">
                <a:solidFill>
                  <a:srgbClr val="1700C0"/>
                </a:solidFill>
                <a:latin typeface="Arial" pitchFamily="34" charset="0"/>
                <a:ea typeface="ＭＳ Ｐゴシック" pitchFamily="50" charset="-128"/>
              </a:defRPr>
            </a:lvl5pPr>
            <a:lvl6pPr marL="2514600" indent="-228600" eaLnBrk="0" fontAlgn="base" hangingPunct="0">
              <a:spcBef>
                <a:spcPct val="0"/>
              </a:spcBef>
              <a:spcAft>
                <a:spcPct val="0"/>
              </a:spcAft>
              <a:defRPr b="1">
                <a:solidFill>
                  <a:srgbClr val="1700C0"/>
                </a:solidFill>
                <a:latin typeface="Arial" pitchFamily="34" charset="0"/>
                <a:ea typeface="ＭＳ Ｐゴシック" pitchFamily="50" charset="-128"/>
              </a:defRPr>
            </a:lvl6pPr>
            <a:lvl7pPr marL="2971800" indent="-228600" eaLnBrk="0" fontAlgn="base" hangingPunct="0">
              <a:spcBef>
                <a:spcPct val="0"/>
              </a:spcBef>
              <a:spcAft>
                <a:spcPct val="0"/>
              </a:spcAft>
              <a:defRPr b="1">
                <a:solidFill>
                  <a:srgbClr val="1700C0"/>
                </a:solidFill>
                <a:latin typeface="Arial" pitchFamily="34" charset="0"/>
                <a:ea typeface="ＭＳ Ｐゴシック" pitchFamily="50" charset="-128"/>
              </a:defRPr>
            </a:lvl7pPr>
            <a:lvl8pPr marL="3429000" indent="-228600" eaLnBrk="0" fontAlgn="base" hangingPunct="0">
              <a:spcBef>
                <a:spcPct val="0"/>
              </a:spcBef>
              <a:spcAft>
                <a:spcPct val="0"/>
              </a:spcAft>
              <a:defRPr b="1">
                <a:solidFill>
                  <a:srgbClr val="1700C0"/>
                </a:solidFill>
                <a:latin typeface="Arial" pitchFamily="34" charset="0"/>
                <a:ea typeface="ＭＳ Ｐゴシック" pitchFamily="50" charset="-128"/>
              </a:defRPr>
            </a:lvl8pPr>
            <a:lvl9pPr marL="3886200" indent="-228600" eaLnBrk="0" fontAlgn="base" hangingPunct="0">
              <a:spcBef>
                <a:spcPct val="0"/>
              </a:spcBef>
              <a:spcAft>
                <a:spcPct val="0"/>
              </a:spcAft>
              <a:defRPr b="1">
                <a:solidFill>
                  <a:srgbClr val="1700C0"/>
                </a:solidFill>
                <a:latin typeface="Arial" pitchFamily="34" charset="0"/>
                <a:ea typeface="ＭＳ Ｐゴシック" pitchFamily="50" charset="-128"/>
              </a:defRPr>
            </a:lvl9pPr>
          </a:lstStyle>
          <a:p>
            <a:pPr algn="l">
              <a:defRPr/>
            </a:pPr>
            <a:r>
              <a:rPr lang="en-US" altLang="ja-JP"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GAKUEN</a:t>
            </a:r>
            <a:r>
              <a:rPr lang="ja-JP" altLang="en-US"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プロダクト</a:t>
            </a:r>
          </a:p>
        </p:txBody>
      </p:sp>
      <p:sp>
        <p:nvSpPr>
          <p:cNvPr id="54" name="AutoShape 17"/>
          <p:cNvSpPr>
            <a:spLocks noChangeArrowheads="1"/>
          </p:cNvSpPr>
          <p:nvPr/>
        </p:nvSpPr>
        <p:spPr bwMode="gray">
          <a:xfrm>
            <a:off x="88815" y="685297"/>
            <a:ext cx="2137464" cy="247650"/>
          </a:xfrm>
          <a:prstGeom prst="roundRect">
            <a:avLst>
              <a:gd name="adj" fmla="val 50000"/>
            </a:avLst>
          </a:prstGeom>
          <a:solidFill>
            <a:srgbClr val="7CA800"/>
          </a:solidFill>
          <a:ln w="38100">
            <a:solidFill>
              <a:srgbClr val="FEFEFE"/>
            </a:solidFill>
            <a:round/>
            <a:headEnd/>
            <a:tailEnd/>
          </a:ln>
        </p:spPr>
        <p:txBody>
          <a:bodyPr wrap="none" anchor="ctr"/>
          <a:lstStyle/>
          <a:p>
            <a:pPr algn="ctr"/>
            <a:r>
              <a:rPr lang="en-US" altLang="ja-JP" sz="1600" b="1" dirty="0">
                <a:solidFill>
                  <a:schemeClr val="bg1"/>
                </a:solidFill>
                <a:latin typeface="Meiryo UI" pitchFamily="50" charset="-128"/>
                <a:ea typeface="Meiryo UI" pitchFamily="50" charset="-128"/>
                <a:cs typeface="Meiryo UI" pitchFamily="50" charset="-128"/>
              </a:rPr>
              <a:t>GAKUEN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2"/>
          <p:cNvSpPr>
            <a:spLocks/>
          </p:cNvSpPr>
          <p:nvPr/>
        </p:nvSpPr>
        <p:spPr bwMode="auto">
          <a:xfrm>
            <a:off x="3435515" y="3193304"/>
            <a:ext cx="2700338" cy="2819400"/>
          </a:xfrm>
          <a:custGeom>
            <a:avLst/>
            <a:gdLst>
              <a:gd name="connsiteX0" fmla="*/ 3594 w 10000"/>
              <a:gd name="connsiteY0" fmla="*/ 0 h 10000"/>
              <a:gd name="connsiteX1" fmla="*/ 0 w 10000"/>
              <a:gd name="connsiteY1" fmla="*/ 10000 h 10000"/>
              <a:gd name="connsiteX2" fmla="*/ 10000 w 10000"/>
              <a:gd name="connsiteY2" fmla="*/ 10000 h 10000"/>
              <a:gd name="connsiteX3" fmla="*/ 9846 w 10000"/>
              <a:gd name="connsiteY3" fmla="*/ 5885 h 10000"/>
              <a:gd name="connsiteX4" fmla="*/ 7334 w 10000"/>
              <a:gd name="connsiteY4" fmla="*/ 342 h 10000"/>
              <a:gd name="connsiteX0" fmla="*/ 3594 w 10000"/>
              <a:gd name="connsiteY0" fmla="*/ 348 h 10348"/>
              <a:gd name="connsiteX1" fmla="*/ 0 w 10000"/>
              <a:gd name="connsiteY1" fmla="*/ 10348 h 10348"/>
              <a:gd name="connsiteX2" fmla="*/ 10000 w 10000"/>
              <a:gd name="connsiteY2" fmla="*/ 10348 h 10348"/>
              <a:gd name="connsiteX3" fmla="*/ 9846 w 10000"/>
              <a:gd name="connsiteY3" fmla="*/ 6233 h 10348"/>
              <a:gd name="connsiteX4" fmla="*/ 7000 w 10000"/>
              <a:gd name="connsiteY4" fmla="*/ 0 h 10348"/>
              <a:gd name="connsiteX0" fmla="*/ 3594 w 10000"/>
              <a:gd name="connsiteY0" fmla="*/ 348 h 10348"/>
              <a:gd name="connsiteX1" fmla="*/ 0 w 10000"/>
              <a:gd name="connsiteY1" fmla="*/ 10348 h 10348"/>
              <a:gd name="connsiteX2" fmla="*/ 10000 w 10000"/>
              <a:gd name="connsiteY2" fmla="*/ 10348 h 10348"/>
              <a:gd name="connsiteX3" fmla="*/ 9667 w 10000"/>
              <a:gd name="connsiteY3" fmla="*/ 6208 h 10348"/>
              <a:gd name="connsiteX4" fmla="*/ 7000 w 10000"/>
              <a:gd name="connsiteY4" fmla="*/ 0 h 10348"/>
              <a:gd name="connsiteX0" fmla="*/ 3594 w 10000"/>
              <a:gd name="connsiteY0" fmla="*/ 348 h 10348"/>
              <a:gd name="connsiteX1" fmla="*/ 0 w 10000"/>
              <a:gd name="connsiteY1" fmla="*/ 10348 h 10348"/>
              <a:gd name="connsiteX2" fmla="*/ 10000 w 10000"/>
              <a:gd name="connsiteY2" fmla="*/ 10348 h 10348"/>
              <a:gd name="connsiteX3" fmla="*/ 9667 w 10000"/>
              <a:gd name="connsiteY3" fmla="*/ 6208 h 10348"/>
              <a:gd name="connsiteX4" fmla="*/ 7000 w 10000"/>
              <a:gd name="connsiteY4" fmla="*/ 0 h 10348"/>
              <a:gd name="connsiteX0" fmla="*/ 3594 w 10000"/>
              <a:gd name="connsiteY0" fmla="*/ 348 h 10348"/>
              <a:gd name="connsiteX1" fmla="*/ 0 w 10000"/>
              <a:gd name="connsiteY1" fmla="*/ 10348 h 10348"/>
              <a:gd name="connsiteX2" fmla="*/ 10000 w 10000"/>
              <a:gd name="connsiteY2" fmla="*/ 10348 h 10348"/>
              <a:gd name="connsiteX3" fmla="*/ 9667 w 10000"/>
              <a:gd name="connsiteY3" fmla="*/ 6208 h 10348"/>
              <a:gd name="connsiteX4" fmla="*/ 7000 w 10000"/>
              <a:gd name="connsiteY4" fmla="*/ 0 h 10348"/>
              <a:gd name="connsiteX0" fmla="*/ 3594 w 10000"/>
              <a:gd name="connsiteY0" fmla="*/ 348 h 10348"/>
              <a:gd name="connsiteX1" fmla="*/ 0 w 10000"/>
              <a:gd name="connsiteY1" fmla="*/ 10348 h 10348"/>
              <a:gd name="connsiteX2" fmla="*/ 10000 w 10000"/>
              <a:gd name="connsiteY2" fmla="*/ 10348 h 10348"/>
              <a:gd name="connsiteX3" fmla="*/ 9566 w 10000"/>
              <a:gd name="connsiteY3" fmla="*/ 6170 h 10348"/>
              <a:gd name="connsiteX4" fmla="*/ 7000 w 10000"/>
              <a:gd name="connsiteY4" fmla="*/ 0 h 10348"/>
              <a:gd name="connsiteX0" fmla="*/ 3594 w 10000"/>
              <a:gd name="connsiteY0" fmla="*/ 348 h 10348"/>
              <a:gd name="connsiteX1" fmla="*/ 0 w 10000"/>
              <a:gd name="connsiteY1" fmla="*/ 10348 h 10348"/>
              <a:gd name="connsiteX2" fmla="*/ 10000 w 10000"/>
              <a:gd name="connsiteY2" fmla="*/ 10348 h 10348"/>
              <a:gd name="connsiteX3" fmla="*/ 9566 w 10000"/>
              <a:gd name="connsiteY3" fmla="*/ 6170 h 10348"/>
              <a:gd name="connsiteX4" fmla="*/ 7000 w 10000"/>
              <a:gd name="connsiteY4" fmla="*/ 0 h 10348"/>
              <a:gd name="connsiteX0" fmla="*/ 3594 w 10000"/>
              <a:gd name="connsiteY0" fmla="*/ 348 h 10348"/>
              <a:gd name="connsiteX1" fmla="*/ 0 w 10000"/>
              <a:gd name="connsiteY1" fmla="*/ 10348 h 10348"/>
              <a:gd name="connsiteX2" fmla="*/ 10000 w 10000"/>
              <a:gd name="connsiteY2" fmla="*/ 10348 h 10348"/>
              <a:gd name="connsiteX3" fmla="*/ 9566 w 10000"/>
              <a:gd name="connsiteY3" fmla="*/ 6170 h 10348"/>
              <a:gd name="connsiteX4" fmla="*/ 7000 w 10000"/>
              <a:gd name="connsiteY4" fmla="*/ 0 h 10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348">
                <a:moveTo>
                  <a:pt x="3594" y="348"/>
                </a:moveTo>
                <a:lnTo>
                  <a:pt x="0" y="10348"/>
                </a:lnTo>
                <a:lnTo>
                  <a:pt x="10000" y="10348"/>
                </a:lnTo>
                <a:cubicBezTo>
                  <a:pt x="9949" y="8976"/>
                  <a:pt x="9763" y="7516"/>
                  <a:pt x="9566" y="6170"/>
                </a:cubicBezTo>
                <a:cubicBezTo>
                  <a:pt x="8554" y="4018"/>
                  <a:pt x="7889" y="2069"/>
                  <a:pt x="7000" y="0"/>
                </a:cubicBezTo>
              </a:path>
            </a:pathLst>
          </a:custGeom>
          <a:gradFill>
            <a:gsLst>
              <a:gs pos="0">
                <a:schemeClr val="bg1"/>
              </a:gs>
              <a:gs pos="70000">
                <a:schemeClr val="accent1">
                  <a:lumMod val="40000"/>
                  <a:lumOff val="60000"/>
                </a:schemeClr>
              </a:gs>
              <a:gs pos="100000">
                <a:schemeClr val="accent1">
                  <a:lumMod val="40000"/>
                  <a:lumOff val="60000"/>
                </a:schemeClr>
              </a:gs>
            </a:gsLst>
            <a:lin ang="13800000" scaled="0"/>
          </a:gradFill>
          <a:ln w="9525" cap="flat" cmpd="sng">
            <a:noFill/>
            <a:prstDash val="solid"/>
            <a:round/>
            <a:headEnd/>
            <a:tailEnd/>
          </a:ln>
          <a:effectLst/>
        </p:spPr>
        <p:txBody>
          <a:bodyPr wrap="none" anchor="ctr"/>
          <a:lstStyle/>
          <a:p>
            <a:pPr algn="l">
              <a:defRPr/>
            </a:pPr>
            <a:endParaRPr lang="ja-JP" altLang="en-US">
              <a:latin typeface="Meiryo UI" pitchFamily="50" charset="-128"/>
              <a:ea typeface="Meiryo UI" pitchFamily="50" charset="-128"/>
              <a:cs typeface="Meiryo UI" pitchFamily="50" charset="-128"/>
            </a:endParaRPr>
          </a:p>
        </p:txBody>
      </p:sp>
      <p:sp>
        <p:nvSpPr>
          <p:cNvPr id="32771" name="Text Box 47"/>
          <p:cNvSpPr txBox="1">
            <a:spLocks noChangeArrowheads="1"/>
          </p:cNvSpPr>
          <p:nvPr/>
        </p:nvSpPr>
        <p:spPr bwMode="auto">
          <a:xfrm>
            <a:off x="4095915" y="5149104"/>
            <a:ext cx="1944688" cy="708025"/>
          </a:xfrm>
          <a:prstGeom prst="rect">
            <a:avLst/>
          </a:prstGeom>
          <a:noFill/>
          <a:ln w="19050">
            <a:solidFill>
              <a:schemeClr val="accent2"/>
            </a:solidFill>
            <a:prstDash val="sysDot"/>
            <a:miter lim="800000"/>
            <a:headEnd/>
            <a:tailEnd/>
          </a:ln>
        </p:spPr>
        <p:txBody>
          <a:bodyPr>
            <a:spAutoFit/>
          </a:bodyPr>
          <a:lstStyle/>
          <a:p>
            <a:pPr algn="l">
              <a:spcBef>
                <a:spcPct val="5000"/>
              </a:spcBef>
            </a:pPr>
            <a:r>
              <a:rPr lang="ja-JP" altLang="en-US" sz="1000">
                <a:latin typeface="Meiryo UI" pitchFamily="50" charset="-128"/>
                <a:ea typeface="Meiryo UI" pitchFamily="50" charset="-128"/>
                <a:cs typeface="Meiryo UI" pitchFamily="50" charset="-128"/>
              </a:rPr>
              <a:t>システム内にある、様々な情報について「一人の学生」を切り口に教職員が各職務権限に応じて情報を参照・登録することが可能です。</a:t>
            </a:r>
          </a:p>
        </p:txBody>
      </p:sp>
      <p:sp>
        <p:nvSpPr>
          <p:cNvPr id="34" name="Oval 30"/>
          <p:cNvSpPr>
            <a:spLocks noChangeArrowheads="1"/>
          </p:cNvSpPr>
          <p:nvPr/>
        </p:nvSpPr>
        <p:spPr bwMode="auto">
          <a:xfrm>
            <a:off x="4246728" y="4493466"/>
            <a:ext cx="1349375" cy="539750"/>
          </a:xfrm>
          <a:prstGeom prst="ellipse">
            <a:avLst/>
          </a:prstGeom>
          <a:gradFill rotWithShape="1">
            <a:gsLst>
              <a:gs pos="0">
                <a:srgbClr val="33CCFF">
                  <a:gamma/>
                  <a:tint val="0"/>
                  <a:invGamma/>
                </a:srgbClr>
              </a:gs>
              <a:gs pos="100000">
                <a:srgbClr val="33CCFF"/>
              </a:gs>
            </a:gsLst>
            <a:path path="shape">
              <a:fillToRect l="50000" t="50000" r="50000" b="50000"/>
            </a:path>
          </a:gradFill>
          <a:ln w="9525">
            <a:solidFill>
              <a:srgbClr val="C0C0C0"/>
            </a:solidFill>
            <a:round/>
            <a:headEnd/>
            <a:tailEnd/>
          </a:ln>
          <a:effectLst>
            <a:outerShdw dist="35921" dir="2700000" algn="ctr" rotWithShape="0">
              <a:schemeClr val="bg2"/>
            </a:outerShdw>
          </a:effectLst>
        </p:spPr>
        <p:txBody>
          <a:bodyPr wrap="none" anchor="ctr"/>
          <a:lstStyle/>
          <a:p>
            <a:pPr algn="ctr">
              <a:defRPr/>
            </a:pPr>
            <a:r>
              <a:rPr lang="ja-JP" altLang="en-US" sz="1400" dirty="0">
                <a:effectLst>
                  <a:outerShdw blurRad="38100" dist="38100" dir="2700000" algn="tl">
                    <a:srgbClr val="FFFFFF"/>
                  </a:outerShdw>
                </a:effectLst>
                <a:latin typeface="Meiryo UI" pitchFamily="50" charset="-128"/>
                <a:ea typeface="Meiryo UI" pitchFamily="50" charset="-128"/>
                <a:cs typeface="Meiryo UI" pitchFamily="50" charset="-128"/>
              </a:rPr>
              <a:t>学生</a:t>
            </a:r>
            <a:endParaRPr lang="en-US" altLang="ja-JP" sz="1400" dirty="0">
              <a:effectLst>
                <a:outerShdw blurRad="38100" dist="38100" dir="2700000" algn="tl">
                  <a:srgbClr val="FFFFFF"/>
                </a:outerShdw>
              </a:effectLst>
              <a:latin typeface="Meiryo UI" pitchFamily="50" charset="-128"/>
              <a:ea typeface="Meiryo UI" pitchFamily="50" charset="-128"/>
              <a:cs typeface="Meiryo UI" pitchFamily="50" charset="-128"/>
            </a:endParaRPr>
          </a:p>
          <a:p>
            <a:pPr algn="ctr">
              <a:defRPr/>
            </a:pPr>
            <a:r>
              <a:rPr lang="en-US" altLang="ja-JP" sz="1050" dirty="0">
                <a:effectLst>
                  <a:outerShdw blurRad="38100" dist="38100" dir="2700000" algn="tl">
                    <a:srgbClr val="FFFFFF"/>
                  </a:outerShdw>
                </a:effectLst>
                <a:latin typeface="Meiryo UI" pitchFamily="50" charset="-128"/>
                <a:ea typeface="Meiryo UI" pitchFamily="50" charset="-128"/>
                <a:cs typeface="Meiryo UI" pitchFamily="50" charset="-128"/>
              </a:rPr>
              <a:t>(</a:t>
            </a:r>
            <a:r>
              <a:rPr lang="ja-JP" altLang="en-US" sz="1050" dirty="0">
                <a:effectLst>
                  <a:outerShdw blurRad="38100" dist="38100" dir="2700000" algn="tl">
                    <a:srgbClr val="FFFFFF"/>
                  </a:outerShdw>
                </a:effectLst>
                <a:latin typeface="Meiryo UI" pitchFamily="50" charset="-128"/>
                <a:ea typeface="Meiryo UI" pitchFamily="50" charset="-128"/>
                <a:cs typeface="Meiryo UI" pitchFamily="50" charset="-128"/>
              </a:rPr>
              <a:t>学生カルテ</a:t>
            </a:r>
            <a:r>
              <a:rPr lang="en-US" altLang="ja-JP" sz="1050" dirty="0">
                <a:effectLst>
                  <a:outerShdw blurRad="38100" dist="38100" dir="2700000" algn="tl">
                    <a:srgbClr val="FFFFFF"/>
                  </a:outerShdw>
                </a:effectLst>
                <a:latin typeface="Meiryo UI" pitchFamily="50" charset="-128"/>
                <a:ea typeface="Meiryo UI" pitchFamily="50" charset="-128"/>
                <a:cs typeface="Meiryo UI" pitchFamily="50" charset="-128"/>
              </a:rPr>
              <a:t>)</a:t>
            </a:r>
            <a:endParaRPr lang="ja-JP" altLang="en-US" sz="1050" dirty="0">
              <a:effectLst>
                <a:outerShdw blurRad="38100" dist="38100" dir="2700000" algn="tl">
                  <a:srgbClr val="FFFFFF"/>
                </a:outerShdw>
              </a:effectLst>
              <a:latin typeface="Meiryo UI" pitchFamily="50" charset="-128"/>
              <a:ea typeface="Meiryo UI" pitchFamily="50" charset="-128"/>
              <a:cs typeface="Meiryo UI" pitchFamily="50" charset="-128"/>
            </a:endParaRPr>
          </a:p>
        </p:txBody>
      </p:sp>
      <p:sp>
        <p:nvSpPr>
          <p:cNvPr id="35" name="Freeform 13"/>
          <p:cNvSpPr>
            <a:spLocks/>
          </p:cNvSpPr>
          <p:nvPr/>
        </p:nvSpPr>
        <p:spPr bwMode="auto">
          <a:xfrm>
            <a:off x="5399253" y="3218704"/>
            <a:ext cx="3887787" cy="2746375"/>
          </a:xfrm>
          <a:custGeom>
            <a:avLst/>
            <a:gdLst>
              <a:gd name="connsiteX0" fmla="*/ 733 w 10528"/>
              <a:gd name="connsiteY0" fmla="*/ 1157 h 11157"/>
              <a:gd name="connsiteX1" fmla="*/ 1957 w 10528"/>
              <a:gd name="connsiteY1" fmla="*/ 3464 h 11157"/>
              <a:gd name="connsiteX2" fmla="*/ 10528 w 10528"/>
              <a:gd name="connsiteY2" fmla="*/ 3464 h 11157"/>
              <a:gd name="connsiteX3" fmla="*/ 10427 w 10528"/>
              <a:gd name="connsiteY3" fmla="*/ 11157 h 11157"/>
              <a:gd name="connsiteX4" fmla="*/ 2364 w 10528"/>
              <a:gd name="connsiteY4" fmla="*/ 11157 h 11157"/>
              <a:gd name="connsiteX5" fmla="*/ 2159 w 10528"/>
              <a:gd name="connsiteY5" fmla="*/ 6734 h 11157"/>
              <a:gd name="connsiteX6" fmla="*/ 0 w 10528"/>
              <a:gd name="connsiteY6" fmla="*/ 0 h 11157"/>
              <a:gd name="connsiteX7" fmla="*/ 733 w 10528"/>
              <a:gd name="connsiteY7" fmla="*/ 1157 h 11157"/>
              <a:gd name="connsiteX0" fmla="*/ 0 w 10528"/>
              <a:gd name="connsiteY0" fmla="*/ 0 h 11926"/>
              <a:gd name="connsiteX1" fmla="*/ 1957 w 10528"/>
              <a:gd name="connsiteY1" fmla="*/ 4233 h 11926"/>
              <a:gd name="connsiteX2" fmla="*/ 10528 w 10528"/>
              <a:gd name="connsiteY2" fmla="*/ 4233 h 11926"/>
              <a:gd name="connsiteX3" fmla="*/ 10427 w 10528"/>
              <a:gd name="connsiteY3" fmla="*/ 11926 h 11926"/>
              <a:gd name="connsiteX4" fmla="*/ 2364 w 10528"/>
              <a:gd name="connsiteY4" fmla="*/ 11926 h 11926"/>
              <a:gd name="connsiteX5" fmla="*/ 2159 w 10528"/>
              <a:gd name="connsiteY5" fmla="*/ 7503 h 11926"/>
              <a:gd name="connsiteX6" fmla="*/ 0 w 10528"/>
              <a:gd name="connsiteY6" fmla="*/ 769 h 11926"/>
              <a:gd name="connsiteX7" fmla="*/ 0 w 10528"/>
              <a:gd name="connsiteY7" fmla="*/ 0 h 11926"/>
              <a:gd name="connsiteX0" fmla="*/ 0 w 10528"/>
              <a:gd name="connsiteY0" fmla="*/ 0 h 11926"/>
              <a:gd name="connsiteX1" fmla="*/ 1842 w 10528"/>
              <a:gd name="connsiteY1" fmla="*/ 4616 h 11926"/>
              <a:gd name="connsiteX2" fmla="*/ 10528 w 10528"/>
              <a:gd name="connsiteY2" fmla="*/ 4233 h 11926"/>
              <a:gd name="connsiteX3" fmla="*/ 10427 w 10528"/>
              <a:gd name="connsiteY3" fmla="*/ 11926 h 11926"/>
              <a:gd name="connsiteX4" fmla="*/ 2364 w 10528"/>
              <a:gd name="connsiteY4" fmla="*/ 11926 h 11926"/>
              <a:gd name="connsiteX5" fmla="*/ 2159 w 10528"/>
              <a:gd name="connsiteY5" fmla="*/ 7503 h 11926"/>
              <a:gd name="connsiteX6" fmla="*/ 0 w 10528"/>
              <a:gd name="connsiteY6" fmla="*/ 769 h 11926"/>
              <a:gd name="connsiteX7" fmla="*/ 0 w 10528"/>
              <a:gd name="connsiteY7" fmla="*/ 0 h 11926"/>
              <a:gd name="connsiteX0" fmla="*/ 0 w 10529"/>
              <a:gd name="connsiteY0" fmla="*/ 0 h 11926"/>
              <a:gd name="connsiteX1" fmla="*/ 1842 w 10529"/>
              <a:gd name="connsiteY1" fmla="*/ 4616 h 11926"/>
              <a:gd name="connsiteX2" fmla="*/ 10529 w 10529"/>
              <a:gd name="connsiteY2" fmla="*/ 4616 h 11926"/>
              <a:gd name="connsiteX3" fmla="*/ 10427 w 10529"/>
              <a:gd name="connsiteY3" fmla="*/ 11926 h 11926"/>
              <a:gd name="connsiteX4" fmla="*/ 2364 w 10529"/>
              <a:gd name="connsiteY4" fmla="*/ 11926 h 11926"/>
              <a:gd name="connsiteX5" fmla="*/ 2159 w 10529"/>
              <a:gd name="connsiteY5" fmla="*/ 7503 h 11926"/>
              <a:gd name="connsiteX6" fmla="*/ 0 w 10529"/>
              <a:gd name="connsiteY6" fmla="*/ 769 h 11926"/>
              <a:gd name="connsiteX7" fmla="*/ 0 w 10529"/>
              <a:gd name="connsiteY7" fmla="*/ 0 h 11926"/>
              <a:gd name="connsiteX0" fmla="*/ 278 w 10529"/>
              <a:gd name="connsiteY0" fmla="*/ 0 h 11607"/>
              <a:gd name="connsiteX1" fmla="*/ 1842 w 10529"/>
              <a:gd name="connsiteY1" fmla="*/ 4297 h 11607"/>
              <a:gd name="connsiteX2" fmla="*/ 10529 w 10529"/>
              <a:gd name="connsiteY2" fmla="*/ 4297 h 11607"/>
              <a:gd name="connsiteX3" fmla="*/ 10427 w 10529"/>
              <a:gd name="connsiteY3" fmla="*/ 11607 h 11607"/>
              <a:gd name="connsiteX4" fmla="*/ 2364 w 10529"/>
              <a:gd name="connsiteY4" fmla="*/ 11607 h 11607"/>
              <a:gd name="connsiteX5" fmla="*/ 2159 w 10529"/>
              <a:gd name="connsiteY5" fmla="*/ 7184 h 11607"/>
              <a:gd name="connsiteX6" fmla="*/ 0 w 10529"/>
              <a:gd name="connsiteY6" fmla="*/ 450 h 11607"/>
              <a:gd name="connsiteX7" fmla="*/ 278 w 10529"/>
              <a:gd name="connsiteY7" fmla="*/ 0 h 11607"/>
              <a:gd name="connsiteX0" fmla="*/ 278 w 10529"/>
              <a:gd name="connsiteY0" fmla="*/ 0 h 11607"/>
              <a:gd name="connsiteX1" fmla="*/ 1842 w 10529"/>
              <a:gd name="connsiteY1" fmla="*/ 4297 h 11607"/>
              <a:gd name="connsiteX2" fmla="*/ 10529 w 10529"/>
              <a:gd name="connsiteY2" fmla="*/ 4297 h 11607"/>
              <a:gd name="connsiteX3" fmla="*/ 10427 w 10529"/>
              <a:gd name="connsiteY3" fmla="*/ 11607 h 11607"/>
              <a:gd name="connsiteX4" fmla="*/ 2364 w 10529"/>
              <a:gd name="connsiteY4" fmla="*/ 11607 h 11607"/>
              <a:gd name="connsiteX5" fmla="*/ 1986 w 10529"/>
              <a:gd name="connsiteY5" fmla="*/ 7266 h 11607"/>
              <a:gd name="connsiteX6" fmla="*/ 0 w 10529"/>
              <a:gd name="connsiteY6" fmla="*/ 450 h 11607"/>
              <a:gd name="connsiteX7" fmla="*/ 278 w 10529"/>
              <a:gd name="connsiteY7" fmla="*/ 0 h 11607"/>
              <a:gd name="connsiteX0" fmla="*/ 325 w 10576"/>
              <a:gd name="connsiteY0" fmla="*/ 0 h 11607"/>
              <a:gd name="connsiteX1" fmla="*/ 1889 w 10576"/>
              <a:gd name="connsiteY1" fmla="*/ 4297 h 11607"/>
              <a:gd name="connsiteX2" fmla="*/ 10576 w 10576"/>
              <a:gd name="connsiteY2" fmla="*/ 4297 h 11607"/>
              <a:gd name="connsiteX3" fmla="*/ 10474 w 10576"/>
              <a:gd name="connsiteY3" fmla="*/ 11607 h 11607"/>
              <a:gd name="connsiteX4" fmla="*/ 2411 w 10576"/>
              <a:gd name="connsiteY4" fmla="*/ 11607 h 11607"/>
              <a:gd name="connsiteX5" fmla="*/ 2033 w 10576"/>
              <a:gd name="connsiteY5" fmla="*/ 7266 h 11607"/>
              <a:gd name="connsiteX6" fmla="*/ 0 w 10576"/>
              <a:gd name="connsiteY6" fmla="*/ 481 h 11607"/>
              <a:gd name="connsiteX7" fmla="*/ 325 w 10576"/>
              <a:gd name="connsiteY7" fmla="*/ 0 h 11607"/>
              <a:gd name="connsiteX0" fmla="*/ 325 w 10576"/>
              <a:gd name="connsiteY0" fmla="*/ 0 h 11607"/>
              <a:gd name="connsiteX1" fmla="*/ 1889 w 10576"/>
              <a:gd name="connsiteY1" fmla="*/ 4297 h 11607"/>
              <a:gd name="connsiteX2" fmla="*/ 10576 w 10576"/>
              <a:gd name="connsiteY2" fmla="*/ 4297 h 11607"/>
              <a:gd name="connsiteX3" fmla="*/ 10474 w 10576"/>
              <a:gd name="connsiteY3" fmla="*/ 11607 h 11607"/>
              <a:gd name="connsiteX4" fmla="*/ 2411 w 10576"/>
              <a:gd name="connsiteY4" fmla="*/ 11607 h 11607"/>
              <a:gd name="connsiteX5" fmla="*/ 2033 w 10576"/>
              <a:gd name="connsiteY5" fmla="*/ 7266 h 11607"/>
              <a:gd name="connsiteX6" fmla="*/ 0 w 10576"/>
              <a:gd name="connsiteY6" fmla="*/ 481 h 11607"/>
              <a:gd name="connsiteX7" fmla="*/ 325 w 10576"/>
              <a:gd name="connsiteY7" fmla="*/ 0 h 11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76" h="11607">
                <a:moveTo>
                  <a:pt x="325" y="0"/>
                </a:moveTo>
                <a:lnTo>
                  <a:pt x="1889" y="4297"/>
                </a:lnTo>
                <a:lnTo>
                  <a:pt x="10576" y="4297"/>
                </a:lnTo>
                <a:cubicBezTo>
                  <a:pt x="10542" y="6861"/>
                  <a:pt x="10508" y="9043"/>
                  <a:pt x="10474" y="11607"/>
                </a:cubicBezTo>
                <a:lnTo>
                  <a:pt x="2411" y="11607"/>
                </a:lnTo>
                <a:cubicBezTo>
                  <a:pt x="2343" y="10133"/>
                  <a:pt x="2101" y="8740"/>
                  <a:pt x="2033" y="7266"/>
                </a:cubicBezTo>
                <a:cubicBezTo>
                  <a:pt x="1355" y="5004"/>
                  <a:pt x="1067" y="4088"/>
                  <a:pt x="0" y="481"/>
                </a:cubicBezTo>
                <a:lnTo>
                  <a:pt x="325" y="0"/>
                </a:lnTo>
                <a:close/>
              </a:path>
            </a:pathLst>
          </a:custGeom>
          <a:gradFill>
            <a:gsLst>
              <a:gs pos="0">
                <a:schemeClr val="bg1"/>
              </a:gs>
              <a:gs pos="70000">
                <a:schemeClr val="accent1">
                  <a:lumMod val="20000"/>
                  <a:lumOff val="80000"/>
                </a:schemeClr>
              </a:gs>
              <a:gs pos="100000">
                <a:schemeClr val="accent1">
                  <a:lumMod val="40000"/>
                  <a:lumOff val="60000"/>
                </a:schemeClr>
              </a:gs>
            </a:gsLst>
            <a:lin ang="9600000" scaled="0"/>
          </a:gradFill>
          <a:ln w="9525" cap="flat" cmpd="sng">
            <a:noFill/>
            <a:prstDash val="solid"/>
            <a:round/>
            <a:headEnd/>
            <a:tailEnd/>
          </a:ln>
          <a:effectLst/>
        </p:spPr>
        <p:txBody>
          <a:bodyPr wrap="none" anchor="ctr"/>
          <a:lstStyle/>
          <a:p>
            <a:pPr algn="l">
              <a:defRPr/>
            </a:pPr>
            <a:endParaRPr lang="ja-JP" altLang="en-US">
              <a:latin typeface="Meiryo UI" pitchFamily="50" charset="-128"/>
              <a:ea typeface="Meiryo UI" pitchFamily="50" charset="-128"/>
              <a:cs typeface="Meiryo UI" pitchFamily="50" charset="-128"/>
            </a:endParaRPr>
          </a:p>
        </p:txBody>
      </p:sp>
      <p:sp>
        <p:nvSpPr>
          <p:cNvPr id="36" name="Freeform 14"/>
          <p:cNvSpPr>
            <a:spLocks/>
          </p:cNvSpPr>
          <p:nvPr/>
        </p:nvSpPr>
        <p:spPr bwMode="auto">
          <a:xfrm>
            <a:off x="5280190" y="2604341"/>
            <a:ext cx="4006850" cy="1530350"/>
          </a:xfrm>
          <a:custGeom>
            <a:avLst/>
            <a:gdLst>
              <a:gd name="T0" fmla="*/ 0 w 10000"/>
              <a:gd name="T1" fmla="*/ 2147483647 h 10000"/>
              <a:gd name="T2" fmla="*/ 2147483647 w 10000"/>
              <a:gd name="T3" fmla="*/ 0 h 10000"/>
              <a:gd name="T4" fmla="*/ 2147483647 w 10000"/>
              <a:gd name="T5" fmla="*/ 0 h 10000"/>
              <a:gd name="T6" fmla="*/ 2147483647 w 10000"/>
              <a:gd name="T7" fmla="*/ 2147483647 h 10000"/>
              <a:gd name="T8" fmla="*/ 2147483647 w 10000"/>
              <a:gd name="T9" fmla="*/ 2147483647 h 10000"/>
              <a:gd name="T10" fmla="*/ 2147483647 w 10000"/>
              <a:gd name="T11" fmla="*/ 2147483647 h 10000"/>
              <a:gd name="T12" fmla="*/ 0 w 10000"/>
              <a:gd name="T13" fmla="*/ 2147483647 h 10000"/>
              <a:gd name="T14" fmla="*/ 0 60000 65536"/>
              <a:gd name="T15" fmla="*/ 0 60000 65536"/>
              <a:gd name="T16" fmla="*/ 0 60000 65536"/>
              <a:gd name="T17" fmla="*/ 0 60000 65536"/>
              <a:gd name="T18" fmla="*/ 0 60000 65536"/>
              <a:gd name="T19" fmla="*/ 0 60000 65536"/>
              <a:gd name="T20" fmla="*/ 0 60000 65536"/>
              <a:gd name="T21" fmla="*/ 0 w 10000"/>
              <a:gd name="T22" fmla="*/ 0 h 10000"/>
              <a:gd name="T23" fmla="*/ 10000 w 10000"/>
              <a:gd name="T24" fmla="*/ 10000 h 1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00" h="10000">
                <a:moveTo>
                  <a:pt x="0" y="1172"/>
                </a:moveTo>
                <a:lnTo>
                  <a:pt x="1799" y="0"/>
                </a:lnTo>
                <a:lnTo>
                  <a:pt x="10000" y="0"/>
                </a:lnTo>
                <a:lnTo>
                  <a:pt x="10000" y="10000"/>
                </a:lnTo>
                <a:lnTo>
                  <a:pt x="2000" y="9998"/>
                </a:lnTo>
                <a:lnTo>
                  <a:pt x="1232" y="6518"/>
                </a:lnTo>
                <a:lnTo>
                  <a:pt x="0" y="1172"/>
                </a:lnTo>
                <a:close/>
              </a:path>
            </a:pathLst>
          </a:custGeom>
          <a:gradFill>
            <a:gsLst>
              <a:gs pos="0">
                <a:schemeClr val="bg1"/>
              </a:gs>
              <a:gs pos="70000">
                <a:schemeClr val="accent1">
                  <a:lumMod val="20000"/>
                  <a:lumOff val="80000"/>
                </a:schemeClr>
              </a:gs>
              <a:gs pos="100000">
                <a:schemeClr val="accent1">
                  <a:lumMod val="40000"/>
                  <a:lumOff val="60000"/>
                </a:schemeClr>
              </a:gs>
            </a:gsLst>
            <a:lin ang="9600000" scaled="0"/>
          </a:gradFill>
          <a:ln w="9525">
            <a:noFill/>
            <a:round/>
            <a:headEnd/>
            <a:tailEnd/>
          </a:ln>
        </p:spPr>
        <p:txBody>
          <a:bodyPr wrap="none" anchor="ctr"/>
          <a:lstStyle/>
          <a:p>
            <a:pPr algn="l">
              <a:defRPr/>
            </a:pPr>
            <a:endParaRPr lang="ja-JP" altLang="en-US">
              <a:latin typeface="Meiryo UI" pitchFamily="50" charset="-128"/>
              <a:ea typeface="Meiryo UI" pitchFamily="50" charset="-128"/>
              <a:cs typeface="Meiryo UI" pitchFamily="50" charset="-128"/>
            </a:endParaRPr>
          </a:p>
        </p:txBody>
      </p:sp>
      <p:sp>
        <p:nvSpPr>
          <p:cNvPr id="37" name="Freeform 15"/>
          <p:cNvSpPr>
            <a:spLocks/>
          </p:cNvSpPr>
          <p:nvPr/>
        </p:nvSpPr>
        <p:spPr bwMode="auto">
          <a:xfrm>
            <a:off x="5183353" y="1047004"/>
            <a:ext cx="4102100" cy="1643062"/>
          </a:xfrm>
          <a:custGeom>
            <a:avLst/>
            <a:gdLst>
              <a:gd name="T0" fmla="*/ 0 w 10000"/>
              <a:gd name="T1" fmla="*/ 2147483647 h 10000"/>
              <a:gd name="T2" fmla="*/ 2147483647 w 10000"/>
              <a:gd name="T3" fmla="*/ 0 h 10000"/>
              <a:gd name="T4" fmla="*/ 2147483647 w 10000"/>
              <a:gd name="T5" fmla="*/ 0 h 10000"/>
              <a:gd name="T6" fmla="*/ 2147483647 w 10000"/>
              <a:gd name="T7" fmla="*/ 2147483647 h 10000"/>
              <a:gd name="T8" fmla="*/ 2147483647 w 10000"/>
              <a:gd name="T9" fmla="*/ 2147483647 h 10000"/>
              <a:gd name="T10" fmla="*/ 0 w 10000"/>
              <a:gd name="T11" fmla="*/ 2147483647 h 10000"/>
              <a:gd name="T12" fmla="*/ 0 60000 65536"/>
              <a:gd name="T13" fmla="*/ 0 60000 65536"/>
              <a:gd name="T14" fmla="*/ 0 60000 65536"/>
              <a:gd name="T15" fmla="*/ 0 60000 65536"/>
              <a:gd name="T16" fmla="*/ 0 60000 65536"/>
              <a:gd name="T17" fmla="*/ 0 60000 65536"/>
              <a:gd name="T18" fmla="*/ 0 w 10000"/>
              <a:gd name="T19" fmla="*/ 0 h 10000"/>
              <a:gd name="T20" fmla="*/ 10000 w 10000"/>
              <a:gd name="T21" fmla="*/ 10000 h 10000"/>
            </a:gdLst>
            <a:ahLst/>
            <a:cxnLst>
              <a:cxn ang="T12">
                <a:pos x="T0" y="T1"/>
              </a:cxn>
              <a:cxn ang="T13">
                <a:pos x="T2" y="T3"/>
              </a:cxn>
              <a:cxn ang="T14">
                <a:pos x="T4" y="T5"/>
              </a:cxn>
              <a:cxn ang="T15">
                <a:pos x="T6" y="T7"/>
              </a:cxn>
              <a:cxn ang="T16">
                <a:pos x="T8" y="T9"/>
              </a:cxn>
              <a:cxn ang="T17">
                <a:pos x="T10" y="T11"/>
              </a:cxn>
            </a:cxnLst>
            <a:rect l="T18" t="T19" r="T20" b="T21"/>
            <a:pathLst>
              <a:path w="10000" h="10000">
                <a:moveTo>
                  <a:pt x="0" y="10000"/>
                </a:moveTo>
                <a:lnTo>
                  <a:pt x="1971" y="0"/>
                </a:lnTo>
                <a:lnTo>
                  <a:pt x="10000" y="0"/>
                </a:lnTo>
                <a:lnTo>
                  <a:pt x="10000" y="8856"/>
                </a:lnTo>
                <a:lnTo>
                  <a:pt x="1687" y="9146"/>
                </a:lnTo>
                <a:cubicBezTo>
                  <a:pt x="1125" y="9431"/>
                  <a:pt x="663" y="9951"/>
                  <a:pt x="0" y="10000"/>
                </a:cubicBezTo>
                <a:close/>
              </a:path>
            </a:pathLst>
          </a:custGeom>
          <a:gradFill>
            <a:gsLst>
              <a:gs pos="0">
                <a:schemeClr val="bg1"/>
              </a:gs>
              <a:gs pos="70000">
                <a:schemeClr val="accent1">
                  <a:lumMod val="20000"/>
                  <a:lumOff val="80000"/>
                </a:schemeClr>
              </a:gs>
              <a:gs pos="100000">
                <a:schemeClr val="accent1">
                  <a:lumMod val="40000"/>
                  <a:lumOff val="60000"/>
                </a:schemeClr>
              </a:gs>
            </a:gsLst>
            <a:lin ang="7200000" scaled="0"/>
          </a:gradFill>
          <a:ln w="9525">
            <a:noFill/>
            <a:round/>
            <a:headEnd/>
            <a:tailEnd/>
          </a:ln>
        </p:spPr>
        <p:txBody>
          <a:bodyPr wrap="none" anchor="ctr"/>
          <a:lstStyle/>
          <a:p>
            <a:pPr algn="l">
              <a:defRPr/>
            </a:pPr>
            <a:endParaRPr lang="ja-JP" altLang="en-US">
              <a:latin typeface="Meiryo UI" pitchFamily="50" charset="-128"/>
              <a:ea typeface="Meiryo UI" pitchFamily="50" charset="-128"/>
              <a:cs typeface="Meiryo UI" pitchFamily="50" charset="-128"/>
            </a:endParaRPr>
          </a:p>
        </p:txBody>
      </p:sp>
      <p:sp>
        <p:nvSpPr>
          <p:cNvPr id="41" name="Oval 33"/>
          <p:cNvSpPr>
            <a:spLocks noChangeArrowheads="1"/>
          </p:cNvSpPr>
          <p:nvPr/>
        </p:nvSpPr>
        <p:spPr bwMode="auto">
          <a:xfrm>
            <a:off x="8194840" y="1100979"/>
            <a:ext cx="1349375" cy="539750"/>
          </a:xfrm>
          <a:prstGeom prst="ellipse">
            <a:avLst/>
          </a:prstGeom>
          <a:gradFill rotWithShape="1">
            <a:gsLst>
              <a:gs pos="0">
                <a:srgbClr val="33CCFF">
                  <a:gamma/>
                  <a:tint val="0"/>
                  <a:invGamma/>
                </a:srgbClr>
              </a:gs>
              <a:gs pos="100000">
                <a:srgbClr val="33CCFF"/>
              </a:gs>
            </a:gsLst>
            <a:path path="shape">
              <a:fillToRect l="50000" t="50000" r="50000" b="50000"/>
            </a:path>
          </a:gradFill>
          <a:ln w="9525">
            <a:solidFill>
              <a:srgbClr val="C0C0C0"/>
            </a:solidFill>
            <a:round/>
            <a:headEnd/>
            <a:tailEnd/>
          </a:ln>
          <a:effectLst>
            <a:outerShdw dist="35921" dir="2700000" algn="ctr" rotWithShape="0">
              <a:schemeClr val="bg2"/>
            </a:outerShdw>
          </a:effectLst>
        </p:spPr>
        <p:txBody>
          <a:bodyPr wrap="none" anchor="ctr"/>
          <a:lstStyle/>
          <a:p>
            <a:pPr algn="ctr">
              <a:defRPr/>
            </a:pPr>
            <a:r>
              <a:rPr lang="ja-JP" altLang="en-US" sz="1400" dirty="0">
                <a:effectLst>
                  <a:outerShdw blurRad="38100" dist="38100" dir="2700000" algn="tl">
                    <a:srgbClr val="FFFFFF"/>
                  </a:outerShdw>
                </a:effectLst>
                <a:latin typeface="Meiryo UI" pitchFamily="50" charset="-128"/>
                <a:ea typeface="Meiryo UI" pitchFamily="50" charset="-128"/>
                <a:cs typeface="Meiryo UI" pitchFamily="50" charset="-128"/>
              </a:rPr>
              <a:t>就職</a:t>
            </a:r>
          </a:p>
        </p:txBody>
      </p:sp>
      <p:sp>
        <p:nvSpPr>
          <p:cNvPr id="32777" name="Text Box 43"/>
          <p:cNvSpPr txBox="1">
            <a:spLocks noChangeArrowheads="1"/>
          </p:cNvSpPr>
          <p:nvPr/>
        </p:nvSpPr>
        <p:spPr bwMode="auto">
          <a:xfrm>
            <a:off x="6254915" y="1018429"/>
            <a:ext cx="1916113" cy="708025"/>
          </a:xfrm>
          <a:prstGeom prst="rect">
            <a:avLst/>
          </a:prstGeom>
          <a:noFill/>
          <a:ln w="19050">
            <a:solidFill>
              <a:schemeClr val="accent2"/>
            </a:solidFill>
            <a:prstDash val="sysDot"/>
            <a:miter lim="800000"/>
            <a:headEnd/>
            <a:tailEnd/>
          </a:ln>
        </p:spPr>
        <p:txBody>
          <a:bodyPr>
            <a:spAutoFit/>
          </a:bodyPr>
          <a:lstStyle/>
          <a:p>
            <a:pPr algn="l">
              <a:spcBef>
                <a:spcPct val="5000"/>
              </a:spcBef>
            </a:pPr>
            <a:r>
              <a:rPr lang="ja-JP" altLang="en-US" sz="1000">
                <a:latin typeface="Meiryo UI" pitchFamily="50" charset="-128"/>
                <a:ea typeface="Meiryo UI" pitchFamily="50" charset="-128"/>
                <a:cs typeface="Meiryo UI" pitchFamily="50" charset="-128"/>
              </a:rPr>
              <a:t>企業情報や求人情報をお気に入り条件として設定することが可能。また、就職の活動情報を登録することが可能です。</a:t>
            </a:r>
            <a:endParaRPr lang="en-US" altLang="ja-JP" sz="1000">
              <a:latin typeface="Meiryo UI" pitchFamily="50" charset="-128"/>
              <a:ea typeface="Meiryo UI" pitchFamily="50" charset="-128"/>
              <a:cs typeface="Meiryo UI" pitchFamily="50" charset="-128"/>
            </a:endParaRPr>
          </a:p>
        </p:txBody>
      </p:sp>
      <p:sp>
        <p:nvSpPr>
          <p:cNvPr id="32778" name="Text Box 45"/>
          <p:cNvSpPr txBox="1">
            <a:spLocks noChangeArrowheads="1"/>
          </p:cNvSpPr>
          <p:nvPr/>
        </p:nvSpPr>
        <p:spPr bwMode="auto">
          <a:xfrm>
            <a:off x="6266028" y="3472704"/>
            <a:ext cx="1922462" cy="708025"/>
          </a:xfrm>
          <a:prstGeom prst="rect">
            <a:avLst/>
          </a:prstGeom>
          <a:noFill/>
          <a:ln w="19050">
            <a:solidFill>
              <a:schemeClr val="accent2"/>
            </a:solidFill>
            <a:prstDash val="sysDot"/>
            <a:miter lim="800000"/>
            <a:headEnd/>
            <a:tailEnd/>
          </a:ln>
        </p:spPr>
        <p:txBody>
          <a:bodyPr>
            <a:spAutoFit/>
          </a:bodyPr>
          <a:lstStyle/>
          <a:p>
            <a:pPr algn="l"/>
            <a:r>
              <a:rPr lang="en-US" altLang="ja-JP" sz="1000">
                <a:latin typeface="Meiryo UI" pitchFamily="50" charset="-128"/>
                <a:ea typeface="Meiryo UI" pitchFamily="50" charset="-128"/>
                <a:cs typeface="Meiryo UI" pitchFamily="50" charset="-128"/>
              </a:rPr>
              <a:t>ReaD&amp;Researchmap</a:t>
            </a:r>
            <a:r>
              <a:rPr lang="ja-JP" altLang="en-US" sz="1000">
                <a:latin typeface="Meiryo UI" pitchFamily="50" charset="-128"/>
                <a:ea typeface="Meiryo UI" pitchFamily="50" charset="-128"/>
                <a:cs typeface="Meiryo UI" pitchFamily="50" charset="-128"/>
              </a:rPr>
              <a:t>とのデータ交換に対応しています。教員が入力した業績情報は、一般向けに外部公開が可能です。</a:t>
            </a:r>
          </a:p>
        </p:txBody>
      </p:sp>
      <p:sp>
        <p:nvSpPr>
          <p:cNvPr id="45" name="Oval 30"/>
          <p:cNvSpPr>
            <a:spLocks noChangeArrowheads="1"/>
          </p:cNvSpPr>
          <p:nvPr/>
        </p:nvSpPr>
        <p:spPr bwMode="auto">
          <a:xfrm>
            <a:off x="8207540" y="3526679"/>
            <a:ext cx="1349375" cy="539750"/>
          </a:xfrm>
          <a:prstGeom prst="ellipse">
            <a:avLst/>
          </a:prstGeom>
          <a:gradFill rotWithShape="1">
            <a:gsLst>
              <a:gs pos="0">
                <a:srgbClr val="33CCFF">
                  <a:gamma/>
                  <a:tint val="0"/>
                  <a:invGamma/>
                </a:srgbClr>
              </a:gs>
              <a:gs pos="100000">
                <a:srgbClr val="33CCFF"/>
              </a:gs>
            </a:gsLst>
            <a:path path="shape">
              <a:fillToRect l="50000" t="50000" r="50000" b="50000"/>
            </a:path>
          </a:gradFill>
          <a:ln w="9525">
            <a:solidFill>
              <a:srgbClr val="C0C0C0"/>
            </a:solidFill>
            <a:round/>
            <a:headEnd/>
            <a:tailEnd/>
          </a:ln>
          <a:effectLst>
            <a:outerShdw dist="35921" dir="2700000" algn="ctr" rotWithShape="0">
              <a:schemeClr val="bg2"/>
            </a:outerShdw>
          </a:effectLst>
        </p:spPr>
        <p:txBody>
          <a:bodyPr wrap="none" anchor="ctr"/>
          <a:lstStyle/>
          <a:p>
            <a:pPr algn="ctr">
              <a:defRPr/>
            </a:pPr>
            <a:r>
              <a:rPr lang="ja-JP" altLang="en-US" sz="1400" dirty="0">
                <a:effectLst>
                  <a:outerShdw blurRad="38100" dist="38100" dir="2700000" algn="tl">
                    <a:srgbClr val="FFFFFF"/>
                  </a:outerShdw>
                </a:effectLst>
                <a:latin typeface="Meiryo UI" pitchFamily="50" charset="-128"/>
                <a:ea typeface="Meiryo UI" pitchFamily="50" charset="-128"/>
                <a:cs typeface="Meiryo UI" pitchFamily="50" charset="-128"/>
              </a:rPr>
              <a:t>教員業績</a:t>
            </a:r>
          </a:p>
        </p:txBody>
      </p:sp>
      <p:sp>
        <p:nvSpPr>
          <p:cNvPr id="47" name="Freeform 16"/>
          <p:cNvSpPr>
            <a:spLocks/>
          </p:cNvSpPr>
          <p:nvPr/>
        </p:nvSpPr>
        <p:spPr bwMode="auto">
          <a:xfrm>
            <a:off x="517690" y="3259979"/>
            <a:ext cx="3932238" cy="2752725"/>
          </a:xfrm>
          <a:custGeom>
            <a:avLst/>
            <a:gdLst>
              <a:gd name="connsiteX0" fmla="*/ 10000 w 10813"/>
              <a:gd name="connsiteY0" fmla="*/ 342 h 10342"/>
              <a:gd name="connsiteX1" fmla="*/ 8171 w 10813"/>
              <a:gd name="connsiteY1" fmla="*/ 4753 h 10342"/>
              <a:gd name="connsiteX2" fmla="*/ 0 w 10813"/>
              <a:gd name="connsiteY2" fmla="*/ 4753 h 10342"/>
              <a:gd name="connsiteX3" fmla="*/ 0 w 10813"/>
              <a:gd name="connsiteY3" fmla="*/ 10342 h 10342"/>
              <a:gd name="connsiteX4" fmla="*/ 7527 w 10813"/>
              <a:gd name="connsiteY4" fmla="*/ 10342 h 10342"/>
              <a:gd name="connsiteX5" fmla="*/ 10813 w 10813"/>
              <a:gd name="connsiteY5" fmla="*/ 0 h 10342"/>
              <a:gd name="connsiteX6" fmla="*/ 10000 w 10813"/>
              <a:gd name="connsiteY6" fmla="*/ 342 h 10342"/>
              <a:gd name="connsiteX0" fmla="*/ 10272 w 10813"/>
              <a:gd name="connsiteY0" fmla="*/ 0 h 10342"/>
              <a:gd name="connsiteX1" fmla="*/ 8171 w 10813"/>
              <a:gd name="connsiteY1" fmla="*/ 4753 h 10342"/>
              <a:gd name="connsiteX2" fmla="*/ 0 w 10813"/>
              <a:gd name="connsiteY2" fmla="*/ 4753 h 10342"/>
              <a:gd name="connsiteX3" fmla="*/ 0 w 10813"/>
              <a:gd name="connsiteY3" fmla="*/ 10342 h 10342"/>
              <a:gd name="connsiteX4" fmla="*/ 7527 w 10813"/>
              <a:gd name="connsiteY4" fmla="*/ 10342 h 10342"/>
              <a:gd name="connsiteX5" fmla="*/ 10813 w 10813"/>
              <a:gd name="connsiteY5" fmla="*/ 0 h 10342"/>
              <a:gd name="connsiteX6" fmla="*/ 10272 w 10813"/>
              <a:gd name="connsiteY6" fmla="*/ 0 h 10342"/>
              <a:gd name="connsiteX0" fmla="*/ 10112 w 10813"/>
              <a:gd name="connsiteY0" fmla="*/ 26 h 10342"/>
              <a:gd name="connsiteX1" fmla="*/ 8171 w 10813"/>
              <a:gd name="connsiteY1" fmla="*/ 4753 h 10342"/>
              <a:gd name="connsiteX2" fmla="*/ 0 w 10813"/>
              <a:gd name="connsiteY2" fmla="*/ 4753 h 10342"/>
              <a:gd name="connsiteX3" fmla="*/ 0 w 10813"/>
              <a:gd name="connsiteY3" fmla="*/ 10342 h 10342"/>
              <a:gd name="connsiteX4" fmla="*/ 7527 w 10813"/>
              <a:gd name="connsiteY4" fmla="*/ 10342 h 10342"/>
              <a:gd name="connsiteX5" fmla="*/ 10813 w 10813"/>
              <a:gd name="connsiteY5" fmla="*/ 0 h 10342"/>
              <a:gd name="connsiteX6" fmla="*/ 10112 w 10813"/>
              <a:gd name="connsiteY6" fmla="*/ 26 h 10342"/>
              <a:gd name="connsiteX0" fmla="*/ 10112 w 10691"/>
              <a:gd name="connsiteY0" fmla="*/ 0 h 10316"/>
              <a:gd name="connsiteX1" fmla="*/ 8171 w 10691"/>
              <a:gd name="connsiteY1" fmla="*/ 4727 h 10316"/>
              <a:gd name="connsiteX2" fmla="*/ 0 w 10691"/>
              <a:gd name="connsiteY2" fmla="*/ 4727 h 10316"/>
              <a:gd name="connsiteX3" fmla="*/ 0 w 10691"/>
              <a:gd name="connsiteY3" fmla="*/ 10316 h 10316"/>
              <a:gd name="connsiteX4" fmla="*/ 7527 w 10691"/>
              <a:gd name="connsiteY4" fmla="*/ 10316 h 10316"/>
              <a:gd name="connsiteX5" fmla="*/ 10691 w 10691"/>
              <a:gd name="connsiteY5" fmla="*/ 373 h 10316"/>
              <a:gd name="connsiteX6" fmla="*/ 10112 w 10691"/>
              <a:gd name="connsiteY6" fmla="*/ 0 h 1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91" h="10316">
                <a:moveTo>
                  <a:pt x="10112" y="0"/>
                </a:moveTo>
                <a:lnTo>
                  <a:pt x="8171" y="4727"/>
                </a:lnTo>
                <a:lnTo>
                  <a:pt x="0" y="4727"/>
                </a:lnTo>
                <a:lnTo>
                  <a:pt x="0" y="10316"/>
                </a:lnTo>
                <a:lnTo>
                  <a:pt x="7527" y="10316"/>
                </a:lnTo>
                <a:lnTo>
                  <a:pt x="10691" y="373"/>
                </a:lnTo>
                <a:lnTo>
                  <a:pt x="10112" y="0"/>
                </a:lnTo>
                <a:close/>
              </a:path>
            </a:pathLst>
          </a:custGeom>
          <a:gradFill>
            <a:gsLst>
              <a:gs pos="0">
                <a:schemeClr val="bg1"/>
              </a:gs>
              <a:gs pos="70000">
                <a:schemeClr val="accent1">
                  <a:lumMod val="20000"/>
                  <a:lumOff val="80000"/>
                </a:schemeClr>
              </a:gs>
              <a:gs pos="100000">
                <a:schemeClr val="accent1">
                  <a:lumMod val="40000"/>
                  <a:lumOff val="60000"/>
                </a:schemeClr>
              </a:gs>
            </a:gsLst>
          </a:gradFill>
          <a:ln w="9525" cap="flat" cmpd="sng">
            <a:noFill/>
            <a:prstDash val="solid"/>
            <a:round/>
            <a:headEnd/>
            <a:tailEnd/>
          </a:ln>
          <a:effectLst/>
        </p:spPr>
        <p:txBody>
          <a:bodyPr wrap="none" anchor="ctr"/>
          <a:lstStyle/>
          <a:p>
            <a:pPr algn="l">
              <a:defRPr/>
            </a:pPr>
            <a:endParaRPr lang="ja-JP" altLang="en-US">
              <a:latin typeface="Meiryo UI" pitchFamily="50" charset="-128"/>
              <a:ea typeface="Meiryo UI" pitchFamily="50" charset="-128"/>
              <a:cs typeface="Meiryo UI" pitchFamily="50" charset="-128"/>
            </a:endParaRPr>
          </a:p>
        </p:txBody>
      </p:sp>
      <p:sp>
        <p:nvSpPr>
          <p:cNvPr id="48" name="Freeform 17"/>
          <p:cNvSpPr>
            <a:spLocks/>
          </p:cNvSpPr>
          <p:nvPr/>
        </p:nvSpPr>
        <p:spPr bwMode="auto">
          <a:xfrm>
            <a:off x="517690" y="2813891"/>
            <a:ext cx="3900488" cy="1620838"/>
          </a:xfrm>
          <a:custGeom>
            <a:avLst/>
            <a:gdLst>
              <a:gd name="T0" fmla="*/ 2147483647 w 10000"/>
              <a:gd name="T1" fmla="*/ 0 h 10000"/>
              <a:gd name="T2" fmla="*/ 0 w 10000"/>
              <a:gd name="T3" fmla="*/ 0 h 10000"/>
              <a:gd name="T4" fmla="*/ 0 w 10000"/>
              <a:gd name="T5" fmla="*/ 2147483647 h 10000"/>
              <a:gd name="T6" fmla="*/ 2147483647 w 10000"/>
              <a:gd name="T7" fmla="*/ 2147483647 h 10000"/>
              <a:gd name="T8" fmla="*/ 2147483647 w 10000"/>
              <a:gd name="T9" fmla="*/ 0 h 10000"/>
              <a:gd name="T10" fmla="*/ 0 60000 65536"/>
              <a:gd name="T11" fmla="*/ 0 60000 65536"/>
              <a:gd name="T12" fmla="*/ 0 60000 65536"/>
              <a:gd name="T13" fmla="*/ 0 60000 65536"/>
              <a:gd name="T14" fmla="*/ 0 60000 65536"/>
              <a:gd name="T15" fmla="*/ 0 w 10000"/>
              <a:gd name="T16" fmla="*/ 0 h 10000"/>
              <a:gd name="T17" fmla="*/ 10000 w 10000"/>
              <a:gd name="T18" fmla="*/ 10000 h 10000"/>
            </a:gdLst>
            <a:ahLst/>
            <a:cxnLst>
              <a:cxn ang="T10">
                <a:pos x="T0" y="T1"/>
              </a:cxn>
              <a:cxn ang="T11">
                <a:pos x="T2" y="T3"/>
              </a:cxn>
              <a:cxn ang="T12">
                <a:pos x="T4" y="T5"/>
              </a:cxn>
              <a:cxn ang="T13">
                <a:pos x="T6" y="T7"/>
              </a:cxn>
              <a:cxn ang="T14">
                <a:pos x="T8" y="T9"/>
              </a:cxn>
            </a:cxnLst>
            <a:rect l="T15" t="T16" r="T17" b="T18"/>
            <a:pathLst>
              <a:path w="10000" h="10000">
                <a:moveTo>
                  <a:pt x="10000" y="0"/>
                </a:moveTo>
                <a:lnTo>
                  <a:pt x="0" y="0"/>
                </a:lnTo>
                <a:lnTo>
                  <a:pt x="0" y="10000"/>
                </a:lnTo>
                <a:lnTo>
                  <a:pt x="7705" y="9844"/>
                </a:lnTo>
                <a:cubicBezTo>
                  <a:pt x="8470" y="6563"/>
                  <a:pt x="9176" y="2855"/>
                  <a:pt x="10000" y="0"/>
                </a:cubicBezTo>
                <a:close/>
              </a:path>
            </a:pathLst>
          </a:custGeom>
          <a:gradFill>
            <a:gsLst>
              <a:gs pos="0">
                <a:schemeClr val="bg1"/>
              </a:gs>
              <a:gs pos="70000">
                <a:schemeClr val="accent1">
                  <a:lumMod val="20000"/>
                  <a:lumOff val="80000"/>
                </a:schemeClr>
              </a:gs>
              <a:gs pos="100000">
                <a:schemeClr val="accent1">
                  <a:lumMod val="40000"/>
                  <a:lumOff val="60000"/>
                </a:schemeClr>
              </a:gs>
            </a:gsLst>
          </a:gradFill>
          <a:ln w="9525">
            <a:noFill/>
            <a:round/>
            <a:headEnd/>
            <a:tailEnd/>
          </a:ln>
        </p:spPr>
        <p:txBody>
          <a:bodyPr wrap="none" anchor="ctr"/>
          <a:lstStyle/>
          <a:p>
            <a:pPr algn="l">
              <a:defRPr/>
            </a:pPr>
            <a:endParaRPr lang="ja-JP" altLang="en-US">
              <a:latin typeface="Meiryo UI" pitchFamily="50" charset="-128"/>
              <a:ea typeface="Meiryo UI" pitchFamily="50" charset="-128"/>
              <a:cs typeface="Meiryo UI" pitchFamily="50" charset="-128"/>
            </a:endParaRPr>
          </a:p>
        </p:txBody>
      </p:sp>
      <p:sp>
        <p:nvSpPr>
          <p:cNvPr id="49" name="Freeform 18"/>
          <p:cNvSpPr>
            <a:spLocks/>
          </p:cNvSpPr>
          <p:nvPr/>
        </p:nvSpPr>
        <p:spPr bwMode="auto">
          <a:xfrm>
            <a:off x="530390" y="1056529"/>
            <a:ext cx="3959225" cy="1643062"/>
          </a:xfrm>
          <a:custGeom>
            <a:avLst/>
            <a:gdLst>
              <a:gd name="T0" fmla="*/ 2147483647 w 2778"/>
              <a:gd name="T1" fmla="*/ 2147483647 h 1021"/>
              <a:gd name="T2" fmla="*/ 2147483647 w 2778"/>
              <a:gd name="T3" fmla="*/ 0 h 1021"/>
              <a:gd name="T4" fmla="*/ 0 w 2778"/>
              <a:gd name="T5" fmla="*/ 0 h 1021"/>
              <a:gd name="T6" fmla="*/ 0 w 2778"/>
              <a:gd name="T7" fmla="*/ 2147483647 h 1021"/>
              <a:gd name="T8" fmla="*/ 2147483647 w 2778"/>
              <a:gd name="T9" fmla="*/ 2147483647 h 1021"/>
              <a:gd name="T10" fmla="*/ 0 60000 65536"/>
              <a:gd name="T11" fmla="*/ 0 60000 65536"/>
              <a:gd name="T12" fmla="*/ 0 60000 65536"/>
              <a:gd name="T13" fmla="*/ 0 60000 65536"/>
              <a:gd name="T14" fmla="*/ 0 60000 65536"/>
              <a:gd name="T15" fmla="*/ 0 w 2778"/>
              <a:gd name="T16" fmla="*/ 0 h 1021"/>
              <a:gd name="T17" fmla="*/ 2778 w 2778"/>
              <a:gd name="T18" fmla="*/ 1021 h 1021"/>
            </a:gdLst>
            <a:ahLst/>
            <a:cxnLst>
              <a:cxn ang="T10">
                <a:pos x="T0" y="T1"/>
              </a:cxn>
              <a:cxn ang="T11">
                <a:pos x="T2" y="T3"/>
              </a:cxn>
              <a:cxn ang="T12">
                <a:pos x="T4" y="T5"/>
              </a:cxn>
              <a:cxn ang="T13">
                <a:pos x="T6" y="T7"/>
              </a:cxn>
              <a:cxn ang="T14">
                <a:pos x="T8" y="T9"/>
              </a:cxn>
            </a:cxnLst>
            <a:rect l="T15" t="T16" r="T17" b="T18"/>
            <a:pathLst>
              <a:path w="2778" h="1021">
                <a:moveTo>
                  <a:pt x="2778" y="1021"/>
                </a:moveTo>
                <a:lnTo>
                  <a:pt x="2382" y="0"/>
                </a:lnTo>
                <a:lnTo>
                  <a:pt x="0" y="0"/>
                </a:lnTo>
                <a:lnTo>
                  <a:pt x="0" y="1021"/>
                </a:lnTo>
                <a:lnTo>
                  <a:pt x="2778" y="1021"/>
                </a:lnTo>
                <a:close/>
              </a:path>
            </a:pathLst>
          </a:custGeom>
          <a:gradFill>
            <a:gsLst>
              <a:gs pos="0">
                <a:schemeClr val="bg1"/>
              </a:gs>
              <a:gs pos="70000">
                <a:schemeClr val="accent1">
                  <a:lumMod val="20000"/>
                  <a:lumOff val="80000"/>
                </a:schemeClr>
              </a:gs>
              <a:gs pos="100000">
                <a:schemeClr val="accent1">
                  <a:lumMod val="40000"/>
                  <a:lumOff val="60000"/>
                </a:schemeClr>
              </a:gs>
            </a:gsLst>
            <a:lin ang="0" scaled="0"/>
          </a:gradFill>
          <a:ln w="9525">
            <a:noFill/>
            <a:round/>
            <a:headEnd/>
            <a:tailEnd/>
          </a:ln>
        </p:spPr>
        <p:txBody>
          <a:bodyPr wrap="none" anchor="ctr"/>
          <a:lstStyle/>
          <a:p>
            <a:pPr algn="l">
              <a:defRPr/>
            </a:pPr>
            <a:endParaRPr lang="ja-JP" altLang="en-US">
              <a:latin typeface="Meiryo UI" pitchFamily="50" charset="-128"/>
              <a:ea typeface="Meiryo UI" pitchFamily="50" charset="-128"/>
              <a:cs typeface="Meiryo UI" pitchFamily="50" charset="-128"/>
            </a:endParaRPr>
          </a:p>
        </p:txBody>
      </p:sp>
      <p:sp>
        <p:nvSpPr>
          <p:cNvPr id="32783" name="Oval 29"/>
          <p:cNvSpPr>
            <a:spLocks noChangeArrowheads="1"/>
          </p:cNvSpPr>
          <p:nvPr/>
        </p:nvSpPr>
        <p:spPr bwMode="auto">
          <a:xfrm>
            <a:off x="368465" y="1078754"/>
            <a:ext cx="1349375" cy="541337"/>
          </a:xfrm>
          <a:prstGeom prst="ellipse">
            <a:avLst/>
          </a:prstGeom>
          <a:gradFill rotWithShape="1">
            <a:gsLst>
              <a:gs pos="0">
                <a:srgbClr val="FFFFFF"/>
              </a:gs>
              <a:gs pos="100000">
                <a:srgbClr val="33CCFF"/>
              </a:gs>
            </a:gsLst>
            <a:path path="shape">
              <a:fillToRect l="50000" t="50000" r="50000" b="50000"/>
            </a:path>
          </a:gradFill>
          <a:ln w="9525">
            <a:solidFill>
              <a:srgbClr val="C0C0C0"/>
            </a:solidFill>
            <a:round/>
            <a:headEnd/>
            <a:tailEnd/>
          </a:ln>
          <a:effectLst>
            <a:outerShdw dist="35921" dir="2700000" algn="ctr" rotWithShape="0">
              <a:schemeClr val="bg2"/>
            </a:outerShdw>
          </a:effectLst>
        </p:spPr>
        <p:txBody>
          <a:bodyPr wrap="none" anchor="ctr"/>
          <a:lstStyle/>
          <a:p>
            <a:pPr algn="ctr"/>
            <a:r>
              <a:rPr lang="ja-JP" altLang="en-US" sz="1400">
                <a:latin typeface="Meiryo UI" pitchFamily="50" charset="-128"/>
                <a:ea typeface="Meiryo UI" pitchFamily="50" charset="-128"/>
                <a:cs typeface="Meiryo UI" pitchFamily="50" charset="-128"/>
              </a:rPr>
              <a:t>ポータル</a:t>
            </a:r>
          </a:p>
        </p:txBody>
      </p:sp>
      <p:sp>
        <p:nvSpPr>
          <p:cNvPr id="54" name="Oval 30"/>
          <p:cNvSpPr>
            <a:spLocks noChangeArrowheads="1"/>
          </p:cNvSpPr>
          <p:nvPr/>
        </p:nvSpPr>
        <p:spPr bwMode="auto">
          <a:xfrm>
            <a:off x="368465" y="2485279"/>
            <a:ext cx="1349375" cy="539750"/>
          </a:xfrm>
          <a:prstGeom prst="ellipse">
            <a:avLst/>
          </a:prstGeom>
          <a:gradFill rotWithShape="1">
            <a:gsLst>
              <a:gs pos="0">
                <a:srgbClr val="33CCFF">
                  <a:gamma/>
                  <a:tint val="0"/>
                  <a:invGamma/>
                </a:srgbClr>
              </a:gs>
              <a:gs pos="100000">
                <a:srgbClr val="33CCFF"/>
              </a:gs>
            </a:gsLst>
            <a:path path="shape">
              <a:fillToRect l="50000" t="50000" r="50000" b="50000"/>
            </a:path>
          </a:gradFill>
          <a:ln w="9525">
            <a:solidFill>
              <a:srgbClr val="C0C0C0"/>
            </a:solidFill>
            <a:round/>
            <a:headEnd/>
            <a:tailEnd/>
          </a:ln>
          <a:effectLst>
            <a:outerShdw dist="35921" dir="2700000" algn="ctr" rotWithShape="0">
              <a:schemeClr val="bg2"/>
            </a:outerShdw>
          </a:effectLst>
        </p:spPr>
        <p:txBody>
          <a:bodyPr wrap="none" anchor="ctr"/>
          <a:lstStyle/>
          <a:p>
            <a:pPr algn="ctr">
              <a:defRPr/>
            </a:pPr>
            <a:r>
              <a:rPr lang="ja-JP" altLang="en-US" sz="1400" dirty="0">
                <a:effectLst>
                  <a:outerShdw blurRad="38100" dist="38100" dir="2700000" algn="tl">
                    <a:srgbClr val="FFFFFF"/>
                  </a:outerShdw>
                </a:effectLst>
                <a:latin typeface="Meiryo UI" pitchFamily="50" charset="-128"/>
                <a:ea typeface="Meiryo UI" pitchFamily="50" charset="-128"/>
                <a:cs typeface="Meiryo UI" pitchFamily="50" charset="-128"/>
              </a:rPr>
              <a:t>教務・教室</a:t>
            </a:r>
            <a:endParaRPr lang="en-US" altLang="ja-JP" sz="1400" dirty="0">
              <a:effectLst>
                <a:outerShdw blurRad="38100" dist="38100" dir="2700000" algn="tl">
                  <a:srgbClr val="FFFFFF"/>
                </a:outerShdw>
              </a:effectLst>
              <a:latin typeface="Meiryo UI" pitchFamily="50" charset="-128"/>
              <a:ea typeface="Meiryo UI" pitchFamily="50" charset="-128"/>
              <a:cs typeface="Meiryo UI" pitchFamily="50" charset="-128"/>
            </a:endParaRPr>
          </a:p>
          <a:p>
            <a:pPr algn="ctr">
              <a:defRPr/>
            </a:pPr>
            <a:r>
              <a:rPr lang="ja-JP" altLang="en-US" sz="1400" dirty="0">
                <a:effectLst>
                  <a:outerShdw blurRad="38100" dist="38100" dir="2700000" algn="tl">
                    <a:srgbClr val="FFFFFF"/>
                  </a:outerShdw>
                </a:effectLst>
                <a:latin typeface="Meiryo UI" pitchFamily="50" charset="-128"/>
                <a:ea typeface="Meiryo UI" pitchFamily="50" charset="-128"/>
                <a:cs typeface="Meiryo UI" pitchFamily="50" charset="-128"/>
              </a:rPr>
              <a:t>授業</a:t>
            </a:r>
          </a:p>
        </p:txBody>
      </p:sp>
      <p:sp>
        <p:nvSpPr>
          <p:cNvPr id="32785" name="Text Box 41"/>
          <p:cNvSpPr txBox="1">
            <a:spLocks noChangeArrowheads="1"/>
          </p:cNvSpPr>
          <p:nvPr/>
        </p:nvSpPr>
        <p:spPr bwMode="auto">
          <a:xfrm>
            <a:off x="1840078" y="1005729"/>
            <a:ext cx="1889125" cy="708025"/>
          </a:xfrm>
          <a:prstGeom prst="rect">
            <a:avLst/>
          </a:prstGeom>
          <a:noFill/>
          <a:ln w="19050">
            <a:solidFill>
              <a:schemeClr val="accent2"/>
            </a:solidFill>
            <a:prstDash val="sysDot"/>
            <a:miter lim="800000"/>
            <a:headEnd/>
            <a:tailEnd/>
          </a:ln>
        </p:spPr>
        <p:txBody>
          <a:bodyPr>
            <a:spAutoFit/>
          </a:bodyPr>
          <a:lstStyle/>
          <a:p>
            <a:pPr algn="l">
              <a:spcBef>
                <a:spcPct val="5000"/>
              </a:spcBef>
            </a:pPr>
            <a:r>
              <a:rPr lang="ja-JP" altLang="en-US" sz="1000">
                <a:latin typeface="Meiryo UI" pitchFamily="50" charset="-128"/>
                <a:ea typeface="Meiryo UI" pitchFamily="50" charset="-128"/>
                <a:cs typeface="Meiryo UI" pitchFamily="50" charset="-128"/>
              </a:rPr>
              <a:t>掲示・休講情報、スケジュールの確認等、教職員・学生が専用ポータルから、いつでもどこでも必要な情報を取り出すことが可能です。</a:t>
            </a:r>
          </a:p>
        </p:txBody>
      </p:sp>
      <p:sp>
        <p:nvSpPr>
          <p:cNvPr id="32786" name="Text Box 42"/>
          <p:cNvSpPr txBox="1">
            <a:spLocks noChangeArrowheads="1"/>
          </p:cNvSpPr>
          <p:nvPr/>
        </p:nvSpPr>
        <p:spPr bwMode="auto">
          <a:xfrm>
            <a:off x="1838490" y="2456704"/>
            <a:ext cx="1890713" cy="708025"/>
          </a:xfrm>
          <a:prstGeom prst="rect">
            <a:avLst/>
          </a:prstGeom>
          <a:noFill/>
          <a:ln w="19050">
            <a:solidFill>
              <a:schemeClr val="accent2"/>
            </a:solidFill>
            <a:prstDash val="sysDot"/>
            <a:miter lim="800000"/>
            <a:headEnd/>
            <a:tailEnd/>
          </a:ln>
        </p:spPr>
        <p:txBody>
          <a:bodyPr>
            <a:spAutoFit/>
          </a:bodyPr>
          <a:lstStyle/>
          <a:p>
            <a:pPr algn="l">
              <a:spcBef>
                <a:spcPct val="5000"/>
              </a:spcBef>
            </a:pPr>
            <a:r>
              <a:rPr lang="ja-JP" altLang="en-US" sz="1000">
                <a:latin typeface="Meiryo UI" pitchFamily="50" charset="-128"/>
                <a:ea typeface="Meiryo UI" pitchFamily="50" charset="-128"/>
                <a:cs typeface="Meiryo UI" pitchFamily="50" charset="-128"/>
              </a:rPr>
              <a:t>リアルタイムに履修申請・確認・修正が行なえる</a:t>
            </a:r>
            <a:r>
              <a:rPr lang="en-US" altLang="ja-JP" sz="1000">
                <a:latin typeface="Meiryo UI" pitchFamily="50" charset="-128"/>
                <a:ea typeface="Meiryo UI" pitchFamily="50" charset="-128"/>
                <a:cs typeface="Meiryo UI" pitchFamily="50" charset="-128"/>
              </a:rPr>
              <a:t>WEB</a:t>
            </a:r>
            <a:r>
              <a:rPr lang="ja-JP" altLang="en-US" sz="1000">
                <a:latin typeface="Meiryo UI" pitchFamily="50" charset="-128"/>
                <a:ea typeface="Meiryo UI" pitchFamily="50" charset="-128"/>
                <a:cs typeface="Meiryo UI" pitchFamily="50" charset="-128"/>
              </a:rPr>
              <a:t>履修のほか、教務系のサービス機能が利用可能です。</a:t>
            </a:r>
          </a:p>
        </p:txBody>
      </p:sp>
      <p:sp>
        <p:nvSpPr>
          <p:cNvPr id="32787" name="Text Box 46"/>
          <p:cNvSpPr txBox="1">
            <a:spLocks noChangeArrowheads="1"/>
          </p:cNvSpPr>
          <p:nvPr/>
        </p:nvSpPr>
        <p:spPr bwMode="auto">
          <a:xfrm>
            <a:off x="1838490" y="4034679"/>
            <a:ext cx="1890713" cy="554037"/>
          </a:xfrm>
          <a:prstGeom prst="rect">
            <a:avLst/>
          </a:prstGeom>
          <a:noFill/>
          <a:ln w="19050">
            <a:solidFill>
              <a:schemeClr val="accent2"/>
            </a:solidFill>
            <a:prstDash val="sysDot"/>
            <a:miter lim="800000"/>
            <a:headEnd/>
            <a:tailEnd/>
          </a:ln>
        </p:spPr>
        <p:txBody>
          <a:bodyPr>
            <a:spAutoFit/>
          </a:bodyPr>
          <a:lstStyle/>
          <a:p>
            <a:pPr algn="l">
              <a:spcBef>
                <a:spcPct val="5000"/>
              </a:spcBef>
            </a:pPr>
            <a:r>
              <a:rPr lang="ja-JP" altLang="en-US" sz="1000">
                <a:latin typeface="Meiryo UI" pitchFamily="50" charset="-128"/>
                <a:ea typeface="Meiryo UI" pitchFamily="50" charset="-128"/>
                <a:cs typeface="Meiryo UI" pitchFamily="50" charset="-128"/>
              </a:rPr>
              <a:t>パソコンがなくても、スマートフォンから各種情報の参照や登録を行うことができます。</a:t>
            </a:r>
            <a:endParaRPr lang="en-US" altLang="ja-JP" sz="1000">
              <a:latin typeface="Meiryo UI" pitchFamily="50" charset="-128"/>
              <a:ea typeface="Meiryo UI" pitchFamily="50" charset="-128"/>
              <a:cs typeface="Meiryo UI" pitchFamily="50" charset="-128"/>
            </a:endParaRPr>
          </a:p>
        </p:txBody>
      </p:sp>
      <p:sp>
        <p:nvSpPr>
          <p:cNvPr id="58" name="Oval 30"/>
          <p:cNvSpPr>
            <a:spLocks noChangeArrowheads="1"/>
          </p:cNvSpPr>
          <p:nvPr/>
        </p:nvSpPr>
        <p:spPr bwMode="auto">
          <a:xfrm>
            <a:off x="352590" y="4018804"/>
            <a:ext cx="1349375" cy="539750"/>
          </a:xfrm>
          <a:prstGeom prst="ellipse">
            <a:avLst/>
          </a:prstGeom>
          <a:gradFill rotWithShape="1">
            <a:gsLst>
              <a:gs pos="0">
                <a:srgbClr val="33CCFF">
                  <a:gamma/>
                  <a:tint val="0"/>
                  <a:invGamma/>
                </a:srgbClr>
              </a:gs>
              <a:gs pos="100000">
                <a:srgbClr val="33CCFF"/>
              </a:gs>
            </a:gsLst>
            <a:path path="shape">
              <a:fillToRect l="50000" t="50000" r="50000" b="50000"/>
            </a:path>
          </a:gradFill>
          <a:ln w="9525">
            <a:solidFill>
              <a:srgbClr val="C0C0C0"/>
            </a:solidFill>
            <a:round/>
            <a:headEnd/>
            <a:tailEnd/>
          </a:ln>
          <a:effectLst>
            <a:outerShdw dist="35921" dir="2700000" algn="ctr" rotWithShape="0">
              <a:schemeClr val="bg2"/>
            </a:outerShdw>
          </a:effectLst>
        </p:spPr>
        <p:txBody>
          <a:bodyPr wrap="none" anchor="ctr"/>
          <a:lstStyle/>
          <a:p>
            <a:pPr algn="ctr">
              <a:defRPr/>
            </a:pPr>
            <a:r>
              <a:rPr lang="ja-JP" altLang="en-US" sz="1400" dirty="0">
                <a:effectLst>
                  <a:outerShdw blurRad="38100" dist="38100" dir="2700000" algn="tl">
                    <a:srgbClr val="FFFFFF"/>
                  </a:outerShdw>
                </a:effectLst>
                <a:latin typeface="Meiryo UI" pitchFamily="50" charset="-128"/>
                <a:ea typeface="Meiryo UI" pitchFamily="50" charset="-128"/>
                <a:cs typeface="Meiryo UI" pitchFamily="50" charset="-128"/>
              </a:rPr>
              <a:t>モバイル</a:t>
            </a:r>
          </a:p>
        </p:txBody>
      </p:sp>
      <p:pic>
        <p:nvPicPr>
          <p:cNvPr id="59" name="Picture 63" descr="F:\kamimura\クリップ画像\flat icon4\Data-Configuration-256.png"/>
          <p:cNvPicPr>
            <a:picLocks noChangeAspect="1" noChangeArrowheads="1"/>
          </p:cNvPicPr>
          <p:nvPr/>
        </p:nvPicPr>
        <p:blipFill>
          <a:blip r:embed="rId3" cstate="print">
            <a:duotone>
              <a:schemeClr val="accent1">
                <a:shade val="45000"/>
                <a:satMod val="135000"/>
              </a:schemeClr>
              <a:prstClr val="white"/>
            </a:duotone>
            <a:extLst/>
          </a:blip>
          <a:srcRect/>
          <a:stretch>
            <a:fillRect/>
          </a:stretch>
        </p:blipFill>
        <p:spPr bwMode="auto">
          <a:xfrm>
            <a:off x="4225527" y="2486487"/>
            <a:ext cx="1483185" cy="1483185"/>
          </a:xfrm>
          <a:prstGeom prst="rect">
            <a:avLst/>
          </a:prstGeom>
          <a:noFill/>
          <a:extLst/>
        </p:spPr>
      </p:pic>
      <p:sp>
        <p:nvSpPr>
          <p:cNvPr id="62" name="Text Box 29"/>
          <p:cNvSpPr txBox="1">
            <a:spLocks noChangeArrowheads="1"/>
          </p:cNvSpPr>
          <p:nvPr/>
        </p:nvSpPr>
        <p:spPr bwMode="auto">
          <a:xfrm>
            <a:off x="4121315" y="2556716"/>
            <a:ext cx="1441450" cy="461963"/>
          </a:xfrm>
          <a:prstGeom prst="rect">
            <a:avLst/>
          </a:prstGeom>
          <a:noFill/>
          <a:ln w="9525" algn="ctr">
            <a:noFill/>
            <a:miter lim="800000"/>
            <a:headEnd/>
            <a:tailEnd/>
          </a:ln>
        </p:spPr>
        <p:txBody>
          <a:bodyPr>
            <a:spAutoFit/>
          </a:bodyPr>
          <a:lstStyle/>
          <a:p>
            <a:pPr algn="ctr">
              <a:spcBef>
                <a:spcPts val="0"/>
              </a:spcBef>
              <a:spcAft>
                <a:spcPts val="0"/>
              </a:spcAft>
              <a:defRPr/>
            </a:pPr>
            <a:r>
              <a:rPr lang="en-US" altLang="ja-JP" sz="1200" b="1"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Web</a:t>
            </a:r>
            <a:r>
              <a:rPr lang="ja-JP" altLang="en-US" sz="1200" b="1" dirty="0" smtClean="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サービス</a:t>
            </a:r>
            <a:endParaRPr lang="en-US" altLang="ja-JP" sz="1200" b="1"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endParaRPr>
          </a:p>
          <a:p>
            <a:pPr algn="ctr">
              <a:spcBef>
                <a:spcPts val="0"/>
              </a:spcBef>
              <a:spcAft>
                <a:spcPts val="600"/>
              </a:spcAft>
              <a:defRPr/>
            </a:pPr>
            <a:r>
              <a:rPr lang="ja-JP" altLang="en-US" sz="1200" b="1" dirty="0">
                <a:effectLst>
                  <a:outerShdw blurRad="50800" dist="38100" dir="2700000" algn="tl" rotWithShape="0">
                    <a:schemeClr val="bg1">
                      <a:alpha val="40000"/>
                    </a:schemeClr>
                  </a:outerShdw>
                </a:effectLst>
                <a:latin typeface="Meiryo UI" pitchFamily="50" charset="-128"/>
                <a:ea typeface="Meiryo UI" pitchFamily="50" charset="-128"/>
                <a:cs typeface="Meiryo UI" pitchFamily="50" charset="-128"/>
              </a:rPr>
              <a:t>データベース</a:t>
            </a:r>
          </a:p>
        </p:txBody>
      </p:sp>
      <p:grpSp>
        <p:nvGrpSpPr>
          <p:cNvPr id="32791" name="グループ化 63"/>
          <p:cNvGrpSpPr>
            <a:grpSpLocks/>
          </p:cNvGrpSpPr>
          <p:nvPr/>
        </p:nvGrpSpPr>
        <p:grpSpPr bwMode="auto">
          <a:xfrm>
            <a:off x="711365" y="1670891"/>
            <a:ext cx="2500313" cy="835025"/>
            <a:chOff x="840259" y="2331308"/>
            <a:chExt cx="2500812" cy="836138"/>
          </a:xfrm>
        </p:grpSpPr>
        <p:sp>
          <p:nvSpPr>
            <p:cNvPr id="32828" name="正方形/長方形 64"/>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■掲示情報登録</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■メール配信機能</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■学籍情報変更</a:t>
              </a:r>
              <a:endParaRPr lang="en-US" altLang="ja-JP" sz="1000">
                <a:latin typeface="Meiryo UI" pitchFamily="50" charset="-128"/>
                <a:ea typeface="Meiryo UI" pitchFamily="50" charset="-128"/>
                <a:cs typeface="Meiryo UI" pitchFamily="50" charset="-128"/>
              </a:endParaRPr>
            </a:p>
          </p:txBody>
        </p:sp>
        <p:sp>
          <p:nvSpPr>
            <p:cNvPr id="32829" name="正方形/長方形 65"/>
            <p:cNvSpPr>
              <a:spLocks noChangeArrowheads="1"/>
            </p:cNvSpPr>
            <p:nvPr/>
          </p:nvSpPr>
          <p:spPr bwMode="auto">
            <a:xfrm>
              <a:off x="2022409"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■休講登録</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■スケジュール</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■アンケート</a:t>
              </a:r>
              <a:endParaRPr lang="en-US" altLang="ja-JP" sz="1000">
                <a:latin typeface="Meiryo UI" pitchFamily="50" charset="-128"/>
                <a:ea typeface="Meiryo UI" pitchFamily="50" charset="-128"/>
                <a:cs typeface="Meiryo UI" pitchFamily="50" charset="-128"/>
              </a:endParaRPr>
            </a:p>
          </p:txBody>
        </p:sp>
      </p:grpSp>
      <p:grpSp>
        <p:nvGrpSpPr>
          <p:cNvPr id="32792" name="グループ化 66"/>
          <p:cNvGrpSpPr>
            <a:grpSpLocks/>
          </p:cNvGrpSpPr>
          <p:nvPr/>
        </p:nvGrpSpPr>
        <p:grpSpPr bwMode="auto">
          <a:xfrm>
            <a:off x="716128" y="3074241"/>
            <a:ext cx="2459037" cy="836613"/>
            <a:chOff x="840259" y="2331308"/>
            <a:chExt cx="2459622" cy="836138"/>
          </a:xfrm>
        </p:grpSpPr>
        <p:sp>
          <p:nvSpPr>
            <p:cNvPr id="32826" name="正方形/長方形 67"/>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a:t>
              </a:r>
              <a:r>
                <a:rPr lang="en-US" altLang="ja-JP" sz="1000">
                  <a:latin typeface="Meiryo UI" pitchFamily="50" charset="-128"/>
                  <a:ea typeface="Meiryo UI" pitchFamily="50" charset="-128"/>
                  <a:cs typeface="Meiryo UI" pitchFamily="50" charset="-128"/>
                </a:rPr>
                <a:t>WEB</a:t>
              </a:r>
              <a:r>
                <a:rPr lang="ja-JP" altLang="en-US" sz="1000">
                  <a:latin typeface="Meiryo UI" pitchFamily="50" charset="-128"/>
                  <a:ea typeface="Meiryo UI" pitchFamily="50" charset="-128"/>
                  <a:cs typeface="Meiryo UI" pitchFamily="50" charset="-128"/>
                </a:rPr>
                <a:t>履修登録</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a:t>
              </a:r>
              <a:r>
                <a:rPr lang="en-US" altLang="ja-JP" sz="1000">
                  <a:latin typeface="Meiryo UI" pitchFamily="50" charset="-128"/>
                  <a:ea typeface="Meiryo UI" pitchFamily="50" charset="-128"/>
                  <a:cs typeface="Meiryo UI" pitchFamily="50" charset="-128"/>
                </a:rPr>
                <a:t>WEB</a:t>
              </a:r>
              <a:r>
                <a:rPr lang="ja-JP" altLang="en-US" sz="1000">
                  <a:latin typeface="Meiryo UI" pitchFamily="50" charset="-128"/>
                  <a:ea typeface="Meiryo UI" pitchFamily="50" charset="-128"/>
                  <a:cs typeface="Meiryo UI" pitchFamily="50" charset="-128"/>
                </a:rPr>
                <a:t>採点登録</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■時間割照会機能</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■各種判定</a:t>
              </a:r>
              <a:endParaRPr lang="en-US" altLang="ja-JP" sz="1000">
                <a:latin typeface="Meiryo UI" pitchFamily="50" charset="-128"/>
                <a:ea typeface="Meiryo UI" pitchFamily="50" charset="-128"/>
                <a:cs typeface="Meiryo UI" pitchFamily="50" charset="-128"/>
              </a:endParaRPr>
            </a:p>
          </p:txBody>
        </p:sp>
        <p:sp>
          <p:nvSpPr>
            <p:cNvPr id="32827" name="正方形/長方形 68"/>
            <p:cNvSpPr>
              <a:spLocks noChangeArrowheads="1"/>
            </p:cNvSpPr>
            <p:nvPr/>
          </p:nvSpPr>
          <p:spPr bwMode="auto">
            <a:xfrm>
              <a:off x="1981219"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a:t>
              </a:r>
              <a:r>
                <a:rPr lang="en-US" altLang="ja-JP" sz="1000">
                  <a:latin typeface="Meiryo UI" pitchFamily="50" charset="-128"/>
                  <a:ea typeface="Meiryo UI" pitchFamily="50" charset="-128"/>
                  <a:cs typeface="Meiryo UI" pitchFamily="50" charset="-128"/>
                </a:rPr>
                <a:t>WEB</a:t>
              </a:r>
              <a:r>
                <a:rPr lang="ja-JP" altLang="en-US" sz="1000">
                  <a:latin typeface="Meiryo UI" pitchFamily="50" charset="-128"/>
                  <a:ea typeface="Meiryo UI" pitchFamily="50" charset="-128"/>
                  <a:cs typeface="Meiryo UI" pitchFamily="50" charset="-128"/>
                </a:rPr>
                <a:t>シラバス</a:t>
              </a:r>
              <a:endParaRPr lang="en-US" altLang="ja-JP" sz="1000">
                <a:latin typeface="Meiryo UI" pitchFamily="50" charset="-128"/>
                <a:ea typeface="Meiryo UI" pitchFamily="50" charset="-128"/>
                <a:cs typeface="Meiryo UI" pitchFamily="50" charset="-128"/>
              </a:endParaRPr>
            </a:p>
            <a:p>
              <a:pPr eaLnBrk="0" hangingPunct="0"/>
              <a:r>
                <a:rPr lang="ja-JP" altLang="en-US" sz="1000">
                  <a:latin typeface="Meiryo UI" pitchFamily="50" charset="-128"/>
                  <a:ea typeface="Meiryo UI" pitchFamily="50" charset="-128"/>
                  <a:cs typeface="Meiryo UI" pitchFamily="50" charset="-128"/>
                </a:rPr>
                <a:t>■成績照会</a:t>
              </a:r>
            </a:p>
            <a:p>
              <a:pPr eaLnBrk="0" hangingPunct="0"/>
              <a:r>
                <a:rPr lang="ja-JP" altLang="en-US" sz="1000">
                  <a:latin typeface="Meiryo UI" pitchFamily="50" charset="-128"/>
                  <a:ea typeface="Meiryo UI" pitchFamily="50" charset="-128"/>
                  <a:cs typeface="Meiryo UI" pitchFamily="50" charset="-128"/>
                </a:rPr>
                <a:t>■抽選機能</a:t>
              </a:r>
            </a:p>
            <a:p>
              <a:r>
                <a:rPr lang="ja-JP" altLang="en-US" sz="1000">
                  <a:latin typeface="Meiryo UI" pitchFamily="50" charset="-128"/>
                  <a:ea typeface="Meiryo UI" pitchFamily="50" charset="-128"/>
                  <a:cs typeface="Meiryo UI" pitchFamily="50" charset="-128"/>
                </a:rPr>
                <a:t>■出席管理</a:t>
              </a:r>
            </a:p>
          </p:txBody>
        </p:sp>
      </p:grpSp>
      <p:grpSp>
        <p:nvGrpSpPr>
          <p:cNvPr id="32793" name="グループ化 69"/>
          <p:cNvGrpSpPr>
            <a:grpSpLocks/>
          </p:cNvGrpSpPr>
          <p:nvPr/>
        </p:nvGrpSpPr>
        <p:grpSpPr bwMode="auto">
          <a:xfrm>
            <a:off x="711365" y="4629991"/>
            <a:ext cx="2451100" cy="835025"/>
            <a:chOff x="840259" y="2331308"/>
            <a:chExt cx="2451384" cy="836138"/>
          </a:xfrm>
        </p:grpSpPr>
        <p:sp>
          <p:nvSpPr>
            <p:cNvPr id="32824" name="正方形/長方形 70"/>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■掲示・休講情報</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■アンケート回答</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■履修登録</a:t>
              </a:r>
              <a:endParaRPr lang="en-US" altLang="ja-JP" sz="1000">
                <a:latin typeface="Meiryo UI" pitchFamily="50" charset="-128"/>
                <a:ea typeface="Meiryo UI" pitchFamily="50" charset="-128"/>
                <a:cs typeface="Meiryo UI" pitchFamily="50" charset="-128"/>
              </a:endParaRPr>
            </a:p>
          </p:txBody>
        </p:sp>
        <p:sp>
          <p:nvSpPr>
            <p:cNvPr id="32825" name="正方形/長方形 71"/>
            <p:cNvSpPr>
              <a:spLocks noChangeArrowheads="1"/>
            </p:cNvSpPr>
            <p:nvPr/>
          </p:nvSpPr>
          <p:spPr bwMode="auto">
            <a:xfrm>
              <a:off x="1972981"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■安否確認</a:t>
              </a:r>
            </a:p>
            <a:p>
              <a:pPr eaLnBrk="0" hangingPunct="0"/>
              <a:r>
                <a:rPr lang="ja-JP" altLang="en-US" sz="1000">
                  <a:latin typeface="Meiryo UI" pitchFamily="50" charset="-128"/>
                  <a:ea typeface="Meiryo UI" pitchFamily="50" charset="-128"/>
                  <a:cs typeface="Meiryo UI" pitchFamily="50" charset="-128"/>
                </a:rPr>
                <a:t>■成績照会</a:t>
              </a:r>
            </a:p>
            <a:p>
              <a:r>
                <a:rPr lang="ja-JP" altLang="en-US" sz="1000">
                  <a:latin typeface="Meiryo UI" pitchFamily="50" charset="-128"/>
                  <a:ea typeface="Meiryo UI" pitchFamily="50" charset="-128"/>
                  <a:cs typeface="Meiryo UI" pitchFamily="50" charset="-128"/>
                </a:rPr>
                <a:t>■就職活動</a:t>
              </a:r>
            </a:p>
          </p:txBody>
        </p:sp>
      </p:grpSp>
      <p:sp>
        <p:nvSpPr>
          <p:cNvPr id="32794" name="正方形/長方形 73"/>
          <p:cNvSpPr>
            <a:spLocks noChangeArrowheads="1"/>
          </p:cNvSpPr>
          <p:nvPr/>
        </p:nvSpPr>
        <p:spPr bwMode="auto">
          <a:xfrm>
            <a:off x="4288003" y="5884116"/>
            <a:ext cx="1317625" cy="831850"/>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■スチューデントプロファイル</a:t>
            </a:r>
            <a:br>
              <a:rPr lang="ja-JP" altLang="en-US" sz="1000">
                <a:latin typeface="Meiryo UI" pitchFamily="50" charset="-128"/>
                <a:ea typeface="Meiryo UI" pitchFamily="50" charset="-128"/>
                <a:cs typeface="Meiryo UI" pitchFamily="50" charset="-128"/>
              </a:rPr>
            </a:br>
            <a:r>
              <a:rPr lang="ja-JP" altLang="en-US" sz="1000">
                <a:latin typeface="Meiryo UI" pitchFamily="50" charset="-128"/>
                <a:ea typeface="Meiryo UI" pitchFamily="50" charset="-128"/>
                <a:cs typeface="Meiryo UI" pitchFamily="50" charset="-128"/>
              </a:rPr>
              <a:t>■</a:t>
            </a:r>
            <a:r>
              <a:rPr lang="en-US" altLang="ja-JP" sz="1000">
                <a:latin typeface="Meiryo UI" pitchFamily="50" charset="-128"/>
                <a:ea typeface="Meiryo UI" pitchFamily="50" charset="-128"/>
                <a:cs typeface="Meiryo UI" pitchFamily="50" charset="-128"/>
              </a:rPr>
              <a:t>Advanced</a:t>
            </a:r>
            <a:r>
              <a:rPr lang="ja-JP" altLang="en-US" sz="1000">
                <a:latin typeface="Meiryo UI" pitchFamily="50" charset="-128"/>
                <a:ea typeface="Meiryo UI" pitchFamily="50" charset="-128"/>
                <a:cs typeface="Meiryo UI" pitchFamily="50" charset="-128"/>
              </a:rPr>
              <a:t>検索</a:t>
            </a:r>
            <a:endParaRPr lang="en-US" altLang="ja-JP" sz="1000">
              <a:latin typeface="Meiryo UI" pitchFamily="50" charset="-128"/>
              <a:ea typeface="Meiryo UI" pitchFamily="50" charset="-128"/>
              <a:cs typeface="Meiryo UI" pitchFamily="50" charset="-128"/>
            </a:endParaRPr>
          </a:p>
        </p:txBody>
      </p:sp>
      <p:grpSp>
        <p:nvGrpSpPr>
          <p:cNvPr id="32795" name="グループ化 75"/>
          <p:cNvGrpSpPr>
            <a:grpSpLocks/>
          </p:cNvGrpSpPr>
          <p:nvPr/>
        </p:nvGrpSpPr>
        <p:grpSpPr bwMode="auto">
          <a:xfrm>
            <a:off x="6213640" y="1724866"/>
            <a:ext cx="2616200" cy="835025"/>
            <a:chOff x="840259" y="2331308"/>
            <a:chExt cx="2616144" cy="836138"/>
          </a:xfrm>
        </p:grpSpPr>
        <p:sp>
          <p:nvSpPr>
            <p:cNvPr id="32822" name="正方形/長方形 76"/>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■進路希望</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■企業・求人情報</a:t>
              </a:r>
              <a:endParaRPr lang="en-US" altLang="ja-JP" sz="1000">
                <a:latin typeface="Meiryo UI" pitchFamily="50" charset="-128"/>
                <a:ea typeface="Meiryo UI" pitchFamily="50" charset="-128"/>
                <a:cs typeface="Meiryo UI" pitchFamily="50" charset="-128"/>
              </a:endParaRPr>
            </a:p>
          </p:txBody>
        </p:sp>
        <p:sp>
          <p:nvSpPr>
            <p:cNvPr id="32823" name="正方形/長方形 77"/>
            <p:cNvSpPr>
              <a:spLocks noChangeArrowheads="1"/>
            </p:cNvSpPr>
            <p:nvPr/>
          </p:nvSpPr>
          <p:spPr bwMode="auto">
            <a:xfrm>
              <a:off x="2137741"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■就職説明会登録</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■就職活動情報</a:t>
              </a:r>
              <a:endParaRPr lang="en-US" altLang="ja-JP" sz="1000">
                <a:latin typeface="Meiryo UI" pitchFamily="50" charset="-128"/>
                <a:ea typeface="Meiryo UI" pitchFamily="50" charset="-128"/>
                <a:cs typeface="Meiryo UI" pitchFamily="50" charset="-128"/>
              </a:endParaRPr>
            </a:p>
          </p:txBody>
        </p:sp>
      </p:grpSp>
      <p:sp>
        <p:nvSpPr>
          <p:cNvPr id="79" name="Oval 33"/>
          <p:cNvSpPr>
            <a:spLocks noChangeArrowheads="1"/>
          </p:cNvSpPr>
          <p:nvPr/>
        </p:nvSpPr>
        <p:spPr bwMode="auto">
          <a:xfrm>
            <a:off x="8199603" y="2431304"/>
            <a:ext cx="1349375" cy="539750"/>
          </a:xfrm>
          <a:prstGeom prst="ellipse">
            <a:avLst/>
          </a:prstGeom>
          <a:gradFill rotWithShape="1">
            <a:gsLst>
              <a:gs pos="0">
                <a:srgbClr val="33CCFF">
                  <a:gamma/>
                  <a:tint val="0"/>
                  <a:invGamma/>
                </a:srgbClr>
              </a:gs>
              <a:gs pos="100000">
                <a:srgbClr val="33CCFF"/>
              </a:gs>
            </a:gsLst>
            <a:path path="shape">
              <a:fillToRect l="50000" t="50000" r="50000" b="50000"/>
            </a:path>
          </a:gradFill>
          <a:ln w="9525">
            <a:solidFill>
              <a:srgbClr val="C0C0C0"/>
            </a:solidFill>
            <a:round/>
            <a:headEnd/>
            <a:tailEnd/>
          </a:ln>
          <a:effectLst>
            <a:outerShdw dist="35921" dir="2700000" algn="ctr" rotWithShape="0">
              <a:schemeClr val="bg2"/>
            </a:outerShdw>
          </a:effectLst>
        </p:spPr>
        <p:txBody>
          <a:bodyPr wrap="none" anchor="ctr"/>
          <a:lstStyle/>
          <a:p>
            <a:pPr algn="ctr">
              <a:defRPr/>
            </a:pPr>
            <a:r>
              <a:rPr lang="ja-JP" altLang="en-US" sz="1400" dirty="0">
                <a:effectLst>
                  <a:outerShdw blurRad="38100" dist="38100" dir="2700000" algn="tl">
                    <a:srgbClr val="FFFFFF"/>
                  </a:outerShdw>
                </a:effectLst>
                <a:latin typeface="Meiryo UI" pitchFamily="50" charset="-128"/>
                <a:ea typeface="Meiryo UI" pitchFamily="50" charset="-128"/>
                <a:cs typeface="Meiryo UI" pitchFamily="50" charset="-128"/>
              </a:rPr>
              <a:t>面談</a:t>
            </a:r>
          </a:p>
        </p:txBody>
      </p:sp>
      <p:sp>
        <p:nvSpPr>
          <p:cNvPr id="32797" name="Text Box 43"/>
          <p:cNvSpPr txBox="1">
            <a:spLocks noChangeArrowheads="1"/>
          </p:cNvSpPr>
          <p:nvPr/>
        </p:nvSpPr>
        <p:spPr bwMode="auto">
          <a:xfrm>
            <a:off x="6259678" y="2390029"/>
            <a:ext cx="1911350" cy="554037"/>
          </a:xfrm>
          <a:prstGeom prst="rect">
            <a:avLst/>
          </a:prstGeom>
          <a:noFill/>
          <a:ln w="19050">
            <a:solidFill>
              <a:schemeClr val="accent2"/>
            </a:solidFill>
            <a:prstDash val="sysDot"/>
            <a:miter lim="800000"/>
            <a:headEnd/>
            <a:tailEnd/>
          </a:ln>
        </p:spPr>
        <p:txBody>
          <a:bodyPr>
            <a:spAutoFit/>
          </a:bodyPr>
          <a:lstStyle/>
          <a:p>
            <a:pPr algn="l">
              <a:spcBef>
                <a:spcPct val="5000"/>
              </a:spcBef>
            </a:pPr>
            <a:r>
              <a:rPr lang="ja-JP" altLang="en-US" sz="1000">
                <a:latin typeface="Meiryo UI" pitchFamily="50" charset="-128"/>
                <a:ea typeface="Meiryo UI" pitchFamily="50" charset="-128"/>
                <a:cs typeface="Meiryo UI" pitchFamily="50" charset="-128"/>
              </a:rPr>
              <a:t>面談の趣旨や面談者の顔写真を確認しながら学生が</a:t>
            </a:r>
            <a:r>
              <a:rPr lang="en-US" altLang="ja-JP" sz="1000">
                <a:latin typeface="Meiryo UI" pitchFamily="50" charset="-128"/>
                <a:ea typeface="Meiryo UI" pitchFamily="50" charset="-128"/>
                <a:cs typeface="Meiryo UI" pitchFamily="50" charset="-128"/>
              </a:rPr>
              <a:t>WEB</a:t>
            </a:r>
            <a:r>
              <a:rPr lang="ja-JP" altLang="en-US" sz="1000">
                <a:latin typeface="Meiryo UI" pitchFamily="50" charset="-128"/>
                <a:ea typeface="Meiryo UI" pitchFamily="50" charset="-128"/>
                <a:cs typeface="Meiryo UI" pitchFamily="50" charset="-128"/>
              </a:rPr>
              <a:t>から予約することができます。</a:t>
            </a:r>
            <a:endParaRPr lang="en-US" altLang="ja-JP" sz="1000">
              <a:latin typeface="Meiryo UI" pitchFamily="50" charset="-128"/>
              <a:ea typeface="Meiryo UI" pitchFamily="50" charset="-128"/>
              <a:cs typeface="Meiryo UI" pitchFamily="50" charset="-128"/>
            </a:endParaRPr>
          </a:p>
        </p:txBody>
      </p:sp>
      <p:grpSp>
        <p:nvGrpSpPr>
          <p:cNvPr id="32798" name="グループ化 80"/>
          <p:cNvGrpSpPr>
            <a:grpSpLocks/>
          </p:cNvGrpSpPr>
          <p:nvPr/>
        </p:nvGrpSpPr>
        <p:grpSpPr bwMode="auto">
          <a:xfrm>
            <a:off x="6232690" y="2931366"/>
            <a:ext cx="2616200" cy="836613"/>
            <a:chOff x="840259" y="2331308"/>
            <a:chExt cx="2616144" cy="836138"/>
          </a:xfrm>
        </p:grpSpPr>
        <p:sp>
          <p:nvSpPr>
            <p:cNvPr id="32820" name="正方形/長方形 81"/>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■面談作成</a:t>
              </a:r>
              <a:endParaRPr lang="en-US" altLang="ja-JP" sz="1000">
                <a:latin typeface="Meiryo UI" pitchFamily="50" charset="-128"/>
                <a:ea typeface="Meiryo UI" pitchFamily="50" charset="-128"/>
                <a:cs typeface="Meiryo UI" pitchFamily="50" charset="-128"/>
              </a:endParaRPr>
            </a:p>
          </p:txBody>
        </p:sp>
        <p:sp>
          <p:nvSpPr>
            <p:cNvPr id="32821" name="正方形/長方形 82"/>
            <p:cNvSpPr>
              <a:spLocks noChangeArrowheads="1"/>
            </p:cNvSpPr>
            <p:nvPr/>
          </p:nvSpPr>
          <p:spPr bwMode="auto">
            <a:xfrm>
              <a:off x="2137741"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■面談予約</a:t>
              </a:r>
              <a:endParaRPr lang="en-US" altLang="ja-JP" sz="1000">
                <a:latin typeface="Meiryo UI" pitchFamily="50" charset="-128"/>
                <a:ea typeface="Meiryo UI" pitchFamily="50" charset="-128"/>
                <a:cs typeface="Meiryo UI" pitchFamily="50" charset="-128"/>
              </a:endParaRPr>
            </a:p>
          </p:txBody>
        </p:sp>
      </p:grpSp>
      <p:grpSp>
        <p:nvGrpSpPr>
          <p:cNvPr id="32799" name="グループ化 83"/>
          <p:cNvGrpSpPr>
            <a:grpSpLocks/>
          </p:cNvGrpSpPr>
          <p:nvPr/>
        </p:nvGrpSpPr>
        <p:grpSpPr bwMode="auto">
          <a:xfrm>
            <a:off x="6232690" y="4168029"/>
            <a:ext cx="2616200" cy="836612"/>
            <a:chOff x="840259" y="2331308"/>
            <a:chExt cx="2616144" cy="836138"/>
          </a:xfrm>
        </p:grpSpPr>
        <p:sp>
          <p:nvSpPr>
            <p:cNvPr id="32818" name="正方形/長方形 84"/>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■研究者業績登録</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■研究者業績照会</a:t>
              </a:r>
              <a:endParaRPr lang="en-US" altLang="ja-JP" sz="1000">
                <a:latin typeface="Meiryo UI" pitchFamily="50" charset="-128"/>
                <a:ea typeface="Meiryo UI" pitchFamily="50" charset="-128"/>
                <a:cs typeface="Meiryo UI" pitchFamily="50" charset="-128"/>
              </a:endParaRPr>
            </a:p>
          </p:txBody>
        </p:sp>
        <p:sp>
          <p:nvSpPr>
            <p:cNvPr id="32819" name="正方形/長方形 85"/>
            <p:cNvSpPr>
              <a:spLocks noChangeArrowheads="1"/>
            </p:cNvSpPr>
            <p:nvPr/>
          </p:nvSpPr>
          <p:spPr bwMode="auto">
            <a:xfrm>
              <a:off x="2137741"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■研究者業績一括出力</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■外部公開ファイル作成</a:t>
              </a:r>
              <a:endParaRPr lang="en-US" altLang="ja-JP" sz="1000">
                <a:latin typeface="Meiryo UI" pitchFamily="50" charset="-128"/>
                <a:ea typeface="Meiryo UI" pitchFamily="50" charset="-128"/>
                <a:cs typeface="Meiryo UI" pitchFamily="50" charset="-128"/>
              </a:endParaRPr>
            </a:p>
          </p:txBody>
        </p:sp>
      </p:grpSp>
      <p:sp>
        <p:nvSpPr>
          <p:cNvPr id="32800" name="正方形/長方形 86"/>
          <p:cNvSpPr>
            <a:spLocks noChangeArrowheads="1"/>
          </p:cNvSpPr>
          <p:nvPr/>
        </p:nvSpPr>
        <p:spPr bwMode="auto">
          <a:xfrm>
            <a:off x="2841790" y="3074241"/>
            <a:ext cx="1317625" cy="833438"/>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■授業資料</a:t>
            </a:r>
          </a:p>
          <a:p>
            <a:pPr eaLnBrk="0" hangingPunct="0"/>
            <a:r>
              <a:rPr lang="ja-JP" altLang="en-US" sz="1000">
                <a:latin typeface="Meiryo UI" pitchFamily="50" charset="-128"/>
                <a:ea typeface="Meiryo UI" pitchFamily="50" charset="-128"/>
                <a:cs typeface="Meiryo UI" pitchFamily="50" charset="-128"/>
              </a:rPr>
              <a:t>■講義メモ</a:t>
            </a:r>
          </a:p>
          <a:p>
            <a:r>
              <a:rPr lang="ja-JP" altLang="en-US" sz="1000">
                <a:latin typeface="Meiryo UI" pitchFamily="50" charset="-128"/>
                <a:ea typeface="Meiryo UI" pitchFamily="50" charset="-128"/>
                <a:cs typeface="Meiryo UI" pitchFamily="50" charset="-128"/>
              </a:rPr>
              <a:t>■授業評価</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■教室予約</a:t>
            </a:r>
          </a:p>
        </p:txBody>
      </p:sp>
      <p:sp>
        <p:nvSpPr>
          <p:cNvPr id="32801" name="Text Box 45"/>
          <p:cNvSpPr txBox="1">
            <a:spLocks noChangeArrowheads="1"/>
          </p:cNvSpPr>
          <p:nvPr/>
        </p:nvSpPr>
        <p:spPr bwMode="auto">
          <a:xfrm>
            <a:off x="6269203" y="4844304"/>
            <a:ext cx="1922462" cy="1014412"/>
          </a:xfrm>
          <a:prstGeom prst="rect">
            <a:avLst/>
          </a:prstGeom>
          <a:noFill/>
          <a:ln w="19050">
            <a:solidFill>
              <a:schemeClr val="accent2"/>
            </a:solidFill>
            <a:prstDash val="sysDot"/>
            <a:miter lim="800000"/>
            <a:headEnd/>
            <a:tailEnd/>
          </a:ln>
        </p:spPr>
        <p:txBody>
          <a:bodyPr>
            <a:spAutoFit/>
          </a:bodyPr>
          <a:lstStyle/>
          <a:p>
            <a:pPr algn="l"/>
            <a:r>
              <a:rPr lang="ja-JP" altLang="en-US" sz="1000">
                <a:latin typeface="Meiryo UI" pitchFamily="50" charset="-128"/>
                <a:ea typeface="Meiryo UI" pitchFamily="50" charset="-128"/>
                <a:cs typeface="Meiryo UI" pitchFamily="50" charset="-128"/>
              </a:rPr>
              <a:t>学生自身が様々な内容について日々登録を行うことを主な目的とし、各自が自身を振り返って目標設定を行うことができます。また、教職員からはコメントによってきめ細やかなサポートを実現します。</a:t>
            </a:r>
          </a:p>
        </p:txBody>
      </p:sp>
      <p:sp>
        <p:nvSpPr>
          <p:cNvPr id="89" name="Oval 30"/>
          <p:cNvSpPr>
            <a:spLocks noChangeArrowheads="1"/>
          </p:cNvSpPr>
          <p:nvPr/>
        </p:nvSpPr>
        <p:spPr bwMode="auto">
          <a:xfrm>
            <a:off x="8212303" y="5041154"/>
            <a:ext cx="1349375" cy="539750"/>
          </a:xfrm>
          <a:prstGeom prst="ellipse">
            <a:avLst/>
          </a:prstGeom>
          <a:gradFill rotWithShape="1">
            <a:gsLst>
              <a:gs pos="0">
                <a:srgbClr val="33CCFF">
                  <a:gamma/>
                  <a:tint val="0"/>
                  <a:invGamma/>
                </a:srgbClr>
              </a:gs>
              <a:gs pos="100000">
                <a:srgbClr val="33CCFF"/>
              </a:gs>
            </a:gsLst>
            <a:path path="shape">
              <a:fillToRect l="50000" t="50000" r="50000" b="50000"/>
            </a:path>
          </a:gradFill>
          <a:ln w="9525">
            <a:solidFill>
              <a:srgbClr val="C0C0C0"/>
            </a:solidFill>
            <a:round/>
            <a:headEnd/>
            <a:tailEnd/>
          </a:ln>
          <a:effectLst>
            <a:outerShdw dist="35921" dir="2700000" algn="ctr" rotWithShape="0">
              <a:schemeClr val="bg2"/>
            </a:outerShdw>
          </a:effectLst>
        </p:spPr>
        <p:txBody>
          <a:bodyPr wrap="none" anchor="ctr"/>
          <a:lstStyle/>
          <a:p>
            <a:pPr algn="ctr">
              <a:defRPr/>
            </a:pPr>
            <a:r>
              <a:rPr lang="ja-JP" altLang="en-US" sz="1400" dirty="0">
                <a:latin typeface="Meiryo UI" pitchFamily="50" charset="-128"/>
                <a:ea typeface="Meiryo UI" pitchFamily="50" charset="-128"/>
                <a:cs typeface="Meiryo UI" pitchFamily="50" charset="-128"/>
              </a:rPr>
              <a:t>マイステップ</a:t>
            </a:r>
            <a:endParaRPr lang="en-US" altLang="ja-JP" sz="1400" dirty="0">
              <a:latin typeface="Meiryo UI" pitchFamily="50" charset="-128"/>
              <a:ea typeface="Meiryo UI" pitchFamily="50" charset="-128"/>
              <a:cs typeface="Meiryo UI" pitchFamily="50" charset="-128"/>
            </a:endParaRPr>
          </a:p>
          <a:p>
            <a:pPr algn="ctr">
              <a:defRPr/>
            </a:pPr>
            <a:r>
              <a:rPr lang="en-US" altLang="ja-JP" sz="1050" dirty="0">
                <a:latin typeface="Meiryo UI" pitchFamily="50" charset="-128"/>
                <a:ea typeface="Meiryo UI" pitchFamily="50" charset="-128"/>
                <a:cs typeface="Meiryo UI" pitchFamily="50" charset="-128"/>
              </a:rPr>
              <a:t>(</a:t>
            </a:r>
            <a:r>
              <a:rPr lang="ja-JP" altLang="en-US" sz="1050" dirty="0">
                <a:latin typeface="Meiryo UI" pitchFamily="50" charset="-128"/>
                <a:ea typeface="Meiryo UI" pitchFamily="50" charset="-128"/>
                <a:cs typeface="Meiryo UI" pitchFamily="50" charset="-128"/>
              </a:rPr>
              <a:t>ポートフォリオ</a:t>
            </a:r>
            <a:r>
              <a:rPr lang="en-US" altLang="ja-JP" sz="1050" dirty="0">
                <a:latin typeface="Meiryo UI" pitchFamily="50" charset="-128"/>
                <a:ea typeface="Meiryo UI" pitchFamily="50" charset="-128"/>
                <a:cs typeface="Meiryo UI" pitchFamily="50" charset="-128"/>
              </a:rPr>
              <a:t>)</a:t>
            </a:r>
            <a:endParaRPr lang="ja-JP" altLang="en-US" sz="1050" dirty="0">
              <a:latin typeface="Meiryo UI" pitchFamily="50" charset="-128"/>
              <a:ea typeface="Meiryo UI" pitchFamily="50" charset="-128"/>
              <a:cs typeface="Meiryo UI" pitchFamily="50" charset="-128"/>
            </a:endParaRPr>
          </a:p>
        </p:txBody>
      </p:sp>
      <p:grpSp>
        <p:nvGrpSpPr>
          <p:cNvPr id="32803" name="グループ化 92"/>
          <p:cNvGrpSpPr>
            <a:grpSpLocks/>
          </p:cNvGrpSpPr>
          <p:nvPr/>
        </p:nvGrpSpPr>
        <p:grpSpPr bwMode="auto">
          <a:xfrm>
            <a:off x="6237453" y="5879354"/>
            <a:ext cx="2616200" cy="836612"/>
            <a:chOff x="840259" y="2331308"/>
            <a:chExt cx="2616144" cy="836138"/>
          </a:xfrm>
        </p:grpSpPr>
        <p:sp>
          <p:nvSpPr>
            <p:cNvPr id="32816" name="正方形/長方形 93"/>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■マイステップ登録</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■マイステップフォロー</a:t>
              </a:r>
              <a:endParaRPr lang="en-US" altLang="ja-JP" sz="1000">
                <a:latin typeface="Meiryo UI" pitchFamily="50" charset="-128"/>
                <a:ea typeface="Meiryo UI" pitchFamily="50" charset="-128"/>
                <a:cs typeface="Meiryo UI" pitchFamily="50" charset="-128"/>
              </a:endParaRPr>
            </a:p>
          </p:txBody>
        </p:sp>
        <p:sp>
          <p:nvSpPr>
            <p:cNvPr id="32817" name="正方形/長方形 94"/>
            <p:cNvSpPr>
              <a:spLocks noChangeArrowheads="1"/>
            </p:cNvSpPr>
            <p:nvPr/>
          </p:nvSpPr>
          <p:spPr bwMode="auto">
            <a:xfrm>
              <a:off x="2137741"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■マイステップ一括出力</a:t>
              </a:r>
              <a:endParaRPr lang="en-US" altLang="ja-JP" sz="1000">
                <a:latin typeface="Meiryo UI" pitchFamily="50" charset="-128"/>
                <a:ea typeface="Meiryo UI" pitchFamily="50" charset="-128"/>
                <a:cs typeface="Meiryo UI" pitchFamily="50" charset="-128"/>
              </a:endParaRPr>
            </a:p>
          </p:txBody>
        </p:sp>
      </p:grpSp>
      <p:sp>
        <p:nvSpPr>
          <p:cNvPr id="97" name="Oval 30"/>
          <p:cNvSpPr>
            <a:spLocks noChangeArrowheads="1"/>
          </p:cNvSpPr>
          <p:nvPr/>
        </p:nvSpPr>
        <p:spPr bwMode="auto">
          <a:xfrm>
            <a:off x="352590" y="5498102"/>
            <a:ext cx="1349375" cy="539750"/>
          </a:xfrm>
          <a:prstGeom prst="ellipse">
            <a:avLst/>
          </a:prstGeom>
          <a:gradFill rotWithShape="1">
            <a:gsLst>
              <a:gs pos="100000">
                <a:srgbClr val="FFC000"/>
              </a:gs>
              <a:gs pos="32000">
                <a:srgbClr val="33CCFF">
                  <a:gamma/>
                  <a:tint val="0"/>
                  <a:invGamma/>
                </a:srgbClr>
              </a:gs>
              <a:gs pos="100000">
                <a:srgbClr val="33CCFF"/>
              </a:gs>
            </a:gsLst>
            <a:path path="shape">
              <a:fillToRect l="50000" t="50000" r="50000" b="50000"/>
            </a:path>
          </a:gradFill>
          <a:ln w="9525">
            <a:solidFill>
              <a:srgbClr val="C0C0C0"/>
            </a:solidFill>
            <a:round/>
            <a:headEnd/>
            <a:tailEnd/>
          </a:ln>
          <a:effectLst>
            <a:outerShdw dist="35921" dir="2700000" algn="ctr" rotWithShape="0">
              <a:schemeClr val="bg2"/>
            </a:outerShdw>
          </a:effectLst>
        </p:spPr>
        <p:txBody>
          <a:bodyPr wrap="none" anchor="ctr"/>
          <a:lstStyle/>
          <a:p>
            <a:pPr algn="ctr">
              <a:defRPr/>
            </a:pPr>
            <a:r>
              <a:rPr lang="en-US" altLang="ja-JP" sz="1400" dirty="0">
                <a:effectLst>
                  <a:outerShdw blurRad="38100" dist="38100" dir="2700000" algn="tl">
                    <a:srgbClr val="FFFFFF"/>
                  </a:outerShdw>
                </a:effectLst>
                <a:latin typeface="Meiryo UI" pitchFamily="50" charset="-128"/>
                <a:ea typeface="Meiryo UI" pitchFamily="50" charset="-128"/>
                <a:cs typeface="Meiryo UI" pitchFamily="50" charset="-128"/>
              </a:rPr>
              <a:t>LMS</a:t>
            </a:r>
            <a:endParaRPr lang="ja-JP" altLang="en-US" sz="1050" dirty="0">
              <a:effectLst>
                <a:outerShdw blurRad="38100" dist="38100" dir="2700000" algn="tl">
                  <a:srgbClr val="FFFFFF"/>
                </a:outerShdw>
              </a:effectLst>
              <a:latin typeface="Meiryo UI" pitchFamily="50" charset="-128"/>
              <a:ea typeface="Meiryo UI" pitchFamily="50" charset="-128"/>
              <a:cs typeface="Meiryo UI" pitchFamily="50" charset="-128"/>
            </a:endParaRPr>
          </a:p>
        </p:txBody>
      </p:sp>
      <p:sp>
        <p:nvSpPr>
          <p:cNvPr id="32806" name="正方形/長方形 97"/>
          <p:cNvSpPr>
            <a:spLocks noChangeArrowheads="1"/>
          </p:cNvSpPr>
          <p:nvPr/>
        </p:nvSpPr>
        <p:spPr bwMode="auto">
          <a:xfrm>
            <a:off x="2829090" y="1670891"/>
            <a:ext cx="1317625" cy="831850"/>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■安否確認</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a:t>
            </a:r>
            <a:r>
              <a:rPr lang="en-US" altLang="ja-JP" sz="1000">
                <a:latin typeface="Meiryo UI" pitchFamily="50" charset="-128"/>
                <a:ea typeface="Meiryo UI" pitchFamily="50" charset="-128"/>
                <a:cs typeface="Meiryo UI" pitchFamily="50" charset="-128"/>
              </a:rPr>
              <a:t>QA</a:t>
            </a:r>
          </a:p>
          <a:p>
            <a:endParaRPr lang="en-US" altLang="ja-JP" sz="1000">
              <a:latin typeface="Meiryo UI" pitchFamily="50" charset="-128"/>
              <a:ea typeface="Meiryo UI" pitchFamily="50" charset="-128"/>
              <a:cs typeface="Meiryo UI" pitchFamily="50" charset="-128"/>
            </a:endParaRPr>
          </a:p>
          <a:p>
            <a:endParaRPr lang="en-US" altLang="ja-JP" sz="1000">
              <a:latin typeface="Meiryo UI" pitchFamily="50" charset="-128"/>
              <a:ea typeface="Meiryo UI" pitchFamily="50" charset="-128"/>
              <a:cs typeface="Meiryo UI" pitchFamily="50" charset="-128"/>
            </a:endParaRPr>
          </a:p>
        </p:txBody>
      </p:sp>
      <p:sp>
        <p:nvSpPr>
          <p:cNvPr id="32807" name="Text Box 46"/>
          <p:cNvSpPr txBox="1">
            <a:spLocks noChangeArrowheads="1"/>
          </p:cNvSpPr>
          <p:nvPr/>
        </p:nvSpPr>
        <p:spPr bwMode="auto">
          <a:xfrm>
            <a:off x="1833728" y="5498354"/>
            <a:ext cx="1890712" cy="706437"/>
          </a:xfrm>
          <a:prstGeom prst="rect">
            <a:avLst/>
          </a:prstGeom>
          <a:noFill/>
          <a:ln w="19050">
            <a:solidFill>
              <a:schemeClr val="accent2"/>
            </a:solidFill>
            <a:prstDash val="sysDot"/>
            <a:miter lim="800000"/>
            <a:headEnd/>
            <a:tailEnd/>
          </a:ln>
        </p:spPr>
        <p:txBody>
          <a:bodyPr>
            <a:spAutoFit/>
          </a:bodyPr>
          <a:lstStyle/>
          <a:p>
            <a:pPr algn="l">
              <a:spcBef>
                <a:spcPct val="5000"/>
              </a:spcBef>
            </a:pPr>
            <a:r>
              <a:rPr lang="ja-JP" altLang="en-US" sz="1000">
                <a:latin typeface="Meiryo UI" pitchFamily="50" charset="-128"/>
                <a:ea typeface="Meiryo UI" pitchFamily="50" charset="-128"/>
                <a:cs typeface="Meiryo UI" pitchFamily="50" charset="-128"/>
              </a:rPr>
              <a:t>授業をオンライン教材として事前に配信できるため、いつでもどこでも学生自身のペースで知識を修得することが可能です。</a:t>
            </a:r>
            <a:endParaRPr lang="en-US" altLang="ja-JP" sz="1000">
              <a:latin typeface="Meiryo UI" pitchFamily="50" charset="-128"/>
              <a:ea typeface="Meiryo UI" pitchFamily="50" charset="-128"/>
              <a:cs typeface="Meiryo UI" pitchFamily="50" charset="-128"/>
            </a:endParaRPr>
          </a:p>
        </p:txBody>
      </p:sp>
      <p:grpSp>
        <p:nvGrpSpPr>
          <p:cNvPr id="32808" name="グループ化 99"/>
          <p:cNvGrpSpPr>
            <a:grpSpLocks/>
          </p:cNvGrpSpPr>
          <p:nvPr/>
        </p:nvGrpSpPr>
        <p:grpSpPr bwMode="auto">
          <a:xfrm>
            <a:off x="682790" y="6072109"/>
            <a:ext cx="2459038" cy="835025"/>
            <a:chOff x="840259" y="2331308"/>
            <a:chExt cx="2459622" cy="836138"/>
          </a:xfrm>
        </p:grpSpPr>
        <p:sp>
          <p:nvSpPr>
            <p:cNvPr id="32814" name="正方形/長方形 100"/>
            <p:cNvSpPr>
              <a:spLocks noChangeArrowheads="1"/>
            </p:cNvSpPr>
            <p:nvPr/>
          </p:nvSpPr>
          <p:spPr bwMode="auto">
            <a:xfrm>
              <a:off x="840259" y="2331308"/>
              <a:ext cx="1318662" cy="832022"/>
            </a:xfrm>
            <a:prstGeom prst="rect">
              <a:avLst/>
            </a:prstGeom>
            <a:noFill/>
            <a:ln w="9525" algn="ctr">
              <a:noFill/>
              <a:round/>
              <a:headEnd/>
              <a:tailEnd/>
            </a:ln>
          </p:spPr>
          <p:txBody>
            <a:bodyPr wrap="none" lIns="90000" tIns="46800" rIns="90000" bIns="46800"/>
            <a:lstStyle/>
            <a:p>
              <a:r>
                <a:rPr lang="ja-JP" altLang="en-US" sz="1000" b="1" u="sng">
                  <a:latin typeface="Meiryo UI" pitchFamily="50" charset="-128"/>
                  <a:ea typeface="Meiryo UI" pitchFamily="50" charset="-128"/>
                  <a:cs typeface="Meiryo UI" pitchFamily="50" charset="-128"/>
                </a:rPr>
                <a:t>主な機能</a:t>
              </a:r>
              <a:endParaRPr lang="en-US" altLang="ja-JP" sz="1000" b="1" u="sng">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■コース学習</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■プロジェクト学習</a:t>
              </a:r>
              <a:endParaRPr lang="en-US" altLang="ja-JP" sz="1000">
                <a:latin typeface="Meiryo UI" pitchFamily="50" charset="-128"/>
                <a:ea typeface="Meiryo UI" pitchFamily="50" charset="-128"/>
                <a:cs typeface="Meiryo UI" pitchFamily="50" charset="-128"/>
              </a:endParaRPr>
            </a:p>
          </p:txBody>
        </p:sp>
        <p:sp>
          <p:nvSpPr>
            <p:cNvPr id="32815" name="正方形/長方形 101"/>
            <p:cNvSpPr>
              <a:spLocks noChangeArrowheads="1"/>
            </p:cNvSpPr>
            <p:nvPr/>
          </p:nvSpPr>
          <p:spPr bwMode="auto">
            <a:xfrm>
              <a:off x="1981219" y="2335424"/>
              <a:ext cx="1318662" cy="832022"/>
            </a:xfrm>
            <a:prstGeom prst="rect">
              <a:avLst/>
            </a:prstGeom>
            <a:noFill/>
            <a:ln w="9525" algn="ctr">
              <a:noFill/>
              <a:round/>
              <a:headEnd/>
              <a:tailEnd/>
            </a:ln>
          </p:spPr>
          <p:txBody>
            <a:bodyPr wrap="none" lIns="90000" tIns="46800" rIns="90000" bIns="46800"/>
            <a:lstStyle/>
            <a:p>
              <a:endParaRPr lang="en-US" altLang="ja-JP" sz="9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■動画配信</a:t>
              </a:r>
              <a:endParaRPr lang="en-US" altLang="ja-JP" sz="1000">
                <a:latin typeface="Meiryo UI" pitchFamily="50" charset="-128"/>
                <a:ea typeface="Meiryo UI" pitchFamily="50" charset="-128"/>
                <a:cs typeface="Meiryo UI" pitchFamily="50" charset="-128"/>
              </a:endParaRPr>
            </a:p>
            <a:p>
              <a:r>
                <a:rPr lang="ja-JP" altLang="en-US" sz="1000">
                  <a:latin typeface="Meiryo UI" pitchFamily="50" charset="-128"/>
                  <a:ea typeface="Meiryo UI" pitchFamily="50" charset="-128"/>
                  <a:cs typeface="Meiryo UI" pitchFamily="50" charset="-128"/>
                </a:rPr>
                <a:t>■テスト</a:t>
              </a:r>
              <a:endParaRPr lang="en-US" altLang="ja-JP" sz="1000">
                <a:latin typeface="Meiryo UI" pitchFamily="50" charset="-128"/>
                <a:ea typeface="Meiryo UI" pitchFamily="50" charset="-128"/>
                <a:cs typeface="Meiryo UI" pitchFamily="50" charset="-128"/>
              </a:endParaRPr>
            </a:p>
          </p:txBody>
        </p:sp>
      </p:grpSp>
      <p:sp>
        <p:nvSpPr>
          <p:cNvPr id="32809" name="正方形/長方形 102"/>
          <p:cNvSpPr>
            <a:spLocks noChangeArrowheads="1"/>
          </p:cNvSpPr>
          <p:nvPr/>
        </p:nvSpPr>
        <p:spPr bwMode="auto">
          <a:xfrm>
            <a:off x="2808453" y="6058490"/>
            <a:ext cx="1317625" cy="833437"/>
          </a:xfrm>
          <a:prstGeom prst="rect">
            <a:avLst/>
          </a:prstGeom>
          <a:noFill/>
          <a:ln w="9525" algn="ctr">
            <a:noFill/>
            <a:round/>
            <a:headEnd/>
            <a:tailEnd/>
          </a:ln>
        </p:spPr>
        <p:txBody>
          <a:bodyPr wrap="none" lIns="90000" tIns="46800" rIns="90000" bIns="46800"/>
          <a:lstStyle/>
          <a:p>
            <a:pPr algn="l"/>
            <a:endParaRPr lang="en-US" altLang="ja-JP" sz="900" dirty="0">
              <a:latin typeface="Meiryo UI" pitchFamily="50" charset="-128"/>
              <a:ea typeface="Meiryo UI" pitchFamily="50" charset="-128"/>
              <a:cs typeface="Meiryo UI" pitchFamily="50" charset="-128"/>
            </a:endParaRPr>
          </a:p>
          <a:p>
            <a:pPr algn="l"/>
            <a:r>
              <a:rPr lang="ja-JP" altLang="en-US" sz="1000" dirty="0" smtClean="0">
                <a:latin typeface="Meiryo UI" pitchFamily="50" charset="-128"/>
                <a:ea typeface="Meiryo UI" pitchFamily="50" charset="-128"/>
                <a:cs typeface="Meiryo UI" pitchFamily="50" charset="-128"/>
              </a:rPr>
              <a:t>■リポート管理</a:t>
            </a:r>
            <a:endParaRPr lang="ja-JP" altLang="en-US" sz="1000" dirty="0">
              <a:latin typeface="Meiryo UI" pitchFamily="50" charset="-128"/>
              <a:ea typeface="Meiryo UI" pitchFamily="50" charset="-128"/>
              <a:cs typeface="Meiryo UI" pitchFamily="50" charset="-128"/>
            </a:endParaRPr>
          </a:p>
          <a:p>
            <a:pPr algn="l" eaLnBrk="0" hangingPunct="0"/>
            <a:r>
              <a:rPr lang="ja-JP" altLang="en-US" sz="1000" dirty="0">
                <a:latin typeface="Meiryo UI" pitchFamily="50" charset="-128"/>
                <a:ea typeface="Meiryo UI" pitchFamily="50" charset="-128"/>
                <a:cs typeface="Meiryo UI" pitchFamily="50" charset="-128"/>
              </a:rPr>
              <a:t>■学習履歴管理</a:t>
            </a:r>
          </a:p>
        </p:txBody>
      </p:sp>
      <p:sp>
        <p:nvSpPr>
          <p:cNvPr id="32810" name="Text Box 29"/>
          <p:cNvSpPr txBox="1">
            <a:spLocks noChangeArrowheads="1"/>
          </p:cNvSpPr>
          <p:nvPr/>
        </p:nvSpPr>
        <p:spPr bwMode="auto">
          <a:xfrm>
            <a:off x="4170528" y="1156541"/>
            <a:ext cx="1441450" cy="461963"/>
          </a:xfrm>
          <a:prstGeom prst="rect">
            <a:avLst/>
          </a:prstGeom>
          <a:noFill/>
          <a:ln w="9525" algn="ctr">
            <a:noFill/>
            <a:miter lim="800000"/>
            <a:headEnd/>
            <a:tailEnd/>
          </a:ln>
        </p:spPr>
        <p:txBody>
          <a:bodyPr>
            <a:spAutoFit/>
          </a:bodyPr>
          <a:lstStyle/>
          <a:p>
            <a:pPr algn="ctr"/>
            <a:r>
              <a:rPr lang="ja-JP" altLang="en-US" sz="1200" dirty="0">
                <a:latin typeface="Meiryo UI" pitchFamily="50" charset="-128"/>
                <a:ea typeface="Meiryo UI" pitchFamily="50" charset="-128"/>
                <a:cs typeface="Meiryo UI" pitchFamily="50" charset="-128"/>
              </a:rPr>
              <a:t>統合事務</a:t>
            </a:r>
            <a:endParaRPr lang="en-US" altLang="ja-JP" sz="1200" dirty="0">
              <a:latin typeface="Meiryo UI" pitchFamily="50" charset="-128"/>
              <a:ea typeface="Meiryo UI" pitchFamily="50" charset="-128"/>
              <a:cs typeface="Meiryo UI" pitchFamily="50" charset="-128"/>
            </a:endParaRPr>
          </a:p>
          <a:p>
            <a:pPr algn="ctr"/>
            <a:r>
              <a:rPr lang="ja-JP" altLang="en-US" sz="1200" dirty="0">
                <a:latin typeface="Meiryo UI" pitchFamily="50" charset="-128"/>
                <a:ea typeface="Meiryo UI" pitchFamily="50" charset="-128"/>
                <a:cs typeface="Meiryo UI" pitchFamily="50" charset="-128"/>
              </a:rPr>
              <a:t>データベースへ</a:t>
            </a:r>
          </a:p>
        </p:txBody>
      </p:sp>
      <p:sp>
        <p:nvSpPr>
          <p:cNvPr id="32811" name="上矢印 1"/>
          <p:cNvSpPr>
            <a:spLocks noChangeArrowheads="1"/>
          </p:cNvSpPr>
          <p:nvPr/>
        </p:nvSpPr>
        <p:spPr bwMode="auto">
          <a:xfrm>
            <a:off x="4362615" y="1623266"/>
            <a:ext cx="1046163" cy="603250"/>
          </a:xfrm>
          <a:prstGeom prst="upArrow">
            <a:avLst>
              <a:gd name="adj1" fmla="val 50000"/>
              <a:gd name="adj2" fmla="val 50000"/>
            </a:avLst>
          </a:prstGeom>
          <a:solidFill>
            <a:srgbClr val="D99694"/>
          </a:solidFill>
          <a:ln w="9525" algn="ctr">
            <a:solidFill>
              <a:srgbClr val="D99694"/>
            </a:solidFill>
            <a:round/>
            <a:headEnd/>
            <a:tailEnd/>
          </a:ln>
        </p:spPr>
        <p:txBody>
          <a:bodyPr wrap="none" lIns="90000" tIns="46800" rIns="90000" bIns="46800" anchor="ctr"/>
          <a:lstStyle/>
          <a:p>
            <a:r>
              <a:rPr lang="ja-JP" altLang="en-US" sz="1100">
                <a:solidFill>
                  <a:schemeClr val="bg1"/>
                </a:solidFill>
                <a:latin typeface="Meiryo UI" pitchFamily="50" charset="-128"/>
                <a:ea typeface="Meiryo UI" pitchFamily="50" charset="-128"/>
                <a:cs typeface="Meiryo UI" pitchFamily="50" charset="-128"/>
              </a:rPr>
              <a:t>自動</a:t>
            </a:r>
            <a:endParaRPr lang="en-US" altLang="ja-JP" sz="1100">
              <a:solidFill>
                <a:schemeClr val="bg1"/>
              </a:solidFill>
              <a:latin typeface="Meiryo UI" pitchFamily="50" charset="-128"/>
              <a:ea typeface="Meiryo UI" pitchFamily="50" charset="-128"/>
              <a:cs typeface="Meiryo UI" pitchFamily="50" charset="-128"/>
            </a:endParaRPr>
          </a:p>
          <a:p>
            <a:r>
              <a:rPr lang="ja-JP" altLang="en-US" sz="1100">
                <a:solidFill>
                  <a:schemeClr val="bg1"/>
                </a:solidFill>
                <a:latin typeface="Meiryo UI" pitchFamily="50" charset="-128"/>
                <a:ea typeface="Meiryo UI" pitchFamily="50" charset="-128"/>
                <a:cs typeface="Meiryo UI" pitchFamily="50" charset="-128"/>
              </a:rPr>
              <a:t>連携</a:t>
            </a:r>
          </a:p>
        </p:txBody>
      </p:sp>
      <p:sp>
        <p:nvSpPr>
          <p:cNvPr id="65" name="タイトル 14"/>
          <p:cNvSpPr txBox="1">
            <a:spLocks/>
          </p:cNvSpPr>
          <p:nvPr/>
        </p:nvSpPr>
        <p:spPr bwMode="auto">
          <a:xfrm>
            <a:off x="581025" y="0"/>
            <a:ext cx="8229600" cy="392113"/>
          </a:xfrm>
          <a:prstGeom prst="rect">
            <a:avLst/>
          </a:prstGeom>
          <a:noFill/>
          <a:ln>
            <a:noFill/>
          </a:ln>
          <a:extLst/>
        </p:spPr>
        <p:txBody>
          <a:bodyPr/>
          <a:lstStyle>
            <a:lvl1pPr>
              <a:defRPr b="1">
                <a:solidFill>
                  <a:srgbClr val="1700C0"/>
                </a:solidFill>
                <a:latin typeface="Arial" pitchFamily="34" charset="0"/>
                <a:ea typeface="ＭＳ Ｐゴシック" pitchFamily="50" charset="-128"/>
              </a:defRPr>
            </a:lvl1pPr>
            <a:lvl2pPr marL="742950" indent="-285750">
              <a:defRPr b="1">
                <a:solidFill>
                  <a:srgbClr val="1700C0"/>
                </a:solidFill>
                <a:latin typeface="Arial" pitchFamily="34" charset="0"/>
                <a:ea typeface="ＭＳ Ｐゴシック" pitchFamily="50" charset="-128"/>
              </a:defRPr>
            </a:lvl2pPr>
            <a:lvl3pPr marL="1143000" indent="-228600">
              <a:defRPr b="1">
                <a:solidFill>
                  <a:srgbClr val="1700C0"/>
                </a:solidFill>
                <a:latin typeface="Arial" pitchFamily="34" charset="0"/>
                <a:ea typeface="ＭＳ Ｐゴシック" pitchFamily="50" charset="-128"/>
              </a:defRPr>
            </a:lvl3pPr>
            <a:lvl4pPr marL="1600200" indent="-228600">
              <a:defRPr b="1">
                <a:solidFill>
                  <a:srgbClr val="1700C0"/>
                </a:solidFill>
                <a:latin typeface="Arial" pitchFamily="34" charset="0"/>
                <a:ea typeface="ＭＳ Ｐゴシック" pitchFamily="50" charset="-128"/>
              </a:defRPr>
            </a:lvl4pPr>
            <a:lvl5pPr marL="2057400" indent="-228600">
              <a:defRPr b="1">
                <a:solidFill>
                  <a:srgbClr val="1700C0"/>
                </a:solidFill>
                <a:latin typeface="Arial" pitchFamily="34" charset="0"/>
                <a:ea typeface="ＭＳ Ｐゴシック" pitchFamily="50" charset="-128"/>
              </a:defRPr>
            </a:lvl5pPr>
            <a:lvl6pPr marL="2514600" indent="-228600" eaLnBrk="0" fontAlgn="base" hangingPunct="0">
              <a:spcBef>
                <a:spcPct val="0"/>
              </a:spcBef>
              <a:spcAft>
                <a:spcPct val="0"/>
              </a:spcAft>
              <a:defRPr b="1">
                <a:solidFill>
                  <a:srgbClr val="1700C0"/>
                </a:solidFill>
                <a:latin typeface="Arial" pitchFamily="34" charset="0"/>
                <a:ea typeface="ＭＳ Ｐゴシック" pitchFamily="50" charset="-128"/>
              </a:defRPr>
            </a:lvl6pPr>
            <a:lvl7pPr marL="2971800" indent="-228600" eaLnBrk="0" fontAlgn="base" hangingPunct="0">
              <a:spcBef>
                <a:spcPct val="0"/>
              </a:spcBef>
              <a:spcAft>
                <a:spcPct val="0"/>
              </a:spcAft>
              <a:defRPr b="1">
                <a:solidFill>
                  <a:srgbClr val="1700C0"/>
                </a:solidFill>
                <a:latin typeface="Arial" pitchFamily="34" charset="0"/>
                <a:ea typeface="ＭＳ Ｐゴシック" pitchFamily="50" charset="-128"/>
              </a:defRPr>
            </a:lvl7pPr>
            <a:lvl8pPr marL="3429000" indent="-228600" eaLnBrk="0" fontAlgn="base" hangingPunct="0">
              <a:spcBef>
                <a:spcPct val="0"/>
              </a:spcBef>
              <a:spcAft>
                <a:spcPct val="0"/>
              </a:spcAft>
              <a:defRPr b="1">
                <a:solidFill>
                  <a:srgbClr val="1700C0"/>
                </a:solidFill>
                <a:latin typeface="Arial" pitchFamily="34" charset="0"/>
                <a:ea typeface="ＭＳ Ｐゴシック" pitchFamily="50" charset="-128"/>
              </a:defRPr>
            </a:lvl8pPr>
            <a:lvl9pPr marL="3886200" indent="-228600" eaLnBrk="0" fontAlgn="base" hangingPunct="0">
              <a:spcBef>
                <a:spcPct val="0"/>
              </a:spcBef>
              <a:spcAft>
                <a:spcPct val="0"/>
              </a:spcAft>
              <a:defRPr b="1">
                <a:solidFill>
                  <a:srgbClr val="1700C0"/>
                </a:solidFill>
                <a:latin typeface="Arial" pitchFamily="34" charset="0"/>
                <a:ea typeface="ＭＳ Ｐゴシック" pitchFamily="50" charset="-128"/>
              </a:defRPr>
            </a:lvl9pPr>
          </a:lstStyle>
          <a:p>
            <a:pPr algn="l">
              <a:defRPr/>
            </a:pPr>
            <a:r>
              <a:rPr lang="en-US" altLang="ja-JP"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UNIVERSAL PASSPORT</a:t>
            </a:r>
            <a:r>
              <a:rPr lang="ja-JP" altLang="en-US"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　プロダクト</a:t>
            </a:r>
          </a:p>
        </p:txBody>
      </p:sp>
      <p:sp>
        <p:nvSpPr>
          <p:cNvPr id="66" name="AutoShape 17"/>
          <p:cNvSpPr>
            <a:spLocks noChangeArrowheads="1"/>
          </p:cNvSpPr>
          <p:nvPr/>
        </p:nvSpPr>
        <p:spPr bwMode="gray">
          <a:xfrm>
            <a:off x="86307" y="673265"/>
            <a:ext cx="3095625" cy="247650"/>
          </a:xfrm>
          <a:prstGeom prst="roundRect">
            <a:avLst>
              <a:gd name="adj" fmla="val 50000"/>
            </a:avLst>
          </a:prstGeom>
          <a:solidFill>
            <a:srgbClr val="0070C0"/>
          </a:solidFill>
          <a:ln w="38100">
            <a:solidFill>
              <a:srgbClr val="FEFEFE"/>
            </a:solidFill>
            <a:round/>
            <a:headEnd/>
            <a:tailEnd/>
          </a:ln>
        </p:spPr>
        <p:txBody>
          <a:bodyPr wrap="none" anchor="ctr"/>
          <a:lstStyle/>
          <a:p>
            <a:pPr algn="ctr" eaLnBrk="0" hangingPunct="0"/>
            <a:r>
              <a:rPr kumimoji="0" lang="en-US" altLang="ja-JP" sz="1400" b="1" dirty="0">
                <a:solidFill>
                  <a:schemeClr val="bg1"/>
                </a:solidFill>
                <a:latin typeface="Meiryo UI" pitchFamily="50" charset="-128"/>
                <a:ea typeface="Meiryo UI" pitchFamily="50" charset="-128"/>
                <a:cs typeface="Meiryo UI" pitchFamily="50" charset="-128"/>
              </a:rPr>
              <a:t>UNIVERSAL PASSPORT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22" descr="C:\Documents and Settings\misawa-t.DGAKUEN\デスクトップ\My Documents（三澤）\2006\◆2006情報BOX◆\U-PASSPORT_EX.jpg"/>
          <p:cNvPicPr>
            <a:picLocks noChangeAspect="1" noChangeArrowheads="1"/>
          </p:cNvPicPr>
          <p:nvPr/>
        </p:nvPicPr>
        <p:blipFill>
          <a:blip r:embed="rId3" cstate="print"/>
          <a:srcRect/>
          <a:stretch>
            <a:fillRect/>
          </a:stretch>
        </p:blipFill>
        <p:spPr bwMode="auto">
          <a:xfrm>
            <a:off x="1141413" y="4721225"/>
            <a:ext cx="1562100" cy="249238"/>
          </a:xfrm>
          <a:prstGeom prst="rect">
            <a:avLst/>
          </a:prstGeom>
          <a:noFill/>
          <a:ln w="9525">
            <a:noFill/>
            <a:miter lim="800000"/>
            <a:headEnd/>
            <a:tailEnd/>
          </a:ln>
        </p:spPr>
      </p:pic>
      <p:sp>
        <p:nvSpPr>
          <p:cNvPr id="53" name="フローチャート : 磁気ディスク 52"/>
          <p:cNvSpPr/>
          <p:nvPr/>
        </p:nvSpPr>
        <p:spPr>
          <a:xfrm>
            <a:off x="1201738" y="5549900"/>
            <a:ext cx="1439862" cy="792163"/>
          </a:xfrm>
          <a:prstGeom prst="flowChartMagneticDisk">
            <a:avLst/>
          </a:prstGeom>
          <a:solidFill>
            <a:srgbClr val="9BBB59"/>
          </a:solidFill>
          <a:ln w="12700" cap="flat" cmpd="sng" algn="ctr">
            <a:solidFill>
              <a:srgbClr val="9BBB59">
                <a:shade val="50000"/>
              </a:srgbClr>
            </a:solidFill>
            <a:prstDash val="solid"/>
          </a:ln>
          <a:effectLst/>
        </p:spPr>
        <p:txBody>
          <a:bodyPr/>
          <a:lstStyle/>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総合管理</a:t>
            </a:r>
            <a:endParaRPr kumimoji="0" lang="en-US" altLang="ja-JP" sz="1200" kern="0" dirty="0">
              <a:solidFill>
                <a:sysClr val="window" lastClr="FFFFFF"/>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データベース</a:t>
            </a:r>
            <a:endParaRPr lang="en-US" altLang="ja-JP" sz="1200" kern="0" dirty="0">
              <a:solidFill>
                <a:sysClr val="window" lastClr="FFFFFF"/>
              </a:solidFill>
              <a:latin typeface="Meiryo UI" pitchFamily="50" charset="-128"/>
              <a:ea typeface="Meiryo UI" pitchFamily="50" charset="-128"/>
              <a:cs typeface="Meiryo UI" pitchFamily="50" charset="-128"/>
            </a:endParaRPr>
          </a:p>
        </p:txBody>
      </p:sp>
      <p:pic>
        <p:nvPicPr>
          <p:cNvPr id="33798" name="Picture 484"/>
          <p:cNvPicPr>
            <a:picLocks noChangeAspect="1" noChangeArrowheads="1"/>
          </p:cNvPicPr>
          <p:nvPr/>
        </p:nvPicPr>
        <p:blipFill>
          <a:blip r:embed="rId4" cstate="print"/>
          <a:srcRect/>
          <a:stretch>
            <a:fillRect/>
          </a:stretch>
        </p:blipFill>
        <p:spPr bwMode="auto">
          <a:xfrm>
            <a:off x="1454150" y="6354763"/>
            <a:ext cx="957263" cy="274637"/>
          </a:xfrm>
          <a:prstGeom prst="rect">
            <a:avLst/>
          </a:prstGeom>
          <a:noFill/>
          <a:ln w="9525">
            <a:noFill/>
            <a:miter lim="800000"/>
            <a:headEnd/>
            <a:tailEnd/>
          </a:ln>
        </p:spPr>
      </p:pic>
      <p:sp>
        <p:nvSpPr>
          <p:cNvPr id="55" name="角丸四角形 54"/>
          <p:cNvSpPr/>
          <p:nvPr/>
        </p:nvSpPr>
        <p:spPr>
          <a:xfrm>
            <a:off x="3527425" y="5191125"/>
            <a:ext cx="4248150" cy="998538"/>
          </a:xfrm>
          <a:prstGeom prst="roundRect">
            <a:avLst/>
          </a:prstGeom>
          <a:solidFill>
            <a:srgbClr val="FFFFCC"/>
          </a:solidFill>
          <a:ln w="38100" cap="flat" cmpd="sng" algn="ctr">
            <a:solidFill>
              <a:srgbClr val="F79646"/>
            </a:solidFill>
            <a:prstDash val="solid"/>
          </a:ln>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pic>
        <p:nvPicPr>
          <p:cNvPr id="33800" name="Picture 2" descr="\\gakuenfs\2014年度\CR部社員限\営業課限\Eigyo\4.プロモーション\02.セールスpromtion\2014\20140401_GET提案資料用_共通部品\1.提案書用画像\G_edutrack.png"/>
          <p:cNvPicPr>
            <a:picLocks noChangeAspect="1" noChangeArrowheads="1"/>
          </p:cNvPicPr>
          <p:nvPr/>
        </p:nvPicPr>
        <p:blipFill>
          <a:blip r:embed="rId5" cstate="print"/>
          <a:srcRect/>
          <a:stretch>
            <a:fillRect/>
          </a:stretch>
        </p:blipFill>
        <p:spPr bwMode="auto">
          <a:xfrm>
            <a:off x="3700463" y="5256213"/>
            <a:ext cx="2400300" cy="817562"/>
          </a:xfrm>
          <a:prstGeom prst="rect">
            <a:avLst/>
          </a:prstGeom>
          <a:noFill/>
          <a:ln w="9525">
            <a:noFill/>
            <a:miter lim="800000"/>
            <a:headEnd/>
            <a:tailEnd/>
          </a:ln>
        </p:spPr>
      </p:pic>
      <p:sp>
        <p:nvSpPr>
          <p:cNvPr id="57" name="フローチャート : 磁気ディスク 56"/>
          <p:cNvSpPr/>
          <p:nvPr/>
        </p:nvSpPr>
        <p:spPr>
          <a:xfrm>
            <a:off x="1201738" y="4948238"/>
            <a:ext cx="1439862" cy="792162"/>
          </a:xfrm>
          <a:prstGeom prst="flowChartMagneticDisk">
            <a:avLst/>
          </a:prstGeom>
          <a:solidFill>
            <a:srgbClr val="4F81BD"/>
          </a:solidFill>
          <a:ln w="12700" cap="flat" cmpd="sng" algn="ctr">
            <a:solidFill>
              <a:srgbClr val="4F81BD">
                <a:shade val="50000"/>
              </a:srgbClr>
            </a:solidFill>
            <a:prstDash val="solid"/>
          </a:ln>
          <a:effectLst/>
        </p:spPr>
        <p:txBody>
          <a:bodyPr/>
          <a:lstStyle/>
          <a:p>
            <a:pPr algn="ctr" fontAlgn="auto">
              <a:spcBef>
                <a:spcPts val="0"/>
              </a:spcBef>
              <a:spcAft>
                <a:spcPts val="0"/>
              </a:spcAft>
              <a:defRPr/>
            </a:pPr>
            <a:r>
              <a:rPr lang="ja-JP" altLang="en-US" sz="1200" kern="0" dirty="0">
                <a:solidFill>
                  <a:sysClr val="window" lastClr="FFFFFF"/>
                </a:solidFill>
                <a:latin typeface="Meiryo UI" pitchFamily="50" charset="-128"/>
                <a:ea typeface="Meiryo UI" pitchFamily="50" charset="-128"/>
                <a:cs typeface="Meiryo UI" pitchFamily="50" charset="-128"/>
              </a:rPr>
              <a:t>学生支援</a:t>
            </a:r>
            <a:endParaRPr lang="en-US" altLang="ja-JP" sz="1200" kern="0" dirty="0">
              <a:solidFill>
                <a:sysClr val="window" lastClr="FFFFFF"/>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データベース</a:t>
            </a:r>
            <a:endParaRPr lang="en-US" altLang="ja-JP" sz="1200" kern="0" dirty="0">
              <a:solidFill>
                <a:sysClr val="window" lastClr="FFFFFF"/>
              </a:solidFill>
              <a:latin typeface="Meiryo UI" pitchFamily="50" charset="-128"/>
              <a:ea typeface="Meiryo UI" pitchFamily="50" charset="-128"/>
              <a:cs typeface="Meiryo UI" pitchFamily="50" charset="-128"/>
            </a:endParaRPr>
          </a:p>
        </p:txBody>
      </p:sp>
      <p:cxnSp>
        <p:nvCxnSpPr>
          <p:cNvPr id="33802" name="直線矢印コネクタ 77"/>
          <p:cNvCxnSpPr>
            <a:cxnSpLocks noChangeShapeType="1"/>
          </p:cNvCxnSpPr>
          <p:nvPr/>
        </p:nvCxnSpPr>
        <p:spPr bwMode="auto">
          <a:xfrm flipH="1">
            <a:off x="2676525" y="5964238"/>
            <a:ext cx="804863" cy="0"/>
          </a:xfrm>
          <a:prstGeom prst="straightConnector1">
            <a:avLst/>
          </a:prstGeom>
          <a:noFill/>
          <a:ln w="57150" algn="ctr">
            <a:solidFill>
              <a:srgbClr val="00B050"/>
            </a:solidFill>
            <a:round/>
            <a:headEnd type="arrow" w="med" len="med"/>
            <a:tailEnd/>
          </a:ln>
        </p:spPr>
      </p:cxnSp>
      <p:pic>
        <p:nvPicPr>
          <p:cNvPr id="33803" name="Picture 5" descr="C:\Users\Administrator\Desktop\LINK\unzipping\141417724\141417724.jpg"/>
          <p:cNvPicPr>
            <a:picLocks noChangeAspect="1" noChangeArrowheads="1"/>
          </p:cNvPicPr>
          <p:nvPr/>
        </p:nvPicPr>
        <p:blipFill>
          <a:blip r:embed="rId6" cstate="print"/>
          <a:srcRect/>
          <a:stretch>
            <a:fillRect/>
          </a:stretch>
        </p:blipFill>
        <p:spPr bwMode="auto">
          <a:xfrm>
            <a:off x="5808663" y="3497263"/>
            <a:ext cx="1322387" cy="904875"/>
          </a:xfrm>
          <a:prstGeom prst="rect">
            <a:avLst/>
          </a:prstGeom>
          <a:noFill/>
          <a:ln w="9525">
            <a:noFill/>
            <a:miter lim="800000"/>
            <a:headEnd/>
            <a:tailEnd/>
          </a:ln>
        </p:spPr>
      </p:pic>
      <p:sp>
        <p:nvSpPr>
          <p:cNvPr id="81" name="正方形/長方形 80"/>
          <p:cNvSpPr/>
          <p:nvPr/>
        </p:nvSpPr>
        <p:spPr>
          <a:xfrm>
            <a:off x="2320925" y="6097588"/>
            <a:ext cx="1223963" cy="239712"/>
          </a:xfrm>
          <a:prstGeom prst="rect">
            <a:avLst/>
          </a:prstGeom>
          <a:noFill/>
          <a:ln w="9525" cap="flat" cmpd="sng" algn="ctr">
            <a:noFill/>
            <a:prstDash val="solid"/>
          </a:ln>
          <a:effectLst/>
        </p:spPr>
        <p:txBody>
          <a:bodyPr anchor="ctr"/>
          <a:lstStyle/>
          <a:p>
            <a:pPr algn="ctr" fontAlgn="auto">
              <a:spcBef>
                <a:spcPts val="0"/>
              </a:spcBef>
              <a:spcAft>
                <a:spcPts val="0"/>
              </a:spcAft>
              <a:defRPr/>
            </a:pPr>
            <a:r>
              <a:rPr lang="ja-JP" altLang="en-US" sz="1100" kern="0" spc="-150" dirty="0">
                <a:solidFill>
                  <a:sysClr val="windowText" lastClr="000000"/>
                </a:solidFill>
                <a:latin typeface="Meiryo UI" pitchFamily="50" charset="-128"/>
                <a:ea typeface="Meiryo UI" pitchFamily="50" charset="-128"/>
                <a:cs typeface="Meiryo UI" pitchFamily="50" charset="-128"/>
              </a:rPr>
              <a:t>データ連携</a:t>
            </a:r>
          </a:p>
        </p:txBody>
      </p:sp>
      <p:pic>
        <p:nvPicPr>
          <p:cNvPr id="33805" name="Picture 7" descr="http://www.jast-gakuen.com/images/edu/img2.jpg"/>
          <p:cNvPicPr>
            <a:picLocks noChangeAspect="1" noChangeArrowheads="1"/>
          </p:cNvPicPr>
          <p:nvPr/>
        </p:nvPicPr>
        <p:blipFill>
          <a:blip r:embed="rId7" cstate="print"/>
          <a:srcRect/>
          <a:stretch>
            <a:fillRect/>
          </a:stretch>
        </p:blipFill>
        <p:spPr bwMode="auto">
          <a:xfrm>
            <a:off x="7261225" y="3505200"/>
            <a:ext cx="554038" cy="906463"/>
          </a:xfrm>
          <a:prstGeom prst="rect">
            <a:avLst/>
          </a:prstGeom>
          <a:noFill/>
          <a:ln w="9525">
            <a:noFill/>
            <a:miter lim="800000"/>
            <a:headEnd/>
            <a:tailEnd/>
          </a:ln>
        </p:spPr>
      </p:pic>
      <p:sp>
        <p:nvSpPr>
          <p:cNvPr id="86" name="角丸四角形 85"/>
          <p:cNvSpPr/>
          <p:nvPr/>
        </p:nvSpPr>
        <p:spPr>
          <a:xfrm>
            <a:off x="5432425" y="3373438"/>
            <a:ext cx="3629025" cy="1295400"/>
          </a:xfrm>
          <a:prstGeom prst="roundRect">
            <a:avLst/>
          </a:prstGeom>
          <a:noFill/>
          <a:ln w="9525" cap="flat" cmpd="sng" algn="ctr">
            <a:solidFill>
              <a:srgbClr val="4F81BD">
                <a:shade val="95000"/>
                <a:satMod val="105000"/>
              </a:srgbClr>
            </a:solidFill>
            <a:prstDash val="solid"/>
          </a:ln>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87" name="円/楕円 86"/>
          <p:cNvSpPr/>
          <p:nvPr/>
        </p:nvSpPr>
        <p:spPr>
          <a:xfrm>
            <a:off x="7909520" y="3417227"/>
            <a:ext cx="1080000" cy="684164"/>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lang="ja-JP" altLang="en-US" sz="1800" kern="0" spc="300" dirty="0">
                <a:solidFill>
                  <a:sysClr val="window" lastClr="FFFFFF"/>
                </a:solidFill>
                <a:latin typeface="Meiryo UI" pitchFamily="50" charset="-128"/>
                <a:ea typeface="Meiryo UI" pitchFamily="50" charset="-128"/>
                <a:cs typeface="Meiryo UI" pitchFamily="50" charset="-128"/>
              </a:rPr>
              <a:t>学生</a:t>
            </a:r>
          </a:p>
        </p:txBody>
      </p:sp>
      <p:cxnSp>
        <p:nvCxnSpPr>
          <p:cNvPr id="33810" name="直線矢印コネクタ 87"/>
          <p:cNvCxnSpPr>
            <a:cxnSpLocks noChangeShapeType="1"/>
          </p:cNvCxnSpPr>
          <p:nvPr/>
        </p:nvCxnSpPr>
        <p:spPr bwMode="auto">
          <a:xfrm>
            <a:off x="6961188" y="4516438"/>
            <a:ext cx="12700" cy="608012"/>
          </a:xfrm>
          <a:prstGeom prst="straightConnector1">
            <a:avLst/>
          </a:prstGeom>
          <a:noFill/>
          <a:ln w="60325" algn="ctr">
            <a:solidFill>
              <a:srgbClr val="558ED5"/>
            </a:solidFill>
            <a:round/>
            <a:headEnd type="arrow" w="med" len="med"/>
            <a:tailEnd/>
          </a:ln>
        </p:spPr>
      </p:cxnSp>
      <p:cxnSp>
        <p:nvCxnSpPr>
          <p:cNvPr id="33811" name="直線矢印コネクタ 88"/>
          <p:cNvCxnSpPr>
            <a:cxnSpLocks noChangeShapeType="1"/>
          </p:cNvCxnSpPr>
          <p:nvPr/>
        </p:nvCxnSpPr>
        <p:spPr bwMode="auto">
          <a:xfrm>
            <a:off x="6551613" y="4524375"/>
            <a:ext cx="12700" cy="608013"/>
          </a:xfrm>
          <a:prstGeom prst="straightConnector1">
            <a:avLst/>
          </a:prstGeom>
          <a:noFill/>
          <a:ln w="60325" algn="ctr">
            <a:solidFill>
              <a:srgbClr val="558ED5"/>
            </a:solidFill>
            <a:round/>
            <a:headEnd/>
            <a:tailEnd type="arrow" w="med" len="med"/>
          </a:ln>
        </p:spPr>
      </p:cxnSp>
      <p:sp>
        <p:nvSpPr>
          <p:cNvPr id="90" name="正方形/長方形 89"/>
          <p:cNvSpPr/>
          <p:nvPr/>
        </p:nvSpPr>
        <p:spPr>
          <a:xfrm>
            <a:off x="7029450" y="4710113"/>
            <a:ext cx="1550988" cy="461962"/>
          </a:xfrm>
          <a:prstGeom prst="rect">
            <a:avLst/>
          </a:prstGeom>
          <a:noFill/>
          <a:ln w="9525" cap="flat" cmpd="sng" algn="ctr">
            <a:noFill/>
            <a:prstDash val="solid"/>
          </a:ln>
          <a:effectLst/>
        </p:spPr>
        <p:txBody>
          <a:bodyPr anchor="ctr"/>
          <a:lstStyle/>
          <a:p>
            <a:pPr algn="l" fontAlgn="auto">
              <a:spcBef>
                <a:spcPts val="0"/>
              </a:spcBef>
              <a:spcAft>
                <a:spcPts val="0"/>
              </a:spcAft>
              <a:defRPr/>
            </a:pPr>
            <a:r>
              <a:rPr lang="ja-JP" altLang="en-US" sz="1200" kern="0" spc="-150" dirty="0">
                <a:solidFill>
                  <a:sysClr val="windowText" lastClr="000000"/>
                </a:solidFill>
                <a:latin typeface="Meiryo UI" pitchFamily="50" charset="-128"/>
                <a:ea typeface="Meiryo UI" pitchFamily="50" charset="-128"/>
                <a:cs typeface="Meiryo UI" pitchFamily="50" charset="-128"/>
              </a:rPr>
              <a:t>コンテンツ視聴</a:t>
            </a:r>
            <a:r>
              <a:rPr kumimoji="0" lang="ja-JP" altLang="en-US" sz="1200" kern="0" spc="-150" dirty="0">
                <a:solidFill>
                  <a:sysClr val="windowText" lastClr="000000"/>
                </a:solidFill>
                <a:latin typeface="Meiryo UI" pitchFamily="50" charset="-128"/>
                <a:ea typeface="Meiryo UI" pitchFamily="50" charset="-128"/>
                <a:cs typeface="Meiryo UI" pitchFamily="50" charset="-128"/>
              </a:rPr>
              <a:t>・資料閲覧</a:t>
            </a:r>
            <a:endParaRPr lang="ja-JP" altLang="en-US" sz="1200" kern="0" spc="-150" dirty="0">
              <a:solidFill>
                <a:sysClr val="windowText" lastClr="000000"/>
              </a:solidFill>
              <a:latin typeface="Meiryo UI" pitchFamily="50" charset="-128"/>
              <a:ea typeface="Meiryo UI" pitchFamily="50" charset="-128"/>
              <a:cs typeface="Meiryo UI" pitchFamily="50" charset="-128"/>
            </a:endParaRPr>
          </a:p>
        </p:txBody>
      </p:sp>
      <p:sp>
        <p:nvSpPr>
          <p:cNvPr id="91" name="正方形/長方形 90"/>
          <p:cNvSpPr/>
          <p:nvPr/>
        </p:nvSpPr>
        <p:spPr>
          <a:xfrm>
            <a:off x="5264150" y="4772025"/>
            <a:ext cx="1160463" cy="342900"/>
          </a:xfrm>
          <a:prstGeom prst="rect">
            <a:avLst/>
          </a:prstGeom>
          <a:noFill/>
          <a:ln w="9525" cap="flat" cmpd="sng" algn="ctr">
            <a:noFill/>
            <a:prstDash val="solid"/>
          </a:ln>
          <a:effectLst/>
        </p:spPr>
        <p:txBody>
          <a:bodyPr anchor="ctr"/>
          <a:lstStyle/>
          <a:p>
            <a:pPr algn="ctr" fontAlgn="auto">
              <a:spcBef>
                <a:spcPts val="0"/>
              </a:spcBef>
              <a:spcAft>
                <a:spcPts val="0"/>
              </a:spcAft>
              <a:defRPr/>
            </a:pPr>
            <a:r>
              <a:rPr kumimoji="0" lang="ja-JP" altLang="en-US" sz="1100" kern="0" spc="-150" dirty="0">
                <a:solidFill>
                  <a:sysClr val="windowText" lastClr="000000"/>
                </a:solidFill>
                <a:latin typeface="Meiryo UI" pitchFamily="50" charset="-128"/>
                <a:ea typeface="Meiryo UI" pitchFamily="50" charset="-128"/>
                <a:cs typeface="Meiryo UI" pitchFamily="50" charset="-128"/>
              </a:rPr>
              <a:t>課題提出・</a:t>
            </a:r>
            <a:r>
              <a:rPr lang="ja-JP" altLang="en-US" sz="1100" kern="0" spc="-150" dirty="0">
                <a:solidFill>
                  <a:sysClr val="windowText" lastClr="000000"/>
                </a:solidFill>
                <a:latin typeface="Meiryo UI" pitchFamily="50" charset="-128"/>
                <a:ea typeface="Meiryo UI" pitchFamily="50" charset="-128"/>
                <a:cs typeface="Meiryo UI" pitchFamily="50" charset="-128"/>
              </a:rPr>
              <a:t>試験</a:t>
            </a:r>
          </a:p>
        </p:txBody>
      </p:sp>
      <p:cxnSp>
        <p:nvCxnSpPr>
          <p:cNvPr id="33814" name="カギ線コネクタ 91"/>
          <p:cNvCxnSpPr>
            <a:cxnSpLocks noChangeShapeType="1"/>
          </p:cNvCxnSpPr>
          <p:nvPr/>
        </p:nvCxnSpPr>
        <p:spPr bwMode="auto">
          <a:xfrm flipH="1">
            <a:off x="2655888" y="4079875"/>
            <a:ext cx="585787" cy="1350963"/>
          </a:xfrm>
          <a:prstGeom prst="bentConnector3">
            <a:avLst>
              <a:gd name="adj1" fmla="val -26278"/>
            </a:avLst>
          </a:prstGeom>
          <a:noFill/>
          <a:ln w="57150" algn="ctr">
            <a:solidFill>
              <a:srgbClr val="7030A0"/>
            </a:solidFill>
            <a:miter lim="800000"/>
            <a:headEnd/>
            <a:tailEnd type="arrow" w="med" len="med"/>
          </a:ln>
        </p:spPr>
      </p:cxnSp>
      <p:cxnSp>
        <p:nvCxnSpPr>
          <p:cNvPr id="33815" name="カギ線コネクタ 92"/>
          <p:cNvCxnSpPr>
            <a:cxnSpLocks noChangeShapeType="1"/>
          </p:cNvCxnSpPr>
          <p:nvPr/>
        </p:nvCxnSpPr>
        <p:spPr bwMode="auto">
          <a:xfrm rot="16200000" flipH="1">
            <a:off x="3311526" y="4270375"/>
            <a:ext cx="1147762" cy="592137"/>
          </a:xfrm>
          <a:prstGeom prst="bentConnector3">
            <a:avLst>
              <a:gd name="adj1" fmla="val 18500"/>
            </a:avLst>
          </a:prstGeom>
          <a:noFill/>
          <a:ln w="57150" algn="ctr">
            <a:solidFill>
              <a:srgbClr val="7030A0"/>
            </a:solidFill>
            <a:miter lim="800000"/>
            <a:headEnd/>
            <a:tailEnd type="arrow" w="med" len="med"/>
          </a:ln>
        </p:spPr>
      </p:cxnSp>
      <p:pic>
        <p:nvPicPr>
          <p:cNvPr id="33816" name="Picture 9" descr="パソコンで仕事をするスーツのサラリーマン"/>
          <p:cNvPicPr>
            <a:picLocks noChangeAspect="1" noChangeArrowheads="1"/>
          </p:cNvPicPr>
          <p:nvPr/>
        </p:nvPicPr>
        <p:blipFill>
          <a:blip r:embed="rId8" cstate="print"/>
          <a:srcRect/>
          <a:stretch>
            <a:fillRect/>
          </a:stretch>
        </p:blipFill>
        <p:spPr bwMode="auto">
          <a:xfrm>
            <a:off x="2208213" y="3373438"/>
            <a:ext cx="1452562" cy="1096962"/>
          </a:xfrm>
          <a:prstGeom prst="rect">
            <a:avLst/>
          </a:prstGeom>
          <a:noFill/>
          <a:ln w="9525">
            <a:noFill/>
            <a:miter lim="800000"/>
            <a:headEnd/>
            <a:tailEnd/>
          </a:ln>
        </p:spPr>
      </p:pic>
      <p:sp>
        <p:nvSpPr>
          <p:cNvPr id="95" name="正方形/長方形 94"/>
          <p:cNvSpPr/>
          <p:nvPr/>
        </p:nvSpPr>
        <p:spPr>
          <a:xfrm>
            <a:off x="2347913" y="5043488"/>
            <a:ext cx="1158875" cy="341312"/>
          </a:xfrm>
          <a:prstGeom prst="rect">
            <a:avLst/>
          </a:prstGeom>
          <a:noFill/>
          <a:ln w="9525" cap="flat" cmpd="sng" algn="ctr">
            <a:noFill/>
            <a:prstDash val="solid"/>
          </a:ln>
          <a:effectLst/>
        </p:spPr>
        <p:txBody>
          <a:bodyPr anchor="ctr"/>
          <a:lstStyle/>
          <a:p>
            <a:pPr algn="ctr" fontAlgn="auto">
              <a:spcBef>
                <a:spcPts val="0"/>
              </a:spcBef>
              <a:spcAft>
                <a:spcPts val="0"/>
              </a:spcAft>
              <a:defRPr/>
            </a:pPr>
            <a:r>
              <a:rPr lang="ja-JP" altLang="en-US" sz="1100" kern="0" spc="-150" dirty="0">
                <a:solidFill>
                  <a:sysClr val="windowText" lastClr="000000"/>
                </a:solidFill>
                <a:latin typeface="Meiryo UI" pitchFamily="50" charset="-128"/>
                <a:ea typeface="Meiryo UI" pitchFamily="50" charset="-128"/>
                <a:cs typeface="Meiryo UI" pitchFamily="50" charset="-128"/>
              </a:rPr>
              <a:t>採点登録</a:t>
            </a:r>
          </a:p>
        </p:txBody>
      </p:sp>
      <p:sp>
        <p:nvSpPr>
          <p:cNvPr id="96" name="正方形/長方形 95"/>
          <p:cNvSpPr/>
          <p:nvPr/>
        </p:nvSpPr>
        <p:spPr>
          <a:xfrm>
            <a:off x="4271963" y="4629150"/>
            <a:ext cx="1160462" cy="492125"/>
          </a:xfrm>
          <a:prstGeom prst="rect">
            <a:avLst/>
          </a:prstGeom>
          <a:noFill/>
          <a:ln w="9525" cap="flat" cmpd="sng" algn="ctr">
            <a:noFill/>
            <a:prstDash val="solid"/>
          </a:ln>
          <a:effectLst/>
        </p:spPr>
        <p:txBody>
          <a:bodyPr anchor="ctr"/>
          <a:lstStyle/>
          <a:p>
            <a:pPr algn="l" fontAlgn="auto">
              <a:spcBef>
                <a:spcPts val="0"/>
              </a:spcBef>
              <a:spcAft>
                <a:spcPts val="0"/>
              </a:spcAft>
              <a:defRPr/>
            </a:pPr>
            <a:r>
              <a:rPr lang="ja-JP" altLang="en-US" sz="1100" kern="0" spc="-150" dirty="0">
                <a:solidFill>
                  <a:sysClr val="windowText" lastClr="000000"/>
                </a:solidFill>
                <a:latin typeface="Meiryo UI" pitchFamily="50" charset="-128"/>
                <a:ea typeface="Meiryo UI" pitchFamily="50" charset="-128"/>
                <a:cs typeface="Meiryo UI" pitchFamily="50" charset="-128"/>
              </a:rPr>
              <a:t>コンテンツ作成</a:t>
            </a:r>
            <a:endParaRPr lang="en-US" altLang="ja-JP" sz="1100" kern="0" spc="-150" dirty="0">
              <a:solidFill>
                <a:sysClr val="windowText" lastClr="000000"/>
              </a:solidFill>
              <a:latin typeface="Meiryo UI" pitchFamily="50" charset="-128"/>
              <a:ea typeface="Meiryo UI" pitchFamily="50" charset="-128"/>
              <a:cs typeface="Meiryo UI" pitchFamily="50" charset="-128"/>
            </a:endParaRPr>
          </a:p>
          <a:p>
            <a:pPr algn="l" fontAlgn="auto">
              <a:spcBef>
                <a:spcPts val="0"/>
              </a:spcBef>
              <a:spcAft>
                <a:spcPts val="0"/>
              </a:spcAft>
              <a:defRPr/>
            </a:pPr>
            <a:r>
              <a:rPr lang="ja-JP" altLang="en-US" sz="1100" kern="0" spc="-150" dirty="0">
                <a:solidFill>
                  <a:sysClr val="windowText" lastClr="000000"/>
                </a:solidFill>
                <a:latin typeface="Meiryo UI" pitchFamily="50" charset="-128"/>
                <a:ea typeface="Meiryo UI" pitchFamily="50" charset="-128"/>
                <a:cs typeface="Meiryo UI" pitchFamily="50" charset="-128"/>
              </a:rPr>
              <a:t>課題・小テスト</a:t>
            </a:r>
          </a:p>
        </p:txBody>
      </p:sp>
      <p:sp>
        <p:nvSpPr>
          <p:cNvPr id="97" name="角丸四角形 96"/>
          <p:cNvSpPr/>
          <p:nvPr/>
        </p:nvSpPr>
        <p:spPr>
          <a:xfrm>
            <a:off x="996950" y="3373438"/>
            <a:ext cx="3943350" cy="1295400"/>
          </a:xfrm>
          <a:prstGeom prst="roundRect">
            <a:avLst/>
          </a:prstGeom>
          <a:noFill/>
          <a:ln w="9525" cap="flat" cmpd="sng" algn="ctr">
            <a:solidFill>
              <a:srgbClr val="7030A0"/>
            </a:solidFill>
            <a:prstDash val="solid"/>
          </a:ln>
          <a:effectLst/>
        </p:spPr>
        <p:txBody>
          <a:bodyPr anchor="ctr"/>
          <a:lstStyle/>
          <a:p>
            <a:pPr algn="ctr" fontAlgn="auto">
              <a:spcBef>
                <a:spcPts val="0"/>
              </a:spcBef>
              <a:spcAft>
                <a:spcPts val="0"/>
              </a:spcAft>
              <a:defRPr/>
            </a:pPr>
            <a:endParaRPr lang="ja-JP" altLang="en-US" sz="1800" kern="0">
              <a:solidFill>
                <a:sysClr val="windowText" lastClr="000000"/>
              </a:solidFill>
              <a:latin typeface="Meiryo UI" pitchFamily="50" charset="-128"/>
              <a:ea typeface="Meiryo UI" pitchFamily="50" charset="-128"/>
              <a:cs typeface="Meiryo UI" pitchFamily="50" charset="-128"/>
            </a:endParaRPr>
          </a:p>
        </p:txBody>
      </p:sp>
      <p:sp>
        <p:nvSpPr>
          <p:cNvPr id="98" name="円/楕円 97"/>
          <p:cNvSpPr/>
          <p:nvPr/>
        </p:nvSpPr>
        <p:spPr>
          <a:xfrm>
            <a:off x="1068880" y="3404543"/>
            <a:ext cx="1080000" cy="684164"/>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r>
              <a:rPr kumimoji="0" lang="ja-JP" altLang="en-US" sz="1800" kern="0" spc="300" dirty="0">
                <a:solidFill>
                  <a:sysClr val="window" lastClr="FFFFFF"/>
                </a:solidFill>
                <a:latin typeface="Meiryo UI" pitchFamily="50" charset="-128"/>
                <a:ea typeface="Meiryo UI" pitchFamily="50" charset="-128"/>
                <a:cs typeface="Meiryo UI" pitchFamily="50" charset="-128"/>
              </a:rPr>
              <a:t>教員</a:t>
            </a:r>
            <a:endParaRPr lang="ja-JP" altLang="en-US" sz="1800" kern="0" spc="300" dirty="0">
              <a:solidFill>
                <a:sysClr val="window" lastClr="FFFFFF"/>
              </a:solidFill>
              <a:latin typeface="Meiryo UI" pitchFamily="50" charset="-128"/>
              <a:ea typeface="Meiryo UI" pitchFamily="50" charset="-128"/>
              <a:cs typeface="Meiryo UI" pitchFamily="50" charset="-128"/>
            </a:endParaRPr>
          </a:p>
        </p:txBody>
      </p:sp>
      <p:sp>
        <p:nvSpPr>
          <p:cNvPr id="99" name="フローチャート : 磁気ディスク 98"/>
          <p:cNvSpPr>
            <a:spLocks noChangeAspect="1"/>
          </p:cNvSpPr>
          <p:nvPr/>
        </p:nvSpPr>
        <p:spPr>
          <a:xfrm>
            <a:off x="6119813" y="5291138"/>
            <a:ext cx="1439862" cy="792162"/>
          </a:xfrm>
          <a:prstGeom prst="flowChartMagneticDisk">
            <a:avLst/>
          </a:prstGeom>
          <a:solidFill>
            <a:srgbClr val="F79646"/>
          </a:solidFill>
          <a:ln w="12700" cap="flat" cmpd="sng" algn="ctr">
            <a:solidFill>
              <a:srgbClr val="F79646">
                <a:shade val="50000"/>
              </a:srgbClr>
            </a:solidFill>
            <a:prstDash val="solid"/>
          </a:ln>
          <a:effectLst/>
        </p:spPr>
        <p:txBody>
          <a:bodyPr/>
          <a:lstStyle/>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教育</a:t>
            </a:r>
            <a:r>
              <a:rPr lang="ja-JP" altLang="en-US" sz="1200" kern="0" dirty="0">
                <a:solidFill>
                  <a:sysClr val="window" lastClr="FFFFFF"/>
                </a:solidFill>
                <a:latin typeface="Meiryo UI" pitchFamily="50" charset="-128"/>
                <a:ea typeface="Meiryo UI" pitchFamily="50" charset="-128"/>
                <a:cs typeface="Meiryo UI" pitchFamily="50" charset="-128"/>
              </a:rPr>
              <a:t>支援</a:t>
            </a:r>
            <a:endParaRPr lang="en-US" altLang="ja-JP" sz="1200" kern="0" dirty="0">
              <a:solidFill>
                <a:sysClr val="window" lastClr="FFFFFF"/>
              </a:solidFill>
              <a:latin typeface="Meiryo UI" pitchFamily="50" charset="-128"/>
              <a:ea typeface="Meiryo UI" pitchFamily="50" charset="-128"/>
              <a:cs typeface="Meiryo UI" pitchFamily="50" charset="-128"/>
            </a:endParaRPr>
          </a:p>
          <a:p>
            <a:pPr algn="ctr" fontAlgn="auto">
              <a:spcBef>
                <a:spcPts val="0"/>
              </a:spcBef>
              <a:spcAft>
                <a:spcPts val="0"/>
              </a:spcAft>
              <a:defRPr/>
            </a:pPr>
            <a:r>
              <a:rPr kumimoji="0" lang="ja-JP" altLang="en-US" sz="1200" kern="0" dirty="0">
                <a:solidFill>
                  <a:sysClr val="window" lastClr="FFFFFF"/>
                </a:solidFill>
                <a:latin typeface="Meiryo UI" pitchFamily="50" charset="-128"/>
                <a:ea typeface="Meiryo UI" pitchFamily="50" charset="-128"/>
                <a:cs typeface="Meiryo UI" pitchFamily="50" charset="-128"/>
              </a:rPr>
              <a:t>データベース</a:t>
            </a:r>
            <a:endParaRPr lang="en-US" altLang="ja-JP" sz="1200" kern="0" dirty="0">
              <a:solidFill>
                <a:sysClr val="window" lastClr="FFFFFF"/>
              </a:solidFill>
              <a:latin typeface="Meiryo UI" pitchFamily="50" charset="-128"/>
              <a:ea typeface="Meiryo UI" pitchFamily="50" charset="-128"/>
              <a:cs typeface="Meiryo UI" pitchFamily="50" charset="-128"/>
            </a:endParaRPr>
          </a:p>
        </p:txBody>
      </p:sp>
      <p:sp>
        <p:nvSpPr>
          <p:cNvPr id="100" name="テキスト ボックス 99"/>
          <p:cNvSpPr txBox="1"/>
          <p:nvPr/>
        </p:nvSpPr>
        <p:spPr>
          <a:xfrm>
            <a:off x="617538" y="749300"/>
            <a:ext cx="8459787" cy="538163"/>
          </a:xfrm>
          <a:prstGeom prst="rect">
            <a:avLst/>
          </a:prstGeom>
          <a:noFill/>
        </p:spPr>
        <p:txBody>
          <a:bodyPr>
            <a:spAutoFit/>
          </a:bodyPr>
          <a:lstStyle/>
          <a:p>
            <a:pPr algn="l" fontAlgn="auto">
              <a:spcBef>
                <a:spcPts val="0"/>
              </a:spcBef>
              <a:spcAft>
                <a:spcPts val="600"/>
              </a:spcAft>
              <a:defRPr/>
            </a:pPr>
            <a:r>
              <a:rPr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入学予定者を対象とした</a:t>
            </a:r>
            <a:r>
              <a:rPr lang="ja-JP" altLang="en-US" sz="1200" kern="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リメディアル教育から、在学生のアクティブラーニングに活用</a:t>
            </a:r>
            <a:r>
              <a:rPr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いただける、</a:t>
            </a:r>
            <a:r>
              <a:rPr lang="en-US" altLang="ja-JP"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GAKUEN</a:t>
            </a:r>
            <a:r>
              <a:rPr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シリーズと完全連携型の</a:t>
            </a:r>
            <a:endParaRPr lang="en-US" altLang="ja-JP"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a:p>
            <a:pPr algn="l" fontAlgn="auto">
              <a:spcBef>
                <a:spcPts val="0"/>
              </a:spcBef>
              <a:spcAft>
                <a:spcPts val="600"/>
              </a:spcAft>
              <a:defRPr/>
            </a:pPr>
            <a:r>
              <a:rPr lang="en-US" altLang="ja-JP"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e</a:t>
            </a:r>
            <a:r>
              <a:rPr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ラーニングシステム「</a:t>
            </a:r>
            <a:r>
              <a:rPr lang="en-US" altLang="ja-JP"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GAKUEN </a:t>
            </a:r>
            <a:r>
              <a:rPr lang="en-US" altLang="ja-JP" sz="1200" kern="0" dirty="0" err="1"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EduTrack</a:t>
            </a:r>
            <a:r>
              <a:rPr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895350" y="1600200"/>
            <a:ext cx="2017713" cy="149383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dirty="0">
              <a:solidFill>
                <a:sysClr val="windowText" lastClr="000000"/>
              </a:solidFill>
              <a:latin typeface="Franklin Gothic Book"/>
              <a:ea typeface="メイリオ"/>
            </a:endParaRPr>
          </a:p>
        </p:txBody>
      </p:sp>
      <p:pic>
        <p:nvPicPr>
          <p:cNvPr id="33826" name="図 32" descr="MP900430491.JPG"/>
          <p:cNvPicPr>
            <a:picLocks noChangeAspect="1"/>
          </p:cNvPicPr>
          <p:nvPr/>
        </p:nvPicPr>
        <p:blipFill>
          <a:blip r:embed="rId9" cstate="print"/>
          <a:srcRect/>
          <a:stretch>
            <a:fillRect/>
          </a:stretch>
        </p:blipFill>
        <p:spPr bwMode="auto">
          <a:xfrm>
            <a:off x="947738" y="2120900"/>
            <a:ext cx="809625" cy="808038"/>
          </a:xfrm>
          <a:prstGeom prst="rect">
            <a:avLst/>
          </a:prstGeom>
          <a:noFill/>
          <a:ln w="9525">
            <a:noFill/>
            <a:miter lim="800000"/>
            <a:headEnd/>
            <a:tailEnd/>
          </a:ln>
        </p:spPr>
      </p:pic>
      <p:sp>
        <p:nvSpPr>
          <p:cNvPr id="33827" name="Text Box 5"/>
          <p:cNvSpPr txBox="1">
            <a:spLocks noChangeArrowheads="1"/>
          </p:cNvSpPr>
          <p:nvPr/>
        </p:nvSpPr>
        <p:spPr bwMode="auto">
          <a:xfrm>
            <a:off x="1739900" y="2230438"/>
            <a:ext cx="1211263" cy="785812"/>
          </a:xfrm>
          <a:prstGeom prst="rect">
            <a:avLst/>
          </a:prstGeom>
          <a:noFill/>
          <a:ln w="9525">
            <a:noFill/>
            <a:miter lim="800000"/>
            <a:headEnd/>
            <a:tailEnd/>
          </a:ln>
        </p:spPr>
        <p:txBody>
          <a:bodyPr>
            <a:spAutoFit/>
          </a:bodyPr>
          <a:lstStyle/>
          <a:p>
            <a:pPr algn="l"/>
            <a:r>
              <a:rPr lang="ja-JP" altLang="en-US" sz="900" dirty="0">
                <a:latin typeface="Meiryo UI" pitchFamily="50" charset="-128"/>
                <a:ea typeface="Meiryo UI" pitchFamily="50" charset="-128"/>
                <a:cs typeface="Meiryo UI" pitchFamily="50" charset="-128"/>
              </a:rPr>
              <a:t>基礎能力を修得するため動画視聴・確認</a:t>
            </a:r>
            <a:endParaRPr lang="en-US" altLang="ja-JP" sz="900" dirty="0">
              <a:latin typeface="Meiryo UI" pitchFamily="50" charset="-128"/>
              <a:ea typeface="Meiryo UI" pitchFamily="50" charset="-128"/>
              <a:cs typeface="Meiryo UI" pitchFamily="50" charset="-128"/>
            </a:endParaRPr>
          </a:p>
          <a:p>
            <a:pPr algn="l"/>
            <a:r>
              <a:rPr lang="ja-JP" altLang="en-US" sz="900" dirty="0">
                <a:latin typeface="Meiryo UI" pitchFamily="50" charset="-128"/>
                <a:ea typeface="Meiryo UI" pitchFamily="50" charset="-128"/>
                <a:cs typeface="Meiryo UI" pitchFamily="50" charset="-128"/>
              </a:rPr>
              <a:t>テストや学習状況を</a:t>
            </a:r>
            <a:endParaRPr lang="en-US" altLang="ja-JP" sz="900" dirty="0">
              <a:latin typeface="Meiryo UI" pitchFamily="50" charset="-128"/>
              <a:ea typeface="Meiryo UI" pitchFamily="50" charset="-128"/>
              <a:cs typeface="Meiryo UI" pitchFamily="50" charset="-128"/>
            </a:endParaRPr>
          </a:p>
          <a:p>
            <a:pPr algn="l"/>
            <a:r>
              <a:rPr lang="ja-JP" altLang="en-US" sz="900" dirty="0">
                <a:latin typeface="Meiryo UI" pitchFamily="50" charset="-128"/>
                <a:ea typeface="Meiryo UI" pitchFamily="50" charset="-128"/>
                <a:cs typeface="Meiryo UI" pitchFamily="50" charset="-128"/>
              </a:rPr>
              <a:t>把握する機能があります。</a:t>
            </a:r>
            <a:endParaRPr lang="en-US" altLang="ja-JP" sz="900" dirty="0">
              <a:latin typeface="Meiryo UI" pitchFamily="50" charset="-128"/>
              <a:ea typeface="Meiryo UI" pitchFamily="50" charset="-128"/>
              <a:cs typeface="Meiryo UI" pitchFamily="50" charset="-128"/>
            </a:endParaRPr>
          </a:p>
        </p:txBody>
      </p:sp>
      <p:sp>
        <p:nvSpPr>
          <p:cNvPr id="33828" name="Text Box 5"/>
          <p:cNvSpPr txBox="1">
            <a:spLocks noChangeArrowheads="1"/>
          </p:cNvSpPr>
          <p:nvPr/>
        </p:nvSpPr>
        <p:spPr bwMode="auto">
          <a:xfrm>
            <a:off x="-77788" y="1716088"/>
            <a:ext cx="3929063" cy="400050"/>
          </a:xfrm>
          <a:prstGeom prst="rect">
            <a:avLst/>
          </a:prstGeom>
          <a:noFill/>
          <a:ln w="9525">
            <a:noFill/>
            <a:miter lim="800000"/>
            <a:headEnd/>
            <a:tailEnd/>
          </a:ln>
        </p:spPr>
        <p:txBody>
          <a:bodyPr>
            <a:spAutoFit/>
          </a:bodyPr>
          <a:lstStyle/>
          <a:p>
            <a:pPr algn="ctr"/>
            <a:r>
              <a:rPr lang="ja-JP" altLang="en-US" sz="2000" dirty="0">
                <a:latin typeface="Meiryo UI" pitchFamily="50" charset="-128"/>
                <a:ea typeface="Meiryo UI" pitchFamily="50" charset="-128"/>
                <a:cs typeface="Meiryo UI" pitchFamily="50" charset="-128"/>
              </a:rPr>
              <a:t>自己学習</a:t>
            </a:r>
          </a:p>
        </p:txBody>
      </p:sp>
      <p:sp>
        <p:nvSpPr>
          <p:cNvPr id="36" name="正方形/長方形 35"/>
          <p:cNvSpPr/>
          <p:nvPr/>
        </p:nvSpPr>
        <p:spPr>
          <a:xfrm>
            <a:off x="3019425" y="1604963"/>
            <a:ext cx="2019300" cy="149542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dirty="0">
              <a:solidFill>
                <a:sysClr val="windowText" lastClr="000000"/>
              </a:solidFill>
              <a:latin typeface="Franklin Gothic Book"/>
              <a:ea typeface="メイリオ"/>
            </a:endParaRPr>
          </a:p>
        </p:txBody>
      </p:sp>
      <p:sp>
        <p:nvSpPr>
          <p:cNvPr id="33830" name="Text Box 5"/>
          <p:cNvSpPr txBox="1">
            <a:spLocks noChangeArrowheads="1"/>
          </p:cNvSpPr>
          <p:nvPr/>
        </p:nvSpPr>
        <p:spPr bwMode="auto">
          <a:xfrm>
            <a:off x="3890963" y="2185988"/>
            <a:ext cx="1211262" cy="784225"/>
          </a:xfrm>
          <a:prstGeom prst="rect">
            <a:avLst/>
          </a:prstGeom>
          <a:noFill/>
          <a:ln w="9525">
            <a:noFill/>
            <a:miter lim="800000"/>
            <a:headEnd/>
            <a:tailEnd/>
          </a:ln>
        </p:spPr>
        <p:txBody>
          <a:bodyPr>
            <a:spAutoFit/>
          </a:bodyPr>
          <a:lstStyle/>
          <a:p>
            <a:pPr algn="l"/>
            <a:r>
              <a:rPr lang="ja-JP" altLang="en-US" sz="900" dirty="0">
                <a:latin typeface="メイリオ" pitchFamily="50" charset="-128"/>
                <a:ea typeface="メイリオ" pitchFamily="50" charset="-128"/>
                <a:cs typeface="メイリオ" pitchFamily="50" charset="-128"/>
              </a:rPr>
              <a:t>課題の配信や提出</a:t>
            </a:r>
            <a:endParaRPr lang="en-US" altLang="ja-JP" sz="900" dirty="0">
              <a:latin typeface="メイリオ" pitchFamily="50" charset="-128"/>
              <a:ea typeface="メイリオ" pitchFamily="50" charset="-128"/>
              <a:cs typeface="メイリオ" pitchFamily="50" charset="-128"/>
            </a:endParaRPr>
          </a:p>
          <a:p>
            <a:pPr algn="l"/>
            <a:r>
              <a:rPr lang="ja-JP" altLang="en-US" sz="900" dirty="0">
                <a:latin typeface="メイリオ" pitchFamily="50" charset="-128"/>
                <a:ea typeface="メイリオ" pitchFamily="50" charset="-128"/>
                <a:cs typeface="メイリオ" pitchFamily="50" charset="-128"/>
              </a:rPr>
              <a:t>また提出された</a:t>
            </a:r>
            <a:endParaRPr lang="en-US" altLang="ja-JP" sz="900" dirty="0">
              <a:latin typeface="メイリオ" pitchFamily="50" charset="-128"/>
              <a:ea typeface="メイリオ" pitchFamily="50" charset="-128"/>
              <a:cs typeface="メイリオ" pitchFamily="50" charset="-128"/>
            </a:endParaRPr>
          </a:p>
          <a:p>
            <a:pPr algn="l"/>
            <a:r>
              <a:rPr lang="ja-JP" altLang="en-US" sz="900" dirty="0" smtClean="0">
                <a:latin typeface="メイリオ" pitchFamily="50" charset="-128"/>
                <a:ea typeface="メイリオ" pitchFamily="50" charset="-128"/>
                <a:cs typeface="メイリオ" pitchFamily="50" charset="-128"/>
              </a:rPr>
              <a:t>リポートや</a:t>
            </a:r>
            <a:r>
              <a:rPr lang="ja-JP" altLang="en-US" sz="900" dirty="0">
                <a:latin typeface="メイリオ" pitchFamily="50" charset="-128"/>
                <a:ea typeface="メイリオ" pitchFamily="50" charset="-128"/>
                <a:cs typeface="メイリオ" pitchFamily="50" charset="-128"/>
              </a:rPr>
              <a:t>課題に</a:t>
            </a:r>
            <a:endParaRPr lang="en-US" altLang="ja-JP" sz="900" dirty="0">
              <a:latin typeface="メイリオ" pitchFamily="50" charset="-128"/>
              <a:ea typeface="メイリオ" pitchFamily="50" charset="-128"/>
              <a:cs typeface="メイリオ" pitchFamily="50" charset="-128"/>
            </a:endParaRPr>
          </a:p>
          <a:p>
            <a:pPr algn="l"/>
            <a:r>
              <a:rPr lang="ja-JP" altLang="en-US" sz="900" dirty="0">
                <a:latin typeface="メイリオ" pitchFamily="50" charset="-128"/>
                <a:ea typeface="メイリオ" pitchFamily="50" charset="-128"/>
                <a:cs typeface="メイリオ" pitchFamily="50" charset="-128"/>
              </a:rPr>
              <a:t>対するフォロー</a:t>
            </a:r>
            <a:endParaRPr lang="en-US" altLang="ja-JP" sz="900" dirty="0">
              <a:latin typeface="メイリオ" pitchFamily="50" charset="-128"/>
              <a:ea typeface="メイリオ" pitchFamily="50" charset="-128"/>
              <a:cs typeface="メイリオ" pitchFamily="50" charset="-128"/>
            </a:endParaRPr>
          </a:p>
          <a:p>
            <a:pPr algn="l"/>
            <a:r>
              <a:rPr lang="ja-JP" altLang="en-US" sz="900" dirty="0">
                <a:latin typeface="メイリオ" pitchFamily="50" charset="-128"/>
                <a:ea typeface="メイリオ" pitchFamily="50" charset="-128"/>
                <a:cs typeface="メイリオ" pitchFamily="50" charset="-128"/>
              </a:rPr>
              <a:t>機能が</a:t>
            </a:r>
            <a:r>
              <a:rPr lang="ja-JP" altLang="en-US" sz="900" dirty="0">
                <a:latin typeface="Meiryo UI" pitchFamily="50" charset="-128"/>
                <a:ea typeface="Meiryo UI" pitchFamily="50" charset="-128"/>
                <a:cs typeface="Meiryo UI" pitchFamily="50" charset="-128"/>
              </a:rPr>
              <a:t>あります</a:t>
            </a:r>
            <a:r>
              <a:rPr lang="ja-JP" altLang="en-US" sz="900" dirty="0">
                <a:latin typeface="メイリオ" pitchFamily="50" charset="-128"/>
                <a:ea typeface="メイリオ" pitchFamily="50" charset="-128"/>
                <a:cs typeface="メイリオ" pitchFamily="50" charset="-128"/>
              </a:rPr>
              <a:t>。</a:t>
            </a:r>
            <a:endParaRPr lang="en-US" altLang="ja-JP" sz="900" dirty="0">
              <a:latin typeface="Meiryo UI" pitchFamily="50" charset="-128"/>
              <a:ea typeface="Meiryo UI" pitchFamily="50" charset="-128"/>
              <a:cs typeface="Meiryo UI" pitchFamily="50" charset="-128"/>
            </a:endParaRPr>
          </a:p>
        </p:txBody>
      </p:sp>
      <p:pic>
        <p:nvPicPr>
          <p:cNvPr id="33832" name="図 38" descr="MP900442451.JPG"/>
          <p:cNvPicPr>
            <a:picLocks noChangeAspect="1"/>
          </p:cNvPicPr>
          <p:nvPr/>
        </p:nvPicPr>
        <p:blipFill>
          <a:blip r:embed="rId10" cstate="print"/>
          <a:srcRect/>
          <a:stretch>
            <a:fillRect/>
          </a:stretch>
        </p:blipFill>
        <p:spPr bwMode="auto">
          <a:xfrm>
            <a:off x="3067050" y="2120900"/>
            <a:ext cx="760413" cy="808038"/>
          </a:xfrm>
          <a:prstGeom prst="rect">
            <a:avLst/>
          </a:prstGeom>
          <a:noFill/>
          <a:ln w="9525">
            <a:noFill/>
            <a:miter lim="800000"/>
            <a:headEnd/>
            <a:tailEnd/>
          </a:ln>
        </p:spPr>
      </p:pic>
      <p:sp>
        <p:nvSpPr>
          <p:cNvPr id="40" name="正方形/長方形 39"/>
          <p:cNvSpPr/>
          <p:nvPr/>
        </p:nvSpPr>
        <p:spPr>
          <a:xfrm>
            <a:off x="5143500" y="1604963"/>
            <a:ext cx="2017713" cy="149542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dirty="0">
              <a:solidFill>
                <a:sysClr val="windowText" lastClr="000000"/>
              </a:solidFill>
              <a:latin typeface="Franklin Gothic Book"/>
              <a:ea typeface="メイリオ"/>
            </a:endParaRPr>
          </a:p>
        </p:txBody>
      </p:sp>
      <p:sp>
        <p:nvSpPr>
          <p:cNvPr id="33834" name="Text Box 5"/>
          <p:cNvSpPr txBox="1">
            <a:spLocks noChangeArrowheads="1"/>
          </p:cNvSpPr>
          <p:nvPr/>
        </p:nvSpPr>
        <p:spPr bwMode="auto">
          <a:xfrm>
            <a:off x="6051550" y="2211388"/>
            <a:ext cx="1211263" cy="646331"/>
          </a:xfrm>
          <a:prstGeom prst="rect">
            <a:avLst/>
          </a:prstGeom>
          <a:noFill/>
          <a:ln w="9525">
            <a:noFill/>
            <a:miter lim="800000"/>
            <a:headEnd/>
            <a:tailEnd/>
          </a:ln>
        </p:spPr>
        <p:txBody>
          <a:bodyPr>
            <a:spAutoFit/>
          </a:bodyPr>
          <a:lstStyle/>
          <a:p>
            <a:pPr algn="l"/>
            <a:r>
              <a:rPr lang="ja-JP" altLang="en-US" sz="900" dirty="0">
                <a:latin typeface="Meiryo UI" pitchFamily="50" charset="-128"/>
                <a:ea typeface="Meiryo UI" pitchFamily="50" charset="-128"/>
                <a:cs typeface="Meiryo UI" pitchFamily="50" charset="-128"/>
              </a:rPr>
              <a:t>学生をグループに分け、ディスカッションや課題</a:t>
            </a:r>
            <a:r>
              <a:rPr lang="ja-JP" altLang="en-US" sz="900" dirty="0" smtClean="0">
                <a:latin typeface="Meiryo UI" pitchFamily="50" charset="-128"/>
                <a:ea typeface="Meiryo UI" pitchFamily="50" charset="-128"/>
                <a:cs typeface="Meiryo UI" pitchFamily="50" charset="-128"/>
              </a:rPr>
              <a:t>を提出</a:t>
            </a:r>
            <a:r>
              <a:rPr lang="ja-JP" altLang="en-US" sz="900" dirty="0">
                <a:latin typeface="Meiryo UI" pitchFamily="50" charset="-128"/>
                <a:ea typeface="Meiryo UI" pitchFamily="50" charset="-128"/>
                <a:cs typeface="Meiryo UI" pitchFamily="50" charset="-128"/>
              </a:rPr>
              <a:t>するチーム学習機能があります。</a:t>
            </a:r>
            <a:endParaRPr lang="en-US" altLang="ja-JP" sz="900" dirty="0">
              <a:latin typeface="Meiryo UI" pitchFamily="50" charset="-128"/>
              <a:ea typeface="Meiryo UI" pitchFamily="50" charset="-128"/>
              <a:cs typeface="Meiryo UI" pitchFamily="50" charset="-128"/>
            </a:endParaRPr>
          </a:p>
        </p:txBody>
      </p:sp>
      <p:sp>
        <p:nvSpPr>
          <p:cNvPr id="33835" name="Text Box 5"/>
          <p:cNvSpPr txBox="1">
            <a:spLocks noChangeArrowheads="1"/>
          </p:cNvSpPr>
          <p:nvPr/>
        </p:nvSpPr>
        <p:spPr bwMode="auto">
          <a:xfrm>
            <a:off x="4170363" y="1720850"/>
            <a:ext cx="3929062" cy="400050"/>
          </a:xfrm>
          <a:prstGeom prst="rect">
            <a:avLst/>
          </a:prstGeom>
          <a:noFill/>
          <a:ln w="9525">
            <a:noFill/>
            <a:miter lim="800000"/>
            <a:headEnd/>
            <a:tailEnd/>
          </a:ln>
        </p:spPr>
        <p:txBody>
          <a:bodyPr>
            <a:spAutoFit/>
          </a:bodyPr>
          <a:lstStyle/>
          <a:p>
            <a:pPr algn="ctr"/>
            <a:r>
              <a:rPr lang="en-US" altLang="ja-JP" sz="2000" dirty="0">
                <a:latin typeface="Meiryo UI" pitchFamily="50" charset="-128"/>
                <a:ea typeface="Meiryo UI" pitchFamily="50" charset="-128"/>
                <a:cs typeface="Meiryo UI" pitchFamily="50" charset="-128"/>
              </a:rPr>
              <a:t>TBL</a:t>
            </a:r>
            <a:r>
              <a:rPr lang="ja-JP" altLang="en-US" sz="2000" dirty="0">
                <a:latin typeface="Meiryo UI" pitchFamily="50" charset="-128"/>
                <a:ea typeface="Meiryo UI" pitchFamily="50" charset="-128"/>
                <a:cs typeface="Meiryo UI" pitchFamily="50" charset="-128"/>
              </a:rPr>
              <a:t>（</a:t>
            </a:r>
            <a:r>
              <a:rPr lang="en-US" altLang="ja-JP" sz="2000" dirty="0">
                <a:latin typeface="Meiryo UI" pitchFamily="50" charset="-128"/>
                <a:ea typeface="Meiryo UI" pitchFamily="50" charset="-128"/>
                <a:cs typeface="Meiryo UI" pitchFamily="50" charset="-128"/>
              </a:rPr>
              <a:t>PBL</a:t>
            </a:r>
            <a:r>
              <a:rPr lang="ja-JP" altLang="en-US" sz="2000" dirty="0">
                <a:latin typeface="Meiryo UI" pitchFamily="50" charset="-128"/>
                <a:ea typeface="Meiryo UI" pitchFamily="50" charset="-128"/>
                <a:cs typeface="Meiryo UI" pitchFamily="50" charset="-128"/>
              </a:rPr>
              <a:t>）</a:t>
            </a:r>
          </a:p>
        </p:txBody>
      </p:sp>
      <p:pic>
        <p:nvPicPr>
          <p:cNvPr id="33836" name="図 42" descr="MP900422122.JPG"/>
          <p:cNvPicPr>
            <a:picLocks noChangeAspect="1"/>
          </p:cNvPicPr>
          <p:nvPr/>
        </p:nvPicPr>
        <p:blipFill>
          <a:blip r:embed="rId11" cstate="print"/>
          <a:srcRect/>
          <a:stretch>
            <a:fillRect/>
          </a:stretch>
        </p:blipFill>
        <p:spPr bwMode="auto">
          <a:xfrm>
            <a:off x="5176838" y="2173288"/>
            <a:ext cx="874712" cy="755650"/>
          </a:xfrm>
          <a:prstGeom prst="rect">
            <a:avLst/>
          </a:prstGeom>
          <a:noFill/>
          <a:ln w="9525">
            <a:noFill/>
            <a:miter lim="800000"/>
            <a:headEnd/>
            <a:tailEnd/>
          </a:ln>
        </p:spPr>
      </p:pic>
      <p:sp>
        <p:nvSpPr>
          <p:cNvPr id="44" name="正方形/長方形 43"/>
          <p:cNvSpPr/>
          <p:nvPr/>
        </p:nvSpPr>
        <p:spPr>
          <a:xfrm>
            <a:off x="7277100" y="1617663"/>
            <a:ext cx="2017713" cy="149542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ja-JP" altLang="en-US" sz="1800" kern="0" dirty="0">
              <a:solidFill>
                <a:sysClr val="windowText" lastClr="000000"/>
              </a:solidFill>
              <a:latin typeface="Franklin Gothic Book"/>
              <a:ea typeface="メイリオ"/>
            </a:endParaRPr>
          </a:p>
        </p:txBody>
      </p:sp>
      <p:sp>
        <p:nvSpPr>
          <p:cNvPr id="33838" name="Text Box 5"/>
          <p:cNvSpPr txBox="1">
            <a:spLocks noChangeArrowheads="1"/>
          </p:cNvSpPr>
          <p:nvPr/>
        </p:nvSpPr>
        <p:spPr bwMode="auto">
          <a:xfrm>
            <a:off x="8134350" y="2097088"/>
            <a:ext cx="1211263" cy="923330"/>
          </a:xfrm>
          <a:prstGeom prst="rect">
            <a:avLst/>
          </a:prstGeom>
          <a:noFill/>
          <a:ln w="9525">
            <a:noFill/>
            <a:miter lim="800000"/>
            <a:headEnd/>
            <a:tailEnd/>
          </a:ln>
        </p:spPr>
        <p:txBody>
          <a:bodyPr>
            <a:spAutoFit/>
          </a:bodyPr>
          <a:lstStyle/>
          <a:p>
            <a:pPr algn="l"/>
            <a:r>
              <a:rPr lang="ja-JP" altLang="en-US" sz="900" dirty="0">
                <a:latin typeface="Meiryo UI" pitchFamily="50" charset="-128"/>
                <a:ea typeface="Meiryo UI" pitchFamily="50" charset="-128"/>
                <a:cs typeface="Meiryo UI" pitchFamily="50" charset="-128"/>
              </a:rPr>
              <a:t>テスト</a:t>
            </a:r>
            <a:r>
              <a:rPr lang="ja-JP" altLang="en-US" sz="900" dirty="0" smtClean="0">
                <a:latin typeface="Meiryo UI" pitchFamily="50" charset="-128"/>
                <a:ea typeface="Meiryo UI" pitchFamily="50" charset="-128"/>
                <a:cs typeface="Meiryo UI" pitchFamily="50" charset="-128"/>
              </a:rPr>
              <a:t>やリポート課題</a:t>
            </a:r>
            <a:r>
              <a:rPr lang="ja-JP" altLang="en-US" sz="900" dirty="0">
                <a:latin typeface="Meiryo UI" pitchFamily="50" charset="-128"/>
                <a:ea typeface="Meiryo UI" pitchFamily="50" charset="-128"/>
                <a:cs typeface="Meiryo UI" pitchFamily="50" charset="-128"/>
              </a:rPr>
              <a:t>などで採点した結果を、教員が設定した配分比率で複合評価を自動算出する機能があります。</a:t>
            </a:r>
            <a:endParaRPr lang="en-US" altLang="ja-JP" sz="900" dirty="0">
              <a:latin typeface="Meiryo UI" pitchFamily="50" charset="-128"/>
              <a:ea typeface="Meiryo UI" pitchFamily="50" charset="-128"/>
              <a:cs typeface="Meiryo UI" pitchFamily="50" charset="-128"/>
            </a:endParaRPr>
          </a:p>
        </p:txBody>
      </p:sp>
      <p:sp>
        <p:nvSpPr>
          <p:cNvPr id="33839" name="Text Box 5"/>
          <p:cNvSpPr txBox="1">
            <a:spLocks noChangeArrowheads="1"/>
          </p:cNvSpPr>
          <p:nvPr/>
        </p:nvSpPr>
        <p:spPr bwMode="auto">
          <a:xfrm>
            <a:off x="6303963" y="1733550"/>
            <a:ext cx="3929062" cy="400050"/>
          </a:xfrm>
          <a:prstGeom prst="rect">
            <a:avLst/>
          </a:prstGeom>
          <a:noFill/>
          <a:ln w="9525">
            <a:noFill/>
            <a:miter lim="800000"/>
            <a:headEnd/>
            <a:tailEnd/>
          </a:ln>
        </p:spPr>
        <p:txBody>
          <a:bodyPr>
            <a:spAutoFit/>
          </a:bodyPr>
          <a:lstStyle/>
          <a:p>
            <a:pPr algn="ctr"/>
            <a:r>
              <a:rPr lang="ja-JP" altLang="en-US" sz="2000">
                <a:latin typeface="Meiryo UI" pitchFamily="50" charset="-128"/>
                <a:ea typeface="Meiryo UI" pitchFamily="50" charset="-128"/>
                <a:cs typeface="Meiryo UI" pitchFamily="50" charset="-128"/>
              </a:rPr>
              <a:t>成績管理</a:t>
            </a:r>
          </a:p>
        </p:txBody>
      </p:sp>
      <p:pic>
        <p:nvPicPr>
          <p:cNvPr id="33840" name="図 46" descr="MP900399577.JPG"/>
          <p:cNvPicPr>
            <a:picLocks noChangeAspect="1"/>
          </p:cNvPicPr>
          <p:nvPr/>
        </p:nvPicPr>
        <p:blipFill>
          <a:blip r:embed="rId12" cstate="print"/>
          <a:srcRect/>
          <a:stretch>
            <a:fillRect/>
          </a:stretch>
        </p:blipFill>
        <p:spPr bwMode="auto">
          <a:xfrm>
            <a:off x="7356475" y="2187575"/>
            <a:ext cx="768350" cy="779463"/>
          </a:xfrm>
          <a:prstGeom prst="rect">
            <a:avLst/>
          </a:prstGeom>
          <a:noFill/>
          <a:ln w="9525">
            <a:noFill/>
            <a:miter lim="800000"/>
            <a:headEnd/>
            <a:tailEnd/>
          </a:ln>
        </p:spPr>
      </p:pic>
      <p:sp>
        <p:nvSpPr>
          <p:cNvPr id="33841" name="Text Box 5"/>
          <p:cNvSpPr txBox="1">
            <a:spLocks noChangeArrowheads="1"/>
          </p:cNvSpPr>
          <p:nvPr/>
        </p:nvSpPr>
        <p:spPr bwMode="auto">
          <a:xfrm>
            <a:off x="2068513" y="1724025"/>
            <a:ext cx="3929062" cy="400050"/>
          </a:xfrm>
          <a:prstGeom prst="rect">
            <a:avLst/>
          </a:prstGeom>
          <a:noFill/>
          <a:ln w="9525">
            <a:noFill/>
            <a:miter lim="800000"/>
            <a:headEnd/>
            <a:tailEnd/>
          </a:ln>
        </p:spPr>
        <p:txBody>
          <a:bodyPr>
            <a:spAutoFit/>
          </a:bodyPr>
          <a:lstStyle/>
          <a:p>
            <a:pPr algn="ctr"/>
            <a:r>
              <a:rPr lang="ja-JP" altLang="en-US" sz="2000" dirty="0" smtClean="0">
                <a:latin typeface="Meiryo UI" pitchFamily="50" charset="-128"/>
                <a:ea typeface="Meiryo UI" pitchFamily="50" charset="-128"/>
                <a:cs typeface="Meiryo UI" pitchFamily="50" charset="-128"/>
              </a:rPr>
              <a:t>リポート課題</a:t>
            </a:r>
            <a:endParaRPr lang="ja-JP" altLang="en-US" sz="2000" dirty="0">
              <a:latin typeface="Meiryo UI" pitchFamily="50" charset="-128"/>
              <a:ea typeface="Meiryo UI" pitchFamily="50" charset="-128"/>
              <a:cs typeface="Meiryo UI" pitchFamily="50" charset="-128"/>
            </a:endParaRPr>
          </a:p>
        </p:txBody>
      </p:sp>
      <p:sp>
        <p:nvSpPr>
          <p:cNvPr id="47" name="タイトル 14"/>
          <p:cNvSpPr txBox="1">
            <a:spLocks/>
          </p:cNvSpPr>
          <p:nvPr/>
        </p:nvSpPr>
        <p:spPr bwMode="auto">
          <a:xfrm>
            <a:off x="581025" y="0"/>
            <a:ext cx="8229600" cy="392113"/>
          </a:xfrm>
          <a:prstGeom prst="rect">
            <a:avLst/>
          </a:prstGeom>
          <a:noFill/>
          <a:ln>
            <a:noFill/>
          </a:ln>
          <a:extLst/>
        </p:spPr>
        <p:txBody>
          <a:bodyPr/>
          <a:lstStyle>
            <a:lvl1pPr>
              <a:defRPr b="1">
                <a:solidFill>
                  <a:srgbClr val="1700C0"/>
                </a:solidFill>
                <a:latin typeface="Arial" pitchFamily="34" charset="0"/>
                <a:ea typeface="ＭＳ Ｐゴシック" pitchFamily="50" charset="-128"/>
              </a:defRPr>
            </a:lvl1pPr>
            <a:lvl2pPr marL="742950" indent="-285750">
              <a:defRPr b="1">
                <a:solidFill>
                  <a:srgbClr val="1700C0"/>
                </a:solidFill>
                <a:latin typeface="Arial" pitchFamily="34" charset="0"/>
                <a:ea typeface="ＭＳ Ｐゴシック" pitchFamily="50" charset="-128"/>
              </a:defRPr>
            </a:lvl2pPr>
            <a:lvl3pPr marL="1143000" indent="-228600">
              <a:defRPr b="1">
                <a:solidFill>
                  <a:srgbClr val="1700C0"/>
                </a:solidFill>
                <a:latin typeface="Arial" pitchFamily="34" charset="0"/>
                <a:ea typeface="ＭＳ Ｐゴシック" pitchFamily="50" charset="-128"/>
              </a:defRPr>
            </a:lvl3pPr>
            <a:lvl4pPr marL="1600200" indent="-228600">
              <a:defRPr b="1">
                <a:solidFill>
                  <a:srgbClr val="1700C0"/>
                </a:solidFill>
                <a:latin typeface="Arial" pitchFamily="34" charset="0"/>
                <a:ea typeface="ＭＳ Ｐゴシック" pitchFamily="50" charset="-128"/>
              </a:defRPr>
            </a:lvl4pPr>
            <a:lvl5pPr marL="2057400" indent="-228600">
              <a:defRPr b="1">
                <a:solidFill>
                  <a:srgbClr val="1700C0"/>
                </a:solidFill>
                <a:latin typeface="Arial" pitchFamily="34" charset="0"/>
                <a:ea typeface="ＭＳ Ｐゴシック" pitchFamily="50" charset="-128"/>
              </a:defRPr>
            </a:lvl5pPr>
            <a:lvl6pPr marL="2514600" indent="-228600" eaLnBrk="0" fontAlgn="base" hangingPunct="0">
              <a:spcBef>
                <a:spcPct val="0"/>
              </a:spcBef>
              <a:spcAft>
                <a:spcPct val="0"/>
              </a:spcAft>
              <a:defRPr b="1">
                <a:solidFill>
                  <a:srgbClr val="1700C0"/>
                </a:solidFill>
                <a:latin typeface="Arial" pitchFamily="34" charset="0"/>
                <a:ea typeface="ＭＳ Ｐゴシック" pitchFamily="50" charset="-128"/>
              </a:defRPr>
            </a:lvl6pPr>
            <a:lvl7pPr marL="2971800" indent="-228600" eaLnBrk="0" fontAlgn="base" hangingPunct="0">
              <a:spcBef>
                <a:spcPct val="0"/>
              </a:spcBef>
              <a:spcAft>
                <a:spcPct val="0"/>
              </a:spcAft>
              <a:defRPr b="1">
                <a:solidFill>
                  <a:srgbClr val="1700C0"/>
                </a:solidFill>
                <a:latin typeface="Arial" pitchFamily="34" charset="0"/>
                <a:ea typeface="ＭＳ Ｐゴシック" pitchFamily="50" charset="-128"/>
              </a:defRPr>
            </a:lvl7pPr>
            <a:lvl8pPr marL="3429000" indent="-228600" eaLnBrk="0" fontAlgn="base" hangingPunct="0">
              <a:spcBef>
                <a:spcPct val="0"/>
              </a:spcBef>
              <a:spcAft>
                <a:spcPct val="0"/>
              </a:spcAft>
              <a:defRPr b="1">
                <a:solidFill>
                  <a:srgbClr val="1700C0"/>
                </a:solidFill>
                <a:latin typeface="Arial" pitchFamily="34" charset="0"/>
                <a:ea typeface="ＭＳ Ｐゴシック" pitchFamily="50" charset="-128"/>
              </a:defRPr>
            </a:lvl8pPr>
            <a:lvl9pPr marL="3886200" indent="-228600" eaLnBrk="0" fontAlgn="base" hangingPunct="0">
              <a:spcBef>
                <a:spcPct val="0"/>
              </a:spcBef>
              <a:spcAft>
                <a:spcPct val="0"/>
              </a:spcAft>
              <a:defRPr b="1">
                <a:solidFill>
                  <a:srgbClr val="1700C0"/>
                </a:solidFill>
                <a:latin typeface="Arial" pitchFamily="34" charset="0"/>
                <a:ea typeface="ＭＳ Ｐゴシック" pitchFamily="50" charset="-128"/>
              </a:defRPr>
            </a:lvl9pPr>
          </a:lstStyle>
          <a:p>
            <a:pPr algn="l">
              <a:defRPr/>
            </a:pPr>
            <a:r>
              <a:rPr lang="en-US" altLang="ja-JP"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GAKUEN </a:t>
            </a:r>
            <a:r>
              <a:rPr lang="en-US" altLang="ja-JP" sz="2000" dirty="0" err="1"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EduTrack</a:t>
            </a:r>
            <a:r>
              <a:rPr lang="en-US" altLang="ja-JP"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(GET)</a:t>
            </a:r>
            <a:r>
              <a:rPr lang="ja-JP" altLang="en-US"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プロダクト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テキスト ボックス 99"/>
          <p:cNvSpPr txBox="1"/>
          <p:nvPr/>
        </p:nvSpPr>
        <p:spPr>
          <a:xfrm>
            <a:off x="630238" y="812800"/>
            <a:ext cx="8459787" cy="461665"/>
          </a:xfrm>
          <a:prstGeom prst="rect">
            <a:avLst/>
          </a:prstGeom>
          <a:noFill/>
        </p:spPr>
        <p:txBody>
          <a:bodyPr>
            <a:spAutoFit/>
          </a:bodyPr>
          <a:lstStyle/>
          <a:p>
            <a:pPr algn="l" fontAlgn="auto">
              <a:spcBef>
                <a:spcPts val="0"/>
              </a:spcBef>
              <a:spcAft>
                <a:spcPts val="600"/>
              </a:spcAft>
              <a:defRPr/>
            </a:pPr>
            <a:r>
              <a:rPr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様々</a:t>
            </a:r>
            <a:r>
              <a:rPr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なデータを取り込んで、多様な角度から分析を行うことができます。 グラフ</a:t>
            </a:r>
            <a:r>
              <a:rPr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やリポートの</a:t>
            </a:r>
            <a:r>
              <a:rPr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作成が視覚的な</a:t>
            </a:r>
            <a:r>
              <a:rPr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操作可能</a:t>
            </a:r>
            <a:r>
              <a:rPr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となるだけで</a:t>
            </a:r>
            <a:r>
              <a:rPr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なく</a:t>
            </a:r>
            <a:r>
              <a:rPr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br>
            <a:r>
              <a:rPr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原因</a:t>
            </a:r>
            <a:r>
              <a:rPr lang="ja-JP" altLang="en-US"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の追究もドリルダウンにて簡単に行うことが可能です</a:t>
            </a:r>
            <a:r>
              <a:rPr lang="ja-JP" altLang="en-US" sz="1200" kern="0" dirty="0" smtClean="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200" kern="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タイトル 14"/>
          <p:cNvSpPr txBox="1">
            <a:spLocks/>
          </p:cNvSpPr>
          <p:nvPr/>
        </p:nvSpPr>
        <p:spPr bwMode="auto">
          <a:xfrm>
            <a:off x="581025" y="0"/>
            <a:ext cx="8229600" cy="392113"/>
          </a:xfrm>
          <a:prstGeom prst="rect">
            <a:avLst/>
          </a:prstGeom>
          <a:noFill/>
          <a:ln>
            <a:noFill/>
          </a:ln>
          <a:extLst/>
        </p:spPr>
        <p:txBody>
          <a:bodyPr/>
          <a:lstStyle>
            <a:lvl1pPr>
              <a:defRPr b="1">
                <a:solidFill>
                  <a:srgbClr val="1700C0"/>
                </a:solidFill>
                <a:latin typeface="Arial" pitchFamily="34" charset="0"/>
                <a:ea typeface="ＭＳ Ｐゴシック" pitchFamily="50" charset="-128"/>
              </a:defRPr>
            </a:lvl1pPr>
            <a:lvl2pPr marL="742950" indent="-285750">
              <a:defRPr b="1">
                <a:solidFill>
                  <a:srgbClr val="1700C0"/>
                </a:solidFill>
                <a:latin typeface="Arial" pitchFamily="34" charset="0"/>
                <a:ea typeface="ＭＳ Ｐゴシック" pitchFamily="50" charset="-128"/>
              </a:defRPr>
            </a:lvl2pPr>
            <a:lvl3pPr marL="1143000" indent="-228600">
              <a:defRPr b="1">
                <a:solidFill>
                  <a:srgbClr val="1700C0"/>
                </a:solidFill>
                <a:latin typeface="Arial" pitchFamily="34" charset="0"/>
                <a:ea typeface="ＭＳ Ｐゴシック" pitchFamily="50" charset="-128"/>
              </a:defRPr>
            </a:lvl3pPr>
            <a:lvl4pPr marL="1600200" indent="-228600">
              <a:defRPr b="1">
                <a:solidFill>
                  <a:srgbClr val="1700C0"/>
                </a:solidFill>
                <a:latin typeface="Arial" pitchFamily="34" charset="0"/>
                <a:ea typeface="ＭＳ Ｐゴシック" pitchFamily="50" charset="-128"/>
              </a:defRPr>
            </a:lvl4pPr>
            <a:lvl5pPr marL="2057400" indent="-228600">
              <a:defRPr b="1">
                <a:solidFill>
                  <a:srgbClr val="1700C0"/>
                </a:solidFill>
                <a:latin typeface="Arial" pitchFamily="34" charset="0"/>
                <a:ea typeface="ＭＳ Ｐゴシック" pitchFamily="50" charset="-128"/>
              </a:defRPr>
            </a:lvl5pPr>
            <a:lvl6pPr marL="2514600" indent="-228600" eaLnBrk="0" fontAlgn="base" hangingPunct="0">
              <a:spcBef>
                <a:spcPct val="0"/>
              </a:spcBef>
              <a:spcAft>
                <a:spcPct val="0"/>
              </a:spcAft>
              <a:defRPr b="1">
                <a:solidFill>
                  <a:srgbClr val="1700C0"/>
                </a:solidFill>
                <a:latin typeface="Arial" pitchFamily="34" charset="0"/>
                <a:ea typeface="ＭＳ Ｐゴシック" pitchFamily="50" charset="-128"/>
              </a:defRPr>
            </a:lvl6pPr>
            <a:lvl7pPr marL="2971800" indent="-228600" eaLnBrk="0" fontAlgn="base" hangingPunct="0">
              <a:spcBef>
                <a:spcPct val="0"/>
              </a:spcBef>
              <a:spcAft>
                <a:spcPct val="0"/>
              </a:spcAft>
              <a:defRPr b="1">
                <a:solidFill>
                  <a:srgbClr val="1700C0"/>
                </a:solidFill>
                <a:latin typeface="Arial" pitchFamily="34" charset="0"/>
                <a:ea typeface="ＭＳ Ｐゴシック" pitchFamily="50" charset="-128"/>
              </a:defRPr>
            </a:lvl7pPr>
            <a:lvl8pPr marL="3429000" indent="-228600" eaLnBrk="0" fontAlgn="base" hangingPunct="0">
              <a:spcBef>
                <a:spcPct val="0"/>
              </a:spcBef>
              <a:spcAft>
                <a:spcPct val="0"/>
              </a:spcAft>
              <a:defRPr b="1">
                <a:solidFill>
                  <a:srgbClr val="1700C0"/>
                </a:solidFill>
                <a:latin typeface="Arial" pitchFamily="34" charset="0"/>
                <a:ea typeface="ＭＳ Ｐゴシック" pitchFamily="50" charset="-128"/>
              </a:defRPr>
            </a:lvl8pPr>
            <a:lvl9pPr marL="3886200" indent="-228600" eaLnBrk="0" fontAlgn="base" hangingPunct="0">
              <a:spcBef>
                <a:spcPct val="0"/>
              </a:spcBef>
              <a:spcAft>
                <a:spcPct val="0"/>
              </a:spcAft>
              <a:defRPr b="1">
                <a:solidFill>
                  <a:srgbClr val="1700C0"/>
                </a:solidFill>
                <a:latin typeface="Arial" pitchFamily="34" charset="0"/>
                <a:ea typeface="ＭＳ Ｐゴシック" pitchFamily="50" charset="-128"/>
              </a:defRPr>
            </a:lvl9pPr>
          </a:lstStyle>
          <a:p>
            <a:pPr algn="l">
              <a:defRPr/>
            </a:pPr>
            <a:r>
              <a:rPr lang="en-US" altLang="ja-JP"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GAKEUN </a:t>
            </a:r>
            <a:r>
              <a:rPr lang="en-US" altLang="ja-JP" sz="2000" dirty="0" err="1"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QlikView</a:t>
            </a:r>
            <a:endParaRPr lang="ja-JP" altLang="en-US"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endParaRPr>
          </a:p>
        </p:txBody>
      </p:sp>
      <p:sp>
        <p:nvSpPr>
          <p:cNvPr id="48" name="Rectangle 42"/>
          <p:cNvSpPr>
            <a:spLocks noChangeArrowheads="1"/>
          </p:cNvSpPr>
          <p:nvPr/>
        </p:nvSpPr>
        <p:spPr bwMode="auto">
          <a:xfrm>
            <a:off x="3616326" y="1664096"/>
            <a:ext cx="5856287" cy="3835003"/>
          </a:xfrm>
          <a:prstGeom prst="rect">
            <a:avLst/>
          </a:prstGeom>
          <a:solidFill>
            <a:srgbClr val="FFCCFF">
              <a:alpha val="39000"/>
            </a:srgbClr>
          </a:solidFill>
          <a:ln w="19050">
            <a:solidFill>
              <a:srgbClr val="FF99FF"/>
            </a:solidFill>
            <a:miter lim="800000"/>
            <a:headEnd/>
            <a:tailEnd/>
          </a:ln>
          <a:effectLst/>
        </p:spPr>
        <p:txBody>
          <a:bodyPr wrap="none" lIns="90000" tIns="46800" rIns="90000" bIns="46800" anchor="ctr"/>
          <a:lstStyle/>
          <a:p>
            <a:endParaRPr lang="ja-JP" altLang="en-US"/>
          </a:p>
        </p:txBody>
      </p:sp>
      <p:pic>
        <p:nvPicPr>
          <p:cNvPr id="58" name="Picture 32" descr="入試（学生２）"/>
          <p:cNvPicPr>
            <a:picLocks noChangeAspect="1" noChangeArrowheads="1"/>
          </p:cNvPicPr>
          <p:nvPr/>
        </p:nvPicPr>
        <p:blipFill>
          <a:blip r:embed="rId3" cstate="print"/>
          <a:srcRect/>
          <a:stretch>
            <a:fillRect/>
          </a:stretch>
        </p:blipFill>
        <p:spPr bwMode="auto">
          <a:xfrm>
            <a:off x="7271544" y="2201862"/>
            <a:ext cx="1728788" cy="1069975"/>
          </a:xfrm>
          <a:prstGeom prst="rect">
            <a:avLst/>
          </a:prstGeom>
          <a:noFill/>
          <a:ln w="15875">
            <a:solidFill>
              <a:schemeClr val="tx1"/>
            </a:solidFill>
            <a:miter lim="800000"/>
            <a:headEnd/>
            <a:tailEnd/>
          </a:ln>
        </p:spPr>
      </p:pic>
      <p:pic>
        <p:nvPicPr>
          <p:cNvPr id="59" name="Picture 33" descr="入試（個人成績）"/>
          <p:cNvPicPr>
            <a:picLocks noChangeAspect="1" noChangeArrowheads="1"/>
          </p:cNvPicPr>
          <p:nvPr/>
        </p:nvPicPr>
        <p:blipFill>
          <a:blip r:embed="rId4" cstate="print"/>
          <a:srcRect/>
          <a:stretch>
            <a:fillRect/>
          </a:stretch>
        </p:blipFill>
        <p:spPr bwMode="auto">
          <a:xfrm>
            <a:off x="5777707" y="2726531"/>
            <a:ext cx="1866900" cy="1125538"/>
          </a:xfrm>
          <a:prstGeom prst="rect">
            <a:avLst/>
          </a:prstGeom>
          <a:noFill/>
          <a:ln w="15875">
            <a:solidFill>
              <a:schemeClr val="tx1"/>
            </a:solidFill>
            <a:miter lim="800000"/>
            <a:headEnd/>
            <a:tailEnd/>
          </a:ln>
        </p:spPr>
      </p:pic>
      <p:pic>
        <p:nvPicPr>
          <p:cNvPr id="60" name="Picture 34" descr="入試（学生１）"/>
          <p:cNvPicPr>
            <a:picLocks noChangeAspect="1" noChangeArrowheads="1"/>
          </p:cNvPicPr>
          <p:nvPr/>
        </p:nvPicPr>
        <p:blipFill>
          <a:blip r:embed="rId5" cstate="print"/>
          <a:srcRect/>
          <a:stretch>
            <a:fillRect/>
          </a:stretch>
        </p:blipFill>
        <p:spPr bwMode="auto">
          <a:xfrm>
            <a:off x="4002881" y="2201862"/>
            <a:ext cx="1936750" cy="1176338"/>
          </a:xfrm>
          <a:prstGeom prst="rect">
            <a:avLst/>
          </a:prstGeom>
          <a:noFill/>
          <a:ln w="15875">
            <a:solidFill>
              <a:schemeClr val="tx1"/>
            </a:solidFill>
            <a:miter lim="800000"/>
            <a:headEnd/>
            <a:tailEnd/>
          </a:ln>
        </p:spPr>
      </p:pic>
      <p:pic>
        <p:nvPicPr>
          <p:cNvPr id="61" name="Picture 38" descr="U"/>
          <p:cNvPicPr>
            <a:picLocks noChangeAspect="1" noChangeArrowheads="1"/>
          </p:cNvPicPr>
          <p:nvPr/>
        </p:nvPicPr>
        <p:blipFill>
          <a:blip r:embed="rId6" cstate="print"/>
          <a:srcRect/>
          <a:stretch>
            <a:fillRect/>
          </a:stretch>
        </p:blipFill>
        <p:spPr bwMode="auto">
          <a:xfrm>
            <a:off x="684333" y="1793875"/>
            <a:ext cx="2089150" cy="360363"/>
          </a:xfrm>
          <a:prstGeom prst="rect">
            <a:avLst/>
          </a:prstGeom>
          <a:noFill/>
        </p:spPr>
      </p:pic>
      <p:sp>
        <p:nvSpPr>
          <p:cNvPr id="62" name="Text Box 43"/>
          <p:cNvSpPr txBox="1">
            <a:spLocks noChangeArrowheads="1"/>
          </p:cNvSpPr>
          <p:nvPr/>
        </p:nvSpPr>
        <p:spPr bwMode="auto">
          <a:xfrm>
            <a:off x="5390753" y="1703684"/>
            <a:ext cx="3856831" cy="371513"/>
          </a:xfrm>
          <a:prstGeom prst="rect">
            <a:avLst/>
          </a:prstGeom>
          <a:noFill/>
          <a:ln w="19050">
            <a:noFill/>
            <a:miter lim="800000"/>
            <a:headEnd/>
            <a:tailEnd/>
          </a:ln>
          <a:effectLst/>
        </p:spPr>
        <p:txBody>
          <a:bodyPr wrap="square" lIns="90000" tIns="46800" rIns="90000" bIns="46800">
            <a:spAutoFit/>
          </a:bodyPr>
          <a:lstStyle/>
          <a:p>
            <a:pPr algn="ctr">
              <a:spcBef>
                <a:spcPct val="50000"/>
              </a:spcBef>
            </a:pPr>
            <a:r>
              <a:rPr lang="ja-JP" altLang="en-US" sz="1800" b="1" dirty="0" smtClean="0">
                <a:latin typeface="Meiryo UI" pitchFamily="50" charset="-128"/>
                <a:ea typeface="Meiryo UI" pitchFamily="50" charset="-128"/>
              </a:rPr>
              <a:t>多次元</a:t>
            </a:r>
            <a:r>
              <a:rPr lang="ja-JP" altLang="en-US" sz="1800" b="1" dirty="0">
                <a:latin typeface="Meiryo UI" pitchFamily="50" charset="-128"/>
                <a:ea typeface="Meiryo UI" pitchFamily="50" charset="-128"/>
              </a:rPr>
              <a:t>データ</a:t>
            </a:r>
            <a:r>
              <a:rPr lang="ja-JP" altLang="en-US" sz="1800" b="1" dirty="0" smtClean="0">
                <a:latin typeface="Meiryo UI" pitchFamily="50" charset="-128"/>
                <a:ea typeface="Meiryo UI" pitchFamily="50" charset="-128"/>
              </a:rPr>
              <a:t>分析</a:t>
            </a:r>
            <a:r>
              <a:rPr lang="ja-JP" altLang="en-US" sz="1800" b="1" dirty="0">
                <a:latin typeface="Meiryo UI" pitchFamily="50" charset="-128"/>
                <a:ea typeface="Meiryo UI" pitchFamily="50" charset="-128"/>
              </a:rPr>
              <a:t>システム</a:t>
            </a:r>
          </a:p>
        </p:txBody>
      </p:sp>
      <p:sp>
        <p:nvSpPr>
          <p:cNvPr id="71" name="AutoShape 25"/>
          <p:cNvSpPr>
            <a:spLocks noChangeArrowheads="1"/>
          </p:cNvSpPr>
          <p:nvPr/>
        </p:nvSpPr>
        <p:spPr bwMode="auto">
          <a:xfrm>
            <a:off x="4145249" y="5672068"/>
            <a:ext cx="4820951" cy="863600"/>
          </a:xfrm>
          <a:prstGeom prst="roundRect">
            <a:avLst>
              <a:gd name="adj" fmla="val 16667"/>
            </a:avLst>
          </a:prstGeom>
          <a:solidFill>
            <a:schemeClr val="bg1"/>
          </a:solidFill>
          <a:ln w="22225">
            <a:solidFill>
              <a:srgbClr val="3366FF"/>
            </a:solidFill>
            <a:round/>
            <a:headEnd/>
            <a:tailEnd/>
          </a:ln>
          <a:effectLst/>
        </p:spPr>
        <p:txBody>
          <a:bodyPr wrap="none" anchor="ctr"/>
          <a:lstStyle/>
          <a:p>
            <a:pPr algn="l">
              <a:spcBef>
                <a:spcPct val="50000"/>
              </a:spcBef>
            </a:pPr>
            <a:r>
              <a:rPr kumimoji="0" lang="en-US" altLang="ja-JP" sz="1600" i="1" dirty="0">
                <a:effectLst/>
                <a:latin typeface="Meiryo UI" pitchFamily="50" charset="-128"/>
                <a:ea typeface="Meiryo UI" pitchFamily="50" charset="-128"/>
              </a:rPr>
              <a:t>①</a:t>
            </a:r>
            <a:r>
              <a:rPr kumimoji="0" lang="ja-JP" altLang="en-US" sz="1600" i="1" dirty="0">
                <a:effectLst/>
                <a:latin typeface="Meiryo UI" pitchFamily="50" charset="-128"/>
                <a:ea typeface="Meiryo UI" pitchFamily="50" charset="-128"/>
              </a:rPr>
              <a:t>　経営判断を支援する統合</a:t>
            </a:r>
            <a:r>
              <a:rPr kumimoji="0" lang="en-US" altLang="ja-JP" sz="1600" dirty="0">
                <a:effectLst/>
                <a:latin typeface="Meiryo UI" pitchFamily="50" charset="-128"/>
                <a:ea typeface="Meiryo UI" pitchFamily="50" charset="-128"/>
              </a:rPr>
              <a:t>DB</a:t>
            </a:r>
          </a:p>
          <a:p>
            <a:pPr algn="l">
              <a:lnSpc>
                <a:spcPct val="50000"/>
              </a:lnSpc>
              <a:spcBef>
                <a:spcPct val="50000"/>
              </a:spcBef>
            </a:pPr>
            <a:r>
              <a:rPr kumimoji="0" lang="en-US" altLang="ja-JP" sz="1600" i="1" dirty="0">
                <a:effectLst/>
                <a:latin typeface="Meiryo UI" pitchFamily="50" charset="-128"/>
                <a:ea typeface="Meiryo UI" pitchFamily="50" charset="-128"/>
              </a:rPr>
              <a:t>②</a:t>
            </a:r>
            <a:r>
              <a:rPr kumimoji="0" lang="ja-JP" altLang="en-US" sz="1600" i="1" dirty="0">
                <a:effectLst/>
                <a:latin typeface="Meiryo UI" pitchFamily="50" charset="-128"/>
                <a:ea typeface="Meiryo UI" pitchFamily="50" charset="-128"/>
              </a:rPr>
              <a:t>　自由自在にデータ分析が可能</a:t>
            </a:r>
          </a:p>
          <a:p>
            <a:pPr algn="l">
              <a:lnSpc>
                <a:spcPct val="50000"/>
              </a:lnSpc>
              <a:spcBef>
                <a:spcPct val="50000"/>
              </a:spcBef>
            </a:pPr>
            <a:r>
              <a:rPr kumimoji="0" lang="ja-JP" altLang="en-US" sz="1600" i="1" dirty="0">
                <a:effectLst/>
                <a:latin typeface="Meiryo UI" pitchFamily="50" charset="-128"/>
                <a:ea typeface="Meiryo UI" pitchFamily="50" charset="-128"/>
              </a:rPr>
              <a:t>③　時系列のデータ蓄積、経年変化の評価</a:t>
            </a:r>
          </a:p>
        </p:txBody>
      </p:sp>
      <p:grpSp>
        <p:nvGrpSpPr>
          <p:cNvPr id="4" name="グループ化 3"/>
          <p:cNvGrpSpPr/>
          <p:nvPr/>
        </p:nvGrpSpPr>
        <p:grpSpPr>
          <a:xfrm>
            <a:off x="818356" y="2078038"/>
            <a:ext cx="1827213" cy="1013618"/>
            <a:chOff x="513556" y="2065338"/>
            <a:chExt cx="1827213" cy="1013618"/>
          </a:xfrm>
        </p:grpSpPr>
        <p:pic>
          <p:nvPicPr>
            <p:cNvPr id="77" name="Picture 13" descr="ICON_Storage_1up_Q308.png"/>
            <p:cNvPicPr>
              <a:picLocks noChangeAspect="1"/>
            </p:cNvPicPr>
            <p:nvPr/>
          </p:nvPicPr>
          <p:blipFill>
            <a:blip r:embed="rId7" cstate="print"/>
            <a:srcRect/>
            <a:stretch>
              <a:fillRect/>
            </a:stretch>
          </p:blipFill>
          <p:spPr bwMode="auto">
            <a:xfrm>
              <a:off x="678110" y="2065338"/>
              <a:ext cx="1474044" cy="1013618"/>
            </a:xfrm>
            <a:prstGeom prst="rect">
              <a:avLst/>
            </a:prstGeom>
            <a:noFill/>
            <a:ln w="9525">
              <a:noFill/>
              <a:miter lim="800000"/>
              <a:headEnd/>
              <a:tailEnd/>
            </a:ln>
          </p:spPr>
        </p:pic>
        <p:sp>
          <p:nvSpPr>
            <p:cNvPr id="79" name="テキスト ボックス 20480"/>
            <p:cNvSpPr txBox="1">
              <a:spLocks noChangeArrowheads="1"/>
            </p:cNvSpPr>
            <p:nvPr/>
          </p:nvSpPr>
          <p:spPr bwMode="auto">
            <a:xfrm>
              <a:off x="513556" y="2103438"/>
              <a:ext cx="1827213" cy="461665"/>
            </a:xfrm>
            <a:prstGeom prst="rect">
              <a:avLst/>
            </a:prstGeom>
            <a:noFill/>
            <a:ln w="9525">
              <a:noFill/>
              <a:miter lim="800000"/>
              <a:headEnd/>
              <a:tailEnd/>
            </a:ln>
          </p:spPr>
          <p:txBody>
            <a:bodyPr>
              <a:spAutoFit/>
            </a:bodyPr>
            <a:lstStyle/>
            <a:p>
              <a:pPr algn="ctr"/>
              <a:r>
                <a:rPr lang="ja-JP" altLang="en-US" sz="1200" dirty="0" smtClean="0">
                  <a:latin typeface="Meiryo UI" pitchFamily="50" charset="-128"/>
                  <a:ea typeface="Meiryo UI" pitchFamily="50" charset="-128"/>
                  <a:cs typeface="Meiryo UI" pitchFamily="50" charset="-128"/>
                </a:rPr>
                <a:t>学生支援</a:t>
              </a:r>
              <a:endParaRPr lang="en-US" altLang="ja-JP" sz="1200" dirty="0" smtClean="0">
                <a:latin typeface="Meiryo UI" pitchFamily="50" charset="-128"/>
                <a:ea typeface="Meiryo UI" pitchFamily="50" charset="-128"/>
                <a:cs typeface="Meiryo UI" pitchFamily="50" charset="-128"/>
              </a:endParaRPr>
            </a:p>
            <a:p>
              <a:pPr algn="ctr"/>
              <a:r>
                <a:rPr lang="ja-JP" altLang="en-US" sz="1200" dirty="0" smtClean="0">
                  <a:latin typeface="Meiryo UI" pitchFamily="50" charset="-128"/>
                  <a:ea typeface="Meiryo UI" pitchFamily="50" charset="-128"/>
                  <a:cs typeface="Meiryo UI" pitchFamily="50" charset="-128"/>
                </a:rPr>
                <a:t>データベース</a:t>
              </a:r>
              <a:endParaRPr lang="en-US" altLang="ja-JP" sz="1200" dirty="0" smtClean="0">
                <a:latin typeface="Meiryo UI" pitchFamily="50" charset="-128"/>
                <a:ea typeface="Meiryo UI" pitchFamily="50" charset="-128"/>
                <a:cs typeface="Meiryo UI" pitchFamily="50" charset="-128"/>
              </a:endParaRPr>
            </a:p>
          </p:txBody>
        </p:sp>
      </p:grpSp>
      <p:grpSp>
        <p:nvGrpSpPr>
          <p:cNvPr id="3" name="グループ化 2"/>
          <p:cNvGrpSpPr/>
          <p:nvPr/>
        </p:nvGrpSpPr>
        <p:grpSpPr>
          <a:xfrm>
            <a:off x="805656" y="3449638"/>
            <a:ext cx="1827213" cy="1013618"/>
            <a:chOff x="551656" y="3221038"/>
            <a:chExt cx="1827213" cy="1013618"/>
          </a:xfrm>
        </p:grpSpPr>
        <p:pic>
          <p:nvPicPr>
            <p:cNvPr id="78" name="Picture 13" descr="ICON_Storage_1up_Q308.png"/>
            <p:cNvPicPr>
              <a:picLocks noChangeAspect="1"/>
            </p:cNvPicPr>
            <p:nvPr/>
          </p:nvPicPr>
          <p:blipFill>
            <a:blip r:embed="rId7" cstate="print"/>
            <a:srcRect/>
            <a:stretch>
              <a:fillRect/>
            </a:stretch>
          </p:blipFill>
          <p:spPr bwMode="auto">
            <a:xfrm>
              <a:off x="716210" y="3221038"/>
              <a:ext cx="1474044" cy="1013618"/>
            </a:xfrm>
            <a:prstGeom prst="rect">
              <a:avLst/>
            </a:prstGeom>
            <a:noFill/>
            <a:ln w="9525">
              <a:noFill/>
              <a:miter lim="800000"/>
              <a:headEnd/>
              <a:tailEnd/>
            </a:ln>
          </p:spPr>
        </p:pic>
        <p:sp>
          <p:nvSpPr>
            <p:cNvPr id="80" name="テキスト ボックス 20480"/>
            <p:cNvSpPr txBox="1">
              <a:spLocks noChangeArrowheads="1"/>
            </p:cNvSpPr>
            <p:nvPr/>
          </p:nvSpPr>
          <p:spPr bwMode="auto">
            <a:xfrm>
              <a:off x="551656" y="3233738"/>
              <a:ext cx="1827213" cy="461665"/>
            </a:xfrm>
            <a:prstGeom prst="rect">
              <a:avLst/>
            </a:prstGeom>
            <a:noFill/>
            <a:ln w="9525">
              <a:noFill/>
              <a:miter lim="800000"/>
              <a:headEnd/>
              <a:tailEnd/>
            </a:ln>
          </p:spPr>
          <p:txBody>
            <a:bodyPr>
              <a:spAutoFit/>
            </a:bodyPr>
            <a:lstStyle/>
            <a:p>
              <a:pPr algn="ctr"/>
              <a:r>
                <a:rPr lang="ja-JP" altLang="en-US" sz="1200" dirty="0" smtClean="0">
                  <a:latin typeface="Meiryo UI" pitchFamily="50" charset="-128"/>
                  <a:ea typeface="Meiryo UI" pitchFamily="50" charset="-128"/>
                  <a:cs typeface="Meiryo UI" pitchFamily="50" charset="-128"/>
                </a:rPr>
                <a:t>教育支援</a:t>
              </a:r>
              <a:endParaRPr lang="en-US" altLang="ja-JP" sz="1200" dirty="0" smtClean="0">
                <a:latin typeface="Meiryo UI" pitchFamily="50" charset="-128"/>
                <a:ea typeface="Meiryo UI" pitchFamily="50" charset="-128"/>
                <a:cs typeface="Meiryo UI" pitchFamily="50" charset="-128"/>
              </a:endParaRPr>
            </a:p>
            <a:p>
              <a:pPr algn="ctr"/>
              <a:r>
                <a:rPr lang="ja-JP" altLang="en-US" sz="1200" dirty="0" smtClean="0">
                  <a:latin typeface="Meiryo UI" pitchFamily="50" charset="-128"/>
                  <a:ea typeface="Meiryo UI" pitchFamily="50" charset="-128"/>
                  <a:cs typeface="Meiryo UI" pitchFamily="50" charset="-128"/>
                </a:rPr>
                <a:t>データ</a:t>
              </a:r>
              <a:r>
                <a:rPr lang="ja-JP" altLang="en-US" sz="1200" dirty="0">
                  <a:latin typeface="Meiryo UI" pitchFamily="50" charset="-128"/>
                  <a:ea typeface="Meiryo UI" pitchFamily="50" charset="-128"/>
                  <a:cs typeface="Meiryo UI" pitchFamily="50" charset="-128"/>
                </a:rPr>
                <a:t>ベース</a:t>
              </a:r>
              <a:endParaRPr lang="en-US" altLang="ja-JP" sz="1200" dirty="0" smtClean="0">
                <a:latin typeface="Meiryo UI" pitchFamily="50" charset="-128"/>
                <a:ea typeface="Meiryo UI" pitchFamily="50" charset="-128"/>
                <a:cs typeface="Meiryo UI" pitchFamily="50" charset="-128"/>
              </a:endParaRPr>
            </a:p>
          </p:txBody>
        </p:sp>
      </p:grpSp>
      <p:grpSp>
        <p:nvGrpSpPr>
          <p:cNvPr id="2" name="グループ化 1"/>
          <p:cNvGrpSpPr/>
          <p:nvPr/>
        </p:nvGrpSpPr>
        <p:grpSpPr>
          <a:xfrm>
            <a:off x="840702" y="4739201"/>
            <a:ext cx="1827213" cy="1013618"/>
            <a:chOff x="637502" y="4447101"/>
            <a:chExt cx="1827213" cy="1013618"/>
          </a:xfrm>
        </p:grpSpPr>
        <p:pic>
          <p:nvPicPr>
            <p:cNvPr id="82" name="Picture 13" descr="ICON_Storage_1up_Q308.png"/>
            <p:cNvPicPr>
              <a:picLocks noChangeAspect="1"/>
            </p:cNvPicPr>
            <p:nvPr/>
          </p:nvPicPr>
          <p:blipFill>
            <a:blip r:embed="rId7" cstate="print"/>
            <a:srcRect/>
            <a:stretch>
              <a:fillRect/>
            </a:stretch>
          </p:blipFill>
          <p:spPr bwMode="auto">
            <a:xfrm>
              <a:off x="789356" y="4447101"/>
              <a:ext cx="1474044" cy="1013618"/>
            </a:xfrm>
            <a:prstGeom prst="rect">
              <a:avLst/>
            </a:prstGeom>
            <a:noFill/>
            <a:ln w="9525">
              <a:noFill/>
              <a:miter lim="800000"/>
              <a:headEnd/>
              <a:tailEnd/>
            </a:ln>
          </p:spPr>
        </p:pic>
        <p:sp>
          <p:nvSpPr>
            <p:cNvPr id="83" name="テキスト ボックス 20480"/>
            <p:cNvSpPr txBox="1">
              <a:spLocks noChangeArrowheads="1"/>
            </p:cNvSpPr>
            <p:nvPr/>
          </p:nvSpPr>
          <p:spPr bwMode="auto">
            <a:xfrm>
              <a:off x="637502" y="4459801"/>
              <a:ext cx="1827213" cy="461665"/>
            </a:xfrm>
            <a:prstGeom prst="rect">
              <a:avLst/>
            </a:prstGeom>
            <a:noFill/>
            <a:ln w="9525">
              <a:noFill/>
              <a:miter lim="800000"/>
              <a:headEnd/>
              <a:tailEnd/>
            </a:ln>
          </p:spPr>
          <p:txBody>
            <a:bodyPr>
              <a:spAutoFit/>
            </a:bodyPr>
            <a:lstStyle/>
            <a:p>
              <a:pPr algn="ctr"/>
              <a:r>
                <a:rPr lang="ja-JP" altLang="en-US" sz="1200" dirty="0" smtClean="0">
                  <a:latin typeface="Meiryo UI" pitchFamily="50" charset="-128"/>
                  <a:ea typeface="Meiryo UI" pitchFamily="50" charset="-128"/>
                  <a:cs typeface="Meiryo UI" pitchFamily="50" charset="-128"/>
                </a:rPr>
                <a:t>統合管理</a:t>
              </a:r>
              <a:endParaRPr lang="en-US" altLang="ja-JP" sz="1200" dirty="0" smtClean="0">
                <a:latin typeface="Meiryo UI" pitchFamily="50" charset="-128"/>
                <a:ea typeface="Meiryo UI" pitchFamily="50" charset="-128"/>
                <a:cs typeface="Meiryo UI" pitchFamily="50" charset="-128"/>
              </a:endParaRPr>
            </a:p>
            <a:p>
              <a:pPr algn="ctr"/>
              <a:r>
                <a:rPr lang="ja-JP" altLang="en-US" sz="1200" dirty="0" smtClean="0">
                  <a:latin typeface="Meiryo UI" pitchFamily="50" charset="-128"/>
                  <a:ea typeface="Meiryo UI" pitchFamily="50" charset="-128"/>
                  <a:cs typeface="Meiryo UI" pitchFamily="50" charset="-128"/>
                </a:rPr>
                <a:t>データベース</a:t>
              </a:r>
            </a:p>
          </p:txBody>
        </p:sp>
      </p:grpSp>
      <p:pic>
        <p:nvPicPr>
          <p:cNvPr id="84" name="Picture 2" descr="\\gakuenfs\2014年度\CR部社員限\営業課限\Eigyo\4.プロモーション\02.セールスpromtion\2014\20140401_GET提案資料用_共通部品\1.提案書用画像\G_edutrack.png"/>
          <p:cNvPicPr>
            <a:picLocks noChangeAspect="1" noChangeArrowheads="1"/>
          </p:cNvPicPr>
          <p:nvPr/>
        </p:nvPicPr>
        <p:blipFill>
          <a:blip r:embed="rId8" cstate="print"/>
          <a:srcRect/>
          <a:stretch>
            <a:fillRect/>
          </a:stretch>
        </p:blipFill>
        <p:spPr bwMode="auto">
          <a:xfrm>
            <a:off x="1105388" y="3107204"/>
            <a:ext cx="1137990" cy="396658"/>
          </a:xfrm>
          <a:prstGeom prst="rect">
            <a:avLst/>
          </a:prstGeom>
          <a:noFill/>
          <a:ln w="9525">
            <a:noFill/>
            <a:miter lim="800000"/>
            <a:headEnd/>
            <a:tailEnd/>
          </a:ln>
        </p:spPr>
      </p:pic>
      <p:pic>
        <p:nvPicPr>
          <p:cNvPr id="89" name="図 88" descr="gakuen_ex_01.png"/>
          <p:cNvPicPr>
            <a:picLocks noChangeAspect="1"/>
          </p:cNvPicPr>
          <p:nvPr/>
        </p:nvPicPr>
        <p:blipFill>
          <a:blip r:embed="rId9" cstate="print"/>
          <a:stretch>
            <a:fillRect/>
          </a:stretch>
        </p:blipFill>
        <p:spPr>
          <a:xfrm>
            <a:off x="1049612" y="4495800"/>
            <a:ext cx="1316821" cy="348996"/>
          </a:xfrm>
          <a:prstGeom prst="rect">
            <a:avLst/>
          </a:prstGeom>
        </p:spPr>
      </p:pic>
      <p:pic>
        <p:nvPicPr>
          <p:cNvPr id="92" name="Picture 2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1105388" y="5834787"/>
            <a:ext cx="546100" cy="527050"/>
          </a:xfrm>
          <a:prstGeom prst="rect">
            <a:avLst/>
          </a:prstGeom>
          <a:noFill/>
          <a:ln w="9525" algn="ctr">
            <a:noFill/>
            <a:miter lim="800000"/>
            <a:headEnd/>
            <a:tailEnd/>
          </a:ln>
        </p:spPr>
      </p:pic>
      <p:sp>
        <p:nvSpPr>
          <p:cNvPr id="93" name="テキスト ボックス 20480"/>
          <p:cNvSpPr txBox="1">
            <a:spLocks noChangeArrowheads="1"/>
          </p:cNvSpPr>
          <p:nvPr/>
        </p:nvSpPr>
        <p:spPr bwMode="auto">
          <a:xfrm>
            <a:off x="1628469" y="5900172"/>
            <a:ext cx="1275563" cy="461665"/>
          </a:xfrm>
          <a:prstGeom prst="rect">
            <a:avLst/>
          </a:prstGeom>
          <a:noFill/>
          <a:ln w="9525">
            <a:noFill/>
            <a:miter lim="800000"/>
            <a:headEnd/>
            <a:tailEnd/>
          </a:ln>
        </p:spPr>
        <p:txBody>
          <a:bodyPr wrap="square">
            <a:spAutoFit/>
          </a:bodyPr>
          <a:lstStyle/>
          <a:p>
            <a:pPr algn="l"/>
            <a:r>
              <a:rPr lang="ja-JP" altLang="en-US" sz="1200" dirty="0" smtClean="0">
                <a:latin typeface="Meiryo UI" pitchFamily="50" charset="-128"/>
                <a:ea typeface="Meiryo UI" pitchFamily="50" charset="-128"/>
                <a:cs typeface="Meiryo UI" pitchFamily="50" charset="-128"/>
              </a:rPr>
              <a:t>外部入力指標</a:t>
            </a:r>
            <a:endParaRPr lang="en-US" altLang="ja-JP" sz="1200" dirty="0" smtClean="0">
              <a:latin typeface="Meiryo UI" pitchFamily="50" charset="-128"/>
              <a:ea typeface="Meiryo UI" pitchFamily="50" charset="-128"/>
              <a:cs typeface="Meiryo UI" pitchFamily="50" charset="-128"/>
            </a:endParaRPr>
          </a:p>
          <a:p>
            <a:pPr algn="l"/>
            <a:r>
              <a:rPr lang="en-US" altLang="ja-JP" sz="1200" dirty="0" smtClean="0">
                <a:latin typeface="Meiryo UI" pitchFamily="50" charset="-128"/>
                <a:ea typeface="Meiryo UI" pitchFamily="50" charset="-128"/>
                <a:cs typeface="Meiryo UI" pitchFamily="50" charset="-128"/>
              </a:rPr>
              <a:t>CSV</a:t>
            </a:r>
            <a:r>
              <a:rPr lang="ja-JP" altLang="en-US" sz="1200" dirty="0" smtClean="0">
                <a:latin typeface="Meiryo UI" pitchFamily="50" charset="-128"/>
                <a:ea typeface="Meiryo UI" pitchFamily="50" charset="-128"/>
                <a:cs typeface="Meiryo UI" pitchFamily="50" charset="-128"/>
              </a:rPr>
              <a:t>データ等</a:t>
            </a:r>
          </a:p>
        </p:txBody>
      </p:sp>
      <p:sp>
        <p:nvSpPr>
          <p:cNvPr id="5" name="角丸四角形 4"/>
          <p:cNvSpPr/>
          <p:nvPr/>
        </p:nvSpPr>
        <p:spPr bwMode="auto">
          <a:xfrm>
            <a:off x="571500" y="1638300"/>
            <a:ext cx="2603500" cy="4902200"/>
          </a:xfrm>
          <a:prstGeom prst="roundRect">
            <a:avLst>
              <a:gd name="adj" fmla="val 9801"/>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dist"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dirty="0" smtClean="0">
              <a:ln>
                <a:noFill/>
              </a:ln>
              <a:solidFill>
                <a:schemeClr val="tx1"/>
              </a:solidFill>
              <a:effectLst/>
              <a:latin typeface="Arial" pitchFamily="34" charset="0"/>
              <a:ea typeface="ＭＳ 明朝" pitchFamily="17" charset="-128"/>
            </a:endParaRPr>
          </a:p>
        </p:txBody>
      </p:sp>
      <p:sp>
        <p:nvSpPr>
          <p:cNvPr id="73" name="AutoShape 54"/>
          <p:cNvSpPr>
            <a:spLocks noChangeArrowheads="1"/>
          </p:cNvSpPr>
          <p:nvPr/>
        </p:nvSpPr>
        <p:spPr bwMode="auto">
          <a:xfrm rot="20027308">
            <a:off x="2943834" y="3188075"/>
            <a:ext cx="980069" cy="585788"/>
          </a:xfrm>
          <a:prstGeom prst="rightArrow">
            <a:avLst>
              <a:gd name="adj1" fmla="val 57796"/>
              <a:gd name="adj2" fmla="val 65214"/>
            </a:avLst>
          </a:prstGeom>
          <a:solidFill>
            <a:srgbClr val="FF99FF"/>
          </a:solidFill>
          <a:ln w="19050">
            <a:noFill/>
            <a:miter lim="800000"/>
            <a:headEnd/>
            <a:tailEnd/>
          </a:ln>
          <a:effectLst/>
        </p:spPr>
        <p:txBody>
          <a:bodyPr wrap="square" lIns="90000" tIns="46800" rIns="90000" bIns="46800" anchor="ctr">
            <a:spAutoFit/>
          </a:bodyPr>
          <a:lstStyle/>
          <a:p>
            <a:pPr>
              <a:spcBef>
                <a:spcPct val="50000"/>
              </a:spcBef>
            </a:pPr>
            <a:endParaRPr lang="ja-JP" altLang="ja-JP">
              <a:effectLst/>
            </a:endParaRPr>
          </a:p>
        </p:txBody>
      </p:sp>
      <p:pic>
        <p:nvPicPr>
          <p:cNvPr id="101" name="図 100" descr="QlikView_logo.png"/>
          <p:cNvPicPr>
            <a:picLocks noChangeAspect="1"/>
          </p:cNvPicPr>
          <p:nvPr/>
        </p:nvPicPr>
        <p:blipFill>
          <a:blip r:embed="rId11" cstate="print"/>
          <a:stretch>
            <a:fillRect/>
          </a:stretch>
        </p:blipFill>
        <p:spPr>
          <a:xfrm>
            <a:off x="4587876" y="1673119"/>
            <a:ext cx="1398461" cy="410016"/>
          </a:xfrm>
          <a:prstGeom prst="rect">
            <a:avLst/>
          </a:prstGeom>
        </p:spPr>
      </p:pic>
      <p:pic>
        <p:nvPicPr>
          <p:cNvPr id="102" name="Picture 6" descr="C:\Users\s.ochiai\Downloads\解凍\IMG308_帳簿\img308_05.png"/>
          <p:cNvPicPr>
            <a:picLocks noChangeAspect="1" noChangeArrowheads="1"/>
          </p:cNvPicPr>
          <p:nvPr/>
        </p:nvPicPr>
        <p:blipFill>
          <a:blip r:embed="rId12" cstate="print"/>
          <a:srcRect/>
          <a:stretch>
            <a:fillRect/>
          </a:stretch>
        </p:blipFill>
        <p:spPr bwMode="auto">
          <a:xfrm>
            <a:off x="4466431" y="4355179"/>
            <a:ext cx="1244600" cy="865385"/>
          </a:xfrm>
          <a:prstGeom prst="rect">
            <a:avLst/>
          </a:prstGeom>
          <a:noFill/>
          <a:ln w="9525">
            <a:noFill/>
            <a:miter lim="800000"/>
            <a:headEnd/>
            <a:tailEnd/>
          </a:ln>
        </p:spPr>
      </p:pic>
      <p:pic>
        <p:nvPicPr>
          <p:cNvPr id="104" name="Picture 2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7918164" y="4445000"/>
            <a:ext cx="765286" cy="738590"/>
          </a:xfrm>
          <a:prstGeom prst="rect">
            <a:avLst/>
          </a:prstGeom>
          <a:noFill/>
          <a:ln w="9525" algn="ctr">
            <a:noFill/>
            <a:miter lim="800000"/>
            <a:headEnd/>
            <a:tailEnd/>
          </a:ln>
        </p:spPr>
      </p:pic>
      <p:sp>
        <p:nvSpPr>
          <p:cNvPr id="106" name="テキスト ボックス 20480"/>
          <p:cNvSpPr txBox="1">
            <a:spLocks noChangeArrowheads="1"/>
          </p:cNvSpPr>
          <p:nvPr/>
        </p:nvSpPr>
        <p:spPr bwMode="auto">
          <a:xfrm>
            <a:off x="4422768" y="5204412"/>
            <a:ext cx="1389863" cy="276999"/>
          </a:xfrm>
          <a:prstGeom prst="rect">
            <a:avLst/>
          </a:prstGeom>
          <a:noFill/>
          <a:ln w="9525">
            <a:noFill/>
            <a:miter lim="800000"/>
            <a:headEnd/>
            <a:tailEnd/>
          </a:ln>
        </p:spPr>
        <p:txBody>
          <a:bodyPr wrap="square">
            <a:spAutoFit/>
          </a:bodyPr>
          <a:lstStyle/>
          <a:p>
            <a:pPr algn="ctr"/>
            <a:r>
              <a:rPr lang="ja-JP" altLang="en-US" sz="1200" dirty="0" smtClean="0">
                <a:latin typeface="Meiryo UI" pitchFamily="50" charset="-128"/>
                <a:ea typeface="Meiryo UI" pitchFamily="50" charset="-128"/>
                <a:cs typeface="Meiryo UI" pitchFamily="50" charset="-128"/>
              </a:rPr>
              <a:t>公的定型帳票</a:t>
            </a:r>
          </a:p>
        </p:txBody>
      </p:sp>
      <p:pic>
        <p:nvPicPr>
          <p:cNvPr id="107" name="Picture 6" descr="C:\Users\s.ochiai\Downloads\解凍\IMG308_帳簿\img308_05.png"/>
          <p:cNvPicPr>
            <a:picLocks noChangeAspect="1" noChangeArrowheads="1"/>
          </p:cNvPicPr>
          <p:nvPr/>
        </p:nvPicPr>
        <p:blipFill>
          <a:blip r:embed="rId12" cstate="print"/>
          <a:srcRect/>
          <a:stretch>
            <a:fillRect/>
          </a:stretch>
        </p:blipFill>
        <p:spPr bwMode="auto">
          <a:xfrm>
            <a:off x="6066631" y="4355179"/>
            <a:ext cx="1244600" cy="865385"/>
          </a:xfrm>
          <a:prstGeom prst="rect">
            <a:avLst/>
          </a:prstGeom>
          <a:noFill/>
          <a:ln w="9525">
            <a:noFill/>
            <a:miter lim="800000"/>
            <a:headEnd/>
            <a:tailEnd/>
          </a:ln>
        </p:spPr>
      </p:pic>
      <p:sp>
        <p:nvSpPr>
          <p:cNvPr id="108" name="テキスト ボックス 20480"/>
          <p:cNvSpPr txBox="1">
            <a:spLocks noChangeArrowheads="1"/>
          </p:cNvSpPr>
          <p:nvPr/>
        </p:nvSpPr>
        <p:spPr bwMode="auto">
          <a:xfrm>
            <a:off x="6086468" y="5204412"/>
            <a:ext cx="1224763" cy="276999"/>
          </a:xfrm>
          <a:prstGeom prst="rect">
            <a:avLst/>
          </a:prstGeom>
          <a:noFill/>
          <a:ln w="9525">
            <a:noFill/>
            <a:miter lim="800000"/>
            <a:headEnd/>
            <a:tailEnd/>
          </a:ln>
        </p:spPr>
        <p:txBody>
          <a:bodyPr wrap="square">
            <a:spAutoFit/>
          </a:bodyPr>
          <a:lstStyle/>
          <a:p>
            <a:pPr algn="ctr"/>
            <a:r>
              <a:rPr lang="ja-JP" altLang="en-US" sz="1200" dirty="0" smtClean="0">
                <a:latin typeface="Meiryo UI" pitchFamily="50" charset="-128"/>
                <a:ea typeface="Meiryo UI" pitchFamily="50" charset="-128"/>
                <a:cs typeface="Meiryo UI" pitchFamily="50" charset="-128"/>
              </a:rPr>
              <a:t>分析結果帳票</a:t>
            </a:r>
          </a:p>
        </p:txBody>
      </p:sp>
      <p:sp>
        <p:nvSpPr>
          <p:cNvPr id="109" name="テキスト ボックス 20480"/>
          <p:cNvSpPr txBox="1">
            <a:spLocks noChangeArrowheads="1"/>
          </p:cNvSpPr>
          <p:nvPr/>
        </p:nvSpPr>
        <p:spPr bwMode="auto">
          <a:xfrm>
            <a:off x="7712068" y="5204412"/>
            <a:ext cx="1276357" cy="276999"/>
          </a:xfrm>
          <a:prstGeom prst="rect">
            <a:avLst/>
          </a:prstGeom>
          <a:noFill/>
          <a:ln w="9525">
            <a:noFill/>
            <a:miter lim="800000"/>
            <a:headEnd/>
            <a:tailEnd/>
          </a:ln>
        </p:spPr>
        <p:txBody>
          <a:bodyPr wrap="square">
            <a:spAutoFit/>
          </a:bodyPr>
          <a:lstStyle/>
          <a:p>
            <a:pPr algn="ctr"/>
            <a:r>
              <a:rPr lang="ja-JP" altLang="en-US" sz="1200" dirty="0" smtClean="0">
                <a:latin typeface="Meiryo UI" pitchFamily="50" charset="-128"/>
                <a:ea typeface="Meiryo UI" pitchFamily="50" charset="-128"/>
                <a:cs typeface="Meiryo UI" pitchFamily="50" charset="-128"/>
              </a:rPr>
              <a:t>分析結果データ</a:t>
            </a:r>
          </a:p>
        </p:txBody>
      </p:sp>
      <p:sp>
        <p:nvSpPr>
          <p:cNvPr id="110" name="下矢印 5"/>
          <p:cNvSpPr>
            <a:spLocks noChangeArrowheads="1"/>
          </p:cNvSpPr>
          <p:nvPr/>
        </p:nvSpPr>
        <p:spPr bwMode="auto">
          <a:xfrm>
            <a:off x="4769247" y="3956447"/>
            <a:ext cx="642937" cy="373857"/>
          </a:xfrm>
          <a:prstGeom prst="downArrow">
            <a:avLst>
              <a:gd name="adj1" fmla="val 50000"/>
              <a:gd name="adj2" fmla="val 50000"/>
            </a:avLst>
          </a:prstGeom>
          <a:solidFill>
            <a:schemeClr val="bg1">
              <a:lumMod val="65000"/>
            </a:schemeClr>
          </a:solidFill>
          <a:ln w="9525" algn="ctr">
            <a:noFill/>
            <a:round/>
            <a:headEnd/>
            <a:tailEnd/>
          </a:ln>
        </p:spPr>
        <p:txBody>
          <a:bodyPr wrap="none" lIns="90000" tIns="46800" rIns="90000" bIns="46800" anchor="ctr"/>
          <a:lstStyle/>
          <a:p>
            <a:endParaRPr lang="ja-JP" altLang="en-US"/>
          </a:p>
        </p:txBody>
      </p:sp>
      <p:sp>
        <p:nvSpPr>
          <p:cNvPr id="111" name="下矢印 5"/>
          <p:cNvSpPr>
            <a:spLocks noChangeArrowheads="1"/>
          </p:cNvSpPr>
          <p:nvPr/>
        </p:nvSpPr>
        <p:spPr bwMode="auto">
          <a:xfrm>
            <a:off x="6369447" y="3981847"/>
            <a:ext cx="642937" cy="373857"/>
          </a:xfrm>
          <a:prstGeom prst="downArrow">
            <a:avLst>
              <a:gd name="adj1" fmla="val 50000"/>
              <a:gd name="adj2" fmla="val 50000"/>
            </a:avLst>
          </a:prstGeom>
          <a:solidFill>
            <a:schemeClr val="bg1">
              <a:lumMod val="65000"/>
            </a:schemeClr>
          </a:solidFill>
          <a:ln w="9525" algn="ctr">
            <a:noFill/>
            <a:round/>
            <a:headEnd/>
            <a:tailEnd/>
          </a:ln>
        </p:spPr>
        <p:txBody>
          <a:bodyPr wrap="none" lIns="90000" tIns="46800" rIns="90000" bIns="46800" anchor="ctr"/>
          <a:lstStyle/>
          <a:p>
            <a:endParaRPr lang="ja-JP" altLang="en-US"/>
          </a:p>
        </p:txBody>
      </p:sp>
      <p:sp>
        <p:nvSpPr>
          <p:cNvPr id="112" name="下矢印 5"/>
          <p:cNvSpPr>
            <a:spLocks noChangeArrowheads="1"/>
          </p:cNvSpPr>
          <p:nvPr/>
        </p:nvSpPr>
        <p:spPr bwMode="auto">
          <a:xfrm>
            <a:off x="7982347" y="3994547"/>
            <a:ext cx="642937" cy="373857"/>
          </a:xfrm>
          <a:prstGeom prst="downArrow">
            <a:avLst>
              <a:gd name="adj1" fmla="val 50000"/>
              <a:gd name="adj2" fmla="val 50000"/>
            </a:avLst>
          </a:prstGeom>
          <a:solidFill>
            <a:schemeClr val="bg1">
              <a:lumMod val="65000"/>
            </a:schemeClr>
          </a:solidFill>
          <a:ln w="9525" algn="ctr">
            <a:noFill/>
            <a:round/>
            <a:headEnd/>
            <a:tailEnd/>
          </a:ln>
        </p:spPr>
        <p:txBody>
          <a:bodyPr wrap="none" lIns="90000" tIns="46800" rIns="90000" bIns="46800" anchor="ctr"/>
          <a:lstStyle/>
          <a:p>
            <a:endParaRPr lang="ja-JP" altLang="en-US"/>
          </a:p>
        </p:txBody>
      </p:sp>
    </p:spTree>
    <p:extLst>
      <p:ext uri="{BB962C8B-B14F-4D97-AF65-F5344CB8AC3E}">
        <p14:creationId xmlns="" xmlns:p14="http://schemas.microsoft.com/office/powerpoint/2010/main" val="1949081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Text Box 11"/>
          <p:cNvSpPr txBox="1">
            <a:spLocks noChangeArrowheads="1"/>
          </p:cNvSpPr>
          <p:nvPr/>
        </p:nvSpPr>
        <p:spPr bwMode="auto">
          <a:xfrm>
            <a:off x="236538" y="5783263"/>
            <a:ext cx="9396412" cy="338137"/>
          </a:xfrm>
          <a:prstGeom prst="rect">
            <a:avLst/>
          </a:prstGeom>
          <a:solidFill>
            <a:schemeClr val="accent5"/>
          </a:solidFill>
          <a:ln w="9525">
            <a:noFill/>
            <a:miter lim="800000"/>
            <a:headEnd/>
            <a:tailEnd/>
          </a:ln>
        </p:spPr>
        <p:txBody>
          <a:bodyPr>
            <a:spAutoFit/>
          </a:bodyPr>
          <a:lstStyle/>
          <a:p>
            <a:pPr algn="l">
              <a:spcBef>
                <a:spcPct val="50000"/>
              </a:spcBef>
              <a:defRP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ポータブルタイプ（持ち運び型）</a:t>
            </a:r>
          </a:p>
        </p:txBody>
      </p:sp>
      <p:sp>
        <p:nvSpPr>
          <p:cNvPr id="33799" name="Text Box 13"/>
          <p:cNvSpPr txBox="1">
            <a:spLocks noChangeArrowheads="1"/>
          </p:cNvSpPr>
          <p:nvPr/>
        </p:nvSpPr>
        <p:spPr bwMode="auto">
          <a:xfrm>
            <a:off x="344488" y="2133600"/>
            <a:ext cx="9337675" cy="338138"/>
          </a:xfrm>
          <a:prstGeom prst="rect">
            <a:avLst/>
          </a:prstGeom>
          <a:solidFill>
            <a:schemeClr val="accent5"/>
          </a:solidFill>
          <a:ln w="9525">
            <a:noFill/>
            <a:miter lim="800000"/>
            <a:headEnd/>
            <a:tailEnd/>
          </a:ln>
        </p:spPr>
        <p:txBody>
          <a:bodyPr>
            <a:spAutoFit/>
          </a:bodyPr>
          <a:lstStyle/>
          <a:p>
            <a:pPr algn="l">
              <a:spcBef>
                <a:spcPct val="50000"/>
              </a:spcBef>
              <a:defRP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ネットワークステーションタイプ（据え付け型）</a:t>
            </a:r>
          </a:p>
        </p:txBody>
      </p:sp>
      <p:sp>
        <p:nvSpPr>
          <p:cNvPr id="67588" name="Rectangle 4"/>
          <p:cNvSpPr>
            <a:spLocks noChangeArrowheads="1"/>
          </p:cNvSpPr>
          <p:nvPr/>
        </p:nvSpPr>
        <p:spPr bwMode="auto">
          <a:xfrm>
            <a:off x="0" y="692150"/>
            <a:ext cx="2936875" cy="338138"/>
          </a:xfrm>
          <a:prstGeom prst="rect">
            <a:avLst/>
          </a:prstGeom>
          <a:noFill/>
          <a:ln w="9525">
            <a:noFill/>
            <a:miter lim="800000"/>
            <a:headEnd/>
            <a:tailEnd/>
          </a:ln>
        </p:spPr>
        <p:txBody>
          <a:bodyPr wrap="none">
            <a:spAutoFit/>
          </a:bodyPr>
          <a:lstStyle/>
          <a:p>
            <a:pPr algn="l"/>
            <a:r>
              <a:rPr lang="ja-JP" altLang="en-US" sz="1600" dirty="0">
                <a:latin typeface="Meiryo UI" pitchFamily="50" charset="-128"/>
                <a:ea typeface="Meiryo UI" pitchFamily="50" charset="-128"/>
                <a:cs typeface="Meiryo UI" pitchFamily="50" charset="-128"/>
              </a:rPr>
              <a:t>＜ </a:t>
            </a:r>
            <a:r>
              <a:rPr lang="en-US" altLang="ja-JP" sz="1600" dirty="0">
                <a:latin typeface="Meiryo UI" pitchFamily="50" charset="-128"/>
                <a:ea typeface="Meiryo UI" pitchFamily="50" charset="-128"/>
                <a:cs typeface="Meiryo UI" pitchFamily="50" charset="-128"/>
              </a:rPr>
              <a:t>IC</a:t>
            </a:r>
            <a:r>
              <a:rPr lang="ja-JP" altLang="en-US" sz="1600" dirty="0">
                <a:latin typeface="Meiryo UI" pitchFamily="50" charset="-128"/>
                <a:ea typeface="Meiryo UI" pitchFamily="50" charset="-128"/>
                <a:cs typeface="Meiryo UI" pitchFamily="50" charset="-128"/>
              </a:rPr>
              <a:t>出欠管理システム</a:t>
            </a:r>
            <a:r>
              <a:rPr lang="ja-JP" altLang="en-US" sz="1600" dirty="0" smtClean="0">
                <a:latin typeface="Meiryo UI" pitchFamily="50" charset="-128"/>
                <a:ea typeface="Meiryo UI" pitchFamily="50" charset="-128"/>
                <a:cs typeface="Meiryo UI" pitchFamily="50" charset="-128"/>
              </a:rPr>
              <a:t>の特長＞</a:t>
            </a:r>
            <a:endParaRPr lang="ja-JP" altLang="en-US" sz="1600" dirty="0">
              <a:latin typeface="Meiryo UI" pitchFamily="50" charset="-128"/>
              <a:ea typeface="Meiryo UI" pitchFamily="50" charset="-128"/>
              <a:cs typeface="Meiryo UI" pitchFamily="50" charset="-128"/>
            </a:endParaRPr>
          </a:p>
        </p:txBody>
      </p:sp>
      <p:sp>
        <p:nvSpPr>
          <p:cNvPr id="67590" name="正方形/長方形 12"/>
          <p:cNvSpPr>
            <a:spLocks noChangeArrowheads="1"/>
          </p:cNvSpPr>
          <p:nvPr/>
        </p:nvSpPr>
        <p:spPr bwMode="auto">
          <a:xfrm>
            <a:off x="581025" y="3690938"/>
            <a:ext cx="9613900" cy="1970087"/>
          </a:xfrm>
          <a:prstGeom prst="rect">
            <a:avLst/>
          </a:prstGeom>
          <a:noFill/>
          <a:ln w="9525">
            <a:noFill/>
            <a:miter lim="800000"/>
            <a:headEnd/>
            <a:tailEnd/>
          </a:ln>
        </p:spPr>
        <p:txBody>
          <a:bodyPr>
            <a:spAutoFit/>
          </a:bodyPr>
          <a:lstStyle/>
          <a:p>
            <a:pPr algn="l"/>
            <a:r>
              <a:rPr lang="ja-JP" altLang="en-US" sz="1400" b="1" u="sng">
                <a:solidFill>
                  <a:srgbClr val="003399"/>
                </a:solidFill>
                <a:latin typeface="Meiryo UI" pitchFamily="50" charset="-128"/>
                <a:ea typeface="Meiryo UI" pitchFamily="50" charset="-128"/>
                <a:cs typeface="Meiryo UI" pitchFamily="50" charset="-128"/>
              </a:rPr>
              <a:t>● 休講や教室変更への柔軟な対応</a:t>
            </a:r>
            <a:endParaRPr lang="ja-JP" altLang="en-US" sz="1400" b="1">
              <a:solidFill>
                <a:srgbClr val="003399"/>
              </a:solidFill>
              <a:latin typeface="Meiryo UI" pitchFamily="50" charset="-128"/>
              <a:ea typeface="Meiryo UI" pitchFamily="50" charset="-128"/>
              <a:cs typeface="Meiryo UI" pitchFamily="50" charset="-128"/>
            </a:endParaRPr>
          </a:p>
          <a:p>
            <a:pPr algn="l"/>
            <a:r>
              <a:rPr lang="ja-JP" altLang="en-US" sz="1200">
                <a:solidFill>
                  <a:srgbClr val="FF0000"/>
                </a:solidFill>
                <a:latin typeface="Meiryo UI" pitchFamily="50" charset="-128"/>
                <a:ea typeface="Meiryo UI" pitchFamily="50" charset="-128"/>
                <a:cs typeface="Meiryo UI" pitchFamily="50" charset="-128"/>
              </a:rPr>
              <a:t>　</a:t>
            </a:r>
            <a:r>
              <a:rPr lang="ja-JP" altLang="en-US" sz="1100" b="1">
                <a:solidFill>
                  <a:srgbClr val="FF0000"/>
                </a:solidFill>
                <a:latin typeface="Meiryo UI" pitchFamily="50" charset="-128"/>
                <a:ea typeface="Meiryo UI" pitchFamily="50" charset="-128"/>
                <a:cs typeface="Meiryo UI" pitchFamily="50" charset="-128"/>
              </a:rPr>
              <a:t>休講や教室変更に柔軟に対応することが可能</a:t>
            </a:r>
            <a:r>
              <a:rPr lang="ja-JP" altLang="en-US" sz="1100">
                <a:latin typeface="Meiryo UI" pitchFamily="50" charset="-128"/>
                <a:ea typeface="Meiryo UI" pitchFamily="50" charset="-128"/>
                <a:cs typeface="Meiryo UI" pitchFamily="50" charset="-128"/>
              </a:rPr>
              <a:t>です。ポータルシステムや学生の携帯</a:t>
            </a:r>
            <a:r>
              <a:rPr lang="en-US" altLang="ja-JP" sz="1100">
                <a:latin typeface="Meiryo UI" pitchFamily="50" charset="-128"/>
                <a:ea typeface="Meiryo UI" pitchFamily="50" charset="-128"/>
                <a:cs typeface="Meiryo UI" pitchFamily="50" charset="-128"/>
              </a:rPr>
              <a:t>/PC</a:t>
            </a:r>
            <a:r>
              <a:rPr lang="ja-JP" altLang="en-US" sz="1100">
                <a:latin typeface="Meiryo UI" pitchFamily="50" charset="-128"/>
                <a:ea typeface="Meiryo UI" pitchFamily="50" charset="-128"/>
                <a:cs typeface="Meiryo UI" pitchFamily="50" charset="-128"/>
              </a:rPr>
              <a:t>メールに配信・表示されるとともに、</a:t>
            </a:r>
            <a:r>
              <a:rPr lang="en-US" altLang="ja-JP" sz="1100">
                <a:latin typeface="Meiryo UI" pitchFamily="50" charset="-128"/>
                <a:ea typeface="Meiryo UI" pitchFamily="50" charset="-128"/>
                <a:cs typeface="Meiryo UI" pitchFamily="50" charset="-128"/>
              </a:rPr>
              <a:t>IC</a:t>
            </a:r>
            <a:r>
              <a:rPr lang="ja-JP" altLang="en-US" sz="1100">
                <a:latin typeface="Meiryo UI" pitchFamily="50" charset="-128"/>
                <a:ea typeface="Meiryo UI" pitchFamily="50" charset="-128"/>
                <a:cs typeface="Meiryo UI" pitchFamily="50" charset="-128"/>
              </a:rPr>
              <a:t>カードリーダ上にも反映表示されます。</a:t>
            </a:r>
            <a:endParaRPr lang="en-US" altLang="ja-JP" sz="1100">
              <a:latin typeface="Meiryo UI" pitchFamily="50" charset="-128"/>
              <a:ea typeface="Meiryo UI" pitchFamily="50" charset="-128"/>
              <a:cs typeface="Meiryo UI" pitchFamily="50" charset="-128"/>
            </a:endParaRPr>
          </a:p>
          <a:p>
            <a:pPr algn="l"/>
            <a:endParaRPr lang="en-US" altLang="ja-JP" sz="1200" b="1" u="sng">
              <a:solidFill>
                <a:srgbClr val="003399"/>
              </a:solidFill>
              <a:latin typeface="Meiryo UI" pitchFamily="50" charset="-128"/>
              <a:ea typeface="Meiryo UI" pitchFamily="50" charset="-128"/>
              <a:cs typeface="Meiryo UI" pitchFamily="50" charset="-128"/>
            </a:endParaRPr>
          </a:p>
          <a:p>
            <a:pPr algn="l"/>
            <a:r>
              <a:rPr lang="ja-JP" altLang="en-US" sz="1400" b="1" u="sng">
                <a:solidFill>
                  <a:srgbClr val="003399"/>
                </a:solidFill>
                <a:latin typeface="Meiryo UI" pitchFamily="50" charset="-128"/>
                <a:ea typeface="Meiryo UI" pitchFamily="50" charset="-128"/>
                <a:cs typeface="Meiryo UI" pitchFamily="50" charset="-128"/>
              </a:rPr>
              <a:t>● 出席情報のリアルタイム収集</a:t>
            </a:r>
          </a:p>
          <a:p>
            <a:pPr algn="l"/>
            <a:r>
              <a:rPr lang="ja-JP" altLang="en-US" sz="1100">
                <a:solidFill>
                  <a:srgbClr val="FF0000"/>
                </a:solidFill>
                <a:latin typeface="Meiryo UI" pitchFamily="50" charset="-128"/>
                <a:ea typeface="Meiryo UI" pitchFamily="50" charset="-128"/>
                <a:cs typeface="Meiryo UI" pitchFamily="50" charset="-128"/>
              </a:rPr>
              <a:t>　</a:t>
            </a:r>
            <a:r>
              <a:rPr lang="ja-JP" altLang="en-US" sz="1100" b="1">
                <a:solidFill>
                  <a:srgbClr val="FF0000"/>
                </a:solidFill>
                <a:latin typeface="Meiryo UI" pitchFamily="50" charset="-128"/>
                <a:ea typeface="Meiryo UI" pitchFamily="50" charset="-128"/>
                <a:cs typeface="Meiryo UI" pitchFamily="50" charset="-128"/>
              </a:rPr>
              <a:t>学生が</a:t>
            </a:r>
            <a:r>
              <a:rPr lang="en-US" altLang="ja-JP" sz="1100" b="1">
                <a:solidFill>
                  <a:srgbClr val="FF0000"/>
                </a:solidFill>
                <a:latin typeface="Meiryo UI" pitchFamily="50" charset="-128"/>
                <a:ea typeface="Meiryo UI" pitchFamily="50" charset="-128"/>
                <a:cs typeface="Meiryo UI" pitchFamily="50" charset="-128"/>
              </a:rPr>
              <a:t>IC</a:t>
            </a:r>
            <a:r>
              <a:rPr lang="ja-JP" altLang="en-US" sz="1100" b="1">
                <a:solidFill>
                  <a:srgbClr val="FF0000"/>
                </a:solidFill>
                <a:latin typeface="Meiryo UI" pitchFamily="50" charset="-128"/>
                <a:ea typeface="Meiryo UI" pitchFamily="50" charset="-128"/>
                <a:cs typeface="Meiryo UI" pitchFamily="50" charset="-128"/>
              </a:rPr>
              <a:t>カードをかざしたタイミングで出席情報を</a:t>
            </a:r>
            <a:r>
              <a:rPr lang="en-US" altLang="ja-JP" sz="1100" b="1">
                <a:solidFill>
                  <a:srgbClr val="FF0000"/>
                </a:solidFill>
                <a:latin typeface="Meiryo UI" pitchFamily="50" charset="-128"/>
                <a:ea typeface="Meiryo UI" pitchFamily="50" charset="-128"/>
                <a:cs typeface="Meiryo UI" pitchFamily="50" charset="-128"/>
              </a:rPr>
              <a:t>UNIVERSAL PASSPORT</a:t>
            </a:r>
            <a:r>
              <a:rPr lang="ja-JP" altLang="en-US" sz="1100" b="1">
                <a:solidFill>
                  <a:srgbClr val="FF0000"/>
                </a:solidFill>
                <a:latin typeface="Meiryo UI" pitchFamily="50" charset="-128"/>
                <a:ea typeface="Meiryo UI" pitchFamily="50" charset="-128"/>
                <a:cs typeface="Meiryo UI" pitchFamily="50" charset="-128"/>
              </a:rPr>
              <a:t> 授業パッケージの「出欠管理」機能で確認することが可能</a:t>
            </a:r>
            <a:r>
              <a:rPr lang="ja-JP" altLang="en-US" sz="1100">
                <a:latin typeface="Meiryo UI" pitchFamily="50" charset="-128"/>
                <a:ea typeface="Meiryo UI" pitchFamily="50" charset="-128"/>
                <a:cs typeface="Meiryo UI" pitchFamily="50" charset="-128"/>
              </a:rPr>
              <a:t>です。</a:t>
            </a:r>
            <a:endParaRPr lang="en-US" altLang="ja-JP" sz="1100">
              <a:latin typeface="Meiryo UI" pitchFamily="50" charset="-128"/>
              <a:ea typeface="Meiryo UI" pitchFamily="50" charset="-128"/>
              <a:cs typeface="Meiryo UI" pitchFamily="50" charset="-128"/>
            </a:endParaRPr>
          </a:p>
          <a:p>
            <a:pPr algn="l"/>
            <a:r>
              <a:rPr lang="ja-JP" altLang="en-US" sz="1100">
                <a:latin typeface="Meiryo UI" pitchFamily="50" charset="-128"/>
                <a:ea typeface="Meiryo UI" pitchFamily="50" charset="-128"/>
                <a:cs typeface="Meiryo UI" pitchFamily="50" charset="-128"/>
              </a:rPr>
              <a:t>　また現在の授業出席者数も</a:t>
            </a:r>
            <a:r>
              <a:rPr lang="en-US" altLang="ja-JP" sz="1100">
                <a:latin typeface="Meiryo UI" pitchFamily="50" charset="-128"/>
                <a:ea typeface="Meiryo UI" pitchFamily="50" charset="-128"/>
                <a:cs typeface="Meiryo UI" pitchFamily="50" charset="-128"/>
              </a:rPr>
              <a:t>IC</a:t>
            </a:r>
            <a:r>
              <a:rPr lang="ja-JP" altLang="en-US" sz="1100">
                <a:latin typeface="Meiryo UI" pitchFamily="50" charset="-128"/>
                <a:ea typeface="Meiryo UI" pitchFamily="50" charset="-128"/>
                <a:cs typeface="Meiryo UI" pitchFamily="50" charset="-128"/>
              </a:rPr>
              <a:t>カードリーダ上に表示されます。</a:t>
            </a:r>
            <a:endParaRPr lang="en-US" altLang="ja-JP" sz="1100">
              <a:latin typeface="Meiryo UI" pitchFamily="50" charset="-128"/>
              <a:ea typeface="Meiryo UI" pitchFamily="50" charset="-128"/>
              <a:cs typeface="Meiryo UI" pitchFamily="50" charset="-128"/>
            </a:endParaRPr>
          </a:p>
          <a:p>
            <a:pPr algn="l"/>
            <a:endParaRPr lang="en-US" altLang="ja-JP" sz="1200" u="sng">
              <a:solidFill>
                <a:srgbClr val="003399"/>
              </a:solidFill>
              <a:latin typeface="Meiryo UI" pitchFamily="50" charset="-128"/>
              <a:ea typeface="Meiryo UI" pitchFamily="50" charset="-128"/>
              <a:cs typeface="Meiryo UI" pitchFamily="50" charset="-128"/>
            </a:endParaRPr>
          </a:p>
          <a:p>
            <a:pPr algn="l"/>
            <a:r>
              <a:rPr lang="ja-JP" altLang="en-US" sz="1400" b="1" u="sng">
                <a:solidFill>
                  <a:srgbClr val="003399"/>
                </a:solidFill>
                <a:latin typeface="Meiryo UI" pitchFamily="50" charset="-128"/>
                <a:ea typeface="Meiryo UI" pitchFamily="50" charset="-128"/>
                <a:cs typeface="Meiryo UI" pitchFamily="50" charset="-128"/>
              </a:rPr>
              <a:t>● 操作の簡易性</a:t>
            </a:r>
          </a:p>
          <a:p>
            <a:pPr algn="l"/>
            <a:r>
              <a:rPr lang="ja-JP" altLang="en-US" sz="1200">
                <a:latin typeface="Meiryo UI" pitchFamily="50" charset="-128"/>
                <a:ea typeface="Meiryo UI" pitchFamily="50" charset="-128"/>
                <a:cs typeface="Meiryo UI" pitchFamily="50" charset="-128"/>
              </a:rPr>
              <a:t>　</a:t>
            </a:r>
            <a:r>
              <a:rPr lang="ja-JP" altLang="en-US" sz="1100">
                <a:latin typeface="Meiryo UI" pitchFamily="50" charset="-128"/>
                <a:ea typeface="Meiryo UI" pitchFamily="50" charset="-128"/>
                <a:cs typeface="Meiryo UI" pitchFamily="50" charset="-128"/>
              </a:rPr>
              <a:t>ネットワーク接続により時間になるとカードリーダへ自動的に時間割情報が表示されます。</a:t>
            </a:r>
            <a:endParaRPr lang="en-US" altLang="ja-JP" sz="1100">
              <a:latin typeface="Meiryo UI" pitchFamily="50" charset="-128"/>
              <a:ea typeface="Meiryo UI" pitchFamily="50" charset="-128"/>
              <a:cs typeface="Meiryo UI" pitchFamily="50" charset="-128"/>
            </a:endParaRPr>
          </a:p>
          <a:p>
            <a:pPr algn="l"/>
            <a:r>
              <a:rPr lang="ja-JP" altLang="en-US" sz="1100">
                <a:latin typeface="Meiryo UI" pitchFamily="50" charset="-128"/>
                <a:ea typeface="Meiryo UI" pitchFamily="50" charset="-128"/>
                <a:cs typeface="Meiryo UI" pitchFamily="50" charset="-128"/>
              </a:rPr>
              <a:t>　また予め設定した時間を過ぎると遅刻モードへ自動で切り替わります。</a:t>
            </a:r>
            <a:r>
              <a:rPr lang="ja-JP" altLang="en-US" sz="1100" b="1">
                <a:solidFill>
                  <a:srgbClr val="FF0000"/>
                </a:solidFill>
                <a:latin typeface="Meiryo UI" pitchFamily="50" charset="-128"/>
                <a:ea typeface="Meiryo UI" pitchFamily="50" charset="-128"/>
                <a:cs typeface="Meiryo UI" pitchFamily="50" charset="-128"/>
              </a:rPr>
              <a:t>授業の前後でシステムへの特別な操作が必要ありません。</a:t>
            </a:r>
          </a:p>
        </p:txBody>
      </p:sp>
      <p:sp>
        <p:nvSpPr>
          <p:cNvPr id="67591" name="正方形/長方形 13"/>
          <p:cNvSpPr>
            <a:spLocks noChangeArrowheads="1"/>
          </p:cNvSpPr>
          <p:nvPr/>
        </p:nvSpPr>
        <p:spPr bwMode="auto">
          <a:xfrm>
            <a:off x="581025" y="6132513"/>
            <a:ext cx="8150225" cy="492125"/>
          </a:xfrm>
          <a:prstGeom prst="rect">
            <a:avLst/>
          </a:prstGeom>
          <a:noFill/>
          <a:ln w="9525">
            <a:noFill/>
            <a:miter lim="800000"/>
            <a:headEnd/>
            <a:tailEnd/>
          </a:ln>
        </p:spPr>
        <p:txBody>
          <a:bodyPr>
            <a:spAutoFit/>
          </a:bodyPr>
          <a:lstStyle/>
          <a:p>
            <a:pPr algn="l"/>
            <a:r>
              <a:rPr lang="ja-JP" altLang="en-US" sz="1400" b="1" u="sng">
                <a:solidFill>
                  <a:srgbClr val="003399"/>
                </a:solidFill>
                <a:latin typeface="Meiryo UI" panose="020B0604030504040204" pitchFamily="50" charset="-128"/>
                <a:ea typeface="Meiryo UI" panose="020B0604030504040204" pitchFamily="50" charset="-128"/>
                <a:cs typeface="Meiryo UI" panose="020B0604030504040204" pitchFamily="50" charset="-128"/>
              </a:rPr>
              <a:t>● 手軽に導入が可能</a:t>
            </a:r>
            <a:endParaRPr lang="ja-JP" altLang="en-US" sz="1400" b="1">
              <a:solidFill>
                <a:srgbClr val="003399"/>
              </a:solidFill>
              <a:latin typeface="Meiryo UI" panose="020B0604030504040204" pitchFamily="50" charset="-128"/>
              <a:ea typeface="Meiryo UI" panose="020B0604030504040204" pitchFamily="50" charset="-128"/>
              <a:cs typeface="Meiryo UI" panose="020B0604030504040204" pitchFamily="50" charset="-128"/>
            </a:endParaRPr>
          </a:p>
          <a:p>
            <a:pPr algn="l"/>
            <a:r>
              <a:rPr lang="ja-JP" altLang="en-US" sz="1100">
                <a:latin typeface="Meiryo UI" panose="020B0604030504040204" pitchFamily="50" charset="-128"/>
                <a:ea typeface="Meiryo UI" panose="020B0604030504040204" pitchFamily="50" charset="-128"/>
                <a:cs typeface="Meiryo UI" panose="020B0604030504040204" pitchFamily="50" charset="-128"/>
              </a:rPr>
              <a:t>　教室への配線工事等の必要がなく、初期コストを抑え、手軽にご導入いただけます。</a:t>
            </a:r>
          </a:p>
        </p:txBody>
      </p:sp>
      <p:sp>
        <p:nvSpPr>
          <p:cNvPr id="67592" name="正方形/長方形 14"/>
          <p:cNvSpPr>
            <a:spLocks noChangeArrowheads="1"/>
          </p:cNvSpPr>
          <p:nvPr/>
        </p:nvSpPr>
        <p:spPr bwMode="auto">
          <a:xfrm>
            <a:off x="82464" y="1071563"/>
            <a:ext cx="10053637" cy="830262"/>
          </a:xfrm>
          <a:prstGeom prst="rect">
            <a:avLst/>
          </a:prstGeom>
          <a:noFill/>
          <a:ln w="9525">
            <a:noFill/>
            <a:miter lim="800000"/>
            <a:headEnd/>
            <a:tailEnd/>
          </a:ln>
        </p:spPr>
        <p:txBody>
          <a:bodyPr>
            <a:spAutoFit/>
          </a:bodyPr>
          <a:lstStyle/>
          <a:p>
            <a:pPr algn="l"/>
            <a:r>
              <a:rPr lang="ja-JP" altLang="en-US" sz="1400" b="1" u="sng" dirty="0">
                <a:solidFill>
                  <a:srgbClr val="003399"/>
                </a:solidFill>
                <a:latin typeface="Meiryo UI" pitchFamily="50" charset="-128"/>
                <a:ea typeface="Meiryo UI" pitchFamily="50" charset="-128"/>
                <a:cs typeface="Meiryo UI" pitchFamily="50" charset="-128"/>
              </a:rPr>
              <a:t>● </a:t>
            </a:r>
            <a:r>
              <a:rPr lang="en-US" altLang="ja-JP" sz="1400" b="1" u="sng" dirty="0">
                <a:solidFill>
                  <a:srgbClr val="003399"/>
                </a:solidFill>
                <a:latin typeface="Meiryo UI" pitchFamily="50" charset="-128"/>
                <a:ea typeface="Meiryo UI" pitchFamily="50" charset="-128"/>
                <a:cs typeface="Meiryo UI" pitchFamily="50" charset="-128"/>
              </a:rPr>
              <a:t>UNIVERSAL PASSPORT </a:t>
            </a:r>
            <a:r>
              <a:rPr lang="ja-JP" altLang="en-US" sz="1400" b="1" u="sng" dirty="0">
                <a:solidFill>
                  <a:srgbClr val="003399"/>
                </a:solidFill>
                <a:latin typeface="Meiryo UI" pitchFamily="50" charset="-128"/>
                <a:ea typeface="Meiryo UI" pitchFamily="50" charset="-128"/>
                <a:cs typeface="Meiryo UI" pitchFamily="50" charset="-128"/>
              </a:rPr>
              <a:t>製品における出欠データの活用</a:t>
            </a:r>
            <a:endParaRPr lang="en-US" altLang="ja-JP" sz="1400" b="1" u="sng" dirty="0">
              <a:solidFill>
                <a:srgbClr val="003399"/>
              </a:solidFill>
              <a:latin typeface="Meiryo UI" pitchFamily="50" charset="-128"/>
              <a:ea typeface="Meiryo UI" pitchFamily="50" charset="-128"/>
              <a:cs typeface="Meiryo UI" pitchFamily="50" charset="-128"/>
            </a:endParaRPr>
          </a:p>
          <a:p>
            <a:pPr algn="l"/>
            <a:r>
              <a:rPr lang="ja-JP" altLang="en-US" sz="1200" dirty="0">
                <a:latin typeface="Meiryo UI" pitchFamily="50" charset="-128"/>
                <a:ea typeface="Meiryo UI" pitchFamily="50" charset="-128"/>
                <a:cs typeface="Meiryo UI" pitchFamily="50" charset="-128"/>
              </a:rPr>
              <a:t>　</a:t>
            </a:r>
            <a:r>
              <a:rPr lang="ja-JP" altLang="en-US" sz="1100" dirty="0">
                <a:latin typeface="Meiryo UI" pitchFamily="50" charset="-128"/>
                <a:ea typeface="Meiryo UI" pitchFamily="50" charset="-128"/>
                <a:cs typeface="Meiryo UI" pitchFamily="50" charset="-128"/>
              </a:rPr>
              <a:t>収集した出欠情報を、授業運営や学生指導にもご活用いただけます。</a:t>
            </a:r>
            <a:r>
              <a:rPr lang="en-US" altLang="ja-JP" sz="1100" dirty="0">
                <a:latin typeface="Meiryo UI" pitchFamily="50" charset="-128"/>
                <a:ea typeface="Meiryo UI" pitchFamily="50" charset="-128"/>
                <a:cs typeface="Meiryo UI" pitchFamily="50" charset="-128"/>
              </a:rPr>
              <a:t>UNIVERSAL PASSPORT</a:t>
            </a:r>
            <a:r>
              <a:rPr lang="ja-JP" altLang="en-US" sz="1100" dirty="0">
                <a:latin typeface="Meiryo UI" pitchFamily="50" charset="-128"/>
                <a:ea typeface="Meiryo UI" pitchFamily="50" charset="-128"/>
                <a:cs typeface="Meiryo UI" pitchFamily="50" charset="-128"/>
              </a:rPr>
              <a:t>学生パッケージでは欠席率の高い学生を抽出することができます。</a:t>
            </a:r>
            <a:endParaRPr lang="en-US" altLang="ja-JP" sz="1100" dirty="0">
              <a:latin typeface="Meiryo UI" pitchFamily="50" charset="-128"/>
              <a:ea typeface="Meiryo UI" pitchFamily="50" charset="-128"/>
              <a:cs typeface="Meiryo UI" pitchFamily="50" charset="-128"/>
            </a:endParaRPr>
          </a:p>
          <a:p>
            <a:pPr algn="l"/>
            <a:r>
              <a:rPr lang="ja-JP" altLang="en-US" sz="1100" dirty="0">
                <a:latin typeface="Meiryo UI" pitchFamily="50" charset="-128"/>
                <a:ea typeface="Meiryo UI" pitchFamily="50" charset="-128"/>
                <a:cs typeface="Meiryo UI" pitchFamily="50" charset="-128"/>
              </a:rPr>
              <a:t>　これにより退学者の抑制を目的に早期のケアが行えます。加えて、学生指導の際に学生カルテ機能で履修情報や成績情報など様々な情報も合わせて参照することが可能です。</a:t>
            </a:r>
            <a:endParaRPr lang="en-US" altLang="ja-JP" sz="1100" dirty="0">
              <a:latin typeface="Meiryo UI" pitchFamily="50" charset="-128"/>
              <a:ea typeface="Meiryo UI" pitchFamily="50" charset="-128"/>
              <a:cs typeface="Meiryo UI" pitchFamily="50" charset="-128"/>
            </a:endParaRPr>
          </a:p>
          <a:p>
            <a:pPr algn="l"/>
            <a:r>
              <a:rPr lang="ja-JP" altLang="en-US" sz="1100" dirty="0">
                <a:latin typeface="Meiryo UI" pitchFamily="50" charset="-128"/>
                <a:ea typeface="Meiryo UI" pitchFamily="50" charset="-128"/>
                <a:cs typeface="Meiryo UI" pitchFamily="50" charset="-128"/>
              </a:rPr>
              <a:t>　より細かな学生指導にご活用いただくことができる仕組みとなっております。未履修者の</a:t>
            </a:r>
            <a:r>
              <a:rPr lang="en-US" altLang="ja-JP" sz="1100" dirty="0">
                <a:latin typeface="Meiryo UI" pitchFamily="50" charset="-128"/>
                <a:ea typeface="Meiryo UI" pitchFamily="50" charset="-128"/>
                <a:cs typeface="Meiryo UI" pitchFamily="50" charset="-128"/>
              </a:rPr>
              <a:t>IC</a:t>
            </a:r>
            <a:r>
              <a:rPr lang="ja-JP" altLang="en-US" sz="1100" dirty="0">
                <a:latin typeface="Meiryo UI" pitchFamily="50" charset="-128"/>
                <a:ea typeface="Meiryo UI" pitchFamily="50" charset="-128"/>
                <a:cs typeface="Meiryo UI" pitchFamily="50" charset="-128"/>
              </a:rPr>
              <a:t>カードをかざした場合は、教務情報と連動しエラーを表示します。</a:t>
            </a:r>
          </a:p>
        </p:txBody>
      </p:sp>
      <p:grpSp>
        <p:nvGrpSpPr>
          <p:cNvPr id="2" name="グループ化 61"/>
          <p:cNvGrpSpPr>
            <a:grpSpLocks/>
          </p:cNvGrpSpPr>
          <p:nvPr/>
        </p:nvGrpSpPr>
        <p:grpSpPr bwMode="auto">
          <a:xfrm>
            <a:off x="666750" y="2441575"/>
            <a:ext cx="7175500" cy="1223963"/>
            <a:chOff x="292074" y="1170967"/>
            <a:chExt cx="7175531" cy="1225301"/>
          </a:xfrm>
        </p:grpSpPr>
        <p:pic>
          <p:nvPicPr>
            <p:cNvPr id="67594" name="Picture 189" descr="F:\kamimura\クリップ画像\矢印・吹き出し\Airportutility-256.png"/>
            <p:cNvPicPr>
              <a:picLocks noChangeAspect="1" noChangeArrowheads="1"/>
            </p:cNvPicPr>
            <p:nvPr/>
          </p:nvPicPr>
          <p:blipFill>
            <a:blip r:embed="rId3" cstate="print"/>
            <a:srcRect/>
            <a:stretch>
              <a:fillRect/>
            </a:stretch>
          </p:blipFill>
          <p:spPr bwMode="auto">
            <a:xfrm>
              <a:off x="5501877" y="1338249"/>
              <a:ext cx="785717" cy="783963"/>
            </a:xfrm>
            <a:prstGeom prst="rect">
              <a:avLst/>
            </a:prstGeom>
            <a:noFill/>
            <a:ln w="9525">
              <a:noFill/>
              <a:miter lim="800000"/>
              <a:headEnd/>
              <a:tailEnd/>
            </a:ln>
          </p:spPr>
        </p:pic>
        <p:pic>
          <p:nvPicPr>
            <p:cNvPr id="67595" name="Picture 181" descr="C:\Users\densan\Downloads\1418053256_exit.png"/>
            <p:cNvPicPr>
              <a:picLocks noChangeAspect="1" noChangeArrowheads="1"/>
            </p:cNvPicPr>
            <p:nvPr/>
          </p:nvPicPr>
          <p:blipFill>
            <a:blip r:embed="rId4" cstate="print"/>
            <a:srcRect/>
            <a:stretch>
              <a:fillRect/>
            </a:stretch>
          </p:blipFill>
          <p:spPr bwMode="auto">
            <a:xfrm>
              <a:off x="292074" y="1433635"/>
              <a:ext cx="890045" cy="890045"/>
            </a:xfrm>
            <a:prstGeom prst="rect">
              <a:avLst/>
            </a:prstGeom>
            <a:noFill/>
            <a:ln w="9525">
              <a:noFill/>
              <a:miter lim="800000"/>
              <a:headEnd/>
              <a:tailEnd/>
            </a:ln>
          </p:spPr>
        </p:pic>
        <p:grpSp>
          <p:nvGrpSpPr>
            <p:cNvPr id="3" name="グループ化 57"/>
            <p:cNvGrpSpPr>
              <a:grpSpLocks/>
            </p:cNvGrpSpPr>
            <p:nvPr/>
          </p:nvGrpSpPr>
          <p:grpSpPr bwMode="auto">
            <a:xfrm>
              <a:off x="3097212" y="1523028"/>
              <a:ext cx="1360488" cy="400050"/>
              <a:chOff x="4236331" y="2034900"/>
              <a:chExt cx="1360488" cy="400050"/>
            </a:xfrm>
          </p:grpSpPr>
          <p:sp>
            <p:nvSpPr>
              <p:cNvPr id="22" name="Line 112"/>
              <p:cNvSpPr>
                <a:spLocks noChangeShapeType="1"/>
              </p:cNvSpPr>
              <p:nvPr/>
            </p:nvSpPr>
            <p:spPr bwMode="auto">
              <a:xfrm>
                <a:off x="4236318" y="2434548"/>
                <a:ext cx="896941" cy="0"/>
              </a:xfrm>
              <a:prstGeom prst="line">
                <a:avLst/>
              </a:prstGeom>
              <a:noFill/>
              <a:ln w="9525">
                <a:solidFill>
                  <a:schemeClr val="tx2">
                    <a:lumMod val="75000"/>
                  </a:schemeClr>
                </a:solidFill>
                <a:round/>
                <a:headEnd type="triangle" w="med" len="med"/>
                <a:tailEnd/>
              </a:ln>
              <a:extLst/>
            </p:spPr>
            <p:txBody>
              <a:bodyPr/>
              <a:lstStyle/>
              <a:p>
                <a:pPr>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Line 114"/>
              <p:cNvSpPr>
                <a:spLocks noChangeShapeType="1"/>
              </p:cNvSpPr>
              <p:nvPr/>
            </p:nvSpPr>
            <p:spPr bwMode="auto">
              <a:xfrm>
                <a:off x="4668120" y="2035649"/>
                <a:ext cx="928691" cy="0"/>
              </a:xfrm>
              <a:prstGeom prst="line">
                <a:avLst/>
              </a:prstGeom>
              <a:noFill/>
              <a:ln w="9525">
                <a:solidFill>
                  <a:schemeClr val="tx2">
                    <a:lumMod val="75000"/>
                  </a:schemeClr>
                </a:solidFill>
                <a:round/>
                <a:headEnd/>
                <a:tailEnd type="triangle" w="med" len="med"/>
              </a:ln>
              <a:extLst/>
            </p:spPr>
            <p:txBody>
              <a:bodyPr/>
              <a:lstStyle/>
              <a:p>
                <a:pPr>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Line 115"/>
              <p:cNvSpPr>
                <a:spLocks noChangeShapeType="1"/>
              </p:cNvSpPr>
              <p:nvPr/>
            </p:nvSpPr>
            <p:spPr bwMode="auto">
              <a:xfrm flipH="1" flipV="1">
                <a:off x="4668120" y="2035649"/>
                <a:ext cx="465139" cy="398899"/>
              </a:xfrm>
              <a:prstGeom prst="line">
                <a:avLst/>
              </a:prstGeom>
              <a:noFill/>
              <a:ln w="9525">
                <a:solidFill>
                  <a:schemeClr val="tx2">
                    <a:lumMod val="75000"/>
                  </a:schemeClr>
                </a:solidFill>
                <a:round/>
                <a:headEnd/>
                <a:tailEnd/>
              </a:ln>
              <a:extLst/>
            </p:spPr>
            <p:txBody>
              <a:bodyPr/>
              <a:lstStyle/>
              <a:p>
                <a:pPr>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4" name="グループ化 56"/>
            <p:cNvGrpSpPr>
              <a:grpSpLocks/>
            </p:cNvGrpSpPr>
            <p:nvPr/>
          </p:nvGrpSpPr>
          <p:grpSpPr bwMode="auto">
            <a:xfrm>
              <a:off x="1883036" y="1504279"/>
              <a:ext cx="1186745" cy="617934"/>
              <a:chOff x="2539249" y="1791616"/>
              <a:chExt cx="1186745" cy="617934"/>
            </a:xfrm>
          </p:grpSpPr>
          <p:grpSp>
            <p:nvGrpSpPr>
              <p:cNvPr id="5" name="グループ化 53"/>
              <p:cNvGrpSpPr>
                <a:grpSpLocks/>
              </p:cNvGrpSpPr>
              <p:nvPr/>
            </p:nvGrpSpPr>
            <p:grpSpPr bwMode="auto">
              <a:xfrm>
                <a:off x="2919631" y="1791616"/>
                <a:ext cx="806363" cy="527844"/>
                <a:chOff x="2769481" y="1831700"/>
                <a:chExt cx="1381125" cy="928688"/>
              </a:xfrm>
            </p:grpSpPr>
            <p:pic>
              <p:nvPicPr>
                <p:cNvPr id="67612" name="Picture 260"/>
                <p:cNvPicPr>
                  <a:picLocks noChangeAspect="1" noChangeArrowheads="1"/>
                </p:cNvPicPr>
                <p:nvPr/>
              </p:nvPicPr>
              <p:blipFill>
                <a:blip r:embed="rId5" cstate="print"/>
                <a:srcRect/>
                <a:stretch>
                  <a:fillRect/>
                </a:stretch>
              </p:blipFill>
              <p:spPr bwMode="auto">
                <a:xfrm>
                  <a:off x="2769481" y="1831700"/>
                  <a:ext cx="1381125" cy="928688"/>
                </a:xfrm>
                <a:prstGeom prst="rect">
                  <a:avLst/>
                </a:prstGeom>
                <a:noFill/>
                <a:ln w="9525">
                  <a:noFill/>
                  <a:miter lim="800000"/>
                  <a:headEnd/>
                  <a:tailEnd/>
                </a:ln>
              </p:spPr>
            </p:pic>
            <p:pic>
              <p:nvPicPr>
                <p:cNvPr id="67613" name="Picture 187" descr="C:\Documents and Settings\nakano-h\My Documents\My Pictures\無題.gif"/>
                <p:cNvPicPr>
                  <a:picLocks noChangeAspect="1" noChangeArrowheads="1"/>
                </p:cNvPicPr>
                <p:nvPr/>
              </p:nvPicPr>
              <p:blipFill>
                <a:blip r:embed="rId6" cstate="print"/>
                <a:srcRect/>
                <a:stretch>
                  <a:fillRect/>
                </a:stretch>
              </p:blipFill>
              <p:spPr bwMode="auto">
                <a:xfrm>
                  <a:off x="3026656" y="1960288"/>
                  <a:ext cx="714375" cy="449262"/>
                </a:xfrm>
                <a:prstGeom prst="rect">
                  <a:avLst/>
                </a:prstGeom>
                <a:noFill/>
                <a:ln w="3175">
                  <a:solidFill>
                    <a:schemeClr val="tx1"/>
                  </a:solidFill>
                  <a:miter lim="800000"/>
                  <a:headEnd/>
                  <a:tailEnd/>
                </a:ln>
              </p:spPr>
            </p:pic>
          </p:grpSp>
          <p:pic>
            <p:nvPicPr>
              <p:cNvPr id="67611" name="Picture 24" descr="C:\Documents and Settings\misawa-t.DGAKUEN\Application Data\Microsoft\Media Catalog\Downloaded Clips\cl7c\j0311030.wmf"/>
              <p:cNvPicPr>
                <a:picLocks noChangeAspect="1" noChangeArrowheads="1"/>
              </p:cNvPicPr>
              <p:nvPr/>
            </p:nvPicPr>
            <p:blipFill>
              <a:blip r:embed="rId7" cstate="print"/>
              <a:srcRect/>
              <a:stretch>
                <a:fillRect/>
              </a:stretch>
            </p:blipFill>
            <p:spPr bwMode="auto">
              <a:xfrm>
                <a:off x="2539249" y="1980393"/>
                <a:ext cx="599987" cy="429157"/>
              </a:xfrm>
              <a:prstGeom prst="rect">
                <a:avLst/>
              </a:prstGeom>
              <a:noFill/>
              <a:ln w="9525">
                <a:noFill/>
                <a:miter lim="800000"/>
                <a:headEnd/>
                <a:tailEnd/>
              </a:ln>
            </p:spPr>
          </p:pic>
        </p:grpSp>
        <p:grpSp>
          <p:nvGrpSpPr>
            <p:cNvPr id="6" name="グループ化 55"/>
            <p:cNvGrpSpPr>
              <a:grpSpLocks/>
            </p:cNvGrpSpPr>
            <p:nvPr/>
          </p:nvGrpSpPr>
          <p:grpSpPr bwMode="auto">
            <a:xfrm>
              <a:off x="1095348" y="1500174"/>
              <a:ext cx="500063" cy="500063"/>
              <a:chOff x="1238224" y="1714488"/>
              <a:chExt cx="544513" cy="544513"/>
            </a:xfrm>
          </p:grpSpPr>
          <p:pic>
            <p:nvPicPr>
              <p:cNvPr id="67608" name="Picture 260"/>
              <p:cNvPicPr>
                <a:picLocks noChangeAspect="1" noChangeArrowheads="1"/>
              </p:cNvPicPr>
              <p:nvPr/>
            </p:nvPicPr>
            <p:blipFill>
              <a:blip r:embed="rId8" cstate="print"/>
              <a:srcRect/>
              <a:stretch>
                <a:fillRect/>
              </a:stretch>
            </p:blipFill>
            <p:spPr bwMode="auto">
              <a:xfrm>
                <a:off x="1309662" y="1835930"/>
                <a:ext cx="428625" cy="288925"/>
              </a:xfrm>
              <a:prstGeom prst="rect">
                <a:avLst/>
              </a:prstGeom>
              <a:noFill/>
              <a:ln w="9525">
                <a:noFill/>
                <a:miter lim="800000"/>
                <a:headEnd/>
                <a:tailEnd/>
              </a:ln>
            </p:spPr>
          </p:pic>
          <p:sp>
            <p:nvSpPr>
              <p:cNvPr id="41" name="円/楕円 40"/>
              <p:cNvSpPr/>
              <p:nvPr/>
            </p:nvSpPr>
            <p:spPr>
              <a:xfrm>
                <a:off x="1238228" y="1714232"/>
                <a:ext cx="544515" cy="545107"/>
              </a:xfrm>
              <a:prstGeom prst="ellipse">
                <a:avLst/>
              </a:prstGeom>
              <a:noFill/>
              <a:ln w="19050">
                <a:solidFill>
                  <a:schemeClr val="tx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42" name="直線矢印コネクタ 41"/>
            <p:cNvCxnSpPr/>
            <p:nvPr/>
          </p:nvCxnSpPr>
          <p:spPr>
            <a:xfrm>
              <a:off x="1595418" y="1690647"/>
              <a:ext cx="384177" cy="0"/>
            </a:xfrm>
            <a:prstGeom prst="straightConnector1">
              <a:avLst/>
            </a:prstGeom>
            <a:ln w="1905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pic>
          <p:nvPicPr>
            <p:cNvPr id="67600" name="Picture 186" descr="F:\kamimura\クリップ画像\irkick-256.png"/>
            <p:cNvPicPr>
              <a:picLocks noChangeAspect="1" noChangeArrowheads="1"/>
            </p:cNvPicPr>
            <p:nvPr/>
          </p:nvPicPr>
          <p:blipFill>
            <a:blip r:embed="rId9" cstate="print"/>
            <a:srcRect/>
            <a:stretch>
              <a:fillRect/>
            </a:stretch>
          </p:blipFill>
          <p:spPr bwMode="auto">
            <a:xfrm>
              <a:off x="3575843" y="1523028"/>
              <a:ext cx="409575" cy="409575"/>
            </a:xfrm>
            <a:prstGeom prst="rect">
              <a:avLst/>
            </a:prstGeom>
            <a:noFill/>
            <a:ln w="9525">
              <a:noFill/>
              <a:miter lim="800000"/>
              <a:headEnd/>
              <a:tailEnd/>
            </a:ln>
          </p:spPr>
        </p:pic>
        <p:pic>
          <p:nvPicPr>
            <p:cNvPr id="67601" name="Picture 188" descr="F:\kamimura\クリップ画像\ハード機器\1370510686_Network Online.png"/>
            <p:cNvPicPr>
              <a:picLocks noChangeAspect="1" noChangeArrowheads="1"/>
            </p:cNvPicPr>
            <p:nvPr/>
          </p:nvPicPr>
          <p:blipFill>
            <a:blip r:embed="rId10" cstate="print"/>
            <a:srcRect/>
            <a:stretch>
              <a:fillRect/>
            </a:stretch>
          </p:blipFill>
          <p:spPr bwMode="auto">
            <a:xfrm>
              <a:off x="4457700" y="1170967"/>
              <a:ext cx="1044178" cy="1044178"/>
            </a:xfrm>
            <a:prstGeom prst="rect">
              <a:avLst/>
            </a:prstGeom>
            <a:noFill/>
            <a:ln w="9525">
              <a:noFill/>
              <a:miter lim="800000"/>
              <a:headEnd/>
              <a:tailEnd/>
            </a:ln>
          </p:spPr>
        </p:pic>
        <p:grpSp>
          <p:nvGrpSpPr>
            <p:cNvPr id="7" name="グループ化 60"/>
            <p:cNvGrpSpPr>
              <a:grpSpLocks/>
            </p:cNvGrpSpPr>
            <p:nvPr/>
          </p:nvGrpSpPr>
          <p:grpSpPr bwMode="auto">
            <a:xfrm>
              <a:off x="5934838" y="1223020"/>
              <a:ext cx="1532767" cy="1173248"/>
              <a:chOff x="7205060" y="1442130"/>
              <a:chExt cx="1532767" cy="1173248"/>
            </a:xfrm>
          </p:grpSpPr>
          <p:sp>
            <p:nvSpPr>
              <p:cNvPr id="29" name="Rectangle 108"/>
              <p:cNvSpPr>
                <a:spLocks noChangeArrowheads="1"/>
              </p:cNvSpPr>
              <p:nvPr/>
            </p:nvSpPr>
            <p:spPr bwMode="auto">
              <a:xfrm>
                <a:off x="7739285" y="2284817"/>
                <a:ext cx="454027" cy="254278"/>
              </a:xfrm>
              <a:prstGeom prst="rect">
                <a:avLst/>
              </a:prstGeom>
              <a:noFill/>
              <a:ln w="6350">
                <a:noFill/>
                <a:headEnd/>
                <a:tailEnd/>
              </a:ln>
            </p:spPr>
            <p:style>
              <a:lnRef idx="2">
                <a:schemeClr val="dk1"/>
              </a:lnRef>
              <a:fillRef idx="1">
                <a:schemeClr val="lt1"/>
              </a:fillRef>
              <a:effectRef idx="0">
                <a:schemeClr val="dk1"/>
              </a:effectRef>
              <a:fontRef idx="minor">
                <a:schemeClr val="dk1"/>
              </a:fontRef>
            </p:style>
            <p:txBody>
              <a:bodyPr>
                <a:spAutoFit/>
              </a:bodyPr>
              <a:lstStyle/>
              <a:p>
                <a:pPr>
                  <a:defRPr/>
                </a:pPr>
                <a:r>
                  <a:rPr lang="ja-JP" altLang="en-US" sz="105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学生</a:t>
                </a:r>
              </a:p>
            </p:txBody>
          </p:sp>
          <p:grpSp>
            <p:nvGrpSpPr>
              <p:cNvPr id="8" name="グループ化 59"/>
              <p:cNvGrpSpPr>
                <a:grpSpLocks/>
              </p:cNvGrpSpPr>
              <p:nvPr/>
            </p:nvGrpSpPr>
            <p:grpSpPr bwMode="auto">
              <a:xfrm>
                <a:off x="7205060" y="1442130"/>
                <a:ext cx="1532767" cy="1173248"/>
                <a:chOff x="5874708" y="1239109"/>
                <a:chExt cx="1904030" cy="1309284"/>
              </a:xfrm>
            </p:grpSpPr>
            <p:pic>
              <p:nvPicPr>
                <p:cNvPr id="67605" name="図 48" descr="m4.png"/>
                <p:cNvPicPr>
                  <a:picLocks noChangeAspect="1"/>
                </p:cNvPicPr>
                <p:nvPr/>
              </p:nvPicPr>
              <p:blipFill>
                <a:blip r:embed="rId11" cstate="print"/>
                <a:srcRect/>
                <a:stretch>
                  <a:fillRect/>
                </a:stretch>
              </p:blipFill>
              <p:spPr bwMode="auto">
                <a:xfrm flipH="1">
                  <a:off x="6318999" y="1291375"/>
                  <a:ext cx="1015447" cy="1054894"/>
                </a:xfrm>
                <a:prstGeom prst="rect">
                  <a:avLst/>
                </a:prstGeom>
                <a:noFill/>
                <a:ln w="9525">
                  <a:noFill/>
                  <a:miter lim="800000"/>
                  <a:headEnd/>
                  <a:tailEnd/>
                </a:ln>
              </p:spPr>
            </p:pic>
            <p:pic>
              <p:nvPicPr>
                <p:cNvPr id="67606" name="図 49" descr="m5.png"/>
                <p:cNvPicPr>
                  <a:picLocks noChangeAspect="1"/>
                </p:cNvPicPr>
                <p:nvPr/>
              </p:nvPicPr>
              <p:blipFill>
                <a:blip r:embed="rId12" cstate="print"/>
                <a:srcRect/>
                <a:stretch>
                  <a:fillRect/>
                </a:stretch>
              </p:blipFill>
              <p:spPr bwMode="auto">
                <a:xfrm flipH="1">
                  <a:off x="5874708" y="1367698"/>
                  <a:ext cx="952016" cy="1180695"/>
                </a:xfrm>
                <a:prstGeom prst="rect">
                  <a:avLst/>
                </a:prstGeom>
                <a:noFill/>
                <a:ln w="9525">
                  <a:noFill/>
                  <a:miter lim="800000"/>
                  <a:headEnd/>
                  <a:tailEnd/>
                </a:ln>
              </p:spPr>
            </p:pic>
            <p:pic>
              <p:nvPicPr>
                <p:cNvPr id="67607" name="図 58" descr="m5.png"/>
                <p:cNvPicPr>
                  <a:picLocks noChangeAspect="1"/>
                </p:cNvPicPr>
                <p:nvPr/>
              </p:nvPicPr>
              <p:blipFill>
                <a:blip r:embed="rId12" cstate="print"/>
                <a:srcRect/>
                <a:stretch>
                  <a:fillRect/>
                </a:stretch>
              </p:blipFill>
              <p:spPr bwMode="auto">
                <a:xfrm flipH="1">
                  <a:off x="6826723" y="1239109"/>
                  <a:ext cx="952015" cy="1180695"/>
                </a:xfrm>
                <a:prstGeom prst="rect">
                  <a:avLst/>
                </a:prstGeom>
                <a:noFill/>
                <a:ln w="9525">
                  <a:noFill/>
                  <a:miter lim="800000"/>
                  <a:headEnd/>
                  <a:tailEnd/>
                </a:ln>
              </p:spPr>
            </p:pic>
          </p:grpSp>
        </p:grpSp>
      </p:grpSp>
      <p:sp>
        <p:nvSpPr>
          <p:cNvPr id="34" name="タイトル 14"/>
          <p:cNvSpPr txBox="1">
            <a:spLocks/>
          </p:cNvSpPr>
          <p:nvPr/>
        </p:nvSpPr>
        <p:spPr bwMode="auto">
          <a:xfrm>
            <a:off x="581025" y="118872"/>
            <a:ext cx="8229600" cy="392113"/>
          </a:xfrm>
          <a:prstGeom prst="rect">
            <a:avLst/>
          </a:prstGeom>
          <a:noFill/>
          <a:ln>
            <a:noFill/>
          </a:ln>
          <a:extLst/>
        </p:spPr>
        <p:txBody>
          <a:bodyPr/>
          <a:lstStyle>
            <a:lvl1pPr>
              <a:defRPr b="1">
                <a:solidFill>
                  <a:srgbClr val="1700C0"/>
                </a:solidFill>
                <a:latin typeface="Arial" pitchFamily="34" charset="0"/>
                <a:ea typeface="ＭＳ Ｐゴシック" pitchFamily="50" charset="-128"/>
              </a:defRPr>
            </a:lvl1pPr>
            <a:lvl2pPr marL="742950" indent="-285750">
              <a:defRPr b="1">
                <a:solidFill>
                  <a:srgbClr val="1700C0"/>
                </a:solidFill>
                <a:latin typeface="Arial" pitchFamily="34" charset="0"/>
                <a:ea typeface="ＭＳ Ｐゴシック" pitchFamily="50" charset="-128"/>
              </a:defRPr>
            </a:lvl2pPr>
            <a:lvl3pPr marL="1143000" indent="-228600">
              <a:defRPr b="1">
                <a:solidFill>
                  <a:srgbClr val="1700C0"/>
                </a:solidFill>
                <a:latin typeface="Arial" pitchFamily="34" charset="0"/>
                <a:ea typeface="ＭＳ Ｐゴシック" pitchFamily="50" charset="-128"/>
              </a:defRPr>
            </a:lvl3pPr>
            <a:lvl4pPr marL="1600200" indent="-228600">
              <a:defRPr b="1">
                <a:solidFill>
                  <a:srgbClr val="1700C0"/>
                </a:solidFill>
                <a:latin typeface="Arial" pitchFamily="34" charset="0"/>
                <a:ea typeface="ＭＳ Ｐゴシック" pitchFamily="50" charset="-128"/>
              </a:defRPr>
            </a:lvl4pPr>
            <a:lvl5pPr marL="2057400" indent="-228600">
              <a:defRPr b="1">
                <a:solidFill>
                  <a:srgbClr val="1700C0"/>
                </a:solidFill>
                <a:latin typeface="Arial" pitchFamily="34" charset="0"/>
                <a:ea typeface="ＭＳ Ｐゴシック" pitchFamily="50" charset="-128"/>
              </a:defRPr>
            </a:lvl5pPr>
            <a:lvl6pPr marL="2514600" indent="-228600" eaLnBrk="0" fontAlgn="base" hangingPunct="0">
              <a:spcBef>
                <a:spcPct val="0"/>
              </a:spcBef>
              <a:spcAft>
                <a:spcPct val="0"/>
              </a:spcAft>
              <a:defRPr b="1">
                <a:solidFill>
                  <a:srgbClr val="1700C0"/>
                </a:solidFill>
                <a:latin typeface="Arial" pitchFamily="34" charset="0"/>
                <a:ea typeface="ＭＳ Ｐゴシック" pitchFamily="50" charset="-128"/>
              </a:defRPr>
            </a:lvl6pPr>
            <a:lvl7pPr marL="2971800" indent="-228600" eaLnBrk="0" fontAlgn="base" hangingPunct="0">
              <a:spcBef>
                <a:spcPct val="0"/>
              </a:spcBef>
              <a:spcAft>
                <a:spcPct val="0"/>
              </a:spcAft>
              <a:defRPr b="1">
                <a:solidFill>
                  <a:srgbClr val="1700C0"/>
                </a:solidFill>
                <a:latin typeface="Arial" pitchFamily="34" charset="0"/>
                <a:ea typeface="ＭＳ Ｐゴシック" pitchFamily="50" charset="-128"/>
              </a:defRPr>
            </a:lvl7pPr>
            <a:lvl8pPr marL="3429000" indent="-228600" eaLnBrk="0" fontAlgn="base" hangingPunct="0">
              <a:spcBef>
                <a:spcPct val="0"/>
              </a:spcBef>
              <a:spcAft>
                <a:spcPct val="0"/>
              </a:spcAft>
              <a:defRPr b="1">
                <a:solidFill>
                  <a:srgbClr val="1700C0"/>
                </a:solidFill>
                <a:latin typeface="Arial" pitchFamily="34" charset="0"/>
                <a:ea typeface="ＭＳ Ｐゴシック" pitchFamily="50" charset="-128"/>
              </a:defRPr>
            </a:lvl8pPr>
            <a:lvl9pPr marL="3886200" indent="-228600" eaLnBrk="0" fontAlgn="base" hangingPunct="0">
              <a:spcBef>
                <a:spcPct val="0"/>
              </a:spcBef>
              <a:spcAft>
                <a:spcPct val="0"/>
              </a:spcAft>
              <a:defRPr b="1">
                <a:solidFill>
                  <a:srgbClr val="1700C0"/>
                </a:solidFill>
                <a:latin typeface="Arial" pitchFamily="34" charset="0"/>
                <a:ea typeface="ＭＳ Ｐゴシック" pitchFamily="50" charset="-128"/>
              </a:defRPr>
            </a:lvl9pPr>
          </a:lstStyle>
          <a:p>
            <a:pPr algn="l">
              <a:defRPr/>
            </a:pPr>
            <a:r>
              <a:rPr lang="en-US" altLang="ja-JP" sz="2000" dirty="0" smtClean="0">
                <a:solidFill>
                  <a:schemeClr val="bg1"/>
                </a:solidFill>
                <a:latin typeface="Meiryo UI" pitchFamily="50" charset="-128"/>
                <a:ea typeface="Meiryo UI" pitchFamily="50" charset="-128"/>
                <a:cs typeface="Meiryo UI" pitchFamily="50" charset="-128"/>
              </a:rPr>
              <a:t>IC</a:t>
            </a:r>
            <a:r>
              <a:rPr lang="ja-JP" altLang="en-US" sz="2000" dirty="0">
                <a:solidFill>
                  <a:schemeClr val="bg1"/>
                </a:solidFill>
                <a:latin typeface="Meiryo UI" pitchFamily="50" charset="-128"/>
                <a:ea typeface="Meiryo UI" pitchFamily="50" charset="-128"/>
                <a:cs typeface="Meiryo UI" pitchFamily="50" charset="-128"/>
              </a:rPr>
              <a:t>出欠管理</a:t>
            </a:r>
            <a:r>
              <a:rPr lang="ja-JP" altLang="en-US" sz="2000" dirty="0" smtClean="0">
                <a:solidFill>
                  <a:schemeClr val="bg1"/>
                </a:solidFill>
                <a:latin typeface="Meiryo UI" pitchFamily="50" charset="-128"/>
                <a:ea typeface="Meiryo UI" pitchFamily="50" charset="-128"/>
                <a:cs typeface="Meiryo UI" pitchFamily="50" charset="-128"/>
              </a:rPr>
              <a:t>システム</a:t>
            </a:r>
            <a:endParaRPr lang="ja-JP" altLang="en-US"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anose="020B0604030504040204" pitchFamily="50" charset="-128"/>
            </a:endParaRPr>
          </a:p>
        </p:txBody>
      </p:sp>
    </p:spTree>
    <p:extLst>
      <p:ext uri="{BB962C8B-B14F-4D97-AF65-F5344CB8AC3E}">
        <p14:creationId xmlns="" xmlns:p14="http://schemas.microsoft.com/office/powerpoint/2010/main" val="1260418617"/>
      </p:ext>
    </p:extLst>
  </p:cSld>
  <p:clrMapOvr>
    <a:masterClrMapping/>
  </p:clrMapOvr>
  <p:transition advTm="8176"/>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10"/>
          <p:cNvPicPr>
            <a:picLocks noChangeAspect="1" noChangeArrowheads="1"/>
          </p:cNvPicPr>
          <p:nvPr/>
        </p:nvPicPr>
        <p:blipFill>
          <a:blip r:embed="rId3" cstate="print"/>
          <a:srcRect/>
          <a:stretch>
            <a:fillRect/>
          </a:stretch>
        </p:blipFill>
        <p:spPr bwMode="auto">
          <a:xfrm>
            <a:off x="128588" y="4005263"/>
            <a:ext cx="2566987" cy="1270000"/>
          </a:xfrm>
          <a:prstGeom prst="rect">
            <a:avLst/>
          </a:prstGeom>
          <a:noFill/>
          <a:ln w="9525">
            <a:noFill/>
            <a:miter lim="800000"/>
            <a:headEnd/>
            <a:tailEnd/>
          </a:ln>
        </p:spPr>
      </p:pic>
      <p:sp>
        <p:nvSpPr>
          <p:cNvPr id="70659" name="Text Box 17"/>
          <p:cNvSpPr txBox="1">
            <a:spLocks noChangeArrowheads="1"/>
          </p:cNvSpPr>
          <p:nvPr/>
        </p:nvSpPr>
        <p:spPr bwMode="auto">
          <a:xfrm>
            <a:off x="4414838" y="1403350"/>
            <a:ext cx="1795462" cy="309563"/>
          </a:xfrm>
          <a:prstGeom prst="rect">
            <a:avLst/>
          </a:prstGeom>
          <a:noFill/>
          <a:ln w="9525">
            <a:noFill/>
            <a:miter lim="800000"/>
            <a:headEnd/>
            <a:tailEnd/>
          </a:ln>
        </p:spPr>
        <p:txBody>
          <a:bodyPr lIns="90000" tIns="46800" rIns="90000" bIns="46800">
            <a:spAutoFit/>
          </a:bodyPr>
          <a:lstStyle/>
          <a:p>
            <a:pPr algn="ctr">
              <a:spcBef>
                <a:spcPct val="5000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学内ネットワーク網</a:t>
            </a:r>
          </a:p>
        </p:txBody>
      </p:sp>
      <p:sp>
        <p:nvSpPr>
          <p:cNvPr id="70660" name="Text Box 18"/>
          <p:cNvSpPr txBox="1">
            <a:spLocks noChangeArrowheads="1"/>
          </p:cNvSpPr>
          <p:nvPr/>
        </p:nvSpPr>
        <p:spPr bwMode="auto">
          <a:xfrm>
            <a:off x="200025" y="1341438"/>
            <a:ext cx="2301875" cy="309562"/>
          </a:xfrm>
          <a:prstGeom prst="rect">
            <a:avLst/>
          </a:prstGeom>
          <a:solidFill>
            <a:srgbClr val="FFFF99"/>
          </a:solidFill>
          <a:ln w="9525">
            <a:noFill/>
            <a:miter lim="800000"/>
            <a:headEnd/>
            <a:tailEnd/>
          </a:ln>
        </p:spPr>
        <p:txBody>
          <a:bodyPr lIns="90000" tIns="46800" rIns="90000" bIns="46800">
            <a:spAutoFit/>
          </a:bodyPr>
          <a:lstStyle/>
          <a:p>
            <a:pPr algn="ctr">
              <a:spcBef>
                <a:spcPct val="50000"/>
              </a:spcBef>
            </a:pPr>
            <a:r>
              <a:rPr lang="en-US" altLang="ja-JP" sz="1400">
                <a:latin typeface="Meiryo UI" pitchFamily="50" charset="-128"/>
                <a:ea typeface="Meiryo UI" pitchFamily="50" charset="-128"/>
                <a:cs typeface="Meiryo UI" pitchFamily="50" charset="-128"/>
              </a:rPr>
              <a:t>GAKUEN</a:t>
            </a:r>
            <a:r>
              <a:rPr lang="ja-JP" altLang="en-US" sz="1400">
                <a:latin typeface="Meiryo UI" pitchFamily="50" charset="-128"/>
                <a:ea typeface="Meiryo UI" pitchFamily="50" charset="-128"/>
                <a:cs typeface="Meiryo UI" pitchFamily="50" charset="-128"/>
              </a:rPr>
              <a:t>クライアント</a:t>
            </a:r>
          </a:p>
        </p:txBody>
      </p:sp>
      <p:sp>
        <p:nvSpPr>
          <p:cNvPr id="70661" name="Text Box 19"/>
          <p:cNvSpPr txBox="1">
            <a:spLocks noChangeArrowheads="1"/>
          </p:cNvSpPr>
          <p:nvPr/>
        </p:nvSpPr>
        <p:spPr bwMode="auto">
          <a:xfrm>
            <a:off x="128588" y="3716338"/>
            <a:ext cx="2962275" cy="311150"/>
          </a:xfrm>
          <a:prstGeom prst="rect">
            <a:avLst/>
          </a:prstGeom>
          <a:solidFill>
            <a:srgbClr val="FFFF99"/>
          </a:solidFill>
          <a:ln w="9525">
            <a:noFill/>
            <a:miter lim="800000"/>
            <a:headEnd/>
            <a:tailEnd/>
          </a:ln>
        </p:spPr>
        <p:txBody>
          <a:bodyPr lIns="90000" tIns="46800" rIns="90000" bIns="46800">
            <a:spAutoFit/>
          </a:bodyPr>
          <a:lstStyle/>
          <a:p>
            <a:pPr algn="ctr">
              <a:spcBef>
                <a:spcPct val="50000"/>
              </a:spcBef>
            </a:pPr>
            <a:r>
              <a:rPr lang="ja-JP" altLang="en-US" sz="1400">
                <a:latin typeface="Meiryo UI" pitchFamily="50" charset="-128"/>
                <a:ea typeface="Meiryo UI" pitchFamily="50" charset="-128"/>
                <a:cs typeface="Meiryo UI" pitchFamily="50" charset="-128"/>
              </a:rPr>
              <a:t>証明書文面設定画面（</a:t>
            </a:r>
            <a:r>
              <a:rPr lang="en-US" altLang="ja-JP" sz="1400">
                <a:latin typeface="Meiryo UI" pitchFamily="50" charset="-128"/>
                <a:ea typeface="Meiryo UI" pitchFamily="50" charset="-128"/>
                <a:cs typeface="Meiryo UI" pitchFamily="50" charset="-128"/>
              </a:rPr>
              <a:t>GAKUEN</a:t>
            </a:r>
            <a:r>
              <a:rPr lang="ja-JP" altLang="en-US" sz="1400">
                <a:latin typeface="Meiryo UI" pitchFamily="50" charset="-128"/>
                <a:ea typeface="Meiryo UI" pitchFamily="50" charset="-128"/>
                <a:cs typeface="Meiryo UI" pitchFamily="50" charset="-128"/>
              </a:rPr>
              <a:t>）</a:t>
            </a:r>
          </a:p>
        </p:txBody>
      </p:sp>
      <p:sp>
        <p:nvSpPr>
          <p:cNvPr id="70662" name="Line 20"/>
          <p:cNvSpPr>
            <a:spLocks noChangeShapeType="1"/>
          </p:cNvSpPr>
          <p:nvPr/>
        </p:nvSpPr>
        <p:spPr bwMode="auto">
          <a:xfrm>
            <a:off x="1851025" y="2413000"/>
            <a:ext cx="1466850" cy="0"/>
          </a:xfrm>
          <a:prstGeom prst="line">
            <a:avLst/>
          </a:prstGeom>
          <a:noFill/>
          <a:ln w="28575">
            <a:solidFill>
              <a:schemeClr val="tx1"/>
            </a:solidFill>
            <a:round/>
            <a:headEnd/>
            <a:tailEnd/>
          </a:ln>
        </p:spPr>
        <p:txBody>
          <a:bodyPr wrap="none" lIns="90000" tIns="46800" rIns="90000" bIns="46800"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0663" name="Line 21"/>
          <p:cNvSpPr>
            <a:spLocks noChangeShapeType="1"/>
          </p:cNvSpPr>
          <p:nvPr/>
        </p:nvSpPr>
        <p:spPr bwMode="auto">
          <a:xfrm>
            <a:off x="5392738" y="2420938"/>
            <a:ext cx="1216025" cy="0"/>
          </a:xfrm>
          <a:prstGeom prst="line">
            <a:avLst/>
          </a:prstGeom>
          <a:noFill/>
          <a:ln w="28575">
            <a:solidFill>
              <a:schemeClr val="tx1"/>
            </a:solidFill>
            <a:round/>
            <a:headEnd/>
            <a:tailEnd/>
          </a:ln>
        </p:spPr>
        <p:txBody>
          <a:bodyPr wrap="none" lIns="90000" tIns="46800" rIns="90000" bIns="46800"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0664" name="Text Box 23"/>
          <p:cNvSpPr txBox="1">
            <a:spLocks noChangeArrowheads="1"/>
          </p:cNvSpPr>
          <p:nvPr/>
        </p:nvSpPr>
        <p:spPr bwMode="auto">
          <a:xfrm>
            <a:off x="6862763" y="1433513"/>
            <a:ext cx="2466975" cy="309562"/>
          </a:xfrm>
          <a:prstGeom prst="rect">
            <a:avLst/>
          </a:prstGeom>
          <a:solidFill>
            <a:srgbClr val="FFFF99"/>
          </a:solidFill>
          <a:ln w="9525">
            <a:noFill/>
            <a:miter lim="800000"/>
            <a:headEnd/>
            <a:tailEnd/>
          </a:ln>
        </p:spPr>
        <p:txBody>
          <a:bodyPr lIns="90000" tIns="46800" rIns="90000" bIns="46800">
            <a:spAutoFit/>
          </a:bodyPr>
          <a:lstStyle/>
          <a:p>
            <a:pPr algn="l">
              <a:spcBef>
                <a:spcPct val="50000"/>
              </a:spcBef>
            </a:pPr>
            <a:r>
              <a:rPr lang="en-US" altLang="ja-JP" sz="1400">
                <a:latin typeface="Meiryo UI" pitchFamily="50" charset="-128"/>
                <a:ea typeface="Meiryo UI" pitchFamily="50" charset="-128"/>
                <a:cs typeface="Meiryo UI" pitchFamily="50" charset="-128"/>
              </a:rPr>
              <a:t>GAKUEN</a:t>
            </a:r>
            <a:r>
              <a:rPr lang="ja-JP" altLang="en-US" sz="1400">
                <a:latin typeface="Meiryo UI" pitchFamily="50" charset="-128"/>
                <a:ea typeface="Meiryo UI" pitchFamily="50" charset="-128"/>
                <a:cs typeface="Meiryo UI" pitchFamily="50" charset="-128"/>
              </a:rPr>
              <a:t>自動証明書発行機</a:t>
            </a:r>
          </a:p>
        </p:txBody>
      </p:sp>
      <p:sp>
        <p:nvSpPr>
          <p:cNvPr id="70665" name="Text Box 36"/>
          <p:cNvSpPr txBox="1">
            <a:spLocks noChangeArrowheads="1"/>
          </p:cNvSpPr>
          <p:nvPr/>
        </p:nvSpPr>
        <p:spPr bwMode="auto">
          <a:xfrm>
            <a:off x="6608763" y="3341688"/>
            <a:ext cx="3041650" cy="1384300"/>
          </a:xfrm>
          <a:prstGeom prst="rect">
            <a:avLst/>
          </a:prstGeom>
          <a:noFill/>
          <a:ln w="9525">
            <a:noFill/>
            <a:miter lim="800000"/>
            <a:headEnd/>
            <a:tailEnd/>
          </a:ln>
        </p:spPr>
        <p:txBody>
          <a:bodyPr>
            <a:spAutoFit/>
          </a:bodyPr>
          <a:lstStyle/>
          <a:p>
            <a:pPr marL="180975" indent="-180975" algn="l">
              <a:spcBef>
                <a:spcPct val="50000"/>
              </a:spcBef>
            </a:pPr>
            <a:r>
              <a:rPr lang="en-US" altLang="ja-JP" sz="1200" u="sng" dirty="0" smtClean="0">
                <a:solidFill>
                  <a:srgbClr val="FF0000"/>
                </a:solidFill>
                <a:latin typeface="Meiryo UI" pitchFamily="50" charset="-128"/>
                <a:ea typeface="Meiryo UI" pitchFamily="50" charset="-128"/>
                <a:cs typeface="Meiryo UI" pitchFamily="50" charset="-128"/>
              </a:rPr>
              <a:t>◇</a:t>
            </a:r>
            <a:r>
              <a:rPr lang="ja-JP" altLang="en-US" sz="1200" u="sng" dirty="0" smtClean="0">
                <a:solidFill>
                  <a:srgbClr val="FF0000"/>
                </a:solidFill>
                <a:latin typeface="Meiryo UI" pitchFamily="50" charset="-128"/>
                <a:ea typeface="Meiryo UI" pitchFamily="50" charset="-128"/>
                <a:cs typeface="Meiryo UI" pitchFamily="50" charset="-128"/>
              </a:rPr>
              <a:t>特長◇</a:t>
            </a:r>
            <a:endParaRPr lang="ja-JP" altLang="en-US" sz="1200" u="sng" dirty="0">
              <a:solidFill>
                <a:srgbClr val="FF0000"/>
              </a:solidFill>
              <a:latin typeface="Meiryo UI" pitchFamily="50" charset="-128"/>
              <a:ea typeface="Meiryo UI" pitchFamily="50" charset="-128"/>
              <a:cs typeface="Meiryo UI" pitchFamily="50" charset="-128"/>
            </a:endParaRPr>
          </a:p>
          <a:p>
            <a:pPr marL="180975" indent="-180975" algn="l">
              <a:spcBef>
                <a:spcPct val="50000"/>
              </a:spcBef>
            </a:pPr>
            <a:r>
              <a:rPr lang="ja-JP" altLang="en-US" sz="1200" dirty="0">
                <a:latin typeface="Meiryo UI" pitchFamily="50" charset="-128"/>
                <a:ea typeface="Meiryo UI" pitchFamily="50" charset="-128"/>
                <a:cs typeface="Meiryo UI" pitchFamily="50" charset="-128"/>
              </a:rPr>
              <a:t>　・</a:t>
            </a:r>
            <a:r>
              <a:rPr lang="en-US" altLang="ja-JP" sz="1200" dirty="0">
                <a:latin typeface="Meiryo UI" pitchFamily="50" charset="-128"/>
                <a:ea typeface="Meiryo UI" pitchFamily="50" charset="-128"/>
                <a:cs typeface="Meiryo UI" pitchFamily="50" charset="-128"/>
              </a:rPr>
              <a:t>GAKUEN EX</a:t>
            </a:r>
            <a:r>
              <a:rPr lang="ja-JP" altLang="en-US" sz="1200" dirty="0">
                <a:latin typeface="Meiryo UI" pitchFamily="50" charset="-128"/>
                <a:ea typeface="Meiryo UI" pitchFamily="50" charset="-128"/>
                <a:cs typeface="Meiryo UI" pitchFamily="50" charset="-128"/>
              </a:rPr>
              <a:t>教務の「証明書文面設定」機能で自由に証明書</a:t>
            </a:r>
            <a:r>
              <a:rPr lang="ja-JP" altLang="en-US" sz="1200" dirty="0" smtClean="0">
                <a:latin typeface="Meiryo UI" pitchFamily="50" charset="-128"/>
                <a:ea typeface="Meiryo UI" pitchFamily="50" charset="-128"/>
                <a:cs typeface="Meiryo UI" pitchFamily="50" charset="-128"/>
              </a:rPr>
              <a:t>の追加</a:t>
            </a:r>
            <a:r>
              <a:rPr lang="ja-JP" altLang="en-US" sz="1200" dirty="0">
                <a:latin typeface="Meiryo UI" pitchFamily="50" charset="-128"/>
                <a:ea typeface="Meiryo UI" pitchFamily="50" charset="-128"/>
                <a:cs typeface="Meiryo UI" pitchFamily="50" charset="-128"/>
              </a:rPr>
              <a:t>や文面変更ができます。</a:t>
            </a:r>
          </a:p>
          <a:p>
            <a:pPr marL="180975" indent="-180975" algn="l">
              <a:spcBef>
                <a:spcPct val="50000"/>
              </a:spcBef>
            </a:pPr>
            <a:r>
              <a:rPr lang="ja-JP" altLang="en-US" sz="1200" dirty="0">
                <a:latin typeface="Meiryo UI" pitchFamily="50" charset="-128"/>
                <a:ea typeface="Meiryo UI" pitchFamily="50" charset="-128"/>
                <a:cs typeface="Meiryo UI" pitchFamily="50" charset="-128"/>
              </a:rPr>
              <a:t>　・自動証明書発行機の管理端末も</a:t>
            </a:r>
            <a:r>
              <a:rPr lang="en-US" altLang="ja-JP" sz="1200" dirty="0">
                <a:latin typeface="Meiryo UI" pitchFamily="50" charset="-128"/>
                <a:ea typeface="Meiryo UI" pitchFamily="50" charset="-128"/>
                <a:cs typeface="Meiryo UI" pitchFamily="50" charset="-128"/>
              </a:rPr>
              <a:t>GAKUEN</a:t>
            </a:r>
            <a:r>
              <a:rPr lang="ja-JP" altLang="en-US" sz="1200" dirty="0">
                <a:latin typeface="Meiryo UI" pitchFamily="50" charset="-128"/>
                <a:ea typeface="Meiryo UI" pitchFamily="50" charset="-128"/>
                <a:cs typeface="Meiryo UI" pitchFamily="50" charset="-128"/>
              </a:rPr>
              <a:t>用と共有できます。</a:t>
            </a:r>
          </a:p>
        </p:txBody>
      </p:sp>
      <p:sp>
        <p:nvSpPr>
          <p:cNvPr id="70666" name="Text Box 25"/>
          <p:cNvSpPr txBox="1">
            <a:spLocks noChangeArrowheads="1"/>
          </p:cNvSpPr>
          <p:nvPr/>
        </p:nvSpPr>
        <p:spPr bwMode="auto">
          <a:xfrm>
            <a:off x="6824663" y="4899021"/>
            <a:ext cx="2574925" cy="276999"/>
          </a:xfrm>
          <a:prstGeom prst="rect">
            <a:avLst/>
          </a:prstGeom>
          <a:solidFill>
            <a:schemeClr val="accent1"/>
          </a:solidFill>
          <a:ln w="25400">
            <a:noFill/>
            <a:prstDash val="sysDot"/>
            <a:miter lim="800000"/>
            <a:headEnd/>
            <a:tailEnd/>
          </a:ln>
        </p:spPr>
        <p:txBody>
          <a:bodyPr>
            <a:spAutoFit/>
          </a:bodyPr>
          <a:lstStyle/>
          <a:p>
            <a:pPr algn="ctr">
              <a:spcBef>
                <a:spcPct val="50000"/>
              </a:spcBef>
            </a:pPr>
            <a:r>
              <a:rPr lang="ja-JP" altLang="en-US" sz="1200" dirty="0" smtClean="0">
                <a:latin typeface="Meiryo UI" pitchFamily="50" charset="-128"/>
                <a:ea typeface="Meiryo UI" pitchFamily="50" charset="-128"/>
                <a:cs typeface="Meiryo UI" pitchFamily="50" charset="-128"/>
              </a:rPr>
              <a:t>複数キャンパスでの運用も可能</a:t>
            </a:r>
            <a:endParaRPr lang="ja-JP" altLang="en-US" sz="1200" dirty="0">
              <a:latin typeface="Meiryo UI" pitchFamily="50" charset="-128"/>
              <a:ea typeface="Meiryo UI" pitchFamily="50" charset="-128"/>
              <a:cs typeface="Meiryo UI" pitchFamily="50" charset="-128"/>
            </a:endParaRPr>
          </a:p>
        </p:txBody>
      </p:sp>
      <p:pic>
        <p:nvPicPr>
          <p:cNvPr id="70667" name="Picture 27" descr="証明書発行機パース図"/>
          <p:cNvPicPr>
            <a:picLocks noChangeAspect="1" noChangeArrowheads="1"/>
          </p:cNvPicPr>
          <p:nvPr/>
        </p:nvPicPr>
        <p:blipFill>
          <a:blip r:embed="rId4" cstate="print"/>
          <a:srcRect/>
          <a:stretch>
            <a:fillRect/>
          </a:stretch>
        </p:blipFill>
        <p:spPr bwMode="auto">
          <a:xfrm>
            <a:off x="7400925" y="1773238"/>
            <a:ext cx="1338263" cy="1727200"/>
          </a:xfrm>
          <a:prstGeom prst="rect">
            <a:avLst/>
          </a:prstGeom>
          <a:noFill/>
          <a:ln w="9525">
            <a:noFill/>
            <a:miter lim="800000"/>
            <a:headEnd/>
            <a:tailEnd/>
          </a:ln>
        </p:spPr>
      </p:pic>
      <p:sp>
        <p:nvSpPr>
          <p:cNvPr id="70668" name="Rectangle 4"/>
          <p:cNvSpPr>
            <a:spLocks noChangeArrowheads="1"/>
          </p:cNvSpPr>
          <p:nvPr/>
        </p:nvSpPr>
        <p:spPr bwMode="auto">
          <a:xfrm>
            <a:off x="128588" y="981075"/>
            <a:ext cx="1804987" cy="338137"/>
          </a:xfrm>
          <a:prstGeom prst="rect">
            <a:avLst/>
          </a:prstGeom>
          <a:noFill/>
          <a:ln w="9525">
            <a:noFill/>
            <a:miter lim="800000"/>
            <a:headEnd/>
            <a:tailEnd/>
          </a:ln>
        </p:spPr>
        <p:txBody>
          <a:bodyPr>
            <a:spAutoFit/>
          </a:bodyPr>
          <a:lstStyle/>
          <a:p>
            <a:pPr algn="l"/>
            <a:r>
              <a:rPr lang="ja-JP" altLang="en-US" sz="1600" dirty="0">
                <a:latin typeface="Meiryo UI" panose="020B0604030504040204" pitchFamily="50" charset="-128"/>
                <a:ea typeface="Meiryo UI" panose="020B0604030504040204" pitchFamily="50" charset="-128"/>
                <a:cs typeface="Meiryo UI" panose="020B0604030504040204" pitchFamily="50" charset="-128"/>
              </a:rPr>
              <a:t>＜システム構成＞</a:t>
            </a:r>
          </a:p>
        </p:txBody>
      </p:sp>
      <p:pic>
        <p:nvPicPr>
          <p:cNvPr id="70669" name="Picture 14" descr="j0433941"/>
          <p:cNvPicPr>
            <a:picLocks noChangeAspect="1" noChangeArrowheads="1"/>
          </p:cNvPicPr>
          <p:nvPr/>
        </p:nvPicPr>
        <p:blipFill>
          <a:blip r:embed="rId5" cstate="print"/>
          <a:srcRect/>
          <a:stretch>
            <a:fillRect/>
          </a:stretch>
        </p:blipFill>
        <p:spPr bwMode="auto">
          <a:xfrm>
            <a:off x="630238" y="1636713"/>
            <a:ext cx="1336675" cy="1336675"/>
          </a:xfrm>
          <a:prstGeom prst="rect">
            <a:avLst/>
          </a:prstGeom>
          <a:noFill/>
          <a:ln w="9525">
            <a:noFill/>
            <a:miter lim="800000"/>
            <a:headEnd/>
            <a:tailEnd/>
          </a:ln>
        </p:spPr>
      </p:pic>
      <p:pic>
        <p:nvPicPr>
          <p:cNvPr id="70670" name="Picture 83"/>
          <p:cNvPicPr>
            <a:picLocks noChangeAspect="1" noChangeArrowheads="1"/>
          </p:cNvPicPr>
          <p:nvPr/>
        </p:nvPicPr>
        <p:blipFill>
          <a:blip r:embed="rId6" cstate="print"/>
          <a:srcRect/>
          <a:stretch>
            <a:fillRect/>
          </a:stretch>
        </p:blipFill>
        <p:spPr bwMode="auto">
          <a:xfrm>
            <a:off x="3317875" y="5441950"/>
            <a:ext cx="2060575" cy="679450"/>
          </a:xfrm>
          <a:prstGeom prst="rect">
            <a:avLst/>
          </a:prstGeom>
          <a:noFill/>
          <a:ln w="9525">
            <a:noFill/>
            <a:miter lim="800000"/>
            <a:headEnd/>
            <a:tailEnd/>
          </a:ln>
        </p:spPr>
      </p:pic>
      <p:pic>
        <p:nvPicPr>
          <p:cNvPr id="70671" name="Picture 27" descr="証明書発行機パース図"/>
          <p:cNvPicPr>
            <a:picLocks noChangeAspect="1" noChangeArrowheads="1"/>
          </p:cNvPicPr>
          <p:nvPr/>
        </p:nvPicPr>
        <p:blipFill>
          <a:blip r:embed="rId7" cstate="print"/>
          <a:srcRect/>
          <a:stretch>
            <a:fillRect/>
          </a:stretch>
        </p:blipFill>
        <p:spPr bwMode="auto">
          <a:xfrm>
            <a:off x="8507413" y="5275263"/>
            <a:ext cx="822325" cy="1062037"/>
          </a:xfrm>
          <a:prstGeom prst="rect">
            <a:avLst/>
          </a:prstGeom>
          <a:noFill/>
          <a:ln w="9525">
            <a:noFill/>
            <a:miter lim="800000"/>
            <a:headEnd/>
            <a:tailEnd/>
          </a:ln>
        </p:spPr>
      </p:pic>
      <p:pic>
        <p:nvPicPr>
          <p:cNvPr id="70672" name="Picture 27" descr="証明書発行機パース図"/>
          <p:cNvPicPr>
            <a:picLocks noChangeAspect="1" noChangeArrowheads="1"/>
          </p:cNvPicPr>
          <p:nvPr/>
        </p:nvPicPr>
        <p:blipFill>
          <a:blip r:embed="rId7" cstate="print"/>
          <a:srcRect/>
          <a:stretch>
            <a:fillRect/>
          </a:stretch>
        </p:blipFill>
        <p:spPr bwMode="auto">
          <a:xfrm>
            <a:off x="6862763" y="5275263"/>
            <a:ext cx="822325" cy="1062037"/>
          </a:xfrm>
          <a:prstGeom prst="rect">
            <a:avLst/>
          </a:prstGeom>
          <a:noFill/>
          <a:ln w="9525">
            <a:noFill/>
            <a:miter lim="800000"/>
            <a:headEnd/>
            <a:tailEnd/>
          </a:ln>
        </p:spPr>
      </p:pic>
      <p:grpSp>
        <p:nvGrpSpPr>
          <p:cNvPr id="2" name="グループ化 35"/>
          <p:cNvGrpSpPr>
            <a:grpSpLocks/>
          </p:cNvGrpSpPr>
          <p:nvPr/>
        </p:nvGrpSpPr>
        <p:grpSpPr bwMode="auto">
          <a:xfrm>
            <a:off x="3494088" y="1500188"/>
            <a:ext cx="1841500" cy="1841500"/>
            <a:chOff x="3871119" y="3599957"/>
            <a:chExt cx="1842567" cy="1842567"/>
          </a:xfrm>
        </p:grpSpPr>
        <p:pic>
          <p:nvPicPr>
            <p:cNvPr id="70683" name="図 33" descr="059.png"/>
            <p:cNvPicPr>
              <a:picLocks noChangeAspect="1"/>
            </p:cNvPicPr>
            <p:nvPr/>
          </p:nvPicPr>
          <p:blipFill>
            <a:blip r:embed="rId8" cstate="print"/>
            <a:srcRect/>
            <a:stretch>
              <a:fillRect/>
            </a:stretch>
          </p:blipFill>
          <p:spPr bwMode="auto">
            <a:xfrm>
              <a:off x="3871119" y="3599957"/>
              <a:ext cx="1842567" cy="1842567"/>
            </a:xfrm>
            <a:prstGeom prst="rect">
              <a:avLst/>
            </a:prstGeom>
            <a:noFill/>
            <a:ln w="9525">
              <a:noFill/>
              <a:miter lim="800000"/>
              <a:headEnd/>
              <a:tailEnd/>
            </a:ln>
          </p:spPr>
        </p:pic>
        <p:pic>
          <p:nvPicPr>
            <p:cNvPr id="70684" name="図 34" descr="school.gif"/>
            <p:cNvPicPr>
              <a:picLocks noChangeAspect="1"/>
            </p:cNvPicPr>
            <p:nvPr/>
          </p:nvPicPr>
          <p:blipFill>
            <a:blip r:embed="rId9" cstate="print"/>
            <a:srcRect/>
            <a:stretch>
              <a:fillRect/>
            </a:stretch>
          </p:blipFill>
          <p:spPr bwMode="auto">
            <a:xfrm>
              <a:off x="4252913" y="4054475"/>
              <a:ext cx="1085850" cy="1085850"/>
            </a:xfrm>
            <a:prstGeom prst="rect">
              <a:avLst/>
            </a:prstGeom>
            <a:noFill/>
            <a:ln w="9525">
              <a:noFill/>
              <a:miter lim="800000"/>
              <a:headEnd/>
              <a:tailEnd/>
            </a:ln>
          </p:spPr>
        </p:pic>
      </p:grpSp>
      <p:sp>
        <p:nvSpPr>
          <p:cNvPr id="70674" name="四角形吹き出し 36"/>
          <p:cNvSpPr>
            <a:spLocks noChangeArrowheads="1"/>
          </p:cNvSpPr>
          <p:nvPr/>
        </p:nvSpPr>
        <p:spPr bwMode="auto">
          <a:xfrm>
            <a:off x="128588" y="3716338"/>
            <a:ext cx="2962275" cy="2520950"/>
          </a:xfrm>
          <a:prstGeom prst="wedgeRectCallout">
            <a:avLst>
              <a:gd name="adj1" fmla="val -2231"/>
              <a:gd name="adj2" fmla="val -79963"/>
            </a:avLst>
          </a:prstGeom>
          <a:noFill/>
          <a:ln w="25400" algn="ctr">
            <a:solidFill>
              <a:schemeClr val="tx1"/>
            </a:solidFill>
            <a:round/>
            <a:headEnd/>
            <a:tailEnd/>
          </a:ln>
        </p:spPr>
        <p:txBody>
          <a:bodyPr wrap="none" lIns="90000" tIns="46800" rIns="90000" bIns="46800"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0675" name="正方形/長方形 37"/>
          <p:cNvSpPr>
            <a:spLocks noChangeArrowheads="1"/>
          </p:cNvSpPr>
          <p:nvPr/>
        </p:nvSpPr>
        <p:spPr bwMode="auto">
          <a:xfrm>
            <a:off x="201613" y="5275263"/>
            <a:ext cx="2806700" cy="830262"/>
          </a:xfrm>
          <a:prstGeom prst="rect">
            <a:avLst/>
          </a:prstGeom>
          <a:solidFill>
            <a:schemeClr val="accent1"/>
          </a:solidFill>
          <a:ln w="9525">
            <a:noFill/>
            <a:miter lim="800000"/>
            <a:headEnd/>
            <a:tailEnd/>
          </a:ln>
        </p:spPr>
        <p:txBody>
          <a:bodyPr>
            <a:spAutoFit/>
          </a:bodyPr>
          <a:lstStyle/>
          <a:p>
            <a:pPr algn="l"/>
            <a:r>
              <a:rPr lang="en-US" altLang="ja-JP" sz="1200" dirty="0" smtClean="0">
                <a:latin typeface="Meiryo UI" pitchFamily="50" charset="-128"/>
                <a:ea typeface="Meiryo UI" pitchFamily="50" charset="-128"/>
                <a:cs typeface="Meiryo UI" pitchFamily="50" charset="-128"/>
              </a:rPr>
              <a:t>GAKUEN</a:t>
            </a:r>
            <a:r>
              <a:rPr lang="ja-JP" altLang="en-US" sz="1200" dirty="0" smtClean="0">
                <a:latin typeface="Meiryo UI" pitchFamily="50" charset="-128"/>
                <a:ea typeface="Meiryo UI" pitchFamily="50" charset="-128"/>
                <a:cs typeface="Meiryo UI" pitchFamily="50" charset="-128"/>
              </a:rPr>
              <a:t>クライアント</a:t>
            </a:r>
            <a:r>
              <a:rPr lang="ja-JP" altLang="en-US" sz="1200" dirty="0">
                <a:latin typeface="Meiryo UI" pitchFamily="50" charset="-128"/>
                <a:ea typeface="Meiryo UI" pitchFamily="50" charset="-128"/>
                <a:cs typeface="Meiryo UI" pitchFamily="50" charset="-128"/>
              </a:rPr>
              <a:t>ＰＣで管理端末機能が操作できます！</a:t>
            </a:r>
            <a:endParaRPr lang="en-US" altLang="ja-JP" sz="1200" dirty="0">
              <a:latin typeface="Meiryo UI" pitchFamily="50" charset="-128"/>
              <a:ea typeface="Meiryo UI" pitchFamily="50" charset="-128"/>
              <a:cs typeface="Meiryo UI" pitchFamily="50" charset="-128"/>
            </a:endParaRPr>
          </a:p>
          <a:p>
            <a:pPr algn="l"/>
            <a:r>
              <a:rPr lang="ja-JP" altLang="en-US" sz="1200" dirty="0">
                <a:latin typeface="Meiryo UI" pitchFamily="50" charset="-128"/>
                <a:ea typeface="Meiryo UI" pitchFamily="50" charset="-128"/>
                <a:cs typeface="Meiryo UI" pitchFamily="50" charset="-128"/>
              </a:rPr>
              <a:t>（管理専用ＰＣであれば発行機リアルタイムアラーム機能も搭載可能です）</a:t>
            </a:r>
          </a:p>
        </p:txBody>
      </p:sp>
      <p:sp>
        <p:nvSpPr>
          <p:cNvPr id="70676" name="Text Box 15"/>
          <p:cNvSpPr txBox="1">
            <a:spLocks noChangeArrowheads="1"/>
          </p:cNvSpPr>
          <p:nvPr/>
        </p:nvSpPr>
        <p:spPr bwMode="auto">
          <a:xfrm>
            <a:off x="3317875" y="5130800"/>
            <a:ext cx="2338388" cy="311150"/>
          </a:xfrm>
          <a:prstGeom prst="rect">
            <a:avLst/>
          </a:prstGeom>
          <a:solidFill>
            <a:srgbClr val="FFFF99"/>
          </a:solidFill>
          <a:ln w="9525">
            <a:noFill/>
            <a:miter lim="800000"/>
            <a:headEnd/>
            <a:tailEnd/>
          </a:ln>
        </p:spPr>
        <p:txBody>
          <a:bodyPr lIns="90000" tIns="46800" rIns="90000" bIns="46800">
            <a:spAutoFit/>
          </a:bodyPr>
          <a:lstStyle/>
          <a:p>
            <a:pPr algn="l">
              <a:spcBef>
                <a:spcPct val="50000"/>
              </a:spcBef>
            </a:pPr>
            <a:r>
              <a:rPr lang="en-US" altLang="ja-JP" sz="1400">
                <a:latin typeface="Meiryo UI" pitchFamily="50" charset="-128"/>
                <a:ea typeface="Meiryo UI" pitchFamily="50" charset="-128"/>
                <a:cs typeface="Meiryo UI" pitchFamily="50" charset="-128"/>
              </a:rPr>
              <a:t>GAKUEN</a:t>
            </a:r>
            <a:r>
              <a:rPr lang="ja-JP" altLang="en-US" sz="1400">
                <a:latin typeface="Meiryo UI" pitchFamily="50" charset="-128"/>
                <a:ea typeface="Meiryo UI" pitchFamily="50" charset="-128"/>
                <a:cs typeface="Meiryo UI" pitchFamily="50" charset="-128"/>
              </a:rPr>
              <a:t>・</a:t>
            </a:r>
            <a:r>
              <a:rPr lang="en-US" altLang="ja-JP" sz="1400">
                <a:latin typeface="Meiryo UI" pitchFamily="50" charset="-128"/>
                <a:ea typeface="Meiryo UI" pitchFamily="50" charset="-128"/>
                <a:cs typeface="Meiryo UI" pitchFamily="50" charset="-128"/>
              </a:rPr>
              <a:t>UNIPA</a:t>
            </a:r>
            <a:r>
              <a:rPr lang="ja-JP" altLang="en-US" sz="1400">
                <a:latin typeface="Meiryo UI" pitchFamily="50" charset="-128"/>
                <a:ea typeface="Meiryo UI" pitchFamily="50" charset="-128"/>
                <a:cs typeface="Meiryo UI" pitchFamily="50" charset="-128"/>
              </a:rPr>
              <a:t>　サーバー</a:t>
            </a:r>
          </a:p>
        </p:txBody>
      </p:sp>
      <p:pic>
        <p:nvPicPr>
          <p:cNvPr id="70677" name="Picture 27" descr="証明書発行機パース図"/>
          <p:cNvPicPr>
            <a:picLocks noChangeAspect="1" noChangeArrowheads="1"/>
          </p:cNvPicPr>
          <p:nvPr/>
        </p:nvPicPr>
        <p:blipFill>
          <a:blip r:embed="rId7" cstate="print"/>
          <a:srcRect/>
          <a:stretch>
            <a:fillRect/>
          </a:stretch>
        </p:blipFill>
        <p:spPr bwMode="auto">
          <a:xfrm>
            <a:off x="7685088" y="5473700"/>
            <a:ext cx="822325" cy="1062038"/>
          </a:xfrm>
          <a:prstGeom prst="rect">
            <a:avLst/>
          </a:prstGeom>
          <a:noFill/>
          <a:ln w="9525">
            <a:noFill/>
            <a:miter lim="800000"/>
            <a:headEnd/>
            <a:tailEnd/>
          </a:ln>
        </p:spPr>
      </p:pic>
      <p:sp>
        <p:nvSpPr>
          <p:cNvPr id="70679" name="正方形/長方形 27"/>
          <p:cNvSpPr>
            <a:spLocks noChangeArrowheads="1"/>
          </p:cNvSpPr>
          <p:nvPr/>
        </p:nvSpPr>
        <p:spPr bwMode="auto">
          <a:xfrm>
            <a:off x="6608763" y="1268413"/>
            <a:ext cx="3041650" cy="5230812"/>
          </a:xfrm>
          <a:prstGeom prst="rect">
            <a:avLst/>
          </a:prstGeom>
          <a:noFill/>
          <a:ln w="9525" algn="ctr">
            <a:solidFill>
              <a:schemeClr val="tx1"/>
            </a:solidFill>
            <a:round/>
            <a:headEnd/>
            <a:tailEnd/>
          </a:ln>
        </p:spPr>
        <p:txBody>
          <a:bodyPr wrap="none" lIns="90000" tIns="46800" rIns="90000" bIns="46800"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0680" name="Line 22"/>
          <p:cNvSpPr>
            <a:spLocks noChangeShapeType="1"/>
          </p:cNvSpPr>
          <p:nvPr/>
        </p:nvSpPr>
        <p:spPr bwMode="auto">
          <a:xfrm>
            <a:off x="4403725" y="2952750"/>
            <a:ext cx="0" cy="2230438"/>
          </a:xfrm>
          <a:prstGeom prst="line">
            <a:avLst/>
          </a:prstGeom>
          <a:noFill/>
          <a:ln w="28575">
            <a:solidFill>
              <a:schemeClr val="tx1"/>
            </a:solidFill>
            <a:round/>
            <a:headEnd/>
            <a:tailEnd/>
          </a:ln>
        </p:spPr>
        <p:txBody>
          <a:bodyPr wrap="none" lIns="90000" tIns="46800" rIns="90000" bIns="46800"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0681" name="Line 20"/>
          <p:cNvSpPr>
            <a:spLocks noChangeShapeType="1"/>
          </p:cNvSpPr>
          <p:nvPr/>
        </p:nvSpPr>
        <p:spPr bwMode="auto">
          <a:xfrm>
            <a:off x="2027238" y="2413000"/>
            <a:ext cx="1466850" cy="0"/>
          </a:xfrm>
          <a:prstGeom prst="line">
            <a:avLst/>
          </a:prstGeom>
          <a:noFill/>
          <a:ln w="28575">
            <a:solidFill>
              <a:schemeClr val="tx1"/>
            </a:solidFill>
            <a:round/>
            <a:headEnd/>
            <a:tailEnd/>
          </a:ln>
        </p:spPr>
        <p:txBody>
          <a:bodyPr wrap="none" lIns="90000" tIns="46800" rIns="90000" bIns="46800" anchor="ct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0682" name="Text Box 23"/>
          <p:cNvSpPr txBox="1">
            <a:spLocks noChangeArrowheads="1"/>
          </p:cNvSpPr>
          <p:nvPr/>
        </p:nvSpPr>
        <p:spPr bwMode="auto">
          <a:xfrm>
            <a:off x="6862763" y="1403350"/>
            <a:ext cx="2466975" cy="309563"/>
          </a:xfrm>
          <a:prstGeom prst="rect">
            <a:avLst/>
          </a:prstGeom>
          <a:solidFill>
            <a:srgbClr val="FFFF99"/>
          </a:solidFill>
          <a:ln w="9525">
            <a:noFill/>
            <a:miter lim="800000"/>
            <a:headEnd/>
            <a:tailEnd/>
          </a:ln>
        </p:spPr>
        <p:txBody>
          <a:bodyPr lIns="90000" tIns="46800" rIns="90000" bIns="46800">
            <a:spAutoFit/>
          </a:bodyPr>
          <a:lstStyle/>
          <a:p>
            <a:pPr algn="l">
              <a:spcBef>
                <a:spcPct val="50000"/>
              </a:spcBef>
            </a:pPr>
            <a:r>
              <a:rPr lang="en-US" altLang="ja-JP" sz="1400">
                <a:latin typeface="Meiryo UI" pitchFamily="50" charset="-128"/>
                <a:ea typeface="Meiryo UI" pitchFamily="50" charset="-128"/>
                <a:cs typeface="Meiryo UI" pitchFamily="50" charset="-128"/>
              </a:rPr>
              <a:t>GAKUEN</a:t>
            </a:r>
            <a:r>
              <a:rPr lang="ja-JP" altLang="en-US" sz="1400">
                <a:latin typeface="Meiryo UI" pitchFamily="50" charset="-128"/>
                <a:ea typeface="Meiryo UI" pitchFamily="50" charset="-128"/>
                <a:cs typeface="Meiryo UI" pitchFamily="50" charset="-128"/>
              </a:rPr>
              <a:t>自動証明書発行機</a:t>
            </a:r>
          </a:p>
        </p:txBody>
      </p:sp>
      <p:sp>
        <p:nvSpPr>
          <p:cNvPr id="32" name="タイトル 14"/>
          <p:cNvSpPr txBox="1">
            <a:spLocks/>
          </p:cNvSpPr>
          <p:nvPr/>
        </p:nvSpPr>
        <p:spPr bwMode="auto">
          <a:xfrm>
            <a:off x="581025" y="118872"/>
            <a:ext cx="8229600" cy="392113"/>
          </a:xfrm>
          <a:prstGeom prst="rect">
            <a:avLst/>
          </a:prstGeom>
          <a:noFill/>
          <a:ln>
            <a:noFill/>
          </a:ln>
          <a:extLst/>
        </p:spPr>
        <p:txBody>
          <a:bodyPr/>
          <a:lstStyle>
            <a:lvl1pPr>
              <a:defRPr b="1">
                <a:solidFill>
                  <a:srgbClr val="1700C0"/>
                </a:solidFill>
                <a:latin typeface="Arial" pitchFamily="34" charset="0"/>
                <a:ea typeface="ＭＳ Ｐゴシック" pitchFamily="50" charset="-128"/>
              </a:defRPr>
            </a:lvl1pPr>
            <a:lvl2pPr marL="742950" indent="-285750">
              <a:defRPr b="1">
                <a:solidFill>
                  <a:srgbClr val="1700C0"/>
                </a:solidFill>
                <a:latin typeface="Arial" pitchFamily="34" charset="0"/>
                <a:ea typeface="ＭＳ Ｐゴシック" pitchFamily="50" charset="-128"/>
              </a:defRPr>
            </a:lvl2pPr>
            <a:lvl3pPr marL="1143000" indent="-228600">
              <a:defRPr b="1">
                <a:solidFill>
                  <a:srgbClr val="1700C0"/>
                </a:solidFill>
                <a:latin typeface="Arial" pitchFamily="34" charset="0"/>
                <a:ea typeface="ＭＳ Ｐゴシック" pitchFamily="50" charset="-128"/>
              </a:defRPr>
            </a:lvl3pPr>
            <a:lvl4pPr marL="1600200" indent="-228600">
              <a:defRPr b="1">
                <a:solidFill>
                  <a:srgbClr val="1700C0"/>
                </a:solidFill>
                <a:latin typeface="Arial" pitchFamily="34" charset="0"/>
                <a:ea typeface="ＭＳ Ｐゴシック" pitchFamily="50" charset="-128"/>
              </a:defRPr>
            </a:lvl4pPr>
            <a:lvl5pPr marL="2057400" indent="-228600">
              <a:defRPr b="1">
                <a:solidFill>
                  <a:srgbClr val="1700C0"/>
                </a:solidFill>
                <a:latin typeface="Arial" pitchFamily="34" charset="0"/>
                <a:ea typeface="ＭＳ Ｐゴシック" pitchFamily="50" charset="-128"/>
              </a:defRPr>
            </a:lvl5pPr>
            <a:lvl6pPr marL="2514600" indent="-228600" eaLnBrk="0" fontAlgn="base" hangingPunct="0">
              <a:spcBef>
                <a:spcPct val="0"/>
              </a:spcBef>
              <a:spcAft>
                <a:spcPct val="0"/>
              </a:spcAft>
              <a:defRPr b="1">
                <a:solidFill>
                  <a:srgbClr val="1700C0"/>
                </a:solidFill>
                <a:latin typeface="Arial" pitchFamily="34" charset="0"/>
                <a:ea typeface="ＭＳ Ｐゴシック" pitchFamily="50" charset="-128"/>
              </a:defRPr>
            </a:lvl6pPr>
            <a:lvl7pPr marL="2971800" indent="-228600" eaLnBrk="0" fontAlgn="base" hangingPunct="0">
              <a:spcBef>
                <a:spcPct val="0"/>
              </a:spcBef>
              <a:spcAft>
                <a:spcPct val="0"/>
              </a:spcAft>
              <a:defRPr b="1">
                <a:solidFill>
                  <a:srgbClr val="1700C0"/>
                </a:solidFill>
                <a:latin typeface="Arial" pitchFamily="34" charset="0"/>
                <a:ea typeface="ＭＳ Ｐゴシック" pitchFamily="50" charset="-128"/>
              </a:defRPr>
            </a:lvl7pPr>
            <a:lvl8pPr marL="3429000" indent="-228600" eaLnBrk="0" fontAlgn="base" hangingPunct="0">
              <a:spcBef>
                <a:spcPct val="0"/>
              </a:spcBef>
              <a:spcAft>
                <a:spcPct val="0"/>
              </a:spcAft>
              <a:defRPr b="1">
                <a:solidFill>
                  <a:srgbClr val="1700C0"/>
                </a:solidFill>
                <a:latin typeface="Arial" pitchFamily="34" charset="0"/>
                <a:ea typeface="ＭＳ Ｐゴシック" pitchFamily="50" charset="-128"/>
              </a:defRPr>
            </a:lvl8pPr>
            <a:lvl9pPr marL="3886200" indent="-228600" eaLnBrk="0" fontAlgn="base" hangingPunct="0">
              <a:spcBef>
                <a:spcPct val="0"/>
              </a:spcBef>
              <a:spcAft>
                <a:spcPct val="0"/>
              </a:spcAft>
              <a:defRPr b="1">
                <a:solidFill>
                  <a:srgbClr val="1700C0"/>
                </a:solidFill>
                <a:latin typeface="Arial" pitchFamily="34" charset="0"/>
                <a:ea typeface="ＭＳ Ｐゴシック" pitchFamily="50" charset="-128"/>
              </a:defRPr>
            </a:lvl9pPr>
          </a:lstStyle>
          <a:p>
            <a:pPr algn="l">
              <a:defRPr/>
            </a:pPr>
            <a:r>
              <a:rPr lang="ja-JP" altLang="en-US" sz="2000" dirty="0" smtClean="0">
                <a:solidFill>
                  <a:schemeClr val="bg1"/>
                </a:solidFill>
                <a:latin typeface="Meiryo UI" pitchFamily="50" charset="-128"/>
                <a:ea typeface="Meiryo UI" pitchFamily="50" charset="-128"/>
                <a:cs typeface="Meiryo UI" pitchFamily="50" charset="-128"/>
              </a:rPr>
              <a:t>自動証明書発行機</a:t>
            </a:r>
            <a:endParaRPr lang="ja-JP" altLang="en-US"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anose="020B0604030504040204" pitchFamily="50" charset="-128"/>
            </a:endParaRPr>
          </a:p>
        </p:txBody>
      </p:sp>
    </p:spTree>
    <p:extLst>
      <p:ext uri="{BB962C8B-B14F-4D97-AF65-F5344CB8AC3E}">
        <p14:creationId xmlns="" xmlns:p14="http://schemas.microsoft.com/office/powerpoint/2010/main" val="1277179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088"/>
          <p:cNvSpPr>
            <a:spLocks noChangeArrowheads="1"/>
          </p:cNvSpPr>
          <p:nvPr/>
        </p:nvSpPr>
        <p:spPr bwMode="auto">
          <a:xfrm>
            <a:off x="6523038" y="1000125"/>
            <a:ext cx="3284537" cy="3929063"/>
          </a:xfrm>
          <a:prstGeom prst="roundRect">
            <a:avLst>
              <a:gd name="adj" fmla="val 16667"/>
            </a:avLst>
          </a:prstGeom>
          <a:gradFill rotWithShape="0">
            <a:gsLst>
              <a:gs pos="0">
                <a:srgbClr val="33CCCC"/>
              </a:gs>
              <a:gs pos="100000">
                <a:schemeClr val="bg1"/>
              </a:gs>
            </a:gsLst>
            <a:lin ang="5400000" scaled="1"/>
          </a:gradFill>
          <a:ln w="9525">
            <a:solidFill>
              <a:schemeClr val="tx1"/>
            </a:solidFill>
            <a:round/>
            <a:headEnd/>
            <a:tailEnd/>
          </a:ln>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03" name="AutoShape 2087"/>
          <p:cNvSpPr>
            <a:spLocks noChangeArrowheads="1"/>
          </p:cNvSpPr>
          <p:nvPr/>
        </p:nvSpPr>
        <p:spPr bwMode="auto">
          <a:xfrm>
            <a:off x="2146300" y="1000125"/>
            <a:ext cx="4210050" cy="3838575"/>
          </a:xfrm>
          <a:prstGeom prst="roundRect">
            <a:avLst>
              <a:gd name="adj" fmla="val 16667"/>
            </a:avLst>
          </a:prstGeom>
          <a:gradFill rotWithShape="0">
            <a:gsLst>
              <a:gs pos="0">
                <a:srgbClr val="33CCCC"/>
              </a:gs>
              <a:gs pos="100000">
                <a:schemeClr val="bg1"/>
              </a:gs>
            </a:gsLst>
            <a:lin ang="5400000" scaled="1"/>
          </a:gradFill>
          <a:ln w="9525">
            <a:solidFill>
              <a:schemeClr val="tx1"/>
            </a:solidFill>
            <a:round/>
            <a:headEnd/>
            <a:tailEnd/>
          </a:ln>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04" name="AutoShape 2051"/>
          <p:cNvSpPr>
            <a:spLocks noChangeArrowheads="1"/>
          </p:cNvSpPr>
          <p:nvPr/>
        </p:nvSpPr>
        <p:spPr bwMode="auto">
          <a:xfrm>
            <a:off x="2476500" y="1104900"/>
            <a:ext cx="3302000" cy="1711325"/>
          </a:xfrm>
          <a:prstGeom prst="roundRect">
            <a:avLst>
              <a:gd name="adj" fmla="val 16667"/>
            </a:avLst>
          </a:prstGeom>
          <a:solidFill>
            <a:srgbClr val="FFFF99"/>
          </a:solidFill>
          <a:ln w="25400">
            <a:solidFill>
              <a:schemeClr val="bg1"/>
            </a:solidFill>
            <a:round/>
            <a:headEnd/>
            <a:tailEnd/>
          </a:ln>
          <a:effectLst>
            <a:outerShdw dist="107763" dir="18900000" algn="ctr" rotWithShape="0">
              <a:schemeClr val="bg2"/>
            </a:outerShdw>
          </a:effectLst>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05" name="AutoShape 2052"/>
          <p:cNvSpPr>
            <a:spLocks noChangeArrowheads="1"/>
          </p:cNvSpPr>
          <p:nvPr/>
        </p:nvSpPr>
        <p:spPr bwMode="auto">
          <a:xfrm>
            <a:off x="6686550" y="1104900"/>
            <a:ext cx="2971800" cy="1635125"/>
          </a:xfrm>
          <a:prstGeom prst="roundRect">
            <a:avLst>
              <a:gd name="adj" fmla="val 16667"/>
            </a:avLst>
          </a:prstGeom>
          <a:solidFill>
            <a:srgbClr val="FFFF99"/>
          </a:solidFill>
          <a:ln w="25400">
            <a:solidFill>
              <a:schemeClr val="bg1"/>
            </a:solidFill>
            <a:round/>
            <a:headEnd/>
            <a:tailEnd/>
          </a:ln>
          <a:effectLst>
            <a:outerShdw dist="107763" dir="18900000" algn="ctr" rotWithShape="0">
              <a:schemeClr val="bg2"/>
            </a:outerShdw>
          </a:effectLst>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06" name="Text Box 2053"/>
          <p:cNvSpPr txBox="1">
            <a:spLocks noChangeArrowheads="1"/>
          </p:cNvSpPr>
          <p:nvPr/>
        </p:nvSpPr>
        <p:spPr bwMode="auto">
          <a:xfrm>
            <a:off x="2971800" y="1181100"/>
            <a:ext cx="2228850" cy="457200"/>
          </a:xfrm>
          <a:prstGeom prst="rect">
            <a:avLst/>
          </a:prstGeom>
          <a:noFill/>
          <a:ln w="9525">
            <a:noFill/>
            <a:miter lim="800000"/>
            <a:headEnd/>
            <a:tailEnd/>
          </a:ln>
        </p:spPr>
        <p:txBody>
          <a:bodyPr>
            <a:spAutoFit/>
          </a:bodyPr>
          <a:lstStyle/>
          <a:p>
            <a:pPr algn="ctr">
              <a:spcBef>
                <a:spcPct val="50000"/>
              </a:spcBef>
            </a:pPr>
            <a:r>
              <a:rPr lang="ja-JP" altLang="en-US">
                <a:latin typeface="Meiryo UI" panose="020B0604030504040204" pitchFamily="50" charset="-128"/>
                <a:ea typeface="Meiryo UI" panose="020B0604030504040204" pitchFamily="50" charset="-128"/>
                <a:cs typeface="Meiryo UI" panose="020B0604030504040204" pitchFamily="50" charset="-128"/>
              </a:rPr>
              <a:t>経理システム</a:t>
            </a:r>
          </a:p>
        </p:txBody>
      </p:sp>
      <p:sp>
        <p:nvSpPr>
          <p:cNvPr id="76807" name="Text Box 2054"/>
          <p:cNvSpPr txBox="1">
            <a:spLocks noChangeArrowheads="1"/>
          </p:cNvSpPr>
          <p:nvPr/>
        </p:nvSpPr>
        <p:spPr bwMode="auto">
          <a:xfrm>
            <a:off x="7059613" y="1125538"/>
            <a:ext cx="2228850" cy="457200"/>
          </a:xfrm>
          <a:prstGeom prst="rect">
            <a:avLst/>
          </a:prstGeom>
          <a:noFill/>
          <a:ln w="9525">
            <a:noFill/>
            <a:miter lim="800000"/>
            <a:headEnd/>
            <a:tailEnd/>
          </a:ln>
        </p:spPr>
        <p:txBody>
          <a:bodyPr>
            <a:spAutoFit/>
          </a:bodyPr>
          <a:lstStyle/>
          <a:p>
            <a:pPr algn="ctr">
              <a:spcBef>
                <a:spcPct val="50000"/>
              </a:spcBef>
            </a:pPr>
            <a:r>
              <a:rPr lang="ja-JP" altLang="en-US">
                <a:latin typeface="Meiryo UI" panose="020B0604030504040204" pitchFamily="50" charset="-128"/>
                <a:ea typeface="Meiryo UI" panose="020B0604030504040204" pitchFamily="50" charset="-128"/>
                <a:cs typeface="Meiryo UI" panose="020B0604030504040204" pitchFamily="50" charset="-128"/>
              </a:rPr>
              <a:t>管財システム</a:t>
            </a:r>
          </a:p>
        </p:txBody>
      </p:sp>
      <p:sp>
        <p:nvSpPr>
          <p:cNvPr id="76808" name="AutoShape 2056"/>
          <p:cNvSpPr>
            <a:spLocks noChangeArrowheads="1"/>
          </p:cNvSpPr>
          <p:nvPr/>
        </p:nvSpPr>
        <p:spPr bwMode="auto">
          <a:xfrm>
            <a:off x="2559050" y="3203575"/>
            <a:ext cx="1898650" cy="1524000"/>
          </a:xfrm>
          <a:prstGeom prst="roundRect">
            <a:avLst>
              <a:gd name="adj" fmla="val 16667"/>
            </a:avLst>
          </a:prstGeom>
          <a:solidFill>
            <a:srgbClr val="FF99CC"/>
          </a:solidFill>
          <a:ln w="25400">
            <a:solidFill>
              <a:schemeClr val="bg1"/>
            </a:solidFill>
            <a:round/>
            <a:headEnd/>
            <a:tailEnd/>
          </a:ln>
          <a:effectLst>
            <a:outerShdw dist="107763" dir="18900000" algn="ctr" rotWithShape="0">
              <a:schemeClr val="bg2"/>
            </a:outerShdw>
          </a:effectLst>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09" name="AutoShape 2057"/>
          <p:cNvSpPr>
            <a:spLocks noChangeArrowheads="1"/>
          </p:cNvSpPr>
          <p:nvPr/>
        </p:nvSpPr>
        <p:spPr bwMode="auto">
          <a:xfrm>
            <a:off x="4656138" y="3127375"/>
            <a:ext cx="1568450" cy="1524000"/>
          </a:xfrm>
          <a:prstGeom prst="roundRect">
            <a:avLst>
              <a:gd name="adj" fmla="val 16667"/>
            </a:avLst>
          </a:prstGeom>
          <a:solidFill>
            <a:srgbClr val="FF99CC"/>
          </a:solidFill>
          <a:ln w="25400">
            <a:solidFill>
              <a:schemeClr val="bg1"/>
            </a:solidFill>
            <a:round/>
            <a:headEnd/>
            <a:tailEnd/>
          </a:ln>
          <a:effectLst>
            <a:outerShdw dist="107763" dir="18900000" algn="ctr" rotWithShape="0">
              <a:schemeClr val="bg2"/>
            </a:outerShdw>
          </a:effectLst>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10" name="Text Box 2058"/>
          <p:cNvSpPr txBox="1">
            <a:spLocks noChangeArrowheads="1"/>
          </p:cNvSpPr>
          <p:nvPr/>
        </p:nvSpPr>
        <p:spPr bwMode="auto">
          <a:xfrm>
            <a:off x="2679700" y="3298825"/>
            <a:ext cx="1733550" cy="304800"/>
          </a:xfrm>
          <a:prstGeom prst="rect">
            <a:avLst/>
          </a:prstGeom>
          <a:noFill/>
          <a:ln w="9525">
            <a:noFill/>
            <a:miter lim="800000"/>
            <a:headEnd/>
            <a:tailEnd/>
          </a:ln>
        </p:spPr>
        <p:txBody>
          <a:bodyPr>
            <a:spAutoFit/>
          </a:bodyPr>
          <a:lstStyle/>
          <a:p>
            <a:pPr algn="ctr">
              <a:spcBef>
                <a:spcPct val="5000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予算編成</a:t>
            </a:r>
          </a:p>
        </p:txBody>
      </p:sp>
      <p:sp>
        <p:nvSpPr>
          <p:cNvPr id="76811" name="AutoShape 2060"/>
          <p:cNvSpPr>
            <a:spLocks noChangeArrowheads="1"/>
          </p:cNvSpPr>
          <p:nvPr/>
        </p:nvSpPr>
        <p:spPr bwMode="auto">
          <a:xfrm>
            <a:off x="7677150" y="3238500"/>
            <a:ext cx="1568450" cy="1524000"/>
          </a:xfrm>
          <a:prstGeom prst="roundRect">
            <a:avLst>
              <a:gd name="adj" fmla="val 16667"/>
            </a:avLst>
          </a:prstGeom>
          <a:solidFill>
            <a:srgbClr val="99CC00"/>
          </a:solidFill>
          <a:ln w="25400">
            <a:solidFill>
              <a:schemeClr val="bg1"/>
            </a:solidFill>
            <a:round/>
            <a:headEnd/>
            <a:tailEnd/>
          </a:ln>
          <a:effectLst>
            <a:outerShdw dist="107763" dir="18900000" algn="ctr" rotWithShape="0">
              <a:schemeClr val="bg2"/>
            </a:outerShdw>
          </a:effectLst>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12" name="Text Box 2063"/>
          <p:cNvSpPr txBox="1">
            <a:spLocks noChangeArrowheads="1"/>
          </p:cNvSpPr>
          <p:nvPr/>
        </p:nvSpPr>
        <p:spPr bwMode="auto">
          <a:xfrm>
            <a:off x="4697413" y="3552825"/>
            <a:ext cx="1485900" cy="1016000"/>
          </a:xfrm>
          <a:prstGeom prst="rect">
            <a:avLst/>
          </a:prstGeom>
          <a:noFill/>
          <a:ln w="9525">
            <a:noFill/>
            <a:miter lim="800000"/>
            <a:headEnd/>
            <a:tailEnd/>
          </a:ln>
        </p:spPr>
        <p:txBody>
          <a:bodyPr>
            <a:spAutoFit/>
          </a:bodyPr>
          <a:lstStyle/>
          <a:p>
            <a:pPr algn="l">
              <a:spcBef>
                <a:spcPct val="5000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科研費や受託資金などの管理を研究課題、研究者別で予実管理できるシステムです。</a:t>
            </a:r>
          </a:p>
        </p:txBody>
      </p:sp>
      <p:sp>
        <p:nvSpPr>
          <p:cNvPr id="76813" name="Text Box 2064"/>
          <p:cNvSpPr txBox="1">
            <a:spLocks noChangeArrowheads="1"/>
          </p:cNvSpPr>
          <p:nvPr/>
        </p:nvSpPr>
        <p:spPr bwMode="auto">
          <a:xfrm>
            <a:off x="2589213" y="3597275"/>
            <a:ext cx="1816100" cy="830263"/>
          </a:xfrm>
          <a:prstGeom prst="rect">
            <a:avLst/>
          </a:prstGeom>
          <a:noFill/>
          <a:ln w="9525">
            <a:noFill/>
            <a:miter lim="800000"/>
            <a:headEnd/>
            <a:tailEnd/>
          </a:ln>
        </p:spPr>
        <p:txBody>
          <a:bodyPr>
            <a:spAutoFit/>
          </a:bodyPr>
          <a:lstStyle/>
          <a:p>
            <a:pPr algn="l">
              <a:spcBef>
                <a:spcPct val="5000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各部署からの予算申請や執行申請を行い、予実管理を行うことで、コスト意識強化を図るシステムです。</a:t>
            </a:r>
          </a:p>
        </p:txBody>
      </p:sp>
      <p:sp>
        <p:nvSpPr>
          <p:cNvPr id="76814" name="Text Box 2065"/>
          <p:cNvSpPr txBox="1">
            <a:spLocks noChangeArrowheads="1"/>
          </p:cNvSpPr>
          <p:nvPr/>
        </p:nvSpPr>
        <p:spPr bwMode="auto">
          <a:xfrm>
            <a:off x="7759700" y="3654425"/>
            <a:ext cx="1485900" cy="1016000"/>
          </a:xfrm>
          <a:prstGeom prst="rect">
            <a:avLst/>
          </a:prstGeom>
          <a:noFill/>
          <a:ln w="9525">
            <a:noFill/>
            <a:miter lim="800000"/>
            <a:headEnd/>
            <a:tailEnd/>
          </a:ln>
        </p:spPr>
        <p:txBody>
          <a:bodyPr>
            <a:spAutoFit/>
          </a:bodyPr>
          <a:lstStyle/>
          <a:p>
            <a:pPr algn="l">
              <a:spcBef>
                <a:spcPct val="5000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調達物品の管理、注文書作成や検収など調達業務の効率化を支援するシステムです。</a:t>
            </a:r>
          </a:p>
        </p:txBody>
      </p:sp>
      <p:sp>
        <p:nvSpPr>
          <p:cNvPr id="76815" name="Text Box 2066"/>
          <p:cNvSpPr txBox="1">
            <a:spLocks noChangeArrowheads="1"/>
          </p:cNvSpPr>
          <p:nvPr/>
        </p:nvSpPr>
        <p:spPr bwMode="auto">
          <a:xfrm>
            <a:off x="2806700" y="1638300"/>
            <a:ext cx="2559050" cy="830263"/>
          </a:xfrm>
          <a:prstGeom prst="rect">
            <a:avLst/>
          </a:prstGeom>
          <a:noFill/>
          <a:ln w="9525">
            <a:noFill/>
            <a:miter lim="800000"/>
            <a:headEnd/>
            <a:tailEnd/>
          </a:ln>
        </p:spPr>
        <p:txBody>
          <a:bodyPr>
            <a:spAutoFit/>
          </a:bodyPr>
          <a:lstStyle/>
          <a:p>
            <a:pPr algn="l">
              <a:spcBef>
                <a:spcPct val="5000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仕訳処理、請求処理、日計表作成などの日次業務から月次業務、決算まで</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をサポート</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。学校法人会計基準に準拠した経理システムです。</a:t>
            </a:r>
          </a:p>
        </p:txBody>
      </p:sp>
      <p:sp>
        <p:nvSpPr>
          <p:cNvPr id="76816" name="Text Box 2067"/>
          <p:cNvSpPr txBox="1">
            <a:spLocks noChangeArrowheads="1"/>
          </p:cNvSpPr>
          <p:nvPr/>
        </p:nvSpPr>
        <p:spPr bwMode="auto">
          <a:xfrm>
            <a:off x="6904038" y="1557338"/>
            <a:ext cx="2559050" cy="1014412"/>
          </a:xfrm>
          <a:prstGeom prst="rect">
            <a:avLst/>
          </a:prstGeom>
          <a:noFill/>
          <a:ln w="9525">
            <a:noFill/>
            <a:miter lim="800000"/>
            <a:headEnd/>
            <a:tailEnd/>
          </a:ln>
        </p:spPr>
        <p:txBody>
          <a:bodyPr>
            <a:spAutoFit/>
          </a:bodyPr>
          <a:lstStyle/>
          <a:p>
            <a:pPr algn="l">
              <a:spcBef>
                <a:spcPct val="5000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備品などの現物管理だけではなく、固定資産、リース資産までを含めた学校法人のあらゆる資産を管理できる管財システム。多様な減価償却方法にも対応します。</a:t>
            </a:r>
          </a:p>
        </p:txBody>
      </p:sp>
      <p:sp>
        <p:nvSpPr>
          <p:cNvPr id="76817" name="Line 2069"/>
          <p:cNvSpPr>
            <a:spLocks noChangeShapeType="1"/>
          </p:cNvSpPr>
          <p:nvPr/>
        </p:nvSpPr>
        <p:spPr bwMode="auto">
          <a:xfrm>
            <a:off x="8502650" y="2587625"/>
            <a:ext cx="0" cy="685800"/>
          </a:xfrm>
          <a:prstGeom prst="line">
            <a:avLst/>
          </a:prstGeom>
          <a:noFill/>
          <a:ln w="19050">
            <a:solidFill>
              <a:srgbClr val="FF0000"/>
            </a:solidFill>
            <a:prstDash val="sysDot"/>
            <a:round/>
            <a:headEnd type="triangle" w="med" len="me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18" name="Line 2070"/>
          <p:cNvSpPr>
            <a:spLocks noChangeShapeType="1"/>
          </p:cNvSpPr>
          <p:nvPr/>
        </p:nvSpPr>
        <p:spPr bwMode="auto">
          <a:xfrm>
            <a:off x="5200650" y="2587625"/>
            <a:ext cx="2559050" cy="685800"/>
          </a:xfrm>
          <a:prstGeom prst="line">
            <a:avLst/>
          </a:prstGeom>
          <a:noFill/>
          <a:ln w="19050">
            <a:solidFill>
              <a:srgbClr val="FF0000"/>
            </a:solidFill>
            <a:prstDash val="sysDot"/>
            <a:round/>
            <a:headEnd type="triangle" w="med" len="me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19" name="Line 2071"/>
          <p:cNvSpPr>
            <a:spLocks noChangeShapeType="1"/>
          </p:cNvSpPr>
          <p:nvPr/>
        </p:nvSpPr>
        <p:spPr bwMode="auto">
          <a:xfrm>
            <a:off x="3797300" y="2552700"/>
            <a:ext cx="0" cy="803275"/>
          </a:xfrm>
          <a:prstGeom prst="line">
            <a:avLst/>
          </a:prstGeom>
          <a:noFill/>
          <a:ln w="19050">
            <a:solidFill>
              <a:srgbClr val="FF0000"/>
            </a:solidFill>
            <a:prstDash val="sysDot"/>
            <a:round/>
            <a:headEnd type="triangle" w="med" len="med"/>
            <a:tailEnd type="triangle" w="med" len="me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20" name="Line 2072"/>
          <p:cNvSpPr>
            <a:spLocks noChangeShapeType="1"/>
          </p:cNvSpPr>
          <p:nvPr/>
        </p:nvSpPr>
        <p:spPr bwMode="auto">
          <a:xfrm flipV="1">
            <a:off x="5283200" y="1562100"/>
            <a:ext cx="1771650" cy="7938"/>
          </a:xfrm>
          <a:prstGeom prst="line">
            <a:avLst/>
          </a:prstGeom>
          <a:noFill/>
          <a:ln w="19050">
            <a:solidFill>
              <a:srgbClr val="FF0000"/>
            </a:solidFill>
            <a:prstDash val="sysDot"/>
            <a:round/>
            <a:headEnd type="triangle" w="med" len="me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9049" name="Text Box 2073"/>
          <p:cNvSpPr txBox="1">
            <a:spLocks noChangeArrowheads="1"/>
          </p:cNvSpPr>
          <p:nvPr/>
        </p:nvSpPr>
        <p:spPr bwMode="auto">
          <a:xfrm>
            <a:off x="5695950" y="2705100"/>
            <a:ext cx="908050"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a:solidFill>
                  <a:schemeClr val="bg1"/>
                </a:solidFill>
                <a:latin typeface="Meiryo UI" panose="020B0604030504040204" pitchFamily="50" charset="-128"/>
                <a:ea typeface="Meiryo UI" panose="020B0604030504040204" pitchFamily="50" charset="-128"/>
                <a:cs typeface="Meiryo UI" panose="020B0604030504040204" pitchFamily="50" charset="-128"/>
              </a:rPr>
              <a:t>仕訳情報</a:t>
            </a:r>
          </a:p>
        </p:txBody>
      </p:sp>
      <p:sp>
        <p:nvSpPr>
          <p:cNvPr id="129050" name="Text Box 2074"/>
          <p:cNvSpPr txBox="1">
            <a:spLocks noChangeArrowheads="1"/>
          </p:cNvSpPr>
          <p:nvPr/>
        </p:nvSpPr>
        <p:spPr bwMode="auto">
          <a:xfrm>
            <a:off x="5695950" y="1409700"/>
            <a:ext cx="908050"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a:solidFill>
                  <a:schemeClr val="bg1"/>
                </a:solidFill>
                <a:latin typeface="Meiryo UI" panose="020B0604030504040204" pitchFamily="50" charset="-128"/>
                <a:ea typeface="Meiryo UI" panose="020B0604030504040204" pitchFamily="50" charset="-128"/>
                <a:cs typeface="Meiryo UI" panose="020B0604030504040204" pitchFamily="50" charset="-128"/>
              </a:rPr>
              <a:t>仕訳情報</a:t>
            </a:r>
          </a:p>
        </p:txBody>
      </p:sp>
      <p:sp>
        <p:nvSpPr>
          <p:cNvPr id="76823" name="AutoShape 2080"/>
          <p:cNvSpPr>
            <a:spLocks noChangeArrowheads="1"/>
          </p:cNvSpPr>
          <p:nvPr/>
        </p:nvSpPr>
        <p:spPr bwMode="auto">
          <a:xfrm>
            <a:off x="211138" y="1030288"/>
            <a:ext cx="1568450" cy="612775"/>
          </a:xfrm>
          <a:prstGeom prst="roundRect">
            <a:avLst>
              <a:gd name="adj" fmla="val 16667"/>
            </a:avLst>
          </a:prstGeom>
          <a:solidFill>
            <a:srgbClr val="FFFF99"/>
          </a:solidFill>
          <a:ln w="25400">
            <a:solidFill>
              <a:schemeClr val="bg1"/>
            </a:solidFill>
            <a:round/>
            <a:headEnd/>
            <a:tailEnd/>
          </a:ln>
          <a:effectLst>
            <a:outerShdw dist="107763" dir="18900000" algn="ctr" rotWithShape="0">
              <a:schemeClr val="bg2"/>
            </a:outerShdw>
          </a:effectLst>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24" name="AutoShape 2081"/>
          <p:cNvSpPr>
            <a:spLocks noChangeArrowheads="1"/>
          </p:cNvSpPr>
          <p:nvPr/>
        </p:nvSpPr>
        <p:spPr bwMode="auto">
          <a:xfrm>
            <a:off x="268288" y="2106613"/>
            <a:ext cx="1568450" cy="530225"/>
          </a:xfrm>
          <a:prstGeom prst="roundRect">
            <a:avLst>
              <a:gd name="adj" fmla="val 16667"/>
            </a:avLst>
          </a:prstGeom>
          <a:solidFill>
            <a:srgbClr val="33CC33"/>
          </a:solidFill>
          <a:ln w="25400">
            <a:solidFill>
              <a:schemeClr val="bg1"/>
            </a:solidFill>
            <a:round/>
            <a:headEnd/>
            <a:tailEnd/>
          </a:ln>
          <a:effectLst>
            <a:outerShdw dist="107763" dir="18900000" algn="ctr" rotWithShape="0">
              <a:schemeClr val="bg2"/>
            </a:outerShdw>
          </a:effectLst>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25" name="Text Box 2082"/>
          <p:cNvSpPr txBox="1">
            <a:spLocks noChangeArrowheads="1"/>
          </p:cNvSpPr>
          <p:nvPr/>
        </p:nvSpPr>
        <p:spPr bwMode="auto">
          <a:xfrm>
            <a:off x="238125" y="1143000"/>
            <a:ext cx="1522413" cy="307975"/>
          </a:xfrm>
          <a:prstGeom prst="rect">
            <a:avLst/>
          </a:prstGeom>
          <a:noFill/>
          <a:ln w="9525">
            <a:noFill/>
            <a:miter lim="800000"/>
            <a:headEnd/>
            <a:tailEnd/>
          </a:ln>
        </p:spPr>
        <p:txBody>
          <a:bodyPr>
            <a:spAutoFit/>
          </a:bodyPr>
          <a:lstStyle/>
          <a:p>
            <a:pPr algn="l">
              <a:spcBef>
                <a:spcPct val="5000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人事給与システム</a:t>
            </a:r>
          </a:p>
        </p:txBody>
      </p:sp>
      <p:sp>
        <p:nvSpPr>
          <p:cNvPr id="76826" name="Line 2083"/>
          <p:cNvSpPr>
            <a:spLocks noChangeShapeType="1"/>
          </p:cNvSpPr>
          <p:nvPr/>
        </p:nvSpPr>
        <p:spPr bwMode="auto">
          <a:xfrm>
            <a:off x="1582738" y="1257300"/>
            <a:ext cx="1276350" cy="255588"/>
          </a:xfrm>
          <a:prstGeom prst="line">
            <a:avLst/>
          </a:prstGeom>
          <a:noFill/>
          <a:ln w="19050">
            <a:solidFill>
              <a:srgbClr val="FF0000"/>
            </a:solidFill>
            <a:prstDash val="sysDot"/>
            <a:round/>
            <a:headEnd/>
            <a:tailEnd type="triangle" w="med" len="me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9052" name="Text Box 2076"/>
          <p:cNvSpPr txBox="1">
            <a:spLocks noChangeArrowheads="1"/>
          </p:cNvSpPr>
          <p:nvPr/>
        </p:nvSpPr>
        <p:spPr bwMode="auto">
          <a:xfrm>
            <a:off x="3384550" y="2781300"/>
            <a:ext cx="825500"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a:solidFill>
                  <a:schemeClr val="bg1"/>
                </a:solidFill>
                <a:latin typeface="Meiryo UI" panose="020B0604030504040204" pitchFamily="50" charset="-128"/>
                <a:ea typeface="Meiryo UI" panose="020B0604030504040204" pitchFamily="50" charset="-128"/>
                <a:cs typeface="Meiryo UI" panose="020B0604030504040204" pitchFamily="50" charset="-128"/>
              </a:rPr>
              <a:t>予算情報</a:t>
            </a:r>
          </a:p>
        </p:txBody>
      </p:sp>
      <p:sp>
        <p:nvSpPr>
          <p:cNvPr id="129065" name="Text Box 2089"/>
          <p:cNvSpPr txBox="1">
            <a:spLocks noChangeArrowheads="1"/>
          </p:cNvSpPr>
          <p:nvPr/>
        </p:nvSpPr>
        <p:spPr bwMode="auto">
          <a:xfrm>
            <a:off x="1733550" y="1189038"/>
            <a:ext cx="908050"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a:solidFill>
                  <a:schemeClr val="bg1"/>
                </a:solidFill>
                <a:latin typeface="Meiryo UI" panose="020B0604030504040204" pitchFamily="50" charset="-128"/>
                <a:ea typeface="Meiryo UI" panose="020B0604030504040204" pitchFamily="50" charset="-128"/>
                <a:cs typeface="Meiryo UI" panose="020B0604030504040204" pitchFamily="50" charset="-128"/>
              </a:rPr>
              <a:t>仕訳情報</a:t>
            </a:r>
          </a:p>
        </p:txBody>
      </p:sp>
      <p:sp>
        <p:nvSpPr>
          <p:cNvPr id="129051" name="Text Box 2075"/>
          <p:cNvSpPr txBox="1">
            <a:spLocks noChangeArrowheads="1"/>
          </p:cNvSpPr>
          <p:nvPr/>
        </p:nvSpPr>
        <p:spPr bwMode="auto">
          <a:xfrm>
            <a:off x="8007350" y="2816225"/>
            <a:ext cx="908050"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a:solidFill>
                  <a:schemeClr val="bg1"/>
                </a:solidFill>
                <a:latin typeface="Meiryo UI" panose="020B0604030504040204" pitchFamily="50" charset="-128"/>
                <a:ea typeface="Meiryo UI" panose="020B0604030504040204" pitchFamily="50" charset="-128"/>
                <a:cs typeface="Meiryo UI" panose="020B0604030504040204" pitchFamily="50" charset="-128"/>
              </a:rPr>
              <a:t>資産情報</a:t>
            </a:r>
          </a:p>
        </p:txBody>
      </p:sp>
      <p:sp>
        <p:nvSpPr>
          <p:cNvPr id="76830" name="AutoShape 2090"/>
          <p:cNvSpPr>
            <a:spLocks noChangeArrowheads="1"/>
          </p:cNvSpPr>
          <p:nvPr/>
        </p:nvSpPr>
        <p:spPr bwMode="auto">
          <a:xfrm>
            <a:off x="330200" y="3084513"/>
            <a:ext cx="1568450" cy="1524000"/>
          </a:xfrm>
          <a:prstGeom prst="roundRect">
            <a:avLst>
              <a:gd name="adj" fmla="val 16667"/>
            </a:avLst>
          </a:prstGeom>
          <a:solidFill>
            <a:srgbClr val="33CC33"/>
          </a:solidFill>
          <a:ln w="25400">
            <a:solidFill>
              <a:schemeClr val="bg1"/>
            </a:solidFill>
            <a:round/>
            <a:headEnd/>
            <a:tailEnd/>
          </a:ln>
          <a:effectLst>
            <a:outerShdw dist="107763" dir="18900000" algn="ctr" rotWithShape="0">
              <a:schemeClr val="bg2"/>
            </a:outerShdw>
          </a:effectLst>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31" name="Text Box 2093"/>
          <p:cNvSpPr txBox="1">
            <a:spLocks noChangeArrowheads="1"/>
          </p:cNvSpPr>
          <p:nvPr/>
        </p:nvSpPr>
        <p:spPr bwMode="auto">
          <a:xfrm>
            <a:off x="412750" y="2184400"/>
            <a:ext cx="1320800" cy="304800"/>
          </a:xfrm>
          <a:prstGeom prst="rect">
            <a:avLst/>
          </a:prstGeom>
          <a:noFill/>
          <a:ln w="9525">
            <a:noFill/>
            <a:miter lim="800000"/>
            <a:headEnd/>
            <a:tailEnd/>
          </a:ln>
        </p:spPr>
        <p:txBody>
          <a:bodyPr>
            <a:spAutoFit/>
          </a:bodyPr>
          <a:lstStyle/>
          <a:p>
            <a:pPr algn="ctr">
              <a:spcBef>
                <a:spcPct val="5000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教務システム</a:t>
            </a:r>
          </a:p>
        </p:txBody>
      </p:sp>
      <p:sp>
        <p:nvSpPr>
          <p:cNvPr id="76832" name="AutoShape 2096"/>
          <p:cNvSpPr>
            <a:spLocks noChangeArrowheads="1"/>
          </p:cNvSpPr>
          <p:nvPr/>
        </p:nvSpPr>
        <p:spPr bwMode="auto">
          <a:xfrm>
            <a:off x="247650" y="5524500"/>
            <a:ext cx="9410700" cy="762000"/>
          </a:xfrm>
          <a:prstGeom prst="roundRect">
            <a:avLst>
              <a:gd name="adj" fmla="val 16667"/>
            </a:avLst>
          </a:prstGeom>
          <a:solidFill>
            <a:srgbClr val="FFCC99"/>
          </a:solidFill>
          <a:ln w="25400">
            <a:solidFill>
              <a:schemeClr val="bg1"/>
            </a:solidFill>
            <a:round/>
            <a:headEnd/>
            <a:tailEnd/>
          </a:ln>
          <a:effectLst>
            <a:outerShdw dist="107763" dir="18900000" algn="ctr" rotWithShape="0">
              <a:schemeClr val="bg2"/>
            </a:outerShdw>
          </a:effectLst>
        </p:spPr>
        <p:txBody>
          <a:bodyPr wrap="none" anchor="ctr"/>
          <a:lstStyle/>
          <a:p>
            <a:pPr algn="l">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33" name="Text Box 2097"/>
          <p:cNvSpPr txBox="1">
            <a:spLocks noChangeArrowheads="1"/>
          </p:cNvSpPr>
          <p:nvPr/>
        </p:nvSpPr>
        <p:spPr bwMode="auto">
          <a:xfrm>
            <a:off x="577850" y="5524500"/>
            <a:ext cx="5283200" cy="304800"/>
          </a:xfrm>
          <a:prstGeom prst="rect">
            <a:avLst/>
          </a:prstGeom>
          <a:noFill/>
          <a:ln w="9525">
            <a:noFill/>
            <a:miter lim="800000"/>
            <a:headEnd/>
            <a:tailEnd/>
          </a:ln>
        </p:spPr>
        <p:txBody>
          <a:bodyPr>
            <a:spAutoFit/>
          </a:bodyPr>
          <a:lstStyle/>
          <a:p>
            <a:pPr algn="l">
              <a:spcBef>
                <a:spcPct val="50000"/>
              </a:spcBef>
            </a:pPr>
            <a:r>
              <a:rPr lang="en-US" altLang="ja-JP" sz="1400">
                <a:latin typeface="Meiryo UI" pitchFamily="50" charset="-128"/>
                <a:ea typeface="Meiryo UI" pitchFamily="50" charset="-128"/>
                <a:cs typeface="Meiryo UI" pitchFamily="50" charset="-128"/>
              </a:rPr>
              <a:t>GAKUEN</a:t>
            </a:r>
            <a:r>
              <a:rPr lang="ja-JP" altLang="en-US" sz="1400">
                <a:latin typeface="Meiryo UI" pitchFamily="50" charset="-128"/>
                <a:ea typeface="Meiryo UI" pitchFamily="50" charset="-128"/>
                <a:cs typeface="Meiryo UI" pitchFamily="50" charset="-128"/>
              </a:rPr>
              <a:t> </a:t>
            </a:r>
            <a:r>
              <a:rPr lang="en-US" altLang="ja-JP" sz="1400">
                <a:latin typeface="Meiryo UI" pitchFamily="50" charset="-128"/>
                <a:ea typeface="Meiryo UI" pitchFamily="50" charset="-128"/>
                <a:cs typeface="Meiryo UI" pitchFamily="50" charset="-128"/>
              </a:rPr>
              <a:t>EX</a:t>
            </a:r>
            <a:r>
              <a:rPr lang="ja-JP" altLang="en-US" sz="1400">
                <a:latin typeface="Meiryo UI" pitchFamily="50" charset="-128"/>
                <a:ea typeface="Meiryo UI" pitchFamily="50" charset="-128"/>
                <a:cs typeface="Meiryo UI" pitchFamily="50" charset="-128"/>
              </a:rPr>
              <a:t> </a:t>
            </a:r>
            <a:r>
              <a:rPr lang="en-US" altLang="ja-JP" sz="1400">
                <a:latin typeface="Meiryo UI" pitchFamily="50" charset="-128"/>
                <a:ea typeface="Meiryo UI" pitchFamily="50" charset="-128"/>
                <a:cs typeface="Meiryo UI" pitchFamily="50" charset="-128"/>
              </a:rPr>
              <a:t>BASE</a:t>
            </a:r>
            <a:r>
              <a:rPr lang="ja-JP" altLang="en-US" sz="1400">
                <a:latin typeface="Meiryo UI" pitchFamily="50" charset="-128"/>
                <a:ea typeface="Meiryo UI" pitchFamily="50" charset="-128"/>
                <a:cs typeface="Meiryo UI" pitchFamily="50" charset="-128"/>
              </a:rPr>
              <a:t>システム</a:t>
            </a:r>
          </a:p>
        </p:txBody>
      </p:sp>
      <p:sp>
        <p:nvSpPr>
          <p:cNvPr id="76834" name="Text Box 2100"/>
          <p:cNvSpPr txBox="1">
            <a:spLocks noChangeArrowheads="1"/>
          </p:cNvSpPr>
          <p:nvPr/>
        </p:nvSpPr>
        <p:spPr bwMode="auto">
          <a:xfrm>
            <a:off x="660400" y="5753100"/>
            <a:ext cx="8858250" cy="461963"/>
          </a:xfrm>
          <a:prstGeom prst="rect">
            <a:avLst/>
          </a:prstGeom>
          <a:noFill/>
          <a:ln w="9525">
            <a:noFill/>
            <a:miter lim="800000"/>
            <a:headEnd/>
            <a:tailEnd/>
          </a:ln>
        </p:spPr>
        <p:txBody>
          <a:bodyPr>
            <a:spAutoFit/>
          </a:bodyPr>
          <a:lstStyle/>
          <a:p>
            <a:pPr algn="l">
              <a:spcBef>
                <a:spcPct val="5000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システムの基盤となるシステム。各システムの基本的な情報を共有します。教職員様・学生様などの情報を共有管理することで、情報共有、業務効率化を図ることができます。</a:t>
            </a:r>
          </a:p>
        </p:txBody>
      </p:sp>
      <p:sp>
        <p:nvSpPr>
          <p:cNvPr id="76835" name="AutoShape 2102"/>
          <p:cNvSpPr>
            <a:spLocks noChangeArrowheads="1"/>
          </p:cNvSpPr>
          <p:nvPr/>
        </p:nvSpPr>
        <p:spPr bwMode="auto">
          <a:xfrm>
            <a:off x="412750" y="4838700"/>
            <a:ext cx="1568450" cy="533400"/>
          </a:xfrm>
          <a:prstGeom prst="roundRect">
            <a:avLst>
              <a:gd name="adj" fmla="val 16667"/>
            </a:avLst>
          </a:prstGeom>
          <a:solidFill>
            <a:srgbClr val="33CC33"/>
          </a:solidFill>
          <a:ln w="25400">
            <a:solidFill>
              <a:schemeClr val="bg1"/>
            </a:solidFill>
            <a:round/>
            <a:headEnd/>
            <a:tailEnd/>
          </a:ln>
          <a:effectLst>
            <a:outerShdw dist="107763" dir="18900000" algn="ctr" rotWithShape="0">
              <a:schemeClr val="bg2"/>
            </a:outerShdw>
          </a:effectLst>
        </p:spPr>
        <p:txBody>
          <a:bodyPr wrap="none" anchor="ctr"/>
          <a:lstStyle/>
          <a:p>
            <a:pPr algn="ctr">
              <a:spcBef>
                <a:spcPct val="50000"/>
              </a:spcBef>
            </a:pPr>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76838" name="Text Box 2106"/>
          <p:cNvSpPr txBox="1">
            <a:spLocks noChangeArrowheads="1"/>
          </p:cNvSpPr>
          <p:nvPr/>
        </p:nvSpPr>
        <p:spPr bwMode="auto">
          <a:xfrm>
            <a:off x="577850" y="4941888"/>
            <a:ext cx="1320800" cy="304800"/>
          </a:xfrm>
          <a:prstGeom prst="rect">
            <a:avLst/>
          </a:prstGeom>
          <a:noFill/>
          <a:ln w="9525">
            <a:noFill/>
            <a:miter lim="800000"/>
            <a:headEnd/>
            <a:tailEnd/>
          </a:ln>
        </p:spPr>
        <p:txBody>
          <a:bodyPr>
            <a:spAutoFit/>
          </a:bodyPr>
          <a:lstStyle/>
          <a:p>
            <a:pPr algn="ctr">
              <a:spcBef>
                <a:spcPct val="5000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入試システム</a:t>
            </a:r>
          </a:p>
        </p:txBody>
      </p:sp>
      <p:sp>
        <p:nvSpPr>
          <p:cNvPr id="76839" name="Text Box 2084"/>
          <p:cNvSpPr txBox="1">
            <a:spLocks noChangeArrowheads="1"/>
          </p:cNvSpPr>
          <p:nvPr/>
        </p:nvSpPr>
        <p:spPr bwMode="auto">
          <a:xfrm>
            <a:off x="515938" y="3171825"/>
            <a:ext cx="1320800" cy="304800"/>
          </a:xfrm>
          <a:prstGeom prst="rect">
            <a:avLst/>
          </a:prstGeom>
          <a:noFill/>
          <a:ln w="9525">
            <a:noFill/>
            <a:miter lim="800000"/>
            <a:headEnd/>
            <a:tailEnd/>
          </a:ln>
        </p:spPr>
        <p:txBody>
          <a:bodyPr>
            <a:spAutoFit/>
          </a:bodyPr>
          <a:lstStyle/>
          <a:p>
            <a:pPr algn="ctr">
              <a:spcBef>
                <a:spcPct val="5000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学費システム</a:t>
            </a:r>
          </a:p>
        </p:txBody>
      </p:sp>
      <p:sp>
        <p:nvSpPr>
          <p:cNvPr id="76840" name="Line 2111"/>
          <p:cNvSpPr>
            <a:spLocks noChangeShapeType="1"/>
          </p:cNvSpPr>
          <p:nvPr/>
        </p:nvSpPr>
        <p:spPr bwMode="auto">
          <a:xfrm flipH="1">
            <a:off x="1485900" y="1420813"/>
            <a:ext cx="0" cy="609600"/>
          </a:xfrm>
          <a:prstGeom prst="line">
            <a:avLst/>
          </a:prstGeom>
          <a:noFill/>
          <a:ln w="19050">
            <a:solidFill>
              <a:srgbClr val="FF0000"/>
            </a:solidFill>
            <a:prstDash val="sysDot"/>
            <a:round/>
            <a:headEnd/>
            <a:tailEnd type="triangle" w="med" len="me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9088" name="Text Box 2112"/>
          <p:cNvSpPr txBox="1">
            <a:spLocks noChangeArrowheads="1"/>
          </p:cNvSpPr>
          <p:nvPr/>
        </p:nvSpPr>
        <p:spPr bwMode="auto">
          <a:xfrm>
            <a:off x="1093788" y="1573213"/>
            <a:ext cx="995362"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教職員情報</a:t>
            </a:r>
          </a:p>
        </p:txBody>
      </p:sp>
      <p:sp>
        <p:nvSpPr>
          <p:cNvPr id="76842" name="Text Box 2113"/>
          <p:cNvSpPr txBox="1">
            <a:spLocks noChangeArrowheads="1"/>
          </p:cNvSpPr>
          <p:nvPr/>
        </p:nvSpPr>
        <p:spPr bwMode="auto">
          <a:xfrm>
            <a:off x="385763" y="3381375"/>
            <a:ext cx="1485900" cy="1016000"/>
          </a:xfrm>
          <a:prstGeom prst="rect">
            <a:avLst/>
          </a:prstGeom>
          <a:noFill/>
          <a:ln w="9525">
            <a:noFill/>
            <a:miter lim="800000"/>
            <a:headEnd/>
            <a:tailEnd/>
          </a:ln>
        </p:spPr>
        <p:txBody>
          <a:bodyPr>
            <a:spAutoFit/>
          </a:bodyPr>
          <a:lstStyle/>
          <a:p>
            <a:pPr algn="l">
              <a:spcBef>
                <a:spcPct val="5000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入学金、授業料などの各種納入金の収納管理を行うシステム。ファームバンキングにも対応します。</a:t>
            </a:r>
          </a:p>
        </p:txBody>
      </p:sp>
      <p:sp>
        <p:nvSpPr>
          <p:cNvPr id="76843" name="Text Box 2115"/>
          <p:cNvSpPr txBox="1">
            <a:spLocks noChangeArrowheads="1"/>
          </p:cNvSpPr>
          <p:nvPr/>
        </p:nvSpPr>
        <p:spPr bwMode="auto">
          <a:xfrm>
            <a:off x="4649788" y="3171825"/>
            <a:ext cx="1651000" cy="304800"/>
          </a:xfrm>
          <a:prstGeom prst="rect">
            <a:avLst/>
          </a:prstGeom>
          <a:noFill/>
          <a:ln w="9525">
            <a:noFill/>
            <a:miter lim="800000"/>
            <a:headEnd/>
            <a:tailEnd/>
          </a:ln>
        </p:spPr>
        <p:txBody>
          <a:bodyPr>
            <a:spAutoFit/>
          </a:bodyPr>
          <a:lstStyle/>
          <a:p>
            <a:pPr algn="ctr">
              <a:spcBef>
                <a:spcPct val="5000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研究費管理</a:t>
            </a:r>
          </a:p>
        </p:txBody>
      </p:sp>
      <p:sp>
        <p:nvSpPr>
          <p:cNvPr id="76844" name="Text Box 2116"/>
          <p:cNvSpPr txBox="1">
            <a:spLocks noChangeArrowheads="1"/>
          </p:cNvSpPr>
          <p:nvPr/>
        </p:nvSpPr>
        <p:spPr bwMode="auto">
          <a:xfrm>
            <a:off x="7661275" y="3314700"/>
            <a:ext cx="1651000" cy="304800"/>
          </a:xfrm>
          <a:prstGeom prst="rect">
            <a:avLst/>
          </a:prstGeom>
          <a:noFill/>
          <a:ln w="9525">
            <a:noFill/>
            <a:miter lim="800000"/>
            <a:headEnd/>
            <a:tailEnd/>
          </a:ln>
        </p:spPr>
        <p:txBody>
          <a:bodyPr>
            <a:spAutoFit/>
          </a:bodyPr>
          <a:lstStyle/>
          <a:p>
            <a:pPr algn="ctr">
              <a:spcBef>
                <a:spcPct val="5000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調達管理</a:t>
            </a:r>
          </a:p>
        </p:txBody>
      </p:sp>
      <p:sp>
        <p:nvSpPr>
          <p:cNvPr id="76845" name="Line 2119"/>
          <p:cNvSpPr>
            <a:spLocks noChangeShapeType="1"/>
          </p:cNvSpPr>
          <p:nvPr/>
        </p:nvSpPr>
        <p:spPr bwMode="auto">
          <a:xfrm flipV="1">
            <a:off x="6191250" y="2705100"/>
            <a:ext cx="990600" cy="914400"/>
          </a:xfrm>
          <a:prstGeom prst="line">
            <a:avLst/>
          </a:prstGeom>
          <a:noFill/>
          <a:ln w="19050">
            <a:solidFill>
              <a:srgbClr val="FF0000"/>
            </a:solidFill>
            <a:prstDash val="sysDot"/>
            <a:round/>
            <a:headEnd type="triangle" w="med" len="me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9096" name="Text Box 2120"/>
          <p:cNvSpPr txBox="1">
            <a:spLocks noChangeArrowheads="1"/>
          </p:cNvSpPr>
          <p:nvPr/>
        </p:nvSpPr>
        <p:spPr bwMode="auto">
          <a:xfrm>
            <a:off x="6191250" y="3103563"/>
            <a:ext cx="1084263"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a:solidFill>
                  <a:schemeClr val="bg1"/>
                </a:solidFill>
                <a:latin typeface="Meiryo UI" panose="020B0604030504040204" pitchFamily="50" charset="-128"/>
                <a:ea typeface="Meiryo UI" panose="020B0604030504040204" pitchFamily="50" charset="-128"/>
                <a:cs typeface="Meiryo UI" panose="020B0604030504040204" pitchFamily="50" charset="-128"/>
              </a:rPr>
              <a:t>研究費情報</a:t>
            </a:r>
          </a:p>
        </p:txBody>
      </p:sp>
      <p:sp>
        <p:nvSpPr>
          <p:cNvPr id="76847" name="Text Box 2122"/>
          <p:cNvSpPr txBox="1">
            <a:spLocks noChangeArrowheads="1"/>
          </p:cNvSpPr>
          <p:nvPr/>
        </p:nvSpPr>
        <p:spPr bwMode="auto">
          <a:xfrm>
            <a:off x="77788" y="6246813"/>
            <a:ext cx="9740900" cy="396875"/>
          </a:xfrm>
          <a:prstGeom prst="rect">
            <a:avLst/>
          </a:prstGeom>
          <a:noFill/>
          <a:ln w="9525">
            <a:noFill/>
            <a:miter lim="800000"/>
            <a:headEnd/>
            <a:tailEnd/>
          </a:ln>
        </p:spPr>
        <p:txBody>
          <a:bodyPr>
            <a:spAutoFit/>
          </a:bodyPr>
          <a:lstStyle/>
          <a:p>
            <a:pPr algn="ctr">
              <a:spcBef>
                <a:spcPct val="50000"/>
              </a:spcBef>
            </a:pPr>
            <a:r>
              <a:rPr lang="ja-JP" altLang="en-US" sz="2000" dirty="0">
                <a:solidFill>
                  <a:srgbClr val="000066"/>
                </a:solidFill>
                <a:latin typeface="Meiryo UI" panose="020B0604030504040204" pitchFamily="50" charset="-128"/>
                <a:ea typeface="Meiryo UI" panose="020B0604030504040204" pitchFamily="50" charset="-128"/>
                <a:cs typeface="Meiryo UI" panose="020B0604030504040204" pitchFamily="50" charset="-128"/>
              </a:rPr>
              <a:t>システム間でデータ連携を行う事で、重複作業の削減、業務の削減に貢献します！</a:t>
            </a:r>
          </a:p>
        </p:txBody>
      </p:sp>
      <p:sp>
        <p:nvSpPr>
          <p:cNvPr id="76848" name="Line 2123"/>
          <p:cNvSpPr>
            <a:spLocks noChangeShapeType="1"/>
          </p:cNvSpPr>
          <p:nvPr/>
        </p:nvSpPr>
        <p:spPr bwMode="auto">
          <a:xfrm>
            <a:off x="539750" y="2622550"/>
            <a:ext cx="388938" cy="549275"/>
          </a:xfrm>
          <a:prstGeom prst="line">
            <a:avLst/>
          </a:prstGeom>
          <a:noFill/>
          <a:ln w="19050">
            <a:solidFill>
              <a:srgbClr val="FF0000"/>
            </a:solidFill>
            <a:prstDash val="sysDot"/>
            <a:round/>
            <a:headEnd/>
            <a:tailEnd type="triangle" w="med" len="me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9100" name="Text Box 2124"/>
          <p:cNvSpPr txBox="1">
            <a:spLocks noChangeArrowheads="1"/>
          </p:cNvSpPr>
          <p:nvPr/>
        </p:nvSpPr>
        <p:spPr bwMode="auto">
          <a:xfrm>
            <a:off x="185738" y="2714625"/>
            <a:ext cx="825500"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学籍情報</a:t>
            </a:r>
          </a:p>
        </p:txBody>
      </p:sp>
      <p:sp>
        <p:nvSpPr>
          <p:cNvPr id="76850" name="Line 2085"/>
          <p:cNvSpPr>
            <a:spLocks noChangeShapeType="1"/>
          </p:cNvSpPr>
          <p:nvPr/>
        </p:nvSpPr>
        <p:spPr bwMode="auto">
          <a:xfrm flipH="1">
            <a:off x="1857375" y="2628900"/>
            <a:ext cx="784225" cy="993775"/>
          </a:xfrm>
          <a:prstGeom prst="line">
            <a:avLst/>
          </a:prstGeom>
          <a:noFill/>
          <a:ln w="19050">
            <a:solidFill>
              <a:srgbClr val="FF0000"/>
            </a:solidFill>
            <a:prstDash val="sysDot"/>
            <a:round/>
            <a:headEnd type="triangle" w="med" len="me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129062" name="Text Box 2086"/>
          <p:cNvSpPr txBox="1">
            <a:spLocks noChangeArrowheads="1"/>
          </p:cNvSpPr>
          <p:nvPr/>
        </p:nvSpPr>
        <p:spPr bwMode="auto">
          <a:xfrm>
            <a:off x="1890713" y="2952750"/>
            <a:ext cx="825500"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a:solidFill>
                  <a:schemeClr val="bg1"/>
                </a:solidFill>
                <a:latin typeface="Meiryo UI" panose="020B0604030504040204" pitchFamily="50" charset="-128"/>
                <a:ea typeface="Meiryo UI" panose="020B0604030504040204" pitchFamily="50" charset="-128"/>
                <a:cs typeface="Meiryo UI" panose="020B0604030504040204" pitchFamily="50" charset="-128"/>
              </a:rPr>
              <a:t>仕訳情報</a:t>
            </a:r>
          </a:p>
        </p:txBody>
      </p:sp>
      <p:sp>
        <p:nvSpPr>
          <p:cNvPr id="54" name="Text Box 2124"/>
          <p:cNvSpPr txBox="1">
            <a:spLocks noChangeArrowheads="1"/>
          </p:cNvSpPr>
          <p:nvPr/>
        </p:nvSpPr>
        <p:spPr bwMode="auto">
          <a:xfrm>
            <a:off x="1209675" y="4508500"/>
            <a:ext cx="1012825" cy="254000"/>
          </a:xfrm>
          <a:prstGeom prst="rect">
            <a:avLst/>
          </a:prstGeom>
          <a:solidFill>
            <a:srgbClr val="FF0000"/>
          </a:solidFill>
          <a:ln w="9525">
            <a:solidFill>
              <a:srgbClr val="FF0000"/>
            </a:solidFill>
            <a:miter lim="800000"/>
            <a:headEnd/>
            <a:tailEnd/>
          </a:ln>
          <a:effectLst/>
        </p:spPr>
        <p:txBody>
          <a:bodyPr>
            <a:spAutoFit/>
          </a:bodyPr>
          <a:lstStyle/>
          <a:p>
            <a:pPr algn="ctr">
              <a:spcBef>
                <a:spcPct val="50000"/>
              </a:spcBef>
              <a:defRPr/>
            </a:pPr>
            <a:r>
              <a:rPr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志願者情報</a:t>
            </a:r>
          </a:p>
        </p:txBody>
      </p:sp>
      <p:sp>
        <p:nvSpPr>
          <p:cNvPr id="76854" name="Line 2069"/>
          <p:cNvSpPr>
            <a:spLocks noChangeShapeType="1"/>
          </p:cNvSpPr>
          <p:nvPr/>
        </p:nvSpPr>
        <p:spPr bwMode="auto">
          <a:xfrm>
            <a:off x="1130300" y="4365625"/>
            <a:ext cx="0" cy="685800"/>
          </a:xfrm>
          <a:prstGeom prst="line">
            <a:avLst/>
          </a:prstGeom>
          <a:noFill/>
          <a:ln w="19050">
            <a:solidFill>
              <a:srgbClr val="FF0000"/>
            </a:solidFill>
            <a:prstDash val="sysDot"/>
            <a:round/>
            <a:headEnd type="triangle" w="med" len="med"/>
            <a:tailEnd/>
          </a:ln>
        </p:spPr>
        <p:txBody>
          <a:bodyPr/>
          <a:lstStyle/>
          <a:p>
            <a:endParaRPr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タイトル 14"/>
          <p:cNvSpPr txBox="1">
            <a:spLocks/>
          </p:cNvSpPr>
          <p:nvPr/>
        </p:nvSpPr>
        <p:spPr bwMode="auto">
          <a:xfrm>
            <a:off x="581025" y="118872"/>
            <a:ext cx="8229600" cy="392113"/>
          </a:xfrm>
          <a:prstGeom prst="rect">
            <a:avLst/>
          </a:prstGeom>
          <a:noFill/>
          <a:ln>
            <a:noFill/>
          </a:ln>
          <a:extLst/>
        </p:spPr>
        <p:txBody>
          <a:bodyPr/>
          <a:lstStyle>
            <a:lvl1pPr>
              <a:defRPr b="1">
                <a:solidFill>
                  <a:srgbClr val="1700C0"/>
                </a:solidFill>
                <a:latin typeface="Arial" pitchFamily="34" charset="0"/>
                <a:ea typeface="ＭＳ Ｐゴシック" pitchFamily="50" charset="-128"/>
              </a:defRPr>
            </a:lvl1pPr>
            <a:lvl2pPr marL="742950" indent="-285750">
              <a:defRPr b="1">
                <a:solidFill>
                  <a:srgbClr val="1700C0"/>
                </a:solidFill>
                <a:latin typeface="Arial" pitchFamily="34" charset="0"/>
                <a:ea typeface="ＭＳ Ｐゴシック" pitchFamily="50" charset="-128"/>
              </a:defRPr>
            </a:lvl2pPr>
            <a:lvl3pPr marL="1143000" indent="-228600">
              <a:defRPr b="1">
                <a:solidFill>
                  <a:srgbClr val="1700C0"/>
                </a:solidFill>
                <a:latin typeface="Arial" pitchFamily="34" charset="0"/>
                <a:ea typeface="ＭＳ Ｐゴシック" pitchFamily="50" charset="-128"/>
              </a:defRPr>
            </a:lvl3pPr>
            <a:lvl4pPr marL="1600200" indent="-228600">
              <a:defRPr b="1">
                <a:solidFill>
                  <a:srgbClr val="1700C0"/>
                </a:solidFill>
                <a:latin typeface="Arial" pitchFamily="34" charset="0"/>
                <a:ea typeface="ＭＳ Ｐゴシック" pitchFamily="50" charset="-128"/>
              </a:defRPr>
            </a:lvl4pPr>
            <a:lvl5pPr marL="2057400" indent="-228600">
              <a:defRPr b="1">
                <a:solidFill>
                  <a:srgbClr val="1700C0"/>
                </a:solidFill>
                <a:latin typeface="Arial" pitchFamily="34" charset="0"/>
                <a:ea typeface="ＭＳ Ｐゴシック" pitchFamily="50" charset="-128"/>
              </a:defRPr>
            </a:lvl5pPr>
            <a:lvl6pPr marL="2514600" indent="-228600" eaLnBrk="0" fontAlgn="base" hangingPunct="0">
              <a:spcBef>
                <a:spcPct val="0"/>
              </a:spcBef>
              <a:spcAft>
                <a:spcPct val="0"/>
              </a:spcAft>
              <a:defRPr b="1">
                <a:solidFill>
                  <a:srgbClr val="1700C0"/>
                </a:solidFill>
                <a:latin typeface="Arial" pitchFamily="34" charset="0"/>
                <a:ea typeface="ＭＳ Ｐゴシック" pitchFamily="50" charset="-128"/>
              </a:defRPr>
            </a:lvl6pPr>
            <a:lvl7pPr marL="2971800" indent="-228600" eaLnBrk="0" fontAlgn="base" hangingPunct="0">
              <a:spcBef>
                <a:spcPct val="0"/>
              </a:spcBef>
              <a:spcAft>
                <a:spcPct val="0"/>
              </a:spcAft>
              <a:defRPr b="1">
                <a:solidFill>
                  <a:srgbClr val="1700C0"/>
                </a:solidFill>
                <a:latin typeface="Arial" pitchFamily="34" charset="0"/>
                <a:ea typeface="ＭＳ Ｐゴシック" pitchFamily="50" charset="-128"/>
              </a:defRPr>
            </a:lvl7pPr>
            <a:lvl8pPr marL="3429000" indent="-228600" eaLnBrk="0" fontAlgn="base" hangingPunct="0">
              <a:spcBef>
                <a:spcPct val="0"/>
              </a:spcBef>
              <a:spcAft>
                <a:spcPct val="0"/>
              </a:spcAft>
              <a:defRPr b="1">
                <a:solidFill>
                  <a:srgbClr val="1700C0"/>
                </a:solidFill>
                <a:latin typeface="Arial" pitchFamily="34" charset="0"/>
                <a:ea typeface="ＭＳ Ｐゴシック" pitchFamily="50" charset="-128"/>
              </a:defRPr>
            </a:lvl8pPr>
            <a:lvl9pPr marL="3886200" indent="-228600" eaLnBrk="0" fontAlgn="base" hangingPunct="0">
              <a:spcBef>
                <a:spcPct val="0"/>
              </a:spcBef>
              <a:spcAft>
                <a:spcPct val="0"/>
              </a:spcAft>
              <a:defRPr b="1">
                <a:solidFill>
                  <a:srgbClr val="1700C0"/>
                </a:solidFill>
                <a:latin typeface="Arial" pitchFamily="34" charset="0"/>
                <a:ea typeface="ＭＳ Ｐゴシック" pitchFamily="50" charset="-128"/>
              </a:defRPr>
            </a:lvl9pPr>
          </a:lstStyle>
          <a:p>
            <a:pPr algn="l">
              <a:defRPr/>
            </a:pPr>
            <a:r>
              <a:rPr lang="ja-JP" altLang="en-US" sz="2000" dirty="0" smtClean="0">
                <a:solidFill>
                  <a:schemeClr val="bg1"/>
                </a:solidFill>
                <a:latin typeface="Meiryo UI" pitchFamily="50" charset="-128"/>
                <a:ea typeface="Meiryo UI" pitchFamily="50" charset="-128"/>
                <a:cs typeface="Meiryo UI" pitchFamily="50" charset="-128"/>
              </a:rPr>
              <a:t>法人システム</a:t>
            </a:r>
            <a:endParaRPr lang="ja-JP" altLang="en-US"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anose="020B0604030504040204" pitchFamily="50" charset="-128"/>
            </a:endParaRPr>
          </a:p>
        </p:txBody>
      </p:sp>
    </p:spTree>
    <p:extLst>
      <p:ext uri="{BB962C8B-B14F-4D97-AF65-F5344CB8AC3E}">
        <p14:creationId xmlns="" xmlns:p14="http://schemas.microsoft.com/office/powerpoint/2010/main" val="3226198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3" descr="日本地図加工済み"/>
          <p:cNvPicPr>
            <a:picLocks noChangeAspect="1" noChangeArrowheads="1"/>
          </p:cNvPicPr>
          <p:nvPr/>
        </p:nvPicPr>
        <p:blipFill>
          <a:blip r:embed="rId3" cstate="print"/>
          <a:srcRect/>
          <a:stretch>
            <a:fillRect/>
          </a:stretch>
        </p:blipFill>
        <p:spPr bwMode="auto">
          <a:xfrm>
            <a:off x="2170113" y="1271588"/>
            <a:ext cx="6477000" cy="5292725"/>
          </a:xfrm>
          <a:prstGeom prst="rect">
            <a:avLst/>
          </a:prstGeom>
          <a:noFill/>
          <a:ln w="9525">
            <a:noFill/>
            <a:miter lim="800000"/>
            <a:headEnd/>
            <a:tailEnd/>
          </a:ln>
        </p:spPr>
      </p:pic>
      <p:sp>
        <p:nvSpPr>
          <p:cNvPr id="90116" name="Text Box 4"/>
          <p:cNvSpPr txBox="1">
            <a:spLocks noChangeArrowheads="1"/>
          </p:cNvSpPr>
          <p:nvPr/>
        </p:nvSpPr>
        <p:spPr bwMode="auto">
          <a:xfrm>
            <a:off x="2027238" y="5853113"/>
            <a:ext cx="1887537" cy="458787"/>
          </a:xfrm>
          <a:prstGeom prst="rect">
            <a:avLst/>
          </a:prstGeom>
          <a:noFill/>
          <a:ln w="9525">
            <a:noFill/>
            <a:miter lim="800000"/>
            <a:headEnd/>
            <a:tailEnd/>
          </a:ln>
        </p:spPr>
        <p:txBody>
          <a:bodyPr>
            <a:spAutoFit/>
          </a:bodyPr>
          <a:lstStyle/>
          <a:p>
            <a:pPr algn="l">
              <a:spcBef>
                <a:spcPct val="50000"/>
              </a:spcBef>
            </a:pPr>
            <a:r>
              <a:rPr lang="en-US" altLang="ja-JP">
                <a:latin typeface="Meiryo UI" pitchFamily="50" charset="-128"/>
                <a:ea typeface="Meiryo UI" pitchFamily="50" charset="-128"/>
                <a:cs typeface="Meiryo UI" pitchFamily="50" charset="-128"/>
              </a:rPr>
              <a:t>26</a:t>
            </a:r>
            <a:r>
              <a:rPr lang="ja-JP" altLang="en-US">
                <a:latin typeface="Meiryo UI" pitchFamily="50" charset="-128"/>
                <a:ea typeface="Meiryo UI" pitchFamily="50" charset="-128"/>
                <a:cs typeface="Meiryo UI" pitchFamily="50" charset="-128"/>
              </a:rPr>
              <a:t>校</a:t>
            </a:r>
          </a:p>
        </p:txBody>
      </p:sp>
      <p:sp>
        <p:nvSpPr>
          <p:cNvPr id="90117" name="Text Box 5"/>
          <p:cNvSpPr txBox="1">
            <a:spLocks noChangeArrowheads="1"/>
          </p:cNvSpPr>
          <p:nvPr/>
        </p:nvSpPr>
        <p:spPr bwMode="auto">
          <a:xfrm>
            <a:off x="3859213" y="5638800"/>
            <a:ext cx="1885950" cy="458788"/>
          </a:xfrm>
          <a:prstGeom prst="rect">
            <a:avLst/>
          </a:prstGeom>
          <a:noFill/>
          <a:ln w="9525">
            <a:noFill/>
            <a:miter lim="800000"/>
            <a:headEnd/>
            <a:tailEnd/>
          </a:ln>
        </p:spPr>
        <p:txBody>
          <a:bodyPr>
            <a:spAutoFit/>
          </a:bodyPr>
          <a:lstStyle/>
          <a:p>
            <a:pPr algn="l">
              <a:spcBef>
                <a:spcPct val="50000"/>
              </a:spcBef>
            </a:pPr>
            <a:r>
              <a:rPr lang="en-US" altLang="ja-JP">
                <a:latin typeface="Meiryo UI" pitchFamily="50" charset="-128"/>
                <a:ea typeface="Meiryo UI" pitchFamily="50" charset="-128"/>
                <a:cs typeface="Meiryo UI" pitchFamily="50" charset="-128"/>
              </a:rPr>
              <a:t>6</a:t>
            </a:r>
            <a:r>
              <a:rPr lang="ja-JP" altLang="en-US">
                <a:latin typeface="Meiryo UI" pitchFamily="50" charset="-128"/>
                <a:ea typeface="Meiryo UI" pitchFamily="50" charset="-128"/>
                <a:cs typeface="Meiryo UI" pitchFamily="50" charset="-128"/>
              </a:rPr>
              <a:t>校</a:t>
            </a:r>
          </a:p>
        </p:txBody>
      </p:sp>
      <p:sp>
        <p:nvSpPr>
          <p:cNvPr id="90118" name="Text Box 6"/>
          <p:cNvSpPr txBox="1">
            <a:spLocks noChangeArrowheads="1"/>
          </p:cNvSpPr>
          <p:nvPr/>
        </p:nvSpPr>
        <p:spPr bwMode="auto">
          <a:xfrm>
            <a:off x="1227138" y="4848225"/>
            <a:ext cx="1887537" cy="457200"/>
          </a:xfrm>
          <a:prstGeom prst="rect">
            <a:avLst/>
          </a:prstGeom>
          <a:noFill/>
          <a:ln w="9525">
            <a:noFill/>
            <a:miter lim="800000"/>
            <a:headEnd/>
            <a:tailEnd/>
          </a:ln>
        </p:spPr>
        <p:txBody>
          <a:bodyPr>
            <a:spAutoFit/>
          </a:bodyPr>
          <a:lstStyle/>
          <a:p>
            <a:pPr algn="l">
              <a:spcBef>
                <a:spcPct val="50000"/>
              </a:spcBef>
            </a:pPr>
            <a:r>
              <a:rPr lang="en-US" altLang="ja-JP">
                <a:latin typeface="Meiryo UI" pitchFamily="50" charset="-128"/>
                <a:ea typeface="Meiryo UI" pitchFamily="50" charset="-128"/>
                <a:cs typeface="Meiryo UI" pitchFamily="50" charset="-128"/>
              </a:rPr>
              <a:t>105</a:t>
            </a:r>
            <a:r>
              <a:rPr lang="ja-JP" altLang="en-US">
                <a:latin typeface="Meiryo UI" pitchFamily="50" charset="-128"/>
                <a:ea typeface="Meiryo UI" pitchFamily="50" charset="-128"/>
                <a:cs typeface="Meiryo UI" pitchFamily="50" charset="-128"/>
              </a:rPr>
              <a:t>校</a:t>
            </a:r>
          </a:p>
        </p:txBody>
      </p:sp>
      <p:sp>
        <p:nvSpPr>
          <p:cNvPr id="90119" name="Text Box 7"/>
          <p:cNvSpPr txBox="1">
            <a:spLocks noChangeArrowheads="1"/>
          </p:cNvSpPr>
          <p:nvPr/>
        </p:nvSpPr>
        <p:spPr bwMode="auto">
          <a:xfrm>
            <a:off x="8891588" y="6102350"/>
            <a:ext cx="877887" cy="461963"/>
          </a:xfrm>
          <a:prstGeom prst="rect">
            <a:avLst/>
          </a:prstGeom>
          <a:noFill/>
          <a:ln w="9525">
            <a:noFill/>
            <a:miter lim="800000"/>
            <a:headEnd/>
            <a:tailEnd/>
          </a:ln>
        </p:spPr>
        <p:txBody>
          <a:bodyPr>
            <a:spAutoFit/>
          </a:bodyPr>
          <a:lstStyle/>
          <a:p>
            <a:pPr algn="l">
              <a:spcBef>
                <a:spcPct val="50000"/>
              </a:spcBef>
            </a:pPr>
            <a:r>
              <a:rPr lang="en-US" altLang="ja-JP">
                <a:latin typeface="Meiryo UI" pitchFamily="50" charset="-128"/>
                <a:ea typeface="Meiryo UI" pitchFamily="50" charset="-128"/>
                <a:cs typeface="Meiryo UI" pitchFamily="50" charset="-128"/>
              </a:rPr>
              <a:t>36</a:t>
            </a:r>
            <a:r>
              <a:rPr lang="ja-JP" altLang="en-US">
                <a:latin typeface="Meiryo UI" pitchFamily="50" charset="-128"/>
                <a:ea typeface="Meiryo UI" pitchFamily="50" charset="-128"/>
                <a:cs typeface="Meiryo UI" pitchFamily="50" charset="-128"/>
              </a:rPr>
              <a:t>校</a:t>
            </a:r>
          </a:p>
        </p:txBody>
      </p:sp>
      <p:sp>
        <p:nvSpPr>
          <p:cNvPr id="90120" name="Text Box 8"/>
          <p:cNvSpPr txBox="1">
            <a:spLocks noChangeArrowheads="1"/>
          </p:cNvSpPr>
          <p:nvPr/>
        </p:nvSpPr>
        <p:spPr bwMode="auto">
          <a:xfrm>
            <a:off x="8104188" y="4548188"/>
            <a:ext cx="1006475" cy="461962"/>
          </a:xfrm>
          <a:prstGeom prst="rect">
            <a:avLst/>
          </a:prstGeom>
          <a:noFill/>
          <a:ln w="9525">
            <a:noFill/>
            <a:miter lim="800000"/>
            <a:headEnd/>
            <a:tailEnd/>
          </a:ln>
        </p:spPr>
        <p:txBody>
          <a:bodyPr>
            <a:spAutoFit/>
          </a:bodyPr>
          <a:lstStyle/>
          <a:p>
            <a:pPr algn="l">
              <a:spcBef>
                <a:spcPct val="50000"/>
              </a:spcBef>
            </a:pPr>
            <a:r>
              <a:rPr lang="en-US" altLang="ja-JP">
                <a:latin typeface="Meiryo UI" pitchFamily="50" charset="-128"/>
                <a:ea typeface="Meiryo UI" pitchFamily="50" charset="-128"/>
                <a:cs typeface="Meiryo UI" pitchFamily="50" charset="-128"/>
              </a:rPr>
              <a:t>78</a:t>
            </a:r>
            <a:r>
              <a:rPr lang="ja-JP" altLang="en-US">
                <a:latin typeface="Meiryo UI" pitchFamily="50" charset="-128"/>
                <a:ea typeface="Meiryo UI" pitchFamily="50" charset="-128"/>
                <a:cs typeface="Meiryo UI" pitchFamily="50" charset="-128"/>
              </a:rPr>
              <a:t>校</a:t>
            </a:r>
          </a:p>
        </p:txBody>
      </p:sp>
      <p:sp>
        <p:nvSpPr>
          <p:cNvPr id="90121" name="Text Box 9"/>
          <p:cNvSpPr txBox="1">
            <a:spLocks noChangeArrowheads="1"/>
          </p:cNvSpPr>
          <p:nvPr/>
        </p:nvSpPr>
        <p:spPr bwMode="auto">
          <a:xfrm>
            <a:off x="7042540" y="1271588"/>
            <a:ext cx="1887538" cy="461963"/>
          </a:xfrm>
          <a:prstGeom prst="rect">
            <a:avLst/>
          </a:prstGeom>
          <a:noFill/>
          <a:ln w="9525">
            <a:noFill/>
            <a:miter lim="800000"/>
            <a:headEnd/>
            <a:tailEnd/>
          </a:ln>
        </p:spPr>
        <p:txBody>
          <a:bodyPr>
            <a:spAutoFit/>
          </a:bodyPr>
          <a:lstStyle/>
          <a:p>
            <a:pPr algn="l">
              <a:spcBef>
                <a:spcPct val="50000"/>
              </a:spcBef>
            </a:pPr>
            <a:r>
              <a:rPr lang="en-US" altLang="ja-JP" dirty="0">
                <a:latin typeface="Meiryo UI" pitchFamily="50" charset="-128"/>
                <a:ea typeface="Meiryo UI" pitchFamily="50" charset="-128"/>
                <a:cs typeface="Meiryo UI" pitchFamily="50" charset="-128"/>
              </a:rPr>
              <a:t>11</a:t>
            </a:r>
            <a:r>
              <a:rPr lang="ja-JP" altLang="en-US" dirty="0">
                <a:latin typeface="Meiryo UI" pitchFamily="50" charset="-128"/>
                <a:ea typeface="Meiryo UI" pitchFamily="50" charset="-128"/>
                <a:cs typeface="Meiryo UI" pitchFamily="50" charset="-128"/>
              </a:rPr>
              <a:t>校</a:t>
            </a:r>
          </a:p>
        </p:txBody>
      </p:sp>
      <p:sp>
        <p:nvSpPr>
          <p:cNvPr id="90122" name="Text Box 10"/>
          <p:cNvSpPr txBox="1">
            <a:spLocks noChangeArrowheads="1"/>
          </p:cNvSpPr>
          <p:nvPr/>
        </p:nvSpPr>
        <p:spPr bwMode="auto">
          <a:xfrm>
            <a:off x="6489700" y="3706813"/>
            <a:ext cx="942975" cy="458787"/>
          </a:xfrm>
          <a:prstGeom prst="rect">
            <a:avLst/>
          </a:prstGeom>
          <a:noFill/>
          <a:ln w="9525">
            <a:noFill/>
            <a:miter lim="800000"/>
            <a:headEnd/>
            <a:tailEnd/>
          </a:ln>
        </p:spPr>
        <p:txBody>
          <a:bodyPr>
            <a:spAutoFit/>
          </a:bodyPr>
          <a:lstStyle/>
          <a:p>
            <a:pPr algn="l">
              <a:spcBef>
                <a:spcPct val="50000"/>
              </a:spcBef>
            </a:pPr>
            <a:r>
              <a:rPr lang="en-US" altLang="ja-JP">
                <a:latin typeface="Meiryo UI" pitchFamily="50" charset="-128"/>
                <a:ea typeface="Meiryo UI" pitchFamily="50" charset="-128"/>
                <a:cs typeface="Meiryo UI" pitchFamily="50" charset="-128"/>
              </a:rPr>
              <a:t>26</a:t>
            </a:r>
            <a:r>
              <a:rPr lang="ja-JP" altLang="en-US">
                <a:latin typeface="Meiryo UI" pitchFamily="50" charset="-128"/>
                <a:ea typeface="Meiryo UI" pitchFamily="50" charset="-128"/>
                <a:cs typeface="Meiryo UI" pitchFamily="50" charset="-128"/>
              </a:rPr>
              <a:t>校</a:t>
            </a:r>
          </a:p>
        </p:txBody>
      </p:sp>
      <p:sp>
        <p:nvSpPr>
          <p:cNvPr id="90123" name="Text Box 11"/>
          <p:cNvSpPr txBox="1">
            <a:spLocks noChangeArrowheads="1"/>
          </p:cNvSpPr>
          <p:nvPr/>
        </p:nvSpPr>
        <p:spPr bwMode="auto">
          <a:xfrm>
            <a:off x="3114675" y="4322763"/>
            <a:ext cx="1885950" cy="457200"/>
          </a:xfrm>
          <a:prstGeom prst="rect">
            <a:avLst/>
          </a:prstGeom>
          <a:noFill/>
          <a:ln w="9525">
            <a:noFill/>
            <a:miter lim="800000"/>
            <a:headEnd/>
            <a:tailEnd/>
          </a:ln>
        </p:spPr>
        <p:txBody>
          <a:bodyPr>
            <a:spAutoFit/>
          </a:bodyPr>
          <a:lstStyle/>
          <a:p>
            <a:pPr algn="l">
              <a:spcBef>
                <a:spcPct val="50000"/>
              </a:spcBef>
            </a:pPr>
            <a:r>
              <a:rPr lang="en-US" altLang="ja-JP">
                <a:latin typeface="Meiryo UI" pitchFamily="50" charset="-128"/>
                <a:ea typeface="Meiryo UI" pitchFamily="50" charset="-128"/>
                <a:cs typeface="Meiryo UI" pitchFamily="50" charset="-128"/>
              </a:rPr>
              <a:t>24</a:t>
            </a:r>
            <a:r>
              <a:rPr lang="ja-JP" altLang="en-US">
                <a:latin typeface="Meiryo UI" pitchFamily="50" charset="-128"/>
                <a:ea typeface="Meiryo UI" pitchFamily="50" charset="-128"/>
                <a:cs typeface="Meiryo UI" pitchFamily="50" charset="-128"/>
              </a:rPr>
              <a:t>校</a:t>
            </a:r>
          </a:p>
        </p:txBody>
      </p:sp>
      <p:sp>
        <p:nvSpPr>
          <p:cNvPr id="90124" name="Text Box 12"/>
          <p:cNvSpPr txBox="1">
            <a:spLocks noChangeArrowheads="1"/>
          </p:cNvSpPr>
          <p:nvPr/>
        </p:nvSpPr>
        <p:spPr bwMode="auto">
          <a:xfrm>
            <a:off x="4802188" y="3708400"/>
            <a:ext cx="1887537" cy="457200"/>
          </a:xfrm>
          <a:prstGeom prst="rect">
            <a:avLst/>
          </a:prstGeom>
          <a:noFill/>
          <a:ln w="9525">
            <a:noFill/>
            <a:miter lim="800000"/>
            <a:headEnd/>
            <a:tailEnd/>
          </a:ln>
        </p:spPr>
        <p:txBody>
          <a:bodyPr>
            <a:spAutoFit/>
          </a:bodyPr>
          <a:lstStyle/>
          <a:p>
            <a:pPr algn="l">
              <a:spcBef>
                <a:spcPct val="50000"/>
              </a:spcBef>
            </a:pPr>
            <a:r>
              <a:rPr lang="en-US" altLang="ja-JP">
                <a:latin typeface="Meiryo UI" pitchFamily="50" charset="-128"/>
                <a:ea typeface="Meiryo UI" pitchFamily="50" charset="-128"/>
                <a:cs typeface="Meiryo UI" pitchFamily="50" charset="-128"/>
              </a:rPr>
              <a:t>30</a:t>
            </a:r>
            <a:r>
              <a:rPr lang="ja-JP" altLang="en-US">
                <a:latin typeface="Meiryo UI" pitchFamily="50" charset="-128"/>
                <a:ea typeface="Meiryo UI" pitchFamily="50" charset="-128"/>
                <a:cs typeface="Meiryo UI" pitchFamily="50" charset="-128"/>
              </a:rPr>
              <a:t>校</a:t>
            </a:r>
          </a:p>
        </p:txBody>
      </p:sp>
      <p:sp>
        <p:nvSpPr>
          <p:cNvPr id="90125" name="Text Box 14"/>
          <p:cNvSpPr txBox="1">
            <a:spLocks noChangeArrowheads="1"/>
          </p:cNvSpPr>
          <p:nvPr/>
        </p:nvSpPr>
        <p:spPr bwMode="auto">
          <a:xfrm>
            <a:off x="4273550" y="1828800"/>
            <a:ext cx="1266825" cy="457200"/>
          </a:xfrm>
          <a:prstGeom prst="rect">
            <a:avLst/>
          </a:prstGeom>
          <a:noFill/>
          <a:ln w="9525">
            <a:noFill/>
            <a:miter lim="800000"/>
            <a:headEnd/>
            <a:tailEnd/>
          </a:ln>
        </p:spPr>
        <p:txBody>
          <a:bodyPr>
            <a:spAutoFit/>
          </a:bodyPr>
          <a:lstStyle/>
          <a:p>
            <a:pPr algn="l">
              <a:spcBef>
                <a:spcPct val="50000"/>
              </a:spcBef>
            </a:pPr>
            <a:r>
              <a:rPr lang="en-US" altLang="ja-JP">
                <a:latin typeface="Meiryo UI" pitchFamily="50" charset="-128"/>
                <a:ea typeface="Meiryo UI" pitchFamily="50" charset="-128"/>
                <a:cs typeface="Meiryo UI" pitchFamily="50" charset="-128"/>
              </a:rPr>
              <a:t>2</a:t>
            </a:r>
            <a:r>
              <a:rPr lang="ja-JP" altLang="en-US">
                <a:latin typeface="Meiryo UI" pitchFamily="50" charset="-128"/>
                <a:ea typeface="Meiryo UI" pitchFamily="50" charset="-128"/>
                <a:cs typeface="Meiryo UI" pitchFamily="50" charset="-128"/>
              </a:rPr>
              <a:t>校</a:t>
            </a:r>
            <a:endParaRPr lang="ja-JP" altLang="en-US" sz="1800">
              <a:latin typeface="Meiryo UI" pitchFamily="50" charset="-128"/>
              <a:ea typeface="Meiryo UI" pitchFamily="50" charset="-128"/>
              <a:cs typeface="Meiryo UI" pitchFamily="50" charset="-128"/>
            </a:endParaRPr>
          </a:p>
        </p:txBody>
      </p:sp>
      <p:sp>
        <p:nvSpPr>
          <p:cNvPr id="70" name="AutoShape 15"/>
          <p:cNvSpPr>
            <a:spLocks/>
          </p:cNvSpPr>
          <p:nvPr/>
        </p:nvSpPr>
        <p:spPr bwMode="auto">
          <a:xfrm>
            <a:off x="7866856" y="2266354"/>
            <a:ext cx="1887538" cy="2268537"/>
          </a:xfrm>
          <a:prstGeom prst="borderCallout1">
            <a:avLst>
              <a:gd name="adj1" fmla="val 72639"/>
              <a:gd name="adj2" fmla="val 1103"/>
              <a:gd name="adj3" fmla="val 113701"/>
              <a:gd name="adj4" fmla="val -101478"/>
            </a:avLst>
          </a:prstGeom>
          <a:noFill/>
          <a:ln w="25400">
            <a:solidFill>
              <a:srgbClr val="333399"/>
            </a:solidFill>
            <a:miter lim="800000"/>
            <a:headEnd/>
            <a:tailEnd/>
          </a:ln>
          <a:effectLst/>
        </p:spPr>
        <p:txBody>
          <a:bodyPr/>
          <a:lstStyle/>
          <a:p>
            <a:pPr algn="l" fontAlgn="auto">
              <a:spcBef>
                <a:spcPts val="0"/>
              </a:spcBef>
              <a:spcAft>
                <a:spcPts val="0"/>
              </a:spcAft>
              <a:defRPr/>
            </a:pP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玉川</a:t>
            </a: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大学</a:t>
            </a:r>
            <a:r>
              <a:rPr kumimoji="0" lang="en-US" altLang="ja-JP" sz="105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kumimoji="0" lang="ja-JP" altLang="en-US" sz="105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通信含む</a:t>
            </a:r>
            <a:r>
              <a:rPr kumimoji="0" lang="en-US" altLang="ja-JP" sz="105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a:t>
            </a:r>
          </a:p>
          <a:p>
            <a:pPr algn="l" fontAlgn="auto">
              <a:spcBef>
                <a:spcPts val="0"/>
              </a:spcBef>
              <a:spcAft>
                <a:spcPts val="0"/>
              </a:spcAft>
              <a:defRPr/>
            </a:pP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・慶應義塾大学</a:t>
            </a:r>
            <a:endParaRPr kumimoji="0" lang="en-US" altLang="ja-JP" sz="105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・東京理科大学</a:t>
            </a:r>
          </a:p>
          <a:p>
            <a:pPr algn="l" fontAlgn="auto">
              <a:spcBef>
                <a:spcPts val="0"/>
              </a:spcBef>
              <a:spcAft>
                <a:spcPts val="0"/>
              </a:spcAft>
              <a:defRPr/>
            </a:pP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・東京電機大学</a:t>
            </a:r>
            <a:endParaRPr kumimoji="0" lang="en-US" altLang="ja-JP"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・駒澤大学</a:t>
            </a:r>
            <a:endParaRPr kumimoji="0" lang="en-US" altLang="ja-JP"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・成蹊大学</a:t>
            </a:r>
          </a:p>
          <a:p>
            <a:pPr algn="l" fontAlgn="auto">
              <a:spcBef>
                <a:spcPts val="0"/>
              </a:spcBef>
              <a:spcAft>
                <a:spcPts val="0"/>
              </a:spcAft>
              <a:defRPr/>
            </a:pP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・桜美林大学</a:t>
            </a:r>
          </a:p>
          <a:p>
            <a:pPr algn="l" fontAlgn="auto">
              <a:spcBef>
                <a:spcPts val="0"/>
              </a:spcBef>
              <a:spcAft>
                <a:spcPts val="0"/>
              </a:spcAft>
              <a:defRPr/>
            </a:pP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・文教大学</a:t>
            </a:r>
            <a:endParaRPr kumimoji="0" lang="en-US" altLang="ja-JP" sz="105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　等</a:t>
            </a:r>
          </a:p>
        </p:txBody>
      </p:sp>
      <p:sp>
        <p:nvSpPr>
          <p:cNvPr id="71" name="AutoShape 16"/>
          <p:cNvSpPr>
            <a:spLocks/>
          </p:cNvSpPr>
          <p:nvPr/>
        </p:nvSpPr>
        <p:spPr bwMode="auto">
          <a:xfrm>
            <a:off x="6067425" y="5257800"/>
            <a:ext cx="3702050" cy="1306513"/>
          </a:xfrm>
          <a:prstGeom prst="borderCallout1">
            <a:avLst>
              <a:gd name="adj1" fmla="val 40389"/>
              <a:gd name="adj2" fmla="val 347"/>
              <a:gd name="adj3" fmla="val -10221"/>
              <a:gd name="adj4" fmla="val -24490"/>
            </a:avLst>
          </a:prstGeom>
          <a:noFill/>
          <a:ln w="25400">
            <a:solidFill>
              <a:srgbClr val="333399"/>
            </a:solidFill>
            <a:miter lim="800000"/>
            <a:headEnd/>
            <a:tailEnd/>
          </a:ln>
          <a:effectLst/>
        </p:spPr>
        <p:txBody>
          <a:bodyPr/>
          <a:lstStyle/>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・愛知大学</a:t>
            </a:r>
            <a:r>
              <a:rPr kumimoji="0" lang="en-US" altLang="ja-JP" sz="10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kumimoji="0" lang="ja-JP" altLang="en-US" sz="10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法人システム</a:t>
            </a:r>
            <a:r>
              <a:rPr kumimoji="0" lang="en-US" altLang="ja-JP" sz="10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a:t>
            </a: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・名城大学</a:t>
            </a:r>
            <a:r>
              <a:rPr kumimoji="0" lang="en-US" altLang="ja-JP" sz="10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kumimoji="0" lang="ja-JP" altLang="en-US" sz="10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法人システム</a:t>
            </a:r>
            <a:r>
              <a:rPr kumimoji="0" lang="en-US" altLang="ja-JP" sz="10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a:t>
            </a: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・三重大学</a:t>
            </a:r>
            <a:endParaRPr kumimoji="0" lang="en-US" altLang="ja-JP"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・名古屋外国語</a:t>
            </a: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大学</a:t>
            </a:r>
            <a:endParaRPr kumimoji="0" lang="en-US" altLang="ja-JP"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smtClean="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・名古屋</a:t>
            </a: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学芸大学</a:t>
            </a:r>
            <a:endParaRPr kumimoji="0" lang="en-US" altLang="ja-JP"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　等</a:t>
            </a:r>
          </a:p>
        </p:txBody>
      </p:sp>
      <p:sp>
        <p:nvSpPr>
          <p:cNvPr id="72" name="AutoShape 17"/>
          <p:cNvSpPr>
            <a:spLocks/>
          </p:cNvSpPr>
          <p:nvPr/>
        </p:nvSpPr>
        <p:spPr bwMode="auto">
          <a:xfrm>
            <a:off x="223838" y="3708400"/>
            <a:ext cx="2070100" cy="1597025"/>
          </a:xfrm>
          <a:prstGeom prst="borderCallout1">
            <a:avLst>
              <a:gd name="adj1" fmla="val 50980"/>
              <a:gd name="adj2" fmla="val 99581"/>
              <a:gd name="adj3" fmla="val 83838"/>
              <a:gd name="adj4" fmla="val 209553"/>
            </a:avLst>
          </a:prstGeom>
          <a:noFill/>
          <a:ln w="25400">
            <a:solidFill>
              <a:srgbClr val="333399"/>
            </a:solidFill>
            <a:miter lim="800000"/>
            <a:headEnd/>
            <a:tailEnd/>
          </a:ln>
          <a:effectLst/>
        </p:spPr>
        <p:txBody>
          <a:bodyPr/>
          <a:lstStyle/>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・近畿大学</a:t>
            </a: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・甲南大学</a:t>
            </a: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・追手門学院大学</a:t>
            </a:r>
            <a:endParaRPr kumimoji="0" lang="en-US" altLang="ja-JP"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・同志社大学</a:t>
            </a:r>
            <a:r>
              <a:rPr kumimoji="0" lang="en-US" altLang="ja-JP" sz="10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a:t>
            </a:r>
            <a:r>
              <a:rPr kumimoji="0" lang="ja-JP" altLang="en-US" sz="10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教員業績</a:t>
            </a:r>
            <a:r>
              <a:rPr kumimoji="0" lang="en-US" altLang="ja-JP" sz="10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a:t>
            </a: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・兵庫県立大学</a:t>
            </a:r>
            <a:endParaRPr kumimoji="0" lang="en-US" altLang="ja-JP"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・阪南大学　</a:t>
            </a:r>
            <a:endParaRPr kumimoji="0" lang="en-US" altLang="ja-JP"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endParaRPr>
          </a:p>
          <a:p>
            <a:pPr algn="l" fontAlgn="auto">
              <a:spcBef>
                <a:spcPts val="0"/>
              </a:spcBef>
              <a:spcAft>
                <a:spcPts val="0"/>
              </a:spcAft>
              <a:defRPr/>
            </a:pPr>
            <a:r>
              <a:rPr kumimoji="0" lang="ja-JP" altLang="en-US" sz="1400" kern="0" dirty="0">
                <a:solidFill>
                  <a:sysClr val="windowText" lastClr="000000"/>
                </a:solidFill>
                <a:effectLst>
                  <a:outerShdw blurRad="38100" dist="38100" dir="2700000" algn="tl">
                    <a:srgbClr val="C0C0C0"/>
                  </a:outerShdw>
                </a:effectLst>
                <a:latin typeface="Meiryo UI" pitchFamily="50" charset="-128"/>
                <a:ea typeface="Meiryo UI" pitchFamily="50" charset="-128"/>
                <a:cs typeface="Meiryo UI" pitchFamily="50" charset="-128"/>
              </a:rPr>
              <a:t>　等</a:t>
            </a:r>
          </a:p>
        </p:txBody>
      </p:sp>
      <p:sp>
        <p:nvSpPr>
          <p:cNvPr id="75" name="Text Box 16"/>
          <p:cNvSpPr txBox="1">
            <a:spLocks noChangeArrowheads="1"/>
          </p:cNvSpPr>
          <p:nvPr/>
        </p:nvSpPr>
        <p:spPr bwMode="auto">
          <a:xfrm>
            <a:off x="581025" y="1357313"/>
            <a:ext cx="2070100" cy="1384300"/>
          </a:xfrm>
          <a:prstGeom prst="rect">
            <a:avLst/>
          </a:prstGeom>
          <a:solidFill>
            <a:srgbClr val="FFCCCC"/>
          </a:solidFill>
          <a:ln w="9525">
            <a:solidFill>
              <a:srgbClr val="000000"/>
            </a:solidFill>
            <a:miter lim="800000"/>
            <a:headEnd/>
            <a:tailEnd/>
          </a:ln>
        </p:spPr>
        <p:txBody>
          <a:bodyPr lIns="91423" tIns="45712" rIns="91423" bIns="45712">
            <a:spAutoFit/>
          </a:bodyPr>
          <a:lstStyle>
            <a:lvl1pPr eaLnBrk="0" hangingPunct="0">
              <a:defRPr kumimoji="1" sz="1200">
                <a:solidFill>
                  <a:schemeClr val="tx1"/>
                </a:solidFill>
                <a:latin typeface="Times New Roman" pitchFamily="18" charset="0"/>
                <a:ea typeface="ＭＳ Ｐゴシック" charset="-128"/>
              </a:defRPr>
            </a:lvl1pPr>
            <a:lvl2pPr marL="742950" indent="-285750" eaLnBrk="0" hangingPunct="0">
              <a:defRPr kumimoji="1" sz="1200">
                <a:solidFill>
                  <a:schemeClr val="tx1"/>
                </a:solidFill>
                <a:latin typeface="Times New Roman" pitchFamily="18" charset="0"/>
                <a:ea typeface="ＭＳ Ｐゴシック" charset="-128"/>
              </a:defRPr>
            </a:lvl2pPr>
            <a:lvl3pPr marL="1143000" indent="-228600" eaLnBrk="0" hangingPunct="0">
              <a:defRPr kumimoji="1" sz="1200">
                <a:solidFill>
                  <a:schemeClr val="tx1"/>
                </a:solidFill>
                <a:latin typeface="Times New Roman" pitchFamily="18" charset="0"/>
                <a:ea typeface="ＭＳ Ｐゴシック" charset="-128"/>
              </a:defRPr>
            </a:lvl3pPr>
            <a:lvl4pPr marL="1600200" indent="-228600" eaLnBrk="0" hangingPunct="0">
              <a:defRPr kumimoji="1" sz="1200">
                <a:solidFill>
                  <a:schemeClr val="tx1"/>
                </a:solidFill>
                <a:latin typeface="Times New Roman" pitchFamily="18" charset="0"/>
                <a:ea typeface="ＭＳ Ｐゴシック" charset="-128"/>
              </a:defRPr>
            </a:lvl4pPr>
            <a:lvl5pPr marL="2057400" indent="-228600" eaLnBrk="0" hangingPunct="0">
              <a:defRPr kumimoji="1" sz="12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kumimoji="1" sz="12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kumimoji="1" sz="12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kumimoji="1" sz="12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kumimoji="1" sz="1200">
                <a:solidFill>
                  <a:schemeClr val="tx1"/>
                </a:solidFill>
                <a:latin typeface="Times New Roman" pitchFamily="18" charset="0"/>
                <a:ea typeface="ＭＳ Ｐゴシック" charset="-128"/>
              </a:defRPr>
            </a:lvl9pPr>
          </a:lstStyle>
          <a:p>
            <a:pPr algn="l" eaLnBrk="1" fontAlgn="auto" hangingPunct="1">
              <a:spcBef>
                <a:spcPts val="0"/>
              </a:spcBef>
              <a:spcAft>
                <a:spcPts val="0"/>
              </a:spcAft>
              <a:defRPr/>
            </a:pPr>
            <a:r>
              <a:rPr lang="en-US" altLang="ja-JP" sz="1400" kern="0" dirty="0" smtClean="0">
                <a:solidFill>
                  <a:srgbClr val="000000"/>
                </a:solidFill>
                <a:latin typeface="Meiryo UI" pitchFamily="50" charset="-128"/>
                <a:ea typeface="Meiryo UI" pitchFamily="50" charset="-128"/>
                <a:cs typeface="Meiryo UI" pitchFamily="50" charset="-128"/>
              </a:rPr>
              <a:t>【</a:t>
            </a:r>
            <a:r>
              <a:rPr lang="ja-JP" altLang="en-US" sz="1400" kern="0" dirty="0" smtClean="0">
                <a:solidFill>
                  <a:srgbClr val="000000"/>
                </a:solidFill>
                <a:latin typeface="Meiryo UI" pitchFamily="50" charset="-128"/>
                <a:ea typeface="Meiryo UI" pitchFamily="50" charset="-128"/>
                <a:cs typeface="Meiryo UI" pitchFamily="50" charset="-128"/>
              </a:rPr>
              <a:t>ユーザ数</a:t>
            </a:r>
            <a:r>
              <a:rPr lang="en-US" altLang="ja-JP" sz="1400" kern="0" dirty="0" smtClean="0">
                <a:solidFill>
                  <a:srgbClr val="000000"/>
                </a:solidFill>
                <a:latin typeface="Meiryo UI" pitchFamily="50" charset="-128"/>
                <a:ea typeface="Meiryo UI" pitchFamily="50" charset="-128"/>
                <a:cs typeface="Meiryo UI" pitchFamily="50" charset="-128"/>
              </a:rPr>
              <a:t>】</a:t>
            </a:r>
          </a:p>
          <a:p>
            <a:pPr algn="l" eaLnBrk="1" fontAlgn="auto" hangingPunct="1">
              <a:spcBef>
                <a:spcPts val="0"/>
              </a:spcBef>
              <a:spcAft>
                <a:spcPts val="0"/>
              </a:spcAft>
              <a:defRPr/>
            </a:pPr>
            <a:r>
              <a:rPr lang="ja-JP" altLang="en-US" sz="1400" kern="0" dirty="0" smtClean="0">
                <a:solidFill>
                  <a:srgbClr val="000000"/>
                </a:solidFill>
                <a:latin typeface="Meiryo UI" pitchFamily="50" charset="-128"/>
                <a:ea typeface="Meiryo UI" pitchFamily="50" charset="-128"/>
                <a:cs typeface="Meiryo UI" pitchFamily="50" charset="-128"/>
              </a:rPr>
              <a:t>大学    　 </a:t>
            </a:r>
            <a:r>
              <a:rPr lang="ja-JP" altLang="en-US" sz="1400" kern="0" dirty="0">
                <a:solidFill>
                  <a:srgbClr val="000000"/>
                </a:solidFill>
                <a:latin typeface="Meiryo UI" pitchFamily="50" charset="-128"/>
                <a:ea typeface="Meiryo UI" pitchFamily="50" charset="-128"/>
                <a:cs typeface="Meiryo UI" pitchFamily="50" charset="-128"/>
              </a:rPr>
              <a:t>：   </a:t>
            </a:r>
            <a:r>
              <a:rPr lang="en-US" altLang="ja-JP" sz="1400" kern="0" dirty="0" smtClean="0">
                <a:solidFill>
                  <a:srgbClr val="000000"/>
                </a:solidFill>
                <a:latin typeface="Meiryo UI" pitchFamily="50" charset="-128"/>
                <a:ea typeface="Meiryo UI" pitchFamily="50" charset="-128"/>
                <a:cs typeface="Meiryo UI" pitchFamily="50" charset="-128"/>
              </a:rPr>
              <a:t>241 </a:t>
            </a:r>
            <a:r>
              <a:rPr lang="ja-JP" altLang="en-US" sz="1400" kern="0" dirty="0">
                <a:solidFill>
                  <a:srgbClr val="000000"/>
                </a:solidFill>
                <a:latin typeface="Meiryo UI" pitchFamily="50" charset="-128"/>
                <a:ea typeface="Meiryo UI" pitchFamily="50" charset="-128"/>
                <a:cs typeface="Meiryo UI" pitchFamily="50" charset="-128"/>
              </a:rPr>
              <a:t>校</a:t>
            </a:r>
          </a:p>
          <a:p>
            <a:pPr algn="l" eaLnBrk="1" fontAlgn="auto" hangingPunct="1">
              <a:spcBef>
                <a:spcPts val="0"/>
              </a:spcBef>
              <a:spcAft>
                <a:spcPts val="0"/>
              </a:spcAft>
              <a:defRPr/>
            </a:pPr>
            <a:r>
              <a:rPr lang="ja-JP" altLang="en-US" sz="1400" kern="0" dirty="0">
                <a:solidFill>
                  <a:srgbClr val="000000"/>
                </a:solidFill>
                <a:latin typeface="Meiryo UI" pitchFamily="50" charset="-128"/>
                <a:ea typeface="Meiryo UI" pitchFamily="50" charset="-128"/>
                <a:cs typeface="Meiryo UI" pitchFamily="50" charset="-128"/>
              </a:rPr>
              <a:t>短期大学 ：    </a:t>
            </a:r>
            <a:r>
              <a:rPr lang="en-US" altLang="ja-JP" sz="1400" kern="0" dirty="0">
                <a:solidFill>
                  <a:srgbClr val="000000"/>
                </a:solidFill>
                <a:latin typeface="Meiryo UI" pitchFamily="50" charset="-128"/>
                <a:ea typeface="Meiryo UI" pitchFamily="50" charset="-128"/>
                <a:cs typeface="Meiryo UI" pitchFamily="50" charset="-128"/>
              </a:rPr>
              <a:t>85 </a:t>
            </a:r>
            <a:r>
              <a:rPr lang="ja-JP" altLang="en-US" sz="1400" kern="0" dirty="0">
                <a:solidFill>
                  <a:srgbClr val="000000"/>
                </a:solidFill>
                <a:latin typeface="Meiryo UI" pitchFamily="50" charset="-128"/>
                <a:ea typeface="Meiryo UI" pitchFamily="50" charset="-128"/>
                <a:cs typeface="Meiryo UI" pitchFamily="50" charset="-128"/>
              </a:rPr>
              <a:t>校</a:t>
            </a:r>
          </a:p>
          <a:p>
            <a:pPr algn="l" eaLnBrk="1" fontAlgn="auto" hangingPunct="1">
              <a:spcBef>
                <a:spcPts val="0"/>
              </a:spcBef>
              <a:spcAft>
                <a:spcPts val="0"/>
              </a:spcAft>
              <a:defRPr/>
            </a:pPr>
            <a:r>
              <a:rPr lang="ja-JP" altLang="en-US" sz="1400" kern="0" dirty="0">
                <a:solidFill>
                  <a:srgbClr val="000000"/>
                </a:solidFill>
                <a:latin typeface="Meiryo UI" pitchFamily="50" charset="-128"/>
                <a:ea typeface="Meiryo UI" pitchFamily="50" charset="-128"/>
                <a:cs typeface="Meiryo UI" pitchFamily="50" charset="-128"/>
              </a:rPr>
              <a:t>その他 </a:t>
            </a:r>
            <a:r>
              <a:rPr lang="ja-JP" altLang="en-US" sz="1400" kern="0" dirty="0" smtClean="0">
                <a:solidFill>
                  <a:srgbClr val="000000"/>
                </a:solidFill>
                <a:latin typeface="Meiryo UI" pitchFamily="50" charset="-128"/>
                <a:ea typeface="Meiryo UI" pitchFamily="50" charset="-128"/>
                <a:cs typeface="Meiryo UI" pitchFamily="50" charset="-128"/>
              </a:rPr>
              <a:t>　  </a:t>
            </a:r>
            <a:r>
              <a:rPr lang="ja-JP" altLang="en-US" sz="1400" kern="0" dirty="0">
                <a:solidFill>
                  <a:srgbClr val="000000"/>
                </a:solidFill>
                <a:latin typeface="Meiryo UI" pitchFamily="50" charset="-128"/>
                <a:ea typeface="Meiryo UI" pitchFamily="50" charset="-128"/>
                <a:cs typeface="Meiryo UI" pitchFamily="50" charset="-128"/>
              </a:rPr>
              <a:t>：    </a:t>
            </a:r>
            <a:r>
              <a:rPr lang="en-US" altLang="ja-JP" sz="1400" kern="0" dirty="0">
                <a:solidFill>
                  <a:srgbClr val="000000"/>
                </a:solidFill>
                <a:latin typeface="Meiryo UI" pitchFamily="50" charset="-128"/>
                <a:ea typeface="Meiryo UI" pitchFamily="50" charset="-128"/>
                <a:cs typeface="Meiryo UI" pitchFamily="50" charset="-128"/>
              </a:rPr>
              <a:t>18 </a:t>
            </a:r>
            <a:r>
              <a:rPr lang="ja-JP" altLang="en-US" sz="1400" kern="0" dirty="0">
                <a:solidFill>
                  <a:srgbClr val="000000"/>
                </a:solidFill>
                <a:latin typeface="Meiryo UI" pitchFamily="50" charset="-128"/>
                <a:ea typeface="Meiryo UI" pitchFamily="50" charset="-128"/>
                <a:cs typeface="Meiryo UI" pitchFamily="50" charset="-128"/>
              </a:rPr>
              <a:t>校</a:t>
            </a:r>
          </a:p>
          <a:p>
            <a:pPr algn="l" eaLnBrk="1" fontAlgn="auto" hangingPunct="1">
              <a:spcBef>
                <a:spcPts val="0"/>
              </a:spcBef>
              <a:spcAft>
                <a:spcPts val="0"/>
              </a:spcAft>
              <a:defRPr/>
            </a:pPr>
            <a:r>
              <a:rPr lang="ja-JP" altLang="en-US" sz="1400" kern="0" dirty="0">
                <a:solidFill>
                  <a:srgbClr val="000000"/>
                </a:solidFill>
                <a:latin typeface="Meiryo UI" pitchFamily="50" charset="-128"/>
                <a:ea typeface="Meiryo UI" pitchFamily="50" charset="-128"/>
                <a:cs typeface="Meiryo UI" pitchFamily="50" charset="-128"/>
              </a:rPr>
              <a:t>合計    </a:t>
            </a:r>
            <a:r>
              <a:rPr lang="ja-JP" altLang="en-US" sz="1400" kern="0" dirty="0" smtClean="0">
                <a:solidFill>
                  <a:srgbClr val="000000"/>
                </a:solidFill>
                <a:latin typeface="Meiryo UI" pitchFamily="50" charset="-128"/>
                <a:ea typeface="Meiryo UI" pitchFamily="50" charset="-128"/>
                <a:cs typeface="Meiryo UI" pitchFamily="50" charset="-128"/>
              </a:rPr>
              <a:t>　 </a:t>
            </a:r>
            <a:r>
              <a:rPr lang="ja-JP" altLang="en-US" sz="1400" kern="0" dirty="0">
                <a:solidFill>
                  <a:srgbClr val="000000"/>
                </a:solidFill>
                <a:latin typeface="Meiryo UI" pitchFamily="50" charset="-128"/>
                <a:ea typeface="Meiryo UI" pitchFamily="50" charset="-128"/>
                <a:cs typeface="Meiryo UI" pitchFamily="50" charset="-128"/>
              </a:rPr>
              <a:t>：   </a:t>
            </a:r>
            <a:r>
              <a:rPr lang="en-US" altLang="ja-JP" sz="1400" kern="0" dirty="0" smtClean="0">
                <a:solidFill>
                  <a:srgbClr val="000000"/>
                </a:solidFill>
                <a:latin typeface="Meiryo UI" pitchFamily="50" charset="-128"/>
                <a:ea typeface="Meiryo UI" pitchFamily="50" charset="-128"/>
                <a:cs typeface="Meiryo UI" pitchFamily="50" charset="-128"/>
              </a:rPr>
              <a:t>344 </a:t>
            </a:r>
            <a:r>
              <a:rPr lang="ja-JP" altLang="en-US" sz="1400" kern="0" dirty="0">
                <a:solidFill>
                  <a:srgbClr val="000000"/>
                </a:solidFill>
                <a:latin typeface="Meiryo UI" pitchFamily="50" charset="-128"/>
                <a:ea typeface="Meiryo UI" pitchFamily="50" charset="-128"/>
                <a:cs typeface="Meiryo UI" pitchFamily="50" charset="-128"/>
              </a:rPr>
              <a:t>校</a:t>
            </a:r>
          </a:p>
          <a:p>
            <a:pPr algn="l" eaLnBrk="1" fontAlgn="auto" hangingPunct="1">
              <a:spcBef>
                <a:spcPts val="0"/>
              </a:spcBef>
              <a:spcAft>
                <a:spcPts val="0"/>
              </a:spcAft>
              <a:defRPr/>
            </a:pPr>
            <a:r>
              <a:rPr lang="ja-JP" altLang="en-US" sz="1400" kern="0" dirty="0" smtClean="0">
                <a:solidFill>
                  <a:srgbClr val="000000"/>
                </a:solidFill>
                <a:latin typeface="Meiryo UI" pitchFamily="50" charset="-128"/>
                <a:ea typeface="Meiryo UI" pitchFamily="50" charset="-128"/>
                <a:cs typeface="Meiryo UI" pitchFamily="50" charset="-128"/>
              </a:rPr>
              <a:t>（</a:t>
            </a:r>
            <a:r>
              <a:rPr lang="en-US" altLang="ja-JP" sz="1400" kern="0" dirty="0" smtClean="0">
                <a:solidFill>
                  <a:srgbClr val="000000"/>
                </a:solidFill>
                <a:latin typeface="Meiryo UI" pitchFamily="50" charset="-128"/>
                <a:ea typeface="Meiryo UI" pitchFamily="50" charset="-128"/>
                <a:cs typeface="Meiryo UI" pitchFamily="50" charset="-128"/>
              </a:rPr>
              <a:t>2015</a:t>
            </a:r>
            <a:r>
              <a:rPr lang="ja-JP" altLang="en-US" sz="1400" kern="0" dirty="0" smtClean="0">
                <a:solidFill>
                  <a:srgbClr val="000000"/>
                </a:solidFill>
                <a:latin typeface="Meiryo UI" pitchFamily="50" charset="-128"/>
                <a:ea typeface="Meiryo UI" pitchFamily="50" charset="-128"/>
                <a:cs typeface="Meiryo UI" pitchFamily="50" charset="-128"/>
              </a:rPr>
              <a:t>年</a:t>
            </a:r>
            <a:r>
              <a:rPr lang="en-US" altLang="ja-JP" sz="1400" kern="0" dirty="0">
                <a:solidFill>
                  <a:srgbClr val="000000"/>
                </a:solidFill>
                <a:latin typeface="Meiryo UI" pitchFamily="50" charset="-128"/>
                <a:ea typeface="Meiryo UI" pitchFamily="50" charset="-128"/>
                <a:cs typeface="Meiryo UI" pitchFamily="50" charset="-128"/>
              </a:rPr>
              <a:t>2</a:t>
            </a:r>
            <a:r>
              <a:rPr lang="ja-JP" altLang="en-US" sz="1400" kern="0" dirty="0" smtClean="0">
                <a:solidFill>
                  <a:srgbClr val="000000"/>
                </a:solidFill>
                <a:latin typeface="Meiryo UI" pitchFamily="50" charset="-128"/>
                <a:ea typeface="Meiryo UI" pitchFamily="50" charset="-128"/>
                <a:cs typeface="Meiryo UI" pitchFamily="50" charset="-128"/>
              </a:rPr>
              <a:t>月現在</a:t>
            </a:r>
            <a:r>
              <a:rPr lang="ja-JP" altLang="en-US" sz="1400" kern="0" dirty="0">
                <a:solidFill>
                  <a:srgbClr val="000000"/>
                </a:solidFill>
                <a:latin typeface="Meiryo UI" pitchFamily="50" charset="-128"/>
                <a:ea typeface="Meiryo UI" pitchFamily="50" charset="-128"/>
                <a:cs typeface="Meiryo UI" pitchFamily="50" charset="-128"/>
              </a:rPr>
              <a:t>）</a:t>
            </a:r>
          </a:p>
        </p:txBody>
      </p:sp>
      <p:sp>
        <p:nvSpPr>
          <p:cNvPr id="90131" name="テキスト ボックス 13"/>
          <p:cNvSpPr txBox="1">
            <a:spLocks noChangeArrowheads="1"/>
          </p:cNvSpPr>
          <p:nvPr/>
        </p:nvSpPr>
        <p:spPr bwMode="auto">
          <a:xfrm>
            <a:off x="1466850" y="3400623"/>
            <a:ext cx="1647825" cy="307777"/>
          </a:xfrm>
          <a:prstGeom prst="rect">
            <a:avLst/>
          </a:prstGeom>
          <a:noFill/>
          <a:ln w="9525">
            <a:noFill/>
            <a:miter lim="800000"/>
            <a:headEnd/>
            <a:tailEnd/>
          </a:ln>
        </p:spPr>
        <p:txBody>
          <a:bodyPr>
            <a:spAutoFit/>
          </a:bodyPr>
          <a:lstStyle/>
          <a:p>
            <a:pPr algn="l"/>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敬称略</a:t>
            </a:r>
            <a:r>
              <a:rPr lang="en-US" altLang="ja-JP" sz="1400" dirty="0" smtClean="0">
                <a:latin typeface="Meiryo UI" pitchFamily="50" charset="-128"/>
                <a:ea typeface="Meiryo UI" pitchFamily="50" charset="-128"/>
                <a:cs typeface="Meiryo UI" pitchFamily="50" charset="-128"/>
              </a:rPr>
              <a:t>)</a:t>
            </a:r>
            <a:endParaRPr lang="ja-JP" altLang="en-US" sz="1400" dirty="0">
              <a:latin typeface="Meiryo UI" pitchFamily="50" charset="-128"/>
              <a:ea typeface="Meiryo UI" pitchFamily="50" charset="-128"/>
              <a:cs typeface="Meiryo UI" pitchFamily="50" charset="-128"/>
            </a:endParaRPr>
          </a:p>
        </p:txBody>
      </p:sp>
      <p:sp>
        <p:nvSpPr>
          <p:cNvPr id="20" name="テキスト ボックス 13"/>
          <p:cNvSpPr txBox="1">
            <a:spLocks noChangeArrowheads="1"/>
          </p:cNvSpPr>
          <p:nvPr/>
        </p:nvSpPr>
        <p:spPr bwMode="auto">
          <a:xfrm>
            <a:off x="8929688" y="4950023"/>
            <a:ext cx="1647825" cy="307777"/>
          </a:xfrm>
          <a:prstGeom prst="rect">
            <a:avLst/>
          </a:prstGeom>
          <a:noFill/>
          <a:ln w="9525">
            <a:noFill/>
            <a:miter lim="800000"/>
            <a:headEnd/>
            <a:tailEnd/>
          </a:ln>
        </p:spPr>
        <p:txBody>
          <a:bodyPr>
            <a:spAutoFit/>
          </a:bodyPr>
          <a:lstStyle/>
          <a:p>
            <a:pPr algn="l"/>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敬称略</a:t>
            </a:r>
            <a:r>
              <a:rPr lang="en-US" altLang="ja-JP" sz="1400" dirty="0" smtClean="0">
                <a:latin typeface="Meiryo UI" pitchFamily="50" charset="-128"/>
                <a:ea typeface="Meiryo UI" pitchFamily="50" charset="-128"/>
                <a:cs typeface="Meiryo UI" pitchFamily="50" charset="-128"/>
              </a:rPr>
              <a:t>)</a:t>
            </a:r>
            <a:endParaRPr lang="ja-JP" altLang="en-US" sz="1400" dirty="0">
              <a:latin typeface="Meiryo UI" pitchFamily="50" charset="-128"/>
              <a:ea typeface="Meiryo UI" pitchFamily="50" charset="-128"/>
              <a:cs typeface="Meiryo UI" pitchFamily="50" charset="-128"/>
            </a:endParaRPr>
          </a:p>
        </p:txBody>
      </p:sp>
      <p:sp>
        <p:nvSpPr>
          <p:cNvPr id="22" name="テキスト ボックス 13"/>
          <p:cNvSpPr txBox="1">
            <a:spLocks noChangeArrowheads="1"/>
          </p:cNvSpPr>
          <p:nvPr/>
        </p:nvSpPr>
        <p:spPr bwMode="auto">
          <a:xfrm>
            <a:off x="8945562" y="1958577"/>
            <a:ext cx="1647825" cy="307777"/>
          </a:xfrm>
          <a:prstGeom prst="rect">
            <a:avLst/>
          </a:prstGeom>
          <a:noFill/>
          <a:ln w="9525">
            <a:noFill/>
            <a:miter lim="800000"/>
            <a:headEnd/>
            <a:tailEnd/>
          </a:ln>
        </p:spPr>
        <p:txBody>
          <a:bodyPr>
            <a:spAutoFit/>
          </a:bodyPr>
          <a:lstStyle/>
          <a:p>
            <a:pPr algn="l"/>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敬称略</a:t>
            </a:r>
            <a:r>
              <a:rPr lang="en-US" altLang="ja-JP" sz="1400" dirty="0" smtClean="0">
                <a:latin typeface="Meiryo UI" pitchFamily="50" charset="-128"/>
                <a:ea typeface="Meiryo UI" pitchFamily="50" charset="-128"/>
                <a:cs typeface="Meiryo UI" pitchFamily="50" charset="-128"/>
              </a:rPr>
              <a:t>)</a:t>
            </a:r>
            <a:endParaRPr lang="ja-JP" altLang="en-US" sz="1400" dirty="0">
              <a:latin typeface="Meiryo UI" pitchFamily="50" charset="-128"/>
              <a:ea typeface="Meiryo UI" pitchFamily="50" charset="-128"/>
              <a:cs typeface="Meiryo UI" pitchFamily="50" charset="-128"/>
            </a:endParaRPr>
          </a:p>
        </p:txBody>
      </p:sp>
      <p:sp>
        <p:nvSpPr>
          <p:cNvPr id="24" name="タイトル 14"/>
          <p:cNvSpPr txBox="1">
            <a:spLocks/>
          </p:cNvSpPr>
          <p:nvPr/>
        </p:nvSpPr>
        <p:spPr bwMode="auto">
          <a:xfrm>
            <a:off x="581025" y="0"/>
            <a:ext cx="8229600" cy="392113"/>
          </a:xfrm>
          <a:prstGeom prst="rect">
            <a:avLst/>
          </a:prstGeom>
          <a:noFill/>
          <a:ln>
            <a:noFill/>
          </a:ln>
          <a:extLst/>
        </p:spPr>
        <p:txBody>
          <a:bodyPr/>
          <a:lstStyle>
            <a:lvl1pPr>
              <a:defRPr b="1">
                <a:solidFill>
                  <a:srgbClr val="1700C0"/>
                </a:solidFill>
                <a:latin typeface="Arial" pitchFamily="34" charset="0"/>
                <a:ea typeface="ＭＳ Ｐゴシック" pitchFamily="50" charset="-128"/>
              </a:defRPr>
            </a:lvl1pPr>
            <a:lvl2pPr marL="742950" indent="-285750">
              <a:defRPr b="1">
                <a:solidFill>
                  <a:srgbClr val="1700C0"/>
                </a:solidFill>
                <a:latin typeface="Arial" pitchFamily="34" charset="0"/>
                <a:ea typeface="ＭＳ Ｐゴシック" pitchFamily="50" charset="-128"/>
              </a:defRPr>
            </a:lvl2pPr>
            <a:lvl3pPr marL="1143000" indent="-228600">
              <a:defRPr b="1">
                <a:solidFill>
                  <a:srgbClr val="1700C0"/>
                </a:solidFill>
                <a:latin typeface="Arial" pitchFamily="34" charset="0"/>
                <a:ea typeface="ＭＳ Ｐゴシック" pitchFamily="50" charset="-128"/>
              </a:defRPr>
            </a:lvl3pPr>
            <a:lvl4pPr marL="1600200" indent="-228600">
              <a:defRPr b="1">
                <a:solidFill>
                  <a:srgbClr val="1700C0"/>
                </a:solidFill>
                <a:latin typeface="Arial" pitchFamily="34" charset="0"/>
                <a:ea typeface="ＭＳ Ｐゴシック" pitchFamily="50" charset="-128"/>
              </a:defRPr>
            </a:lvl4pPr>
            <a:lvl5pPr marL="2057400" indent="-228600">
              <a:defRPr b="1">
                <a:solidFill>
                  <a:srgbClr val="1700C0"/>
                </a:solidFill>
                <a:latin typeface="Arial" pitchFamily="34" charset="0"/>
                <a:ea typeface="ＭＳ Ｐゴシック" pitchFamily="50" charset="-128"/>
              </a:defRPr>
            </a:lvl5pPr>
            <a:lvl6pPr marL="2514600" indent="-228600" eaLnBrk="0" fontAlgn="base" hangingPunct="0">
              <a:spcBef>
                <a:spcPct val="0"/>
              </a:spcBef>
              <a:spcAft>
                <a:spcPct val="0"/>
              </a:spcAft>
              <a:defRPr b="1">
                <a:solidFill>
                  <a:srgbClr val="1700C0"/>
                </a:solidFill>
                <a:latin typeface="Arial" pitchFamily="34" charset="0"/>
                <a:ea typeface="ＭＳ Ｐゴシック" pitchFamily="50" charset="-128"/>
              </a:defRPr>
            </a:lvl6pPr>
            <a:lvl7pPr marL="2971800" indent="-228600" eaLnBrk="0" fontAlgn="base" hangingPunct="0">
              <a:spcBef>
                <a:spcPct val="0"/>
              </a:spcBef>
              <a:spcAft>
                <a:spcPct val="0"/>
              </a:spcAft>
              <a:defRPr b="1">
                <a:solidFill>
                  <a:srgbClr val="1700C0"/>
                </a:solidFill>
                <a:latin typeface="Arial" pitchFamily="34" charset="0"/>
                <a:ea typeface="ＭＳ Ｐゴシック" pitchFamily="50" charset="-128"/>
              </a:defRPr>
            </a:lvl7pPr>
            <a:lvl8pPr marL="3429000" indent="-228600" eaLnBrk="0" fontAlgn="base" hangingPunct="0">
              <a:spcBef>
                <a:spcPct val="0"/>
              </a:spcBef>
              <a:spcAft>
                <a:spcPct val="0"/>
              </a:spcAft>
              <a:defRPr b="1">
                <a:solidFill>
                  <a:srgbClr val="1700C0"/>
                </a:solidFill>
                <a:latin typeface="Arial" pitchFamily="34" charset="0"/>
                <a:ea typeface="ＭＳ Ｐゴシック" pitchFamily="50" charset="-128"/>
              </a:defRPr>
            </a:lvl8pPr>
            <a:lvl9pPr marL="3886200" indent="-228600" eaLnBrk="0" fontAlgn="base" hangingPunct="0">
              <a:spcBef>
                <a:spcPct val="0"/>
              </a:spcBef>
              <a:spcAft>
                <a:spcPct val="0"/>
              </a:spcAft>
              <a:defRPr b="1">
                <a:solidFill>
                  <a:srgbClr val="1700C0"/>
                </a:solidFill>
                <a:latin typeface="Arial" pitchFamily="34" charset="0"/>
                <a:ea typeface="ＭＳ Ｐゴシック" pitchFamily="50" charset="-128"/>
              </a:defRPr>
            </a:lvl9pPr>
          </a:lstStyle>
          <a:p>
            <a:pPr algn="l">
              <a:defRPr/>
            </a:pPr>
            <a:r>
              <a:rPr lang="ja-JP" altLang="en-US" sz="2000" dirty="0" smtClean="0">
                <a:solidFill>
                  <a:schemeClr val="bg1"/>
                </a:solidFill>
                <a:effectLst>
                  <a:outerShdw blurRad="38100" dist="38100" dir="2700000" algn="tl">
                    <a:srgbClr val="000000">
                      <a:alpha val="43137"/>
                    </a:srgbClr>
                  </a:outerShdw>
                </a:effectLst>
                <a:latin typeface="Meiryo UI" pitchFamily="50" charset="-128"/>
                <a:ea typeface="Meiryo UI" pitchFamily="50" charset="-128"/>
              </a:rPr>
              <a:t>導入実績</a:t>
            </a:r>
          </a:p>
        </p:txBody>
      </p:sp>
    </p:spTree>
    <p:extLst>
      <p:ext uri="{BB962C8B-B14F-4D97-AF65-F5344CB8AC3E}">
        <p14:creationId xmlns="" xmlns:p14="http://schemas.microsoft.com/office/powerpoint/2010/main" val="32814864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18839</TotalTime>
  <Words>1664</Words>
  <Application>Microsoft Office PowerPoint</Application>
  <PresentationFormat>A4 210 x 297 mm</PresentationFormat>
  <Paragraphs>372</Paragraphs>
  <Slides>9</Slides>
  <Notes>9</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アーバン</vt:lpstr>
      <vt:lpstr>スライド 1</vt:lpstr>
      <vt:lpstr>スライド 2</vt:lpstr>
      <vt:lpstr>スライド 3</vt:lpstr>
      <vt:lpstr>スライド 4</vt:lpstr>
      <vt:lpstr>スライド 5</vt:lpstr>
      <vt:lpstr>スライド 6</vt:lpstr>
      <vt:lpstr>スライド 7</vt:lpstr>
      <vt:lpstr>スライド 8</vt:lpstr>
      <vt:lpstr>スライド 9</vt:lpstr>
    </vt:vector>
  </TitlesOfParts>
  <Company>NTT西日本-東海</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yasus</dc:creator>
  <cp:lastModifiedBy>m.yanagawa</cp:lastModifiedBy>
  <cp:revision>973</cp:revision>
  <cp:lastPrinted>2015-05-28T04:32:23Z</cp:lastPrinted>
  <dcterms:created xsi:type="dcterms:W3CDTF">2012-02-06T06:19:14Z</dcterms:created>
  <dcterms:modified xsi:type="dcterms:W3CDTF">2015-06-23T07:52:25Z</dcterms:modified>
</cp:coreProperties>
</file>