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8"/>
  </p:notesMasterIdLst>
  <p:handoutMasterIdLst>
    <p:handoutMasterId r:id="rId9"/>
  </p:handoutMasterIdLst>
  <p:sldIdLst>
    <p:sldId id="260" r:id="rId2"/>
    <p:sldId id="261" r:id="rId3"/>
    <p:sldId id="262" r:id="rId4"/>
    <p:sldId id="263" r:id="rId5"/>
    <p:sldId id="264" r:id="rId6"/>
    <p:sldId id="265" r:id="rId7"/>
  </p:sldIdLst>
  <p:sldSz cx="9144000" cy="6858000" type="screen4x3"/>
  <p:notesSz cx="6735763" cy="9866313"/>
  <p:defaultTextStyle>
    <a:defPPr>
      <a:defRPr lang="ja-JP"/>
    </a:defPPr>
    <a:lvl1pPr algn="l" rtl="0" fontAlgn="base">
      <a:spcBef>
        <a:spcPct val="0"/>
      </a:spcBef>
      <a:spcAft>
        <a:spcPct val="0"/>
      </a:spcAft>
      <a:defRPr kumimoji="1" sz="1400" b="1" kern="1200">
        <a:solidFill>
          <a:schemeClr val="accent2"/>
        </a:solidFill>
        <a:latin typeface="HGP創英角ｺﾞｼｯｸUB" pitchFamily="50" charset="-128"/>
        <a:ea typeface="HGP創英角ｺﾞｼｯｸUB" pitchFamily="50" charset="-128"/>
        <a:cs typeface="+mn-cs"/>
      </a:defRPr>
    </a:lvl1pPr>
    <a:lvl2pPr marL="457200" algn="l" rtl="0" fontAlgn="base">
      <a:spcBef>
        <a:spcPct val="0"/>
      </a:spcBef>
      <a:spcAft>
        <a:spcPct val="0"/>
      </a:spcAft>
      <a:defRPr kumimoji="1" sz="1400" b="1" kern="1200">
        <a:solidFill>
          <a:schemeClr val="accent2"/>
        </a:solidFill>
        <a:latin typeface="HGP創英角ｺﾞｼｯｸUB" pitchFamily="50" charset="-128"/>
        <a:ea typeface="HGP創英角ｺﾞｼｯｸUB" pitchFamily="50" charset="-128"/>
        <a:cs typeface="+mn-cs"/>
      </a:defRPr>
    </a:lvl2pPr>
    <a:lvl3pPr marL="914400" algn="l" rtl="0" fontAlgn="base">
      <a:spcBef>
        <a:spcPct val="0"/>
      </a:spcBef>
      <a:spcAft>
        <a:spcPct val="0"/>
      </a:spcAft>
      <a:defRPr kumimoji="1" sz="1400" b="1" kern="1200">
        <a:solidFill>
          <a:schemeClr val="accent2"/>
        </a:solidFill>
        <a:latin typeface="HGP創英角ｺﾞｼｯｸUB" pitchFamily="50" charset="-128"/>
        <a:ea typeface="HGP創英角ｺﾞｼｯｸUB" pitchFamily="50" charset="-128"/>
        <a:cs typeface="+mn-cs"/>
      </a:defRPr>
    </a:lvl3pPr>
    <a:lvl4pPr marL="1371600" algn="l" rtl="0" fontAlgn="base">
      <a:spcBef>
        <a:spcPct val="0"/>
      </a:spcBef>
      <a:spcAft>
        <a:spcPct val="0"/>
      </a:spcAft>
      <a:defRPr kumimoji="1" sz="1400" b="1" kern="1200">
        <a:solidFill>
          <a:schemeClr val="accent2"/>
        </a:solidFill>
        <a:latin typeface="HGP創英角ｺﾞｼｯｸUB" pitchFamily="50" charset="-128"/>
        <a:ea typeface="HGP創英角ｺﾞｼｯｸUB" pitchFamily="50" charset="-128"/>
        <a:cs typeface="+mn-cs"/>
      </a:defRPr>
    </a:lvl4pPr>
    <a:lvl5pPr marL="1828800" algn="l" rtl="0" fontAlgn="base">
      <a:spcBef>
        <a:spcPct val="0"/>
      </a:spcBef>
      <a:spcAft>
        <a:spcPct val="0"/>
      </a:spcAft>
      <a:defRPr kumimoji="1" sz="1400" b="1" kern="1200">
        <a:solidFill>
          <a:schemeClr val="accent2"/>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1400" b="1" kern="1200">
        <a:solidFill>
          <a:schemeClr val="accent2"/>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1400" b="1" kern="1200">
        <a:solidFill>
          <a:schemeClr val="accent2"/>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1400" b="1" kern="1200">
        <a:solidFill>
          <a:schemeClr val="accent2"/>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1400" b="1" kern="1200">
        <a:solidFill>
          <a:schemeClr val="accent2"/>
        </a:solidFill>
        <a:latin typeface="HGP創英角ｺﾞｼｯｸUB" pitchFamily="50" charset="-128"/>
        <a:ea typeface="HGP創英角ｺﾞｼｯｸUB" pitchFamily="50" charset="-128"/>
        <a:cs typeface="+mn-cs"/>
      </a:defRPr>
    </a:lvl9pPr>
  </p:defaultTextStyle>
  <p:extLst>
    <p:ext uri="{EFAFB233-063F-42B5-8137-9DF3F51BA10A}">
      <p15:sldGuideLst xmlns:p15="http://schemas.microsoft.com/office/powerpoint/2012/main">
        <p15:guide id="1" orient="horz" pos="1968">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BFD"/>
    <a:srgbClr val="FEB4CE"/>
    <a:srgbClr val="FF0000"/>
    <a:srgbClr val="FF9900"/>
    <a:srgbClr val="CC0000"/>
    <a:srgbClr val="FCEE9A"/>
    <a:srgbClr val="E099FD"/>
    <a:srgbClr val="FA9C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0972" autoAdjust="0"/>
    <p:restoredTop sz="74915" autoAdjust="0"/>
  </p:normalViewPr>
  <p:slideViewPr>
    <p:cSldViewPr snapToObjects="1">
      <p:cViewPr varScale="1">
        <p:scale>
          <a:sx n="87" d="100"/>
          <a:sy n="87" d="100"/>
        </p:scale>
        <p:origin x="2574" y="84"/>
      </p:cViewPr>
      <p:guideLst>
        <p:guide orient="horz" pos="19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Objects="1">
      <p:cViewPr varScale="1">
        <p:scale>
          <a:sx n="82" d="100"/>
          <a:sy n="82" d="100"/>
        </p:scale>
        <p:origin x="3984" y="9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1" y="1"/>
            <a:ext cx="2919413" cy="49371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defRPr sz="1200" b="0">
                <a:solidFill>
                  <a:schemeClr val="tx1"/>
                </a:solidFill>
                <a:latin typeface="Times New Roman" charset="0"/>
                <a:ea typeface="ＭＳ Ｐゴシック" charset="-128"/>
              </a:defRPr>
            </a:lvl1pPr>
          </a:lstStyle>
          <a:p>
            <a:pPr>
              <a:defRPr/>
            </a:pPr>
            <a:endParaRPr lang="en-US" altLang="ja-JP"/>
          </a:p>
        </p:txBody>
      </p:sp>
      <p:sp>
        <p:nvSpPr>
          <p:cNvPr id="25603" name="Rectangle 3"/>
          <p:cNvSpPr>
            <a:spLocks noGrp="1" noChangeArrowheads="1"/>
          </p:cNvSpPr>
          <p:nvPr>
            <p:ph type="dt" sz="quarter" idx="1"/>
          </p:nvPr>
        </p:nvSpPr>
        <p:spPr bwMode="auto">
          <a:xfrm>
            <a:off x="3816351" y="1"/>
            <a:ext cx="2919413" cy="49371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lgn="r">
              <a:defRPr sz="1200" b="0">
                <a:solidFill>
                  <a:schemeClr val="tx1"/>
                </a:solidFill>
                <a:latin typeface="Times New Roman" charset="0"/>
                <a:ea typeface="ＭＳ Ｐゴシック" charset="-128"/>
              </a:defRPr>
            </a:lvl1pPr>
          </a:lstStyle>
          <a:p>
            <a:pPr>
              <a:defRPr/>
            </a:pPr>
            <a:endParaRPr lang="en-US" altLang="ja-JP"/>
          </a:p>
        </p:txBody>
      </p:sp>
      <p:sp>
        <p:nvSpPr>
          <p:cNvPr id="25604" name="Rectangle 4"/>
          <p:cNvSpPr>
            <a:spLocks noGrp="1" noChangeArrowheads="1"/>
          </p:cNvSpPr>
          <p:nvPr>
            <p:ph type="ftr" sz="quarter" idx="2"/>
          </p:nvPr>
        </p:nvSpPr>
        <p:spPr bwMode="auto">
          <a:xfrm>
            <a:off x="1" y="9372601"/>
            <a:ext cx="2919413" cy="493713"/>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defRPr sz="1200" b="0">
                <a:solidFill>
                  <a:schemeClr val="tx1"/>
                </a:solidFill>
                <a:latin typeface="Times New Roman" charset="0"/>
                <a:ea typeface="ＭＳ Ｐゴシック" charset="-128"/>
              </a:defRPr>
            </a:lvl1pPr>
          </a:lstStyle>
          <a:p>
            <a:pPr>
              <a:defRPr/>
            </a:pPr>
            <a:endParaRPr lang="en-US" altLang="ja-JP"/>
          </a:p>
        </p:txBody>
      </p:sp>
      <p:sp>
        <p:nvSpPr>
          <p:cNvPr id="25605" name="Rectangle 5"/>
          <p:cNvSpPr>
            <a:spLocks noGrp="1" noChangeArrowheads="1"/>
          </p:cNvSpPr>
          <p:nvPr>
            <p:ph type="sldNum" sz="quarter" idx="3"/>
          </p:nvPr>
        </p:nvSpPr>
        <p:spPr bwMode="auto">
          <a:xfrm>
            <a:off x="3816351" y="9372601"/>
            <a:ext cx="2919413" cy="493713"/>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a:defRPr sz="1200" b="0">
                <a:solidFill>
                  <a:schemeClr val="tx1"/>
                </a:solidFill>
                <a:latin typeface="Times New Roman" charset="0"/>
                <a:ea typeface="ＭＳ Ｐゴシック" charset="-128"/>
              </a:defRPr>
            </a:lvl1pPr>
          </a:lstStyle>
          <a:p>
            <a:pPr>
              <a:defRPr/>
            </a:pPr>
            <a:fld id="{8F1C6052-E386-46E3-AB26-8EC0A0990D0C}" type="slidenum">
              <a:rPr lang="en-US" altLang="ja-JP"/>
              <a:pPr>
                <a:defRPr/>
              </a:pPr>
              <a:t>‹#›</a:t>
            </a:fld>
            <a:endParaRPr lang="en-US" altLang="ja-JP"/>
          </a:p>
        </p:txBody>
      </p:sp>
    </p:spTree>
    <p:extLst>
      <p:ext uri="{BB962C8B-B14F-4D97-AF65-F5344CB8AC3E}">
        <p14:creationId xmlns:p14="http://schemas.microsoft.com/office/powerpoint/2010/main" val="36047609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2919413" cy="49371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defRPr sz="1200" b="0">
                <a:solidFill>
                  <a:schemeClr val="tx1"/>
                </a:solidFill>
                <a:latin typeface="Times New Roman" charset="0"/>
                <a:ea typeface="ＭＳ Ｐゴシック" charset="-128"/>
              </a:defRPr>
            </a:lvl1pPr>
          </a:lstStyle>
          <a:p>
            <a:pPr>
              <a:defRPr/>
            </a:pPr>
            <a:endParaRPr lang="en-US" altLang="ja-JP"/>
          </a:p>
        </p:txBody>
      </p:sp>
      <p:sp>
        <p:nvSpPr>
          <p:cNvPr id="4099" name="Rectangle 3"/>
          <p:cNvSpPr>
            <a:spLocks noGrp="1" noChangeArrowheads="1"/>
          </p:cNvSpPr>
          <p:nvPr>
            <p:ph type="dt" idx="1"/>
          </p:nvPr>
        </p:nvSpPr>
        <p:spPr bwMode="auto">
          <a:xfrm>
            <a:off x="3816351" y="1"/>
            <a:ext cx="2919413" cy="49371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lgn="r">
              <a:defRPr sz="1200" b="0">
                <a:solidFill>
                  <a:schemeClr val="tx1"/>
                </a:solidFill>
                <a:latin typeface="Times New Roman" charset="0"/>
                <a:ea typeface="ＭＳ Ｐゴシック" charset="-128"/>
              </a:defRPr>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898526" y="4686300"/>
            <a:ext cx="4938713" cy="4440238"/>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4102" name="Rectangle 6"/>
          <p:cNvSpPr>
            <a:spLocks noGrp="1" noChangeArrowheads="1"/>
          </p:cNvSpPr>
          <p:nvPr>
            <p:ph type="ftr" sz="quarter" idx="4"/>
          </p:nvPr>
        </p:nvSpPr>
        <p:spPr bwMode="auto">
          <a:xfrm>
            <a:off x="1" y="9372601"/>
            <a:ext cx="2919413" cy="493713"/>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defRPr sz="1200" b="0">
                <a:solidFill>
                  <a:schemeClr val="tx1"/>
                </a:solidFill>
                <a:latin typeface="Times New Roman" charset="0"/>
                <a:ea typeface="ＭＳ Ｐゴシック" charset="-128"/>
              </a:defRPr>
            </a:lvl1pPr>
          </a:lstStyle>
          <a:p>
            <a:pPr>
              <a:defRPr/>
            </a:pPr>
            <a:endParaRPr lang="en-US" altLang="ja-JP"/>
          </a:p>
        </p:txBody>
      </p:sp>
      <p:sp>
        <p:nvSpPr>
          <p:cNvPr id="4103" name="Rectangle 7"/>
          <p:cNvSpPr>
            <a:spLocks noGrp="1" noChangeArrowheads="1"/>
          </p:cNvSpPr>
          <p:nvPr>
            <p:ph type="sldNum" sz="quarter" idx="5"/>
          </p:nvPr>
        </p:nvSpPr>
        <p:spPr bwMode="auto">
          <a:xfrm>
            <a:off x="3816351" y="9372601"/>
            <a:ext cx="2919413" cy="493713"/>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a:defRPr sz="1200" b="0">
                <a:solidFill>
                  <a:schemeClr val="tx1"/>
                </a:solidFill>
                <a:latin typeface="Times New Roman" charset="0"/>
                <a:ea typeface="ＭＳ Ｐゴシック" charset="-128"/>
              </a:defRPr>
            </a:lvl1pPr>
          </a:lstStyle>
          <a:p>
            <a:pPr>
              <a:defRPr/>
            </a:pPr>
            <a:fld id="{B4DE3E2B-8994-4074-8A33-20BA5B9DA8DA}" type="slidenum">
              <a:rPr lang="en-US" altLang="ja-JP"/>
              <a:pPr>
                <a:defRPr/>
              </a:pPr>
              <a:t>‹#›</a:t>
            </a:fld>
            <a:endParaRPr lang="en-US" altLang="ja-JP"/>
          </a:p>
        </p:txBody>
      </p:sp>
    </p:spTree>
    <p:extLst>
      <p:ext uri="{BB962C8B-B14F-4D97-AF65-F5344CB8AC3E}">
        <p14:creationId xmlns:p14="http://schemas.microsoft.com/office/powerpoint/2010/main" val="105486527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pPr>
              <a:defRPr/>
            </a:pPr>
            <a:endParaRPr lang="en-US" altLang="ja-JP"/>
          </a:p>
        </p:txBody>
      </p:sp>
      <p:sp>
        <p:nvSpPr>
          <p:cNvPr id="5" name="スライド番号プレースホルダー 4"/>
          <p:cNvSpPr>
            <a:spLocks noGrp="1"/>
          </p:cNvSpPr>
          <p:nvPr>
            <p:ph type="sldNum" sz="quarter" idx="11"/>
          </p:nvPr>
        </p:nvSpPr>
        <p:spPr/>
        <p:txBody>
          <a:bodyPr/>
          <a:lstStyle/>
          <a:p>
            <a:pPr>
              <a:defRPr/>
            </a:pPr>
            <a:fld id="{B4DE3E2B-8994-4074-8A33-20BA5B9DA8DA}" type="slidenum">
              <a:rPr lang="en-US" altLang="ja-JP" smtClean="0"/>
              <a:pPr>
                <a:defRPr/>
              </a:pPr>
              <a:t>1</a:t>
            </a:fld>
            <a:endParaRPr lang="en-US" altLang="ja-JP"/>
          </a:p>
        </p:txBody>
      </p:sp>
    </p:spTree>
    <p:extLst>
      <p:ext uri="{BB962C8B-B14F-4D97-AF65-F5344CB8AC3E}">
        <p14:creationId xmlns:p14="http://schemas.microsoft.com/office/powerpoint/2010/main" val="82074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pPr>
              <a:defRPr/>
            </a:pPr>
            <a:endParaRPr lang="en-US" altLang="ja-JP"/>
          </a:p>
        </p:txBody>
      </p:sp>
      <p:sp>
        <p:nvSpPr>
          <p:cNvPr id="5" name="スライド番号プレースホルダー 4"/>
          <p:cNvSpPr>
            <a:spLocks noGrp="1"/>
          </p:cNvSpPr>
          <p:nvPr>
            <p:ph type="sldNum" sz="quarter" idx="11"/>
          </p:nvPr>
        </p:nvSpPr>
        <p:spPr/>
        <p:txBody>
          <a:bodyPr/>
          <a:lstStyle/>
          <a:p>
            <a:pPr>
              <a:defRPr/>
            </a:pPr>
            <a:fld id="{B4DE3E2B-8994-4074-8A33-20BA5B9DA8DA}" type="slidenum">
              <a:rPr lang="en-US" altLang="ja-JP" smtClean="0"/>
              <a:pPr>
                <a:defRPr/>
              </a:pPr>
              <a:t>2</a:t>
            </a:fld>
            <a:endParaRPr lang="en-US" altLang="ja-JP"/>
          </a:p>
        </p:txBody>
      </p:sp>
    </p:spTree>
    <p:extLst>
      <p:ext uri="{BB962C8B-B14F-4D97-AF65-F5344CB8AC3E}">
        <p14:creationId xmlns:p14="http://schemas.microsoft.com/office/powerpoint/2010/main" val="82074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pPr>
              <a:defRPr/>
            </a:pPr>
            <a:endParaRPr lang="en-US" altLang="ja-JP"/>
          </a:p>
        </p:txBody>
      </p:sp>
      <p:sp>
        <p:nvSpPr>
          <p:cNvPr id="5" name="スライド番号プレースホルダー 4"/>
          <p:cNvSpPr>
            <a:spLocks noGrp="1"/>
          </p:cNvSpPr>
          <p:nvPr>
            <p:ph type="sldNum" sz="quarter" idx="11"/>
          </p:nvPr>
        </p:nvSpPr>
        <p:spPr/>
        <p:txBody>
          <a:bodyPr/>
          <a:lstStyle/>
          <a:p>
            <a:pPr>
              <a:defRPr/>
            </a:pPr>
            <a:fld id="{B4DE3E2B-8994-4074-8A33-20BA5B9DA8DA}" type="slidenum">
              <a:rPr lang="en-US" altLang="ja-JP" smtClean="0"/>
              <a:pPr>
                <a:defRPr/>
              </a:pPr>
              <a:t>3</a:t>
            </a:fld>
            <a:endParaRPr lang="en-US" altLang="ja-JP"/>
          </a:p>
        </p:txBody>
      </p:sp>
    </p:spTree>
    <p:extLst>
      <p:ext uri="{BB962C8B-B14F-4D97-AF65-F5344CB8AC3E}">
        <p14:creationId xmlns:p14="http://schemas.microsoft.com/office/powerpoint/2010/main" val="820748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pPr>
              <a:defRPr/>
            </a:pPr>
            <a:endParaRPr lang="en-US" altLang="ja-JP"/>
          </a:p>
        </p:txBody>
      </p:sp>
      <p:sp>
        <p:nvSpPr>
          <p:cNvPr id="5" name="スライド番号プレースホルダー 4"/>
          <p:cNvSpPr>
            <a:spLocks noGrp="1"/>
          </p:cNvSpPr>
          <p:nvPr>
            <p:ph type="sldNum" sz="quarter" idx="11"/>
          </p:nvPr>
        </p:nvSpPr>
        <p:spPr/>
        <p:txBody>
          <a:bodyPr/>
          <a:lstStyle/>
          <a:p>
            <a:pPr>
              <a:defRPr/>
            </a:pPr>
            <a:fld id="{B4DE3E2B-8994-4074-8A33-20BA5B9DA8DA}" type="slidenum">
              <a:rPr lang="en-US" altLang="ja-JP" smtClean="0"/>
              <a:pPr>
                <a:defRPr/>
              </a:pPr>
              <a:t>4</a:t>
            </a:fld>
            <a:endParaRPr lang="en-US" altLang="ja-JP"/>
          </a:p>
        </p:txBody>
      </p:sp>
    </p:spTree>
    <p:extLst>
      <p:ext uri="{BB962C8B-B14F-4D97-AF65-F5344CB8AC3E}">
        <p14:creationId xmlns:p14="http://schemas.microsoft.com/office/powerpoint/2010/main" val="82074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pPr>
              <a:defRPr/>
            </a:pPr>
            <a:endParaRPr lang="en-US" altLang="ja-JP"/>
          </a:p>
        </p:txBody>
      </p:sp>
      <p:sp>
        <p:nvSpPr>
          <p:cNvPr id="5" name="スライド番号プレースホルダー 4"/>
          <p:cNvSpPr>
            <a:spLocks noGrp="1"/>
          </p:cNvSpPr>
          <p:nvPr>
            <p:ph type="sldNum" sz="quarter" idx="11"/>
          </p:nvPr>
        </p:nvSpPr>
        <p:spPr/>
        <p:txBody>
          <a:bodyPr/>
          <a:lstStyle/>
          <a:p>
            <a:pPr>
              <a:defRPr/>
            </a:pPr>
            <a:fld id="{B4DE3E2B-8994-4074-8A33-20BA5B9DA8DA}" type="slidenum">
              <a:rPr lang="en-US" altLang="ja-JP" smtClean="0"/>
              <a:pPr>
                <a:defRPr/>
              </a:pPr>
              <a:t>5</a:t>
            </a:fld>
            <a:endParaRPr lang="en-US" altLang="ja-JP"/>
          </a:p>
        </p:txBody>
      </p:sp>
    </p:spTree>
    <p:extLst>
      <p:ext uri="{BB962C8B-B14F-4D97-AF65-F5344CB8AC3E}">
        <p14:creationId xmlns:p14="http://schemas.microsoft.com/office/powerpoint/2010/main" val="82074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pPr>
              <a:defRPr/>
            </a:pPr>
            <a:endParaRPr lang="en-US" altLang="ja-JP"/>
          </a:p>
        </p:txBody>
      </p:sp>
      <p:sp>
        <p:nvSpPr>
          <p:cNvPr id="5" name="スライド番号プレースホルダー 4"/>
          <p:cNvSpPr>
            <a:spLocks noGrp="1"/>
          </p:cNvSpPr>
          <p:nvPr>
            <p:ph type="sldNum" sz="quarter" idx="11"/>
          </p:nvPr>
        </p:nvSpPr>
        <p:spPr/>
        <p:txBody>
          <a:bodyPr/>
          <a:lstStyle/>
          <a:p>
            <a:pPr>
              <a:defRPr/>
            </a:pPr>
            <a:fld id="{B4DE3E2B-8994-4074-8A33-20BA5B9DA8DA}" type="slidenum">
              <a:rPr lang="en-US" altLang="ja-JP" smtClean="0"/>
              <a:pPr>
                <a:defRPr/>
              </a:pPr>
              <a:t>6</a:t>
            </a:fld>
            <a:endParaRPr lang="en-US" altLang="ja-JP"/>
          </a:p>
        </p:txBody>
      </p:sp>
    </p:spTree>
    <p:extLst>
      <p:ext uri="{BB962C8B-B14F-4D97-AF65-F5344CB8AC3E}">
        <p14:creationId xmlns:p14="http://schemas.microsoft.com/office/powerpoint/2010/main" val="820748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1600200"/>
            <a:ext cx="8229600" cy="4525963"/>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a:prstGeom prst="rect">
            <a:avLst/>
          </a:prstGeo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 1"/>
          <p:cNvSpPr>
            <a:spLocks noGrp="1"/>
          </p:cNvSpPr>
          <p:nvPr>
            <p:ph/>
          </p:nvPr>
        </p:nvSpPr>
        <p:spPr>
          <a:xfrm>
            <a:off x="457200" y="274638"/>
            <a:ext cx="8229600" cy="5851525"/>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457200" y="274638"/>
            <a:ext cx="8229600" cy="1143000"/>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quarter" idx="1"/>
          </p:nvPr>
        </p:nvSpPr>
        <p:spPr>
          <a:xfrm>
            <a:off x="457200" y="1600200"/>
            <a:ext cx="4038600" cy="2185988"/>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quarter" idx="2"/>
          </p:nvPr>
        </p:nvSpPr>
        <p:spPr>
          <a:xfrm>
            <a:off x="4648200" y="1600200"/>
            <a:ext cx="4038600" cy="2185988"/>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3"/>
          </p:nvPr>
        </p:nvSpPr>
        <p:spPr>
          <a:xfrm>
            <a:off x="457200" y="3938588"/>
            <a:ext cx="4038600" cy="2187575"/>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コンテンツ プレースホルダ 5"/>
          <p:cNvSpPr>
            <a:spLocks noGrp="1"/>
          </p:cNvSpPr>
          <p:nvPr>
            <p:ph sz="quarter" idx="4"/>
          </p:nvPr>
        </p:nvSpPr>
        <p:spPr>
          <a:xfrm>
            <a:off x="4648200" y="3938588"/>
            <a:ext cx="4038600" cy="2187575"/>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1600200"/>
            <a:ext cx="8229600" cy="4525963"/>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a:prstGeom prst="rect">
            <a:avLst/>
          </a:prstGeo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6"/>
          <p:cNvPicPr>
            <a:picLocks noChangeAspect="1" noChangeArrowheads="1"/>
          </p:cNvPicPr>
          <p:nvPr/>
        </p:nvPicPr>
        <p:blipFill>
          <a:blip r:embed="rId15" cstate="print"/>
          <a:srcRect l="14063" t="17676" r="6876" b="8105"/>
          <a:stretch>
            <a:fillRect/>
          </a:stretch>
        </p:blipFill>
        <p:spPr bwMode="auto">
          <a:xfrm>
            <a:off x="1588" y="0"/>
            <a:ext cx="9144000" cy="6858000"/>
          </a:xfrm>
          <a:prstGeom prst="rect">
            <a:avLst/>
          </a:prstGeom>
          <a:noFill/>
          <a:ln w="3175">
            <a:solidFill>
              <a:srgbClr val="000000"/>
            </a:solid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Times New Roman" pitchFamily="18"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Times New Roman" pitchFamily="18"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Times New Roman" pitchFamily="18"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3838" y="632178"/>
            <a:ext cx="8229600" cy="720080"/>
          </a:xfrm>
        </p:spPr>
        <p:txBody>
          <a:bodyPr/>
          <a:lstStyle/>
          <a:p>
            <a:pPr algn="l"/>
            <a:r>
              <a:rPr kumimoji="1" lang="ja-JP" altLang="en-US" sz="4000" dirty="0" smtClean="0">
                <a:latin typeface="メイリオ" pitchFamily="50" charset="-128"/>
                <a:ea typeface="メイリオ" pitchFamily="50" charset="-128"/>
                <a:cs typeface="メイリオ" pitchFamily="50" charset="-128"/>
              </a:rPr>
              <a:t>プログラム解析</a:t>
            </a:r>
            <a:endParaRPr kumimoji="1" lang="ja-JP" altLang="en-US" sz="4000"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79512" y="1465039"/>
            <a:ext cx="8640960" cy="5755422"/>
          </a:xfrm>
          <a:prstGeom prst="rect">
            <a:avLst/>
          </a:prstGeom>
          <a:noFill/>
        </p:spPr>
        <p:txBody>
          <a:bodyPr wrap="square" rtlCol="0">
            <a:spAutoFit/>
          </a:bodyPr>
          <a:lstStyle/>
          <a:p>
            <a:r>
              <a:rPr lang="ja-JP" altLang="en-US" sz="1600" b="0" dirty="0" smtClean="0">
                <a:solidFill>
                  <a:schemeClr val="tx1"/>
                </a:solidFill>
                <a:latin typeface="メイリオ" pitchFamily="50" charset="-128"/>
                <a:ea typeface="メイリオ" pitchFamily="50" charset="-128"/>
                <a:cs typeface="メイリオ" pitchFamily="50" charset="-128"/>
              </a:rPr>
              <a:t>・開発作業を行う上で、既存プログラムの解析は必須です。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皆さんはプログラムを解析する際はどのような方法で解析するでしょうか？</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基本的にはリソースを１行ずつ読み解いていくかと思います。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数十行の処理で、かつ簡易な処理の場合はそれでも読み解くことが</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できるかもしれません。</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ただ複雑なプログラムや初めて見るプログラムでは、１行ずつ読み解いたとしても</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処理全体が把握できない状態に陥ることが多々あります。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また解析といっても、「ここでループを回している」「この結果が</a:t>
            </a:r>
            <a:r>
              <a:rPr lang="en-US" altLang="ja-JP" sz="1600" b="0" dirty="0" smtClean="0">
                <a:solidFill>
                  <a:schemeClr val="tx1"/>
                </a:solidFill>
                <a:latin typeface="メイリオ" pitchFamily="50" charset="-128"/>
                <a:ea typeface="メイリオ" pitchFamily="50" charset="-128"/>
                <a:cs typeface="メイリオ" pitchFamily="50" charset="-128"/>
              </a:rPr>
              <a:t>true</a:t>
            </a:r>
            <a:r>
              <a:rPr lang="ja-JP" altLang="en-US" sz="1600" b="0" dirty="0" smtClean="0">
                <a:solidFill>
                  <a:schemeClr val="tx1"/>
                </a:solidFill>
                <a:latin typeface="メイリオ" pitchFamily="50" charset="-128"/>
                <a:ea typeface="メイリオ" pitchFamily="50" charset="-128"/>
                <a:cs typeface="メイリオ" pitchFamily="50" charset="-128"/>
              </a:rPr>
              <a:t>の場合は</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この処理に入る」というような、ただ書いてある処理を読んでいるだけでは</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解析したことになりません。</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それは</a:t>
            </a:r>
            <a:r>
              <a:rPr lang="ja-JP" altLang="en-US" sz="1600" dirty="0" smtClean="0">
                <a:solidFill>
                  <a:srgbClr val="FF0000"/>
                </a:solidFill>
                <a:latin typeface="メイリオ" pitchFamily="50" charset="-128"/>
                <a:ea typeface="メイリオ" pitchFamily="50" charset="-128"/>
                <a:cs typeface="メイリオ" pitchFamily="50" charset="-128"/>
              </a:rPr>
              <a:t>ただリソースを日本語に変換しただけ</a:t>
            </a:r>
            <a:r>
              <a:rPr lang="ja-JP" altLang="en-US" sz="1600" b="0" dirty="0" smtClean="0">
                <a:solidFill>
                  <a:schemeClr val="tx1"/>
                </a:solidFill>
                <a:latin typeface="メイリオ" pitchFamily="50" charset="-128"/>
                <a:ea typeface="メイリオ" pitchFamily="50" charset="-128"/>
                <a:cs typeface="メイリオ" pitchFamily="50" charset="-128"/>
              </a:rPr>
              <a:t>です。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リソースの解析ができた状態とは、</a:t>
            </a:r>
            <a:r>
              <a:rPr lang="ja-JP" altLang="en-US" sz="1600" dirty="0" smtClean="0">
                <a:solidFill>
                  <a:srgbClr val="FF0000"/>
                </a:solidFill>
                <a:latin typeface="メイリオ" pitchFamily="50" charset="-128"/>
                <a:ea typeface="メイリオ" pitchFamily="50" charset="-128"/>
                <a:cs typeface="メイリオ" pitchFamily="50" charset="-128"/>
              </a:rPr>
              <a:t>その処理の流れを頭の中でイメージできる</a:t>
            </a:r>
            <a:endParaRPr lang="en-US" altLang="ja-JP" sz="1600" dirty="0" smtClean="0">
              <a:solidFill>
                <a:srgbClr val="FF0000"/>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という状態になることです。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kumimoji="1" lang="ja-JP" altLang="en-US" sz="1600" b="0"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3838" y="632178"/>
            <a:ext cx="8229600" cy="720080"/>
          </a:xfrm>
        </p:spPr>
        <p:txBody>
          <a:bodyPr/>
          <a:lstStyle/>
          <a:p>
            <a:pPr algn="l"/>
            <a:r>
              <a:rPr kumimoji="1" lang="ja-JP" altLang="en-US" sz="4000" dirty="0" smtClean="0">
                <a:latin typeface="メイリオ" pitchFamily="50" charset="-128"/>
                <a:ea typeface="メイリオ" pitchFamily="50" charset="-128"/>
                <a:cs typeface="メイリオ" pitchFamily="50" charset="-128"/>
              </a:rPr>
              <a:t>プログラム解析</a:t>
            </a:r>
            <a:endParaRPr kumimoji="1" lang="ja-JP" altLang="en-US" sz="4000"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79512" y="1465039"/>
            <a:ext cx="8640960" cy="6001643"/>
          </a:xfrm>
          <a:prstGeom prst="rect">
            <a:avLst/>
          </a:prstGeom>
          <a:noFill/>
        </p:spPr>
        <p:txBody>
          <a:bodyPr wrap="square" rtlCol="0">
            <a:spAutoFit/>
          </a:bodyPr>
          <a:lstStyle/>
          <a:p>
            <a:r>
              <a:rPr lang="ja-JP" altLang="en-US" sz="1600" b="0" dirty="0" smtClean="0">
                <a:solidFill>
                  <a:schemeClr val="tx1"/>
                </a:solidFill>
                <a:latin typeface="メイリオ" pitchFamily="50" charset="-128"/>
                <a:ea typeface="メイリオ" pitchFamily="50" charset="-128"/>
                <a:cs typeface="メイリオ" pitchFamily="50" charset="-128"/>
              </a:rPr>
              <a:t>・リソースを解析する上で一番重要なことは</a:t>
            </a:r>
            <a:r>
              <a:rPr lang="en-US" altLang="ja-JP" sz="1600" dirty="0" smtClean="0">
                <a:solidFill>
                  <a:srgbClr val="FF0000"/>
                </a:solidFill>
                <a:latin typeface="メイリオ" pitchFamily="50" charset="-128"/>
                <a:ea typeface="メイリオ" pitchFamily="50" charset="-128"/>
                <a:cs typeface="メイリオ" pitchFamily="50" charset="-128"/>
              </a:rPr>
              <a:t>『</a:t>
            </a:r>
            <a:r>
              <a:rPr lang="ja-JP" altLang="en-US" sz="1600" dirty="0" smtClean="0">
                <a:solidFill>
                  <a:srgbClr val="FF0000"/>
                </a:solidFill>
                <a:latin typeface="メイリオ" pitchFamily="50" charset="-128"/>
                <a:ea typeface="メイリオ" pitchFamily="50" charset="-128"/>
                <a:cs typeface="メイリオ" pitchFamily="50" charset="-128"/>
              </a:rPr>
              <a:t>処理の目的を知る</a:t>
            </a:r>
            <a:r>
              <a:rPr lang="en-US" altLang="ja-JP" sz="1600" dirty="0" smtClean="0">
                <a:solidFill>
                  <a:srgbClr val="FF0000"/>
                </a:solidFill>
                <a:latin typeface="メイリオ" pitchFamily="50" charset="-128"/>
                <a:ea typeface="メイリオ" pitchFamily="50" charset="-128"/>
                <a:cs typeface="メイリオ" pitchFamily="50" charset="-128"/>
              </a:rPr>
              <a:t>』</a:t>
            </a:r>
            <a:r>
              <a:rPr lang="ja-JP" altLang="en-US" sz="1600" b="0" dirty="0" smtClean="0">
                <a:solidFill>
                  <a:schemeClr val="tx1"/>
                </a:solidFill>
                <a:latin typeface="メイリオ" pitchFamily="50" charset="-128"/>
                <a:ea typeface="メイリオ" pitchFamily="50" charset="-128"/>
                <a:cs typeface="メイリオ" pitchFamily="50" charset="-128"/>
              </a:rPr>
              <a:t>ということです。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全てのプログラムには最終的な目的があり、その目的を満たすために各処理が存在します。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この目的を理解できないまま、プログラムを読みとこうとしても、一体何のために</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その処理が存在するのかがわからないため、意味がわからず、処理の流れも</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イメージできません。</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目的を理解するには、まず「機能の目的を知ること」からスタートします。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機能の目的は外部設計書に記載されていますので、まずは外部設計書を</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確認しましょう。</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またその機能に設置されている各ボタンを押下した場合にどのような処理が</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されるのかも外部設計書に記載されているため、プログラム解析前に</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外部設計書を読み解くことで、プログラムを解析する際に処理のイメージが</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しやすくなります。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また対象機能が参照しているテーブルについて把握することも重要です。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各テーブルがどういった情報を管理しているかを把握することで、各処理の</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流れをイメージしやすくなります。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kumimoji="1" lang="ja-JP" altLang="en-US" sz="1600" b="0"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3838" y="632178"/>
            <a:ext cx="8229600" cy="720080"/>
          </a:xfrm>
        </p:spPr>
        <p:txBody>
          <a:bodyPr/>
          <a:lstStyle/>
          <a:p>
            <a:pPr algn="l"/>
            <a:r>
              <a:rPr kumimoji="1" lang="ja-JP" altLang="en-US" sz="4000" dirty="0" smtClean="0">
                <a:latin typeface="メイリオ" pitchFamily="50" charset="-128"/>
                <a:ea typeface="メイリオ" pitchFamily="50" charset="-128"/>
                <a:cs typeface="メイリオ" pitchFamily="50" charset="-128"/>
              </a:rPr>
              <a:t>プログラム解析</a:t>
            </a:r>
            <a:endParaRPr kumimoji="1" lang="ja-JP" altLang="en-US" sz="4000"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79512" y="1465039"/>
            <a:ext cx="8640960" cy="1815882"/>
          </a:xfrm>
          <a:prstGeom prst="rect">
            <a:avLst/>
          </a:prstGeom>
          <a:noFill/>
        </p:spPr>
        <p:txBody>
          <a:bodyPr wrap="square" rtlCol="0">
            <a:spAutoFit/>
          </a:bodyPr>
          <a:lstStyle/>
          <a:p>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kumimoji="1" lang="ja-JP" altLang="en-US" sz="1600" b="0" dirty="0">
              <a:solidFill>
                <a:schemeClr val="tx1"/>
              </a:solidFill>
              <a:latin typeface="メイリオ" pitchFamily="50" charset="-128"/>
              <a:ea typeface="メイリオ" pitchFamily="50" charset="-128"/>
              <a:cs typeface="メイリオ" pitchFamily="50" charset="-128"/>
            </a:endParaRPr>
          </a:p>
        </p:txBody>
      </p:sp>
      <p:pic>
        <p:nvPicPr>
          <p:cNvPr id="1028" name="Picture 4"/>
          <p:cNvPicPr>
            <a:picLocks noChangeAspect="1" noChangeArrowheads="1"/>
          </p:cNvPicPr>
          <p:nvPr/>
        </p:nvPicPr>
        <p:blipFill>
          <a:blip r:embed="rId3" cstate="print"/>
          <a:srcRect/>
          <a:stretch>
            <a:fillRect/>
          </a:stretch>
        </p:blipFill>
        <p:spPr bwMode="auto">
          <a:xfrm>
            <a:off x="273838" y="1258682"/>
            <a:ext cx="5954345" cy="4044478"/>
          </a:xfrm>
          <a:prstGeom prst="rect">
            <a:avLst/>
          </a:prstGeom>
          <a:noFill/>
          <a:ln w="9525">
            <a:solidFill>
              <a:schemeClr val="tx1"/>
            </a:solidFill>
            <a:miter lim="800000"/>
            <a:headEnd/>
            <a:tailEnd/>
          </a:ln>
        </p:spPr>
      </p:pic>
      <p:sp>
        <p:nvSpPr>
          <p:cNvPr id="5" name="正方形/長方形 4"/>
          <p:cNvSpPr/>
          <p:nvPr/>
        </p:nvSpPr>
        <p:spPr bwMode="auto">
          <a:xfrm>
            <a:off x="3131840" y="1465039"/>
            <a:ext cx="2592288" cy="1027857"/>
          </a:xfrm>
          <a:prstGeom prst="rect">
            <a:avLst/>
          </a:prstGeom>
          <a:noFill/>
          <a:ln w="158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ＭＳ Ｐゴシック" pitchFamily="50" charset="-128"/>
              <a:ea typeface="ＭＳ Ｐゴシック" pitchFamily="50" charset="-128"/>
            </a:endParaRPr>
          </a:p>
        </p:txBody>
      </p:sp>
      <p:pic>
        <p:nvPicPr>
          <p:cNvPr id="2050" name="Picture 2"/>
          <p:cNvPicPr>
            <a:picLocks noChangeAspect="1" noChangeArrowheads="1"/>
          </p:cNvPicPr>
          <p:nvPr/>
        </p:nvPicPr>
        <p:blipFill>
          <a:blip r:embed="rId4" cstate="print"/>
          <a:srcRect/>
          <a:stretch>
            <a:fillRect/>
          </a:stretch>
        </p:blipFill>
        <p:spPr bwMode="auto">
          <a:xfrm>
            <a:off x="3258702" y="2708920"/>
            <a:ext cx="5487809" cy="3888432"/>
          </a:xfrm>
          <a:prstGeom prst="rect">
            <a:avLst/>
          </a:prstGeom>
          <a:noFill/>
          <a:ln w="9525">
            <a:noFill/>
            <a:miter lim="800000"/>
            <a:headEnd/>
            <a:tailEnd/>
          </a:ln>
        </p:spPr>
      </p:pic>
      <p:sp>
        <p:nvSpPr>
          <p:cNvPr id="9" name="正方形/長方形 8"/>
          <p:cNvSpPr/>
          <p:nvPr/>
        </p:nvSpPr>
        <p:spPr bwMode="auto">
          <a:xfrm>
            <a:off x="3284239" y="3068960"/>
            <a:ext cx="5462271" cy="3528392"/>
          </a:xfrm>
          <a:prstGeom prst="rect">
            <a:avLst/>
          </a:prstGeom>
          <a:noFill/>
          <a:ln w="158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ＭＳ Ｐゴシック" pitchFamily="50" charset="-128"/>
              <a:ea typeface="ＭＳ Ｐゴシック"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3838" y="632178"/>
            <a:ext cx="8229600" cy="720080"/>
          </a:xfrm>
        </p:spPr>
        <p:txBody>
          <a:bodyPr/>
          <a:lstStyle/>
          <a:p>
            <a:pPr algn="l"/>
            <a:r>
              <a:rPr kumimoji="1" lang="ja-JP" altLang="en-US" sz="4000" dirty="0" smtClean="0">
                <a:latin typeface="メイリオ" pitchFamily="50" charset="-128"/>
                <a:ea typeface="メイリオ" pitchFamily="50" charset="-128"/>
                <a:cs typeface="メイリオ" pitchFamily="50" charset="-128"/>
              </a:rPr>
              <a:t>プログラム解析</a:t>
            </a:r>
            <a:endParaRPr kumimoji="1" lang="ja-JP" altLang="en-US" sz="4000"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79512" y="1465039"/>
            <a:ext cx="8640960" cy="4524315"/>
          </a:xfrm>
          <a:prstGeom prst="rect">
            <a:avLst/>
          </a:prstGeom>
          <a:noFill/>
        </p:spPr>
        <p:txBody>
          <a:bodyPr wrap="square" rtlCol="0">
            <a:spAutoFit/>
          </a:bodyPr>
          <a:lstStyle/>
          <a:p>
            <a:r>
              <a:rPr lang="ja-JP" altLang="en-US" sz="1600" b="0" dirty="0" smtClean="0">
                <a:solidFill>
                  <a:schemeClr val="tx1"/>
                </a:solidFill>
                <a:latin typeface="メイリオ" pitchFamily="50" charset="-128"/>
                <a:ea typeface="メイリオ" pitchFamily="50" charset="-128"/>
                <a:cs typeface="メイリオ" pitchFamily="50" charset="-128"/>
              </a:rPr>
              <a:t>・外部設計書を確認した後には、実際にリソースを読んでいきます。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r>
              <a:rPr lang="en-US" altLang="ja-JP" sz="1600" b="0" dirty="0" smtClean="0">
                <a:solidFill>
                  <a:schemeClr val="tx1"/>
                </a:solidFill>
                <a:latin typeface="メイリオ" pitchFamily="50" charset="-128"/>
                <a:ea typeface="メイリオ" pitchFamily="50" charset="-128"/>
                <a:cs typeface="メイリオ" pitchFamily="50" charset="-128"/>
              </a:rPr>
              <a:t>※</a:t>
            </a:r>
            <a:r>
              <a:rPr lang="ja-JP" altLang="en-US" sz="1600" b="0" dirty="0" smtClean="0">
                <a:solidFill>
                  <a:schemeClr val="tx1"/>
                </a:solidFill>
                <a:latin typeface="メイリオ" pitchFamily="50" charset="-128"/>
                <a:ea typeface="メイリオ" pitchFamily="50" charset="-128"/>
                <a:cs typeface="メイリオ" pitchFamily="50" charset="-128"/>
              </a:rPr>
              <a:t>基本的には外部設計書の処理機能記述などにそって、処理は記載されていますが、</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あくまでも外部設計であり、内部設計・詳細設計ではないため、細かい処理は</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プログラムにしか書かれていません。</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プログラムを解析する際には、各メソッドの目的を理解することから始めます。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前述したように、各処理は一つの目的に向かって記述されています。　</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r>
              <a:rPr lang="ja-JP" altLang="en-US" sz="1600" dirty="0" smtClean="0">
                <a:solidFill>
                  <a:srgbClr val="FF0000"/>
                </a:solidFill>
                <a:latin typeface="メイリオ" pitchFamily="50" charset="-128"/>
                <a:ea typeface="メイリオ" pitchFamily="50" charset="-128"/>
                <a:cs typeface="メイリオ" pitchFamily="50" charset="-128"/>
              </a:rPr>
              <a:t>よって、各処理には必ず目的が存在します。</a:t>
            </a:r>
            <a:endParaRPr lang="en-US" altLang="ja-JP" sz="1600" dirty="0" smtClean="0">
              <a:solidFill>
                <a:srgbClr val="FF0000"/>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目的を把握するには、メソッドに対して記述されたコメントを見ることで</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把握ができます。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kumimoji="1" lang="ja-JP" altLang="en-US" sz="1600" b="0" dirty="0">
              <a:solidFill>
                <a:schemeClr val="tx1"/>
              </a:solidFill>
              <a:latin typeface="メイリオ" pitchFamily="50" charset="-128"/>
              <a:ea typeface="メイリオ" pitchFamily="50" charset="-128"/>
              <a:cs typeface="メイリオ" pitchFamily="50" charset="-128"/>
            </a:endParaRPr>
          </a:p>
        </p:txBody>
      </p:sp>
      <p:pic>
        <p:nvPicPr>
          <p:cNvPr id="3075" name="Picture 3"/>
          <p:cNvPicPr>
            <a:picLocks noChangeAspect="1" noChangeArrowheads="1"/>
          </p:cNvPicPr>
          <p:nvPr/>
        </p:nvPicPr>
        <p:blipFill>
          <a:blip r:embed="rId3" cstate="print"/>
          <a:srcRect/>
          <a:stretch>
            <a:fillRect/>
          </a:stretch>
        </p:blipFill>
        <p:spPr bwMode="auto">
          <a:xfrm>
            <a:off x="467544" y="4221088"/>
            <a:ext cx="6399213" cy="1981200"/>
          </a:xfrm>
          <a:prstGeom prst="rect">
            <a:avLst/>
          </a:prstGeom>
          <a:noFill/>
          <a:ln w="9525">
            <a:solidFill>
              <a:schemeClr val="tx1"/>
            </a:solidFill>
            <a:miter lim="800000"/>
            <a:headEnd/>
            <a:tailEnd/>
          </a:ln>
        </p:spPr>
      </p:pic>
      <p:sp>
        <p:nvSpPr>
          <p:cNvPr id="6" name="正方形/長方形 5"/>
          <p:cNvSpPr/>
          <p:nvPr/>
        </p:nvSpPr>
        <p:spPr bwMode="auto">
          <a:xfrm>
            <a:off x="487354" y="4240829"/>
            <a:ext cx="4705131" cy="1104057"/>
          </a:xfrm>
          <a:prstGeom prst="rect">
            <a:avLst/>
          </a:prstGeom>
          <a:noFill/>
          <a:ln w="158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ＭＳ Ｐゴシック" pitchFamily="50" charset="-128"/>
              <a:ea typeface="ＭＳ Ｐゴシック"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3838" y="632178"/>
            <a:ext cx="8229600" cy="720080"/>
          </a:xfrm>
        </p:spPr>
        <p:txBody>
          <a:bodyPr/>
          <a:lstStyle/>
          <a:p>
            <a:pPr algn="l"/>
            <a:r>
              <a:rPr kumimoji="1" lang="ja-JP" altLang="en-US" sz="4000" dirty="0" smtClean="0">
                <a:latin typeface="メイリオ" pitchFamily="50" charset="-128"/>
                <a:ea typeface="メイリオ" pitchFamily="50" charset="-128"/>
                <a:cs typeface="メイリオ" pitchFamily="50" charset="-128"/>
              </a:rPr>
              <a:t>プログラム解析</a:t>
            </a:r>
            <a:endParaRPr kumimoji="1" lang="ja-JP" altLang="en-US" sz="4000"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79512" y="1465039"/>
            <a:ext cx="8640960" cy="5262979"/>
          </a:xfrm>
          <a:prstGeom prst="rect">
            <a:avLst/>
          </a:prstGeom>
          <a:noFill/>
        </p:spPr>
        <p:txBody>
          <a:bodyPr wrap="square" rtlCol="0">
            <a:spAutoFit/>
          </a:bodyPr>
          <a:lstStyle/>
          <a:p>
            <a:r>
              <a:rPr lang="ja-JP" altLang="en-US" sz="1600" b="0" dirty="0" smtClean="0">
                <a:solidFill>
                  <a:schemeClr val="tx1"/>
                </a:solidFill>
                <a:latin typeface="メイリオ" pitchFamily="50" charset="-128"/>
                <a:ea typeface="メイリオ" pitchFamily="50" charset="-128"/>
                <a:cs typeface="メイリオ" pitchFamily="50" charset="-128"/>
              </a:rPr>
              <a:t>・メソッドの目的がある程度理解できれば、後はその目的を満たすために、どのような</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処理をしているのか１行１行読み解いていきます。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目的を把握していれば、ある程度の処理の予測ができるようになります。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r>
              <a:rPr lang="en-US" altLang="ja-JP" sz="1600" b="0" dirty="0" smtClean="0">
                <a:solidFill>
                  <a:schemeClr val="tx1"/>
                </a:solidFill>
                <a:latin typeface="メイリオ" pitchFamily="50" charset="-128"/>
                <a:ea typeface="メイリオ" pitchFamily="50" charset="-128"/>
                <a:cs typeface="メイリオ" pitchFamily="50" charset="-128"/>
              </a:rPr>
              <a:t>(</a:t>
            </a:r>
            <a:r>
              <a:rPr lang="ja-JP" altLang="en-US" sz="1600" b="0" dirty="0" smtClean="0">
                <a:solidFill>
                  <a:schemeClr val="tx1"/>
                </a:solidFill>
                <a:latin typeface="メイリオ" pitchFamily="50" charset="-128"/>
                <a:ea typeface="メイリオ" pitchFamily="50" charset="-128"/>
                <a:cs typeface="メイリオ" pitchFamily="50" charset="-128"/>
              </a:rPr>
              <a:t>これは経験に左右される部分も大きいのですが・・・</a:t>
            </a:r>
            <a:r>
              <a:rPr lang="en-US" altLang="ja-JP" sz="1600" b="0" dirty="0" smtClean="0">
                <a:solidFill>
                  <a:schemeClr val="tx1"/>
                </a:solidFill>
                <a:latin typeface="メイリオ" pitchFamily="50" charset="-128"/>
                <a:ea typeface="メイリオ" pitchFamily="50" charset="-128"/>
                <a:cs typeface="メイリオ" pitchFamily="50" charset="-128"/>
              </a:rPr>
              <a:t>)</a:t>
            </a: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またループ文などが入れ子になって</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いたりすると、どうしても処理の流れが</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イメージしずらくなることがあります。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そういった場合は、フローチャート化</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してみることでアルゴリズムが整理</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され、理解しやすくなります。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kumimoji="1" lang="ja-JP" altLang="en-US" sz="1600" b="0" dirty="0">
              <a:solidFill>
                <a:schemeClr val="tx1"/>
              </a:solidFill>
              <a:latin typeface="メイリオ" pitchFamily="50" charset="-128"/>
              <a:ea typeface="メイリオ" pitchFamily="50" charset="-128"/>
              <a:cs typeface="メイリオ" pitchFamily="50" charset="-128"/>
            </a:endParaRPr>
          </a:p>
        </p:txBody>
      </p:sp>
      <p:pic>
        <p:nvPicPr>
          <p:cNvPr id="4098" name="Picture 2"/>
          <p:cNvPicPr>
            <a:picLocks noChangeAspect="1" noChangeArrowheads="1"/>
          </p:cNvPicPr>
          <p:nvPr/>
        </p:nvPicPr>
        <p:blipFill>
          <a:blip r:embed="rId3" cstate="print"/>
          <a:srcRect/>
          <a:stretch>
            <a:fillRect/>
          </a:stretch>
        </p:blipFill>
        <p:spPr bwMode="auto">
          <a:xfrm>
            <a:off x="4240425" y="2619332"/>
            <a:ext cx="4753450" cy="398752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3838" y="632178"/>
            <a:ext cx="8229600" cy="720080"/>
          </a:xfrm>
        </p:spPr>
        <p:txBody>
          <a:bodyPr/>
          <a:lstStyle/>
          <a:p>
            <a:pPr algn="l"/>
            <a:r>
              <a:rPr kumimoji="1" lang="ja-JP" altLang="en-US" sz="4000" dirty="0" smtClean="0">
                <a:latin typeface="メイリオ" pitchFamily="50" charset="-128"/>
                <a:ea typeface="メイリオ" pitchFamily="50" charset="-128"/>
                <a:cs typeface="メイリオ" pitchFamily="50" charset="-128"/>
              </a:rPr>
              <a:t>プログラム解析</a:t>
            </a:r>
            <a:endParaRPr kumimoji="1" lang="ja-JP" altLang="en-US" sz="4000"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79512" y="1465039"/>
            <a:ext cx="8640960" cy="5262979"/>
          </a:xfrm>
          <a:prstGeom prst="rect">
            <a:avLst/>
          </a:prstGeom>
          <a:noFill/>
        </p:spPr>
        <p:txBody>
          <a:bodyPr wrap="square" rtlCol="0">
            <a:spAutoFit/>
          </a:bodyPr>
          <a:lstStyle/>
          <a:p>
            <a:r>
              <a:rPr lang="ja-JP" altLang="en-US" sz="1600" b="0" dirty="0" smtClean="0">
                <a:solidFill>
                  <a:schemeClr val="tx1"/>
                </a:solidFill>
                <a:latin typeface="メイリオ" pitchFamily="50" charset="-128"/>
                <a:ea typeface="メイリオ" pitchFamily="50" charset="-128"/>
                <a:cs typeface="メイリオ" pitchFamily="50" charset="-128"/>
              </a:rPr>
              <a:t>・プログラム解析を行う上で、一番容易にできるのがコメントをもとに解析することです。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ただ残念ながらコメントはプログラミングをする上でお座成りになりやすく、ほとんど</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コメントがないプログラムも存在します。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r>
              <a:rPr lang="en-US" altLang="ja-JP" sz="1600" b="0" dirty="0" smtClean="0">
                <a:solidFill>
                  <a:schemeClr val="tx1"/>
                </a:solidFill>
                <a:latin typeface="メイリオ" pitchFamily="50" charset="-128"/>
                <a:ea typeface="メイリオ" pitchFamily="50" charset="-128"/>
                <a:cs typeface="メイリオ" pitchFamily="50" charset="-128"/>
              </a:rPr>
              <a:t>(</a:t>
            </a:r>
            <a:r>
              <a:rPr lang="ja-JP" altLang="en-US" sz="1600" b="0" dirty="0" smtClean="0">
                <a:solidFill>
                  <a:schemeClr val="tx1"/>
                </a:solidFill>
                <a:latin typeface="メイリオ" pitchFamily="50" charset="-128"/>
                <a:ea typeface="メイリオ" pitchFamily="50" charset="-128"/>
                <a:cs typeface="メイリオ" pitchFamily="50" charset="-128"/>
              </a:rPr>
              <a:t>作成している本人は処理内容を全て把握しているため、コメントなくても</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問題ないと考えているからです。</a:t>
            </a:r>
            <a:r>
              <a:rPr lang="en-US" altLang="ja-JP" sz="1600" b="0" dirty="0" smtClean="0">
                <a:solidFill>
                  <a:schemeClr val="tx1"/>
                </a:solidFill>
                <a:latin typeface="メイリオ" pitchFamily="50" charset="-128"/>
                <a:ea typeface="メイリオ" pitchFamily="50" charset="-128"/>
                <a:cs typeface="メイリオ" pitchFamily="50" charset="-128"/>
              </a:rPr>
              <a:t>)</a:t>
            </a: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今回のプログラム解析では、コメントが存在しないリソースを解析することに</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なり、解析しにくい部分が多々あると思います。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解析した部分については、独自にどんどんコメントを入れてもらってかまいません。</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今回のプログラム解析を通して、コメントの重要性についても理解してもらえればと</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思います。</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endParaRPr lang="en-US" altLang="ja-JP" sz="1600" b="0" dirty="0" smtClean="0">
              <a:solidFill>
                <a:schemeClr val="tx1"/>
              </a:solidFill>
              <a:latin typeface="メイリオ" pitchFamily="50" charset="-128"/>
              <a:ea typeface="メイリオ" pitchFamily="50" charset="-128"/>
              <a:cs typeface="メイリオ" pitchFamily="50" charset="-128"/>
            </a:endParaRPr>
          </a:p>
          <a:p>
            <a:endParaRPr kumimoji="1" lang="en-US" altLang="ja-JP" sz="1600" b="0" dirty="0" smtClean="0">
              <a:solidFill>
                <a:schemeClr val="tx1"/>
              </a:solidFill>
              <a:latin typeface="メイリオ" pitchFamily="50" charset="-128"/>
              <a:ea typeface="メイリオ" pitchFamily="50" charset="-128"/>
              <a:cs typeface="メイリオ" pitchFamily="50" charset="-128"/>
            </a:endParaRPr>
          </a:p>
          <a:p>
            <a:r>
              <a:rPr lang="ja-JP" altLang="en-US" sz="1600" b="0" dirty="0" smtClean="0">
                <a:solidFill>
                  <a:schemeClr val="tx1"/>
                </a:solidFill>
                <a:latin typeface="メイリオ" pitchFamily="50" charset="-128"/>
                <a:ea typeface="メイリオ" pitchFamily="50" charset="-128"/>
                <a:cs typeface="メイリオ" pitchFamily="50" charset="-128"/>
              </a:rPr>
              <a:t>　</a:t>
            </a:r>
            <a:endParaRPr kumimoji="1" lang="ja-JP" altLang="en-US" sz="1600" b="0"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ヘッダこれ使う】2011年度下期キックオフ（7211）">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ja-JP" altLang="en-US" sz="12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ja-JP" altLang="en-US" sz="12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19030</TotalTime>
  <Words>120</Words>
  <Application>Microsoft Office PowerPoint</Application>
  <PresentationFormat>画面に合わせる (4:3)</PresentationFormat>
  <Paragraphs>126</Paragraphs>
  <Slides>6</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HGP創英角ｺﾞｼｯｸUB</vt:lpstr>
      <vt:lpstr>ＭＳ Ｐゴシック</vt:lpstr>
      <vt:lpstr>ＭＳ Ｐ明朝</vt:lpstr>
      <vt:lpstr>メイリオ</vt:lpstr>
      <vt:lpstr>Times New Roman</vt:lpstr>
      <vt:lpstr>【ヘッダこれ使う】2011年度下期キックオフ（7211）</vt:lpstr>
      <vt:lpstr>プログラム解析</vt:lpstr>
      <vt:lpstr>プログラム解析</vt:lpstr>
      <vt:lpstr>プログラム解析</vt:lpstr>
      <vt:lpstr>プログラム解析</vt:lpstr>
      <vt:lpstr>プログラム解析</vt:lpstr>
      <vt:lpstr>プログラム解析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s.nagashima</dc:creator>
  <cp:lastModifiedBy>nie.chen</cp:lastModifiedBy>
  <cp:revision>2154</cp:revision>
  <dcterms:created xsi:type="dcterms:W3CDTF">2007-05-07T09:55:17Z</dcterms:created>
  <dcterms:modified xsi:type="dcterms:W3CDTF">2017-08-17T00:43:13Z</dcterms:modified>
</cp:coreProperties>
</file>