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3" r:id="rId4"/>
    <p:sldId id="272" r:id="rId5"/>
    <p:sldId id="291" r:id="rId6"/>
    <p:sldId id="257" r:id="rId7"/>
    <p:sldId id="259" r:id="rId8"/>
    <p:sldId id="260" r:id="rId9"/>
    <p:sldId id="262" r:id="rId10"/>
    <p:sldId id="263" r:id="rId11"/>
    <p:sldId id="264" r:id="rId12"/>
    <p:sldId id="275" r:id="rId13"/>
    <p:sldId id="287" r:id="rId14"/>
    <p:sldId id="267" r:id="rId15"/>
    <p:sldId id="265" r:id="rId16"/>
    <p:sldId id="266" r:id="rId17"/>
    <p:sldId id="276" r:id="rId18"/>
    <p:sldId id="283" r:id="rId19"/>
    <p:sldId id="284" r:id="rId20"/>
    <p:sldId id="285" r:id="rId21"/>
    <p:sldId id="286" r:id="rId22"/>
    <p:sldId id="288" r:id="rId23"/>
    <p:sldId id="269" r:id="rId24"/>
    <p:sldId id="270" r:id="rId25"/>
    <p:sldId id="278" r:id="rId26"/>
    <p:sldId id="279" r:id="rId27"/>
    <p:sldId id="277" r:id="rId28"/>
    <p:sldId id="280" r:id="rId29"/>
    <p:sldId id="281" r:id="rId30"/>
    <p:sldId id="282" r:id="rId31"/>
    <p:sldId id="289" r:id="rId32"/>
    <p:sldId id="290" r:id="rId33"/>
  </p:sldIdLst>
  <p:sldSz cx="12192000" cy="6858000"/>
  <p:notesSz cx="6858000" cy="9144000"/>
  <p:embeddedFontLst>
    <p:embeddedFont>
      <p:font typeface="HY견고딕" panose="02030600000101010101" pitchFamily="18" charset="-127"/>
      <p:regular r:id="rId35"/>
    </p:embeddedFont>
    <p:embeddedFont>
      <p:font typeface="나눔스퀘어_ac Bold" panose="020B0600000101010101" pitchFamily="50" charset="-127"/>
      <p:bold r:id="rId36"/>
    </p:embeddedFont>
    <p:embeddedFont>
      <p:font typeface="나눔스퀘어_ac Extra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3A3A3A"/>
    <a:srgbClr val="AD4D4A"/>
    <a:srgbClr val="D5D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7FC3-CB1F-4832-A337-079AA7EAF4C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0DA18-5565-4451-B489-6666D2C6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이상으로 </a:t>
            </a:r>
            <a:r>
              <a:rPr lang="en-US" altLang="ko-KR" baseline="0" dirty="0"/>
              <a:t>1</a:t>
            </a:r>
            <a:r>
              <a:rPr lang="ko-KR" altLang="en-US" baseline="0" dirty="0"/>
              <a:t>조의 </a:t>
            </a:r>
            <a:r>
              <a:rPr lang="en-US" altLang="ko-KR" baseline="0" dirty="0"/>
              <a:t>AD </a:t>
            </a:r>
            <a:r>
              <a:rPr lang="ko-KR" altLang="en-US" baseline="0" dirty="0"/>
              <a:t>계획 발표를 마치겠습니다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5329-78E6-4A41-AEF1-D70D28D49BA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5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002F-53DD-4CC0-823E-8BA853753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9B1AE-1D13-4574-8A71-D89EA3FF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A2A5F-3C59-4F7F-B6C7-EFA73C4F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82B71-096D-471B-B8A7-682CDCDF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D7A30-1BD6-4AE6-8EC7-6B412B46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7C1BA-050C-442E-BE65-E2580B3F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F1B0-43DC-46EF-B24D-822335665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748D3-C294-4D72-BD11-DEB5C2A7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A2FD5-495F-4149-A982-076537FF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34BAF-0CB1-4F09-9A97-535A786E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892B19-F760-4A12-88F1-D498C42FA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67BBF-200A-4333-9D6B-F449CDCEC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A2000-4E3A-498D-A8D0-1D8669D1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86DCD-8CEA-49AD-B4F0-B821C0CC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EFA3F-AE2C-4C07-BC4A-9F2D5C6D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B04D-45EB-4B70-8B80-A1FC9120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B8AFC-0CDA-41C4-9229-74B4BEE4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281B1-E21A-45C6-9395-F8D1DFAF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5FD18-900F-42CE-B822-13CD78B8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DA94E-2218-418D-9345-856D4419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4B030-4D3E-42AA-8079-0C23E95D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65CEB-247A-43B9-AD41-F9B788CC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35F42-372B-4315-A9FF-AB1B0680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9608-8236-44B9-B17A-7BD63186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1CC59-65DB-4297-9BFF-32621E2D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417CB-8065-45D3-945D-AD8020D2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1A62C-7749-48CE-903B-EA2AC05B1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E4FF8-3B7B-49A9-8C35-834A8E33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BD5DE-0EFA-478E-B34A-EA5D7642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4FC52-BFAA-4FBB-8995-8521A855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3690D-1938-40B3-9BB0-3260DAAE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E087A-B2A0-4F1A-8E95-B92A0FBD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36960-DD34-4248-BA0B-79AEB476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5000A-F059-471E-8F64-55244C2B2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74624-DDFB-444E-9FDE-FC036B49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7A4FBC-36BC-4355-95C8-22D832961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3EBC8-C6FF-4FAB-8B58-37BC9CB3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4158DA-7FE4-41C3-ACFC-577A06FC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86E8FA-6988-479F-9DF1-1552E59E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45CB1-8C40-4C87-AE10-907FF7A2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BEEAC-8530-4761-AB0C-A046B2CE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20E016-519D-4C80-A8B9-82B3DAE8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BDB8B5-BFAD-48A1-90C8-7F60A381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34B947-7E0F-428F-857F-7D2D86BA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82A7D1-67D3-473C-AED2-248CF2DD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96703-1B1F-460A-A4AC-8E087E22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7DB2F-A155-470C-8EB2-790BA4DE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DDFBC-ECFE-43B6-A7BE-2993BF1D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115DF-F5C5-49FA-A292-DF2274B2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823BB-34A3-4A80-A290-074B34D5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DC54E-D6FA-42D6-9219-BAB9D4A9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B3943-EBCE-473F-BC32-66E2ABF7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F8DF3-B118-4BC4-9DB0-9F7F7E53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990D6-1507-4D44-8E47-62C5EFB91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1936D-1DA9-4B17-B5D4-7FE1E995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A4097-D2EC-4574-9A71-3CA73A11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7533B-1CEC-4635-A922-629C7A79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30FBE-3F7A-4116-9785-9D7899B6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3C3878-EFD2-4B43-8022-F10AE5D4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4A59A-4F25-49DE-84D4-60E885AF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0D782-37BB-4710-B5BC-E01921C6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C97F-6E21-4DAB-AE05-7AA2C653B8D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80B87-D4AD-4934-A59C-116ED78F4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C923-615A-45C0-8A70-7094ACE22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01F2-9BFA-4C96-A6A5-8601FF060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8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973010-60FD-479F-85A5-7C0D2F78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1D5814-BF44-49D5-8744-74078610A98E}"/>
              </a:ext>
            </a:extLst>
          </p:cNvPr>
          <p:cNvSpPr/>
          <p:nvPr/>
        </p:nvSpPr>
        <p:spPr>
          <a:xfrm>
            <a:off x="5377544" y="1894114"/>
            <a:ext cx="1284515" cy="51162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2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BBFA7-4145-446B-9190-067D13901D21}"/>
              </a:ext>
            </a:extLst>
          </p:cNvPr>
          <p:cNvSpPr txBox="1"/>
          <p:nvPr/>
        </p:nvSpPr>
        <p:spPr>
          <a:xfrm>
            <a:off x="1728925" y="1216171"/>
            <a:ext cx="4249783" cy="4453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Pitch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계산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오르막길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↑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내리막길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제어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7C8A9E-F0CE-4551-A788-0C4EAB2C5ADC}"/>
              </a:ext>
            </a:extLst>
          </p:cNvPr>
          <p:cNvSpPr/>
          <p:nvPr/>
        </p:nvSpPr>
        <p:spPr>
          <a:xfrm>
            <a:off x="5821113" y="3549137"/>
            <a:ext cx="5870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 </a:t>
            </a:r>
            <a:r>
              <a:rPr lang="ko-KR" altLang="en-US" sz="3600" spc="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매끄러운 언덕 주행</a:t>
            </a:r>
            <a:r>
              <a:rPr lang="en-US" altLang="ko-KR" sz="3600" spc="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</a:t>
            </a:r>
            <a:endParaRPr lang="ko-KR" altLang="en-US" sz="3600" spc="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E5CEF-9C29-4EF0-AA22-B5999ABD45DD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</p:spTree>
    <p:extLst>
      <p:ext uri="{BB962C8B-B14F-4D97-AF65-F5344CB8AC3E}">
        <p14:creationId xmlns:p14="http://schemas.microsoft.com/office/powerpoint/2010/main" val="20904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41EC9D8-0CCC-445B-9853-093759782DC5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5F400-E31E-46EA-A088-8208EC78A718}"/>
              </a:ext>
            </a:extLst>
          </p:cNvPr>
          <p:cNvSpPr txBox="1"/>
          <p:nvPr/>
        </p:nvSpPr>
        <p:spPr>
          <a:xfrm>
            <a:off x="1430976" y="1690254"/>
            <a:ext cx="587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차량의 무게를 감당할 수 있는 언덕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F01894E-6B31-417C-AF4D-C0D8B5BD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77" y="2466743"/>
            <a:ext cx="5117646" cy="38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1CDB89-4CA9-4486-BFDA-923331901CE9}"/>
              </a:ext>
            </a:extLst>
          </p:cNvPr>
          <p:cNvSpPr txBox="1"/>
          <p:nvPr/>
        </p:nvSpPr>
        <p:spPr>
          <a:xfrm>
            <a:off x="1184538" y="1462174"/>
            <a:ext cx="437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IMU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발행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B56FD-17EA-483B-A664-63F7401FBB92}"/>
              </a:ext>
            </a:extLst>
          </p:cNvPr>
          <p:cNvSpPr txBox="1"/>
          <p:nvPr/>
        </p:nvSpPr>
        <p:spPr>
          <a:xfrm>
            <a:off x="7213734" y="934352"/>
            <a:ext cx="42497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Pitch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이용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오르막길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↑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내리막길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↓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EC9D8-0CCC-445B-9853-093759782DC5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857537-8920-4FA1-85AF-60BD8F8F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14" y="2105644"/>
            <a:ext cx="4835261" cy="4388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7FBA51-AA6F-473A-956C-6C0B65E46CA7}"/>
              </a:ext>
            </a:extLst>
          </p:cNvPr>
          <p:cNvSpPr/>
          <p:nvPr/>
        </p:nvSpPr>
        <p:spPr>
          <a:xfrm>
            <a:off x="-27905" y="-19050"/>
            <a:ext cx="12566073" cy="75002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91838-109A-4B6E-AA21-7E88B93DE815}"/>
              </a:ext>
            </a:extLst>
          </p:cNvPr>
          <p:cNvSpPr txBox="1"/>
          <p:nvPr/>
        </p:nvSpPr>
        <p:spPr>
          <a:xfrm>
            <a:off x="2407679" y="1774395"/>
            <a:ext cx="7999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But ,</a:t>
            </a:r>
            <a:r>
              <a:rPr lang="en-US" altLang="ko-KR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여전히 </a:t>
            </a:r>
            <a:r>
              <a:rPr lang="ko-KR" altLang="en-US" sz="54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빠른</a:t>
            </a:r>
            <a:r>
              <a:rPr lang="ko-KR" altLang="en-US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속도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517F4-62E5-4825-9786-9FA526A38198}"/>
              </a:ext>
            </a:extLst>
          </p:cNvPr>
          <p:cNvSpPr txBox="1"/>
          <p:nvPr/>
        </p:nvSpPr>
        <p:spPr>
          <a:xfrm>
            <a:off x="2943299" y="3196413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 </a:t>
            </a:r>
            <a:r>
              <a:rPr lang="ko-KR" altLang="en-US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후진 이용 →</a:t>
            </a:r>
            <a:r>
              <a:rPr lang="en-US" altLang="ko-KR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브레이크</a:t>
            </a:r>
          </a:p>
        </p:txBody>
      </p:sp>
    </p:spTree>
    <p:extLst>
      <p:ext uri="{BB962C8B-B14F-4D97-AF65-F5344CB8AC3E}">
        <p14:creationId xmlns:p14="http://schemas.microsoft.com/office/powerpoint/2010/main" val="409224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41CF5-9F84-4104-86B8-18A413822954}"/>
              </a:ext>
            </a:extLst>
          </p:cNvPr>
          <p:cNvGrpSpPr/>
          <p:nvPr/>
        </p:nvGrpSpPr>
        <p:grpSpPr>
          <a:xfrm>
            <a:off x="-76200" y="10"/>
            <a:ext cx="12274861" cy="6857990"/>
            <a:chOff x="-4205" y="10"/>
            <a:chExt cx="12191980" cy="6857990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A11A5372-77B1-4C25-9979-0426267EC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05" y="10"/>
              <a:ext cx="12191980" cy="68579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F67654-9A85-4956-A885-2C6E348152DE}"/>
                </a:ext>
              </a:extLst>
            </p:cNvPr>
            <p:cNvSpPr/>
            <p:nvPr/>
          </p:nvSpPr>
          <p:spPr>
            <a:xfrm>
              <a:off x="61111" y="745088"/>
              <a:ext cx="11566059" cy="353299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6103D0-1D2C-402B-9893-913BC5E992FD}"/>
              </a:ext>
            </a:extLst>
          </p:cNvPr>
          <p:cNvSpPr txBox="1"/>
          <p:nvPr/>
        </p:nvSpPr>
        <p:spPr>
          <a:xfrm>
            <a:off x="4586436" y="2675469"/>
            <a:ext cx="3545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표지판 인식</a:t>
            </a:r>
            <a:endParaRPr lang="ko-KR" altLang="en-US" sz="4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1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2B2A3C-CC76-4D46-ABD5-AAED5AEB8F53}"/>
              </a:ext>
            </a:extLst>
          </p:cNvPr>
          <p:cNvSpPr txBox="1"/>
          <p:nvPr/>
        </p:nvSpPr>
        <p:spPr>
          <a:xfrm>
            <a:off x="570703" y="422053"/>
            <a:ext cx="58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표지판 인식</a:t>
            </a:r>
            <a:endParaRPr lang="ko-KR" altLang="en-US" sz="48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194" name="Picture 2" descr="Kangaroo free icon">
            <a:extLst>
              <a:ext uri="{FF2B5EF4-FFF2-40B4-BE49-F238E27FC236}">
                <a16:creationId xmlns:a16="http://schemas.microsoft.com/office/drawing/2014/main" id="{A35F6DB6-47C7-4388-81C7-7E593E7D4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4" y="2417224"/>
            <a:ext cx="2478258" cy="24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peed limit free icon">
            <a:extLst>
              <a:ext uri="{FF2B5EF4-FFF2-40B4-BE49-F238E27FC236}">
                <a16:creationId xmlns:a16="http://schemas.microsoft.com/office/drawing/2014/main" id="{C31448F6-A27A-4D2D-B954-151BC302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16" y="2398174"/>
            <a:ext cx="2478259" cy="24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top sign premium icon">
            <a:extLst>
              <a:ext uri="{FF2B5EF4-FFF2-40B4-BE49-F238E27FC236}">
                <a16:creationId xmlns:a16="http://schemas.microsoft.com/office/drawing/2014/main" id="{135FC967-5D4F-458D-9BA0-3777594B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4267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8A1D78-9F93-44D1-82A9-A5C85CB3FB24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A8461-B207-43AE-9091-ADC4DD61A222}"/>
              </a:ext>
            </a:extLst>
          </p:cNvPr>
          <p:cNvSpPr txBox="1"/>
          <p:nvPr/>
        </p:nvSpPr>
        <p:spPr>
          <a:xfrm>
            <a:off x="1413164" y="1801974"/>
            <a:ext cx="874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 표지판 →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QR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코드를 이용해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DBE82-F172-42B6-A1D6-ADCB9DC4B59E}"/>
              </a:ext>
            </a:extLst>
          </p:cNvPr>
          <p:cNvSpPr txBox="1"/>
          <p:nvPr/>
        </p:nvSpPr>
        <p:spPr>
          <a:xfrm>
            <a:off x="1270385" y="2403535"/>
            <a:ext cx="9313027" cy="206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QR </a:t>
            </a:r>
            <a:r>
              <a:rPr lang="ko-KR" altLang="en-US" sz="32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</a:t>
            </a:r>
            <a:r>
              <a:rPr lang="en-US" altLang="ko-KR" sz="3200" b="1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→ 표지판의 이름을 텍스트 처리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 설계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C97DC5-587C-4BFA-B242-4C767681D28F}"/>
              </a:ext>
            </a:extLst>
          </p:cNvPr>
          <p:cNvSpPr/>
          <p:nvPr/>
        </p:nvSpPr>
        <p:spPr>
          <a:xfrm>
            <a:off x="3856064" y="3785755"/>
            <a:ext cx="2390398" cy="2594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QR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인식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파악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XyCar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제어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72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493E5E-DA2E-4EEE-A19A-69F20430AEB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3092F-56CB-419F-A088-7D1D4E0AD70C}"/>
              </a:ext>
            </a:extLst>
          </p:cNvPr>
          <p:cNvSpPr txBox="1"/>
          <p:nvPr/>
        </p:nvSpPr>
        <p:spPr>
          <a:xfrm>
            <a:off x="1189693" y="1719142"/>
            <a:ext cx="10125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Pyzbar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모듈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OpenCV : QR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인식 → 데이터 전달 → 표지판 파악</a:t>
            </a:r>
          </a:p>
        </p:txBody>
      </p:sp>
    </p:spTree>
    <p:extLst>
      <p:ext uri="{BB962C8B-B14F-4D97-AF65-F5344CB8AC3E}">
        <p14:creationId xmlns:p14="http://schemas.microsoft.com/office/powerpoint/2010/main" val="5918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493E5E-DA2E-4EEE-A19A-69F20430AEB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3092F-56CB-419F-A088-7D1D4E0AD70C}"/>
              </a:ext>
            </a:extLst>
          </p:cNvPr>
          <p:cNvSpPr txBox="1"/>
          <p:nvPr/>
        </p:nvSpPr>
        <p:spPr>
          <a:xfrm>
            <a:off x="1189693" y="1719142"/>
            <a:ext cx="10125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Pyzbar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모듈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OpenCV : QR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인식 → 데이터 전달 → 표지판 파악</a:t>
            </a:r>
          </a:p>
        </p:txBody>
      </p:sp>
    </p:spTree>
    <p:extLst>
      <p:ext uri="{BB962C8B-B14F-4D97-AF65-F5344CB8AC3E}">
        <p14:creationId xmlns:p14="http://schemas.microsoft.com/office/powerpoint/2010/main" val="38244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QR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생성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5CF808-7B02-47AC-9C9A-72D57651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77" y="2352586"/>
            <a:ext cx="5935345" cy="431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작성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</a:p>
          <a:p>
            <a:endParaRPr lang="ko-KR" altLang="en-US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C68DB-04B0-4DB4-803E-EDE1D0766DF3}"/>
              </a:ext>
            </a:extLst>
          </p:cNvPr>
          <p:cNvSpPr txBox="1"/>
          <p:nvPr/>
        </p:nvSpPr>
        <p:spPr>
          <a:xfrm>
            <a:off x="2038351" y="2206482"/>
            <a:ext cx="8905874" cy="271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제한 표지판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 변경</a:t>
            </a:r>
            <a:endParaRPr lang="en-US" altLang="ko-KR" sz="24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STOP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표지판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완전히 멈춤</a:t>
            </a:r>
            <a:endParaRPr lang="en-US" altLang="ko-KR" sz="24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야생 동물 출현 주의 표지판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서행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물체 감지 → 멈춤</a:t>
            </a:r>
          </a:p>
        </p:txBody>
      </p:sp>
    </p:spTree>
    <p:extLst>
      <p:ext uri="{BB962C8B-B14F-4D97-AF65-F5344CB8AC3E}">
        <p14:creationId xmlns:p14="http://schemas.microsoft.com/office/powerpoint/2010/main" val="21028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6DCA3-133C-41C6-A4F1-1D620DF307A6}"/>
              </a:ext>
            </a:extLst>
          </p:cNvPr>
          <p:cNvSpPr txBox="1"/>
          <p:nvPr/>
        </p:nvSpPr>
        <p:spPr>
          <a:xfrm>
            <a:off x="2905342" y="1313257"/>
            <a:ext cx="878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40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</a:t>
            </a:r>
            <a:r>
              <a:rPr lang="en-US" altLang="ko-KR" sz="40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40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학교 가는 길</a:t>
            </a:r>
          </a:p>
        </p:txBody>
      </p:sp>
      <p:pic>
        <p:nvPicPr>
          <p:cNvPr id="2052" name="Picture 4" descr="Boy free icon">
            <a:extLst>
              <a:ext uri="{FF2B5EF4-FFF2-40B4-BE49-F238E27FC236}">
                <a16:creationId xmlns:a16="http://schemas.microsoft.com/office/drawing/2014/main" id="{BB38460D-A350-46C9-A414-94684C79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42" y="2334127"/>
            <a:ext cx="3966411" cy="396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C5104-2F48-4C90-AC38-1A1AC1CDC578}"/>
              </a:ext>
            </a:extLst>
          </p:cNvPr>
          <p:cNvSpPr txBox="1"/>
          <p:nvPr/>
        </p:nvSpPr>
        <p:spPr>
          <a:xfrm>
            <a:off x="6550912" y="3970426"/>
            <a:ext cx="3966411" cy="233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spc="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PROFILE</a:t>
            </a:r>
          </a:p>
          <a:p>
            <a:pPr>
              <a:lnSpc>
                <a:spcPct val="200000"/>
              </a:lnSpc>
            </a:pP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이름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국민이</a:t>
            </a:r>
            <a:endParaRPr lang="en-US" altLang="ko-KR" sz="24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학교 </a:t>
            </a:r>
            <a:r>
              <a:rPr lang="en-US" altLang="ko-KR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국민대학교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23F57-A556-43E5-ADD0-31F47D32E8A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66923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구현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</a:p>
          <a:p>
            <a:endParaRPr lang="ko-KR" altLang="en-US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ADDB4-0607-4D76-98DF-65C81E6D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05" y="2403141"/>
            <a:ext cx="5808345" cy="43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구현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</a:p>
          <a:p>
            <a:endParaRPr lang="ko-KR" altLang="en-US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225A1-4818-42E1-93B0-5AE534D2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1" y="2305050"/>
            <a:ext cx="8930596" cy="42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7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41CF5-9F84-4104-86B8-18A413822954}"/>
              </a:ext>
            </a:extLst>
          </p:cNvPr>
          <p:cNvGrpSpPr/>
          <p:nvPr/>
        </p:nvGrpSpPr>
        <p:grpSpPr>
          <a:xfrm>
            <a:off x="-4206" y="10"/>
            <a:ext cx="12283291" cy="6857990"/>
            <a:chOff x="-4205" y="10"/>
            <a:chExt cx="12191980" cy="6857990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A11A5372-77B1-4C25-9979-0426267EC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05" y="10"/>
              <a:ext cx="12191980" cy="68579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F67654-9A85-4956-A885-2C6E348152DE}"/>
                </a:ext>
              </a:extLst>
            </p:cNvPr>
            <p:cNvSpPr/>
            <p:nvPr/>
          </p:nvSpPr>
          <p:spPr>
            <a:xfrm>
              <a:off x="61111" y="745088"/>
              <a:ext cx="11566059" cy="353299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6103D0-1D2C-402B-9893-913BC5E992FD}"/>
              </a:ext>
            </a:extLst>
          </p:cNvPr>
          <p:cNvSpPr txBox="1"/>
          <p:nvPr/>
        </p:nvSpPr>
        <p:spPr>
          <a:xfrm>
            <a:off x="4738838" y="2664583"/>
            <a:ext cx="3545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글자 </a:t>
            </a:r>
            <a:r>
              <a:rPr lang="ko-KR" altLang="en-US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인식</a:t>
            </a:r>
          </a:p>
        </p:txBody>
      </p:sp>
    </p:spTree>
    <p:extLst>
      <p:ext uri="{BB962C8B-B14F-4D97-AF65-F5344CB8AC3E}">
        <p14:creationId xmlns:p14="http://schemas.microsoft.com/office/powerpoint/2010/main" val="20166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4A811-D218-4A2E-A921-44E4E60DAA61}"/>
              </a:ext>
            </a:extLst>
          </p:cNvPr>
          <p:cNvSpPr txBox="1"/>
          <p:nvPr/>
        </p:nvSpPr>
        <p:spPr>
          <a:xfrm>
            <a:off x="570703" y="422053"/>
            <a:ext cx="3303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글자 인식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BCAAD-57F1-4035-BCD2-5B532BF29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95" r="41461" b="27011"/>
          <a:stretch/>
        </p:blipFill>
        <p:spPr>
          <a:xfrm>
            <a:off x="1800726" y="2483278"/>
            <a:ext cx="4078705" cy="246045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8031BCF-7C94-47E7-AFFA-26214994C465}"/>
              </a:ext>
            </a:extLst>
          </p:cNvPr>
          <p:cNvGrpSpPr/>
          <p:nvPr/>
        </p:nvGrpSpPr>
        <p:grpSpPr>
          <a:xfrm>
            <a:off x="6878053" y="2480274"/>
            <a:ext cx="4078705" cy="2460457"/>
            <a:chOff x="6312570" y="1253050"/>
            <a:chExt cx="4078705" cy="24604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9EFE481-AA7A-4D90-9E46-CF2BA3242F54}"/>
                </a:ext>
              </a:extLst>
            </p:cNvPr>
            <p:cNvGrpSpPr/>
            <p:nvPr/>
          </p:nvGrpSpPr>
          <p:grpSpPr>
            <a:xfrm>
              <a:off x="6312570" y="1253050"/>
              <a:ext cx="4078705" cy="2460457"/>
              <a:chOff x="6300538" y="1253050"/>
              <a:chExt cx="4078705" cy="246045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CC40B1E-7B92-4F94-8D60-9AB9958C65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0995" r="41461" b="27011"/>
              <a:stretch/>
            </p:blipFill>
            <p:spPr>
              <a:xfrm>
                <a:off x="6300538" y="1253050"/>
                <a:ext cx="4078705" cy="2460457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5D82734-0A08-492D-82FE-0D63A6B6D0EC}"/>
                  </a:ext>
                </a:extLst>
              </p:cNvPr>
              <p:cNvSpPr/>
              <p:nvPr/>
            </p:nvSpPr>
            <p:spPr>
              <a:xfrm>
                <a:off x="6809874" y="1600200"/>
                <a:ext cx="3007894" cy="1696453"/>
              </a:xfrm>
              <a:prstGeom prst="rect">
                <a:avLst/>
              </a:prstGeom>
              <a:solidFill>
                <a:srgbClr val="AD4D4A"/>
              </a:solidFill>
              <a:ln>
                <a:solidFill>
                  <a:srgbClr val="AD4D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24A7D8-F07A-4680-A14D-D88A51FC37EB}"/>
                </a:ext>
              </a:extLst>
            </p:cNvPr>
            <p:cNvSpPr txBox="1"/>
            <p:nvPr/>
          </p:nvSpPr>
          <p:spPr>
            <a:xfrm rot="5400000">
              <a:off x="7946713" y="1590021"/>
              <a:ext cx="5417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</a:t>
              </a:r>
              <a:endPara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32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</a:t>
              </a:r>
              <a:endParaRPr lang="ko-KR" altLang="en-US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9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CD6E6-5C12-45F9-98DD-4D6D73EAFAB3}"/>
              </a:ext>
            </a:extLst>
          </p:cNvPr>
          <p:cNvSpPr txBox="1"/>
          <p:nvPr/>
        </p:nvSpPr>
        <p:spPr>
          <a:xfrm>
            <a:off x="1316911" y="1826037"/>
            <a:ext cx="8742218" cy="221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행동 구현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OpenCV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글자 인식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‘SCHOOL ZONE’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 → 속도 ↓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‘BUS ZONE’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 → 잠시 멈춤</a:t>
            </a:r>
          </a:p>
        </p:txBody>
      </p:sp>
    </p:spTree>
    <p:extLst>
      <p:ext uri="{BB962C8B-B14F-4D97-AF65-F5344CB8AC3E}">
        <p14:creationId xmlns:p14="http://schemas.microsoft.com/office/powerpoint/2010/main" val="149744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A3708-4E3D-4FC5-9E3C-40F47013A0A1}"/>
              </a:ext>
            </a:extLst>
          </p:cNvPr>
          <p:cNvSpPr txBox="1"/>
          <p:nvPr/>
        </p:nvSpPr>
        <p:spPr>
          <a:xfrm>
            <a:off x="1316911" y="1826037"/>
            <a:ext cx="8742218" cy="206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수행 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카메라를 통해 영상 불러오기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        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영상에서 글자 인식하기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59C3F5-2022-4A27-A791-05C2584C5471}"/>
              </a:ext>
            </a:extLst>
          </p:cNvPr>
          <p:cNvSpPr/>
          <p:nvPr/>
        </p:nvSpPr>
        <p:spPr>
          <a:xfrm>
            <a:off x="-187037" y="-24064"/>
            <a:ext cx="12566073" cy="711066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A62A0-AC3F-4F19-B676-375FB0A998DC}"/>
              </a:ext>
            </a:extLst>
          </p:cNvPr>
          <p:cNvSpPr txBox="1"/>
          <p:nvPr/>
        </p:nvSpPr>
        <p:spPr>
          <a:xfrm>
            <a:off x="4412255" y="2355891"/>
            <a:ext cx="4620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OCR </a:t>
            </a:r>
            <a:r>
              <a:rPr lang="ko-KR" altLang="en-US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F2F46-663F-4B77-961F-AA84FEBF3EA4}"/>
              </a:ext>
            </a:extLst>
          </p:cNvPr>
          <p:cNvSpPr txBox="1"/>
          <p:nvPr/>
        </p:nvSpPr>
        <p:spPr>
          <a:xfrm>
            <a:off x="1316911" y="3237245"/>
            <a:ext cx="998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 속에 들어 있는 문자를 추출해 내는 기술</a:t>
            </a:r>
          </a:p>
        </p:txBody>
      </p:sp>
    </p:spTree>
    <p:extLst>
      <p:ext uri="{BB962C8B-B14F-4D97-AF65-F5344CB8AC3E}">
        <p14:creationId xmlns:p14="http://schemas.microsoft.com/office/powerpoint/2010/main" val="29942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A3708-4E3D-4FC5-9E3C-40F47013A0A1}"/>
              </a:ext>
            </a:extLst>
          </p:cNvPr>
          <p:cNvSpPr txBox="1"/>
          <p:nvPr/>
        </p:nvSpPr>
        <p:spPr>
          <a:xfrm>
            <a:off x="1316911" y="1826037"/>
            <a:ext cx="8742218" cy="206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 인식 방법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: ’Tesseract’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 소스 활용</a:t>
            </a:r>
            <a:endParaRPr lang="en-US" altLang="ko-KR" sz="28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 		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pytesseract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8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BBB70-599A-47D0-9F19-171317E4DC21}"/>
              </a:ext>
            </a:extLst>
          </p:cNvPr>
          <p:cNvSpPr txBox="1"/>
          <p:nvPr/>
        </p:nvSpPr>
        <p:spPr>
          <a:xfrm>
            <a:off x="1316911" y="1826037"/>
            <a:ext cx="8742218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인식률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영어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FCA418-1E4F-4657-90EA-99841CC8908E}"/>
              </a:ext>
            </a:extLst>
          </p:cNvPr>
          <p:cNvGrpSpPr/>
          <p:nvPr/>
        </p:nvGrpSpPr>
        <p:grpSpPr>
          <a:xfrm>
            <a:off x="3060040" y="1991137"/>
            <a:ext cx="876300" cy="460632"/>
            <a:chOff x="3517240" y="4112416"/>
            <a:chExt cx="876300" cy="46063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3934B6A-33CF-4149-928A-A9253F1775C7}"/>
                </a:ext>
              </a:extLst>
            </p:cNvPr>
            <p:cNvSpPr/>
            <p:nvPr/>
          </p:nvSpPr>
          <p:spPr>
            <a:xfrm>
              <a:off x="3517240" y="4137816"/>
              <a:ext cx="850900" cy="43523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E05BFC8-0357-4FA6-877B-3ACCB6FEA1D9}"/>
                </a:ext>
              </a:extLst>
            </p:cNvPr>
            <p:cNvSpPr/>
            <p:nvPr/>
          </p:nvSpPr>
          <p:spPr>
            <a:xfrm rot="20660544">
              <a:off x="3542640" y="4137816"/>
              <a:ext cx="850900" cy="43523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9290904-4161-4195-9C40-D501929BA5E8}"/>
                </a:ext>
              </a:extLst>
            </p:cNvPr>
            <p:cNvSpPr/>
            <p:nvPr/>
          </p:nvSpPr>
          <p:spPr>
            <a:xfrm rot="282425">
              <a:off x="3542640" y="4112416"/>
              <a:ext cx="850900" cy="43523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FDEA705-769C-4A5E-9A13-5003066F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39" y="2965868"/>
            <a:ext cx="3297802" cy="2331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E7FD6F-A649-4497-859C-35D05FDE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28" y="2965868"/>
            <a:ext cx="3297801" cy="23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82265-9C82-4F44-B4D9-64B049E9B24B}"/>
              </a:ext>
            </a:extLst>
          </p:cNvPr>
          <p:cNvSpPr txBox="1"/>
          <p:nvPr/>
        </p:nvSpPr>
        <p:spPr>
          <a:xfrm>
            <a:off x="1490663" y="1657916"/>
            <a:ext cx="385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 테스트 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7E0DCE-7E30-403C-B24B-BBDEE2545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06"/>
          <a:stretch/>
        </p:blipFill>
        <p:spPr>
          <a:xfrm>
            <a:off x="1874972" y="2368964"/>
            <a:ext cx="4986336" cy="46158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EB9A33-2320-4336-B724-4DF7002FB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76"/>
          <a:stretch/>
        </p:blipFill>
        <p:spPr>
          <a:xfrm>
            <a:off x="6513713" y="5334000"/>
            <a:ext cx="5678287" cy="12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BBB70-599A-47D0-9F19-171317E4DC21}"/>
              </a:ext>
            </a:extLst>
          </p:cNvPr>
          <p:cNvSpPr txBox="1"/>
          <p:nvPr/>
        </p:nvSpPr>
        <p:spPr>
          <a:xfrm>
            <a:off x="1316911" y="1645062"/>
            <a:ext cx="8742218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 Tesseract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XyCar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사용하려면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→ 자동차에 위 모듈 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4F75AC-0270-4272-B727-641B99A1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23" y="3206050"/>
            <a:ext cx="8774354" cy="1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chool free icon">
            <a:extLst>
              <a:ext uri="{FF2B5EF4-FFF2-40B4-BE49-F238E27FC236}">
                <a16:creationId xmlns:a16="http://schemas.microsoft.com/office/drawing/2014/main" id="{12FFAB97-C372-4989-B743-9DF10EB8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189" y="42729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ach free icon">
            <a:extLst>
              <a:ext uri="{FF2B5EF4-FFF2-40B4-BE49-F238E27FC236}">
                <a16:creationId xmlns:a16="http://schemas.microsoft.com/office/drawing/2014/main" id="{761E840A-8248-47E6-8556-9CD7ACCB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38" y="3080656"/>
            <a:ext cx="1978375" cy="19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lk premium icon">
            <a:extLst>
              <a:ext uri="{FF2B5EF4-FFF2-40B4-BE49-F238E27FC236}">
                <a16:creationId xmlns:a16="http://schemas.microsoft.com/office/drawing/2014/main" id="{85225CCD-91CE-496F-B09E-AC6FA683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31" y="2601685"/>
            <a:ext cx="1468157" cy="146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A4DD2CA-1C2D-43C0-835B-E8C7A76D5CEC}"/>
              </a:ext>
            </a:extLst>
          </p:cNvPr>
          <p:cNvGrpSpPr/>
          <p:nvPr/>
        </p:nvGrpSpPr>
        <p:grpSpPr>
          <a:xfrm>
            <a:off x="641684" y="3801744"/>
            <a:ext cx="2502569" cy="2663990"/>
            <a:chOff x="5899483" y="1680411"/>
            <a:chExt cx="4876800" cy="4876800"/>
          </a:xfrm>
        </p:grpSpPr>
        <p:pic>
          <p:nvPicPr>
            <p:cNvPr id="3074" name="Picture 2" descr="Car free icon">
              <a:extLst>
                <a:ext uri="{FF2B5EF4-FFF2-40B4-BE49-F238E27FC236}">
                  <a16:creationId xmlns:a16="http://schemas.microsoft.com/office/drawing/2014/main" id="{8E89E41E-ECD0-4503-8154-D823C00B9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483" y="168041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oy free icon">
              <a:extLst>
                <a:ext uri="{FF2B5EF4-FFF2-40B4-BE49-F238E27FC236}">
                  <a16:creationId xmlns:a16="http://schemas.microsoft.com/office/drawing/2014/main" id="{BB38460D-A350-46C9-A414-94684C793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AF81481-8582-469F-A58A-5A055A7B79E7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82" name="Picture 10" descr="Exclamation free icon">
            <a:extLst>
              <a:ext uri="{FF2B5EF4-FFF2-40B4-BE49-F238E27FC236}">
                <a16:creationId xmlns:a16="http://schemas.microsoft.com/office/drawing/2014/main" id="{822B1056-754C-48DD-ACBE-1753B852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74" y="2638865"/>
            <a:ext cx="1049172" cy="40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66FE03-DF17-4EEF-AF8C-407F8833CD04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9678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16875 -1.11111E-6 C 0.24427 -1.11111E-6 0.33763 -0.06898 0.33763 -0.125 L 0.33763 -0.2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6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763 -0.25 L 0.33763 -0.125 C 0.33763 -0.06898 0.40664 -1.11111E-6 0.46263 -1.11111E-6 L 0.58763 -1.11111E-6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3 -1.11111E-6 L 0.69206 -0.361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F062-0A23-4675-99DF-DCBA6B7ECA66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BBB70-599A-47D0-9F19-171317E4DC21}"/>
              </a:ext>
            </a:extLst>
          </p:cNvPr>
          <p:cNvSpPr txBox="1"/>
          <p:nvPr/>
        </p:nvSpPr>
        <p:spPr>
          <a:xfrm>
            <a:off x="1316911" y="1368831"/>
            <a:ext cx="8742218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8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XyCar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에서의 코드 구현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FA7FC1-2318-452C-BC35-BB15B6E7F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47"/>
          <a:stretch/>
        </p:blipFill>
        <p:spPr>
          <a:xfrm>
            <a:off x="6600824" y="2103063"/>
            <a:ext cx="5267325" cy="4524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9D094E-0FD8-42F1-9035-400DB7A08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83"/>
          <a:stretch/>
        </p:blipFill>
        <p:spPr>
          <a:xfrm>
            <a:off x="1757358" y="2190750"/>
            <a:ext cx="5110167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41CF5-9F84-4104-86B8-18A413822954}"/>
              </a:ext>
            </a:extLst>
          </p:cNvPr>
          <p:cNvGrpSpPr/>
          <p:nvPr/>
        </p:nvGrpSpPr>
        <p:grpSpPr>
          <a:xfrm>
            <a:off x="0" y="10"/>
            <a:ext cx="12191980" cy="6857990"/>
            <a:chOff x="-4205" y="10"/>
            <a:chExt cx="12191980" cy="6857990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A11A5372-77B1-4C25-9979-0426267EC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205" y="10"/>
              <a:ext cx="12191980" cy="68579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F67654-9A85-4956-A885-2C6E348152DE}"/>
                </a:ext>
              </a:extLst>
            </p:cNvPr>
            <p:cNvSpPr/>
            <p:nvPr/>
          </p:nvSpPr>
          <p:spPr>
            <a:xfrm>
              <a:off x="61111" y="745088"/>
              <a:ext cx="11566059" cy="353299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6103D0-1D2C-402B-9893-913BC5E992FD}"/>
              </a:ext>
            </a:extLst>
          </p:cNvPr>
          <p:cNvSpPr txBox="1"/>
          <p:nvPr/>
        </p:nvSpPr>
        <p:spPr>
          <a:xfrm>
            <a:off x="4539344" y="231731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영상 시청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5BC7E-A97D-4F2A-B8BB-A12AFA430AA9}"/>
              </a:ext>
            </a:extLst>
          </p:cNvPr>
          <p:cNvSpPr txBox="1"/>
          <p:nvPr/>
        </p:nvSpPr>
        <p:spPr>
          <a:xfrm>
            <a:off x="968828" y="3429000"/>
            <a:ext cx="10036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깃허브</a:t>
            </a:r>
            <a:r>
              <a:rPr lang="ko-KR" altLang="en-US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주소</a:t>
            </a:r>
            <a:r>
              <a:rPr lang="en-US" altLang="ko-KR" sz="24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https://github.com/smh3223/CYG_AD_Project</a:t>
            </a:r>
            <a:endParaRPr lang="ko-KR" altLang="en-US" sz="20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9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00F7AB-1752-4DC8-9C07-87D1CDB6D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65400" y="1699986"/>
            <a:ext cx="7353300" cy="2108200"/>
          </a:xfrm>
          <a:prstGeom prst="rect">
            <a:avLst/>
          </a:prstGeom>
          <a:solidFill>
            <a:srgbClr val="3A3A3A"/>
          </a:soli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5400" y="2426457"/>
            <a:ext cx="8122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pc="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  <a:endParaRPr lang="ko-KR" altLang="en-US" sz="9600" spc="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2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CC92C-5E90-4E8B-B24F-3242EE53B1D2}"/>
              </a:ext>
            </a:extLst>
          </p:cNvPr>
          <p:cNvSpPr txBox="1"/>
          <p:nvPr/>
        </p:nvSpPr>
        <p:spPr>
          <a:xfrm>
            <a:off x="1732548" y="3052947"/>
            <a:ext cx="2045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 센서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ED95-126A-4670-97AC-DE6A718643F9}"/>
              </a:ext>
            </a:extLst>
          </p:cNvPr>
          <p:cNvSpPr txBox="1"/>
          <p:nvPr/>
        </p:nvSpPr>
        <p:spPr>
          <a:xfrm>
            <a:off x="6380747" y="3576167"/>
            <a:ext cx="10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usb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3458A-F271-4307-87F3-1B01E511C7B5}"/>
              </a:ext>
            </a:extLst>
          </p:cNvPr>
          <p:cNvSpPr txBox="1"/>
          <p:nvPr/>
        </p:nvSpPr>
        <p:spPr>
          <a:xfrm>
            <a:off x="3777916" y="4636898"/>
            <a:ext cx="314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IMU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ED1E6-E08E-47D3-9F80-92E5D642CC7C}"/>
              </a:ext>
            </a:extLst>
          </p:cNvPr>
          <p:cNvSpPr txBox="1"/>
          <p:nvPr/>
        </p:nvSpPr>
        <p:spPr>
          <a:xfrm>
            <a:off x="9039729" y="4375288"/>
            <a:ext cx="17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Open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CV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D1E12-06C2-4845-B7ED-8D9ECB86682F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8177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30918-ED7F-499E-8963-43A6B0EF70F3}"/>
              </a:ext>
            </a:extLst>
          </p:cNvPr>
          <p:cNvSpPr txBox="1"/>
          <p:nvPr/>
        </p:nvSpPr>
        <p:spPr>
          <a:xfrm>
            <a:off x="4735285" y="1300260"/>
            <a:ext cx="7169103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버스정류장에서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정차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원래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돌아오기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언덕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통과하기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IMU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좌회전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차선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빠르게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ko-KR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스쿨존에서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속도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줄이기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글자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인식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고라니가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지나갈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때까지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멈추기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,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초음파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endParaRPr lang="ko-KR" altLang="ko-KR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목적지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- QR </a:t>
            </a:r>
            <a:r>
              <a:rPr lang="ko-KR" altLang="ko-KR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  <a:p>
            <a:pPr>
              <a:lnSpc>
                <a:spcPct val="200000"/>
              </a:lnSpc>
            </a:pPr>
            <a:endParaRPr lang="ko-KR" altLang="en-US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A199-A3A1-409A-836C-EF0FBA9B49AF}"/>
              </a:ext>
            </a:extLst>
          </p:cNvPr>
          <p:cNvSpPr txBox="1"/>
          <p:nvPr/>
        </p:nvSpPr>
        <p:spPr>
          <a:xfrm>
            <a:off x="1545773" y="1417891"/>
            <a:ext cx="384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- 9</a:t>
            </a:r>
            <a:r>
              <a:rPr lang="ko-KR" altLang="en-US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미션 </a:t>
            </a:r>
            <a:r>
              <a:rPr lang="en-US" altLang="ko-KR" sz="32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endParaRPr lang="ko-KR" altLang="en-US" sz="32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5B2C-9BE1-4369-8E68-3FD869010567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주행코스</a:t>
            </a:r>
            <a:endParaRPr lang="ko-KR" altLang="en-US" sz="4800" spc="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C41CF5-9F84-4104-86B8-18A413822954}"/>
              </a:ext>
            </a:extLst>
          </p:cNvPr>
          <p:cNvGrpSpPr/>
          <p:nvPr/>
        </p:nvGrpSpPr>
        <p:grpSpPr>
          <a:xfrm>
            <a:off x="-4206" y="10"/>
            <a:ext cx="12272405" cy="6857990"/>
            <a:chOff x="-25977" y="10"/>
            <a:chExt cx="12191980" cy="6857990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A11A5372-77B1-4C25-9979-0426267EC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25977" y="10"/>
              <a:ext cx="12191980" cy="68579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F67654-9A85-4956-A885-2C6E348152DE}"/>
                </a:ext>
              </a:extLst>
            </p:cNvPr>
            <p:cNvSpPr/>
            <p:nvPr/>
          </p:nvSpPr>
          <p:spPr>
            <a:xfrm>
              <a:off x="-15091" y="745088"/>
              <a:ext cx="11566059" cy="3532997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6103D0-1D2C-402B-9893-913BC5E992FD}"/>
              </a:ext>
            </a:extLst>
          </p:cNvPr>
          <p:cNvSpPr txBox="1"/>
          <p:nvPr/>
        </p:nvSpPr>
        <p:spPr>
          <a:xfrm>
            <a:off x="3219293" y="2675469"/>
            <a:ext cx="58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오르막길</a:t>
            </a:r>
            <a:r>
              <a:rPr lang="en-US" altLang="ko-KR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48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내리막길</a:t>
            </a:r>
          </a:p>
        </p:txBody>
      </p:sp>
    </p:spTree>
    <p:extLst>
      <p:ext uri="{BB962C8B-B14F-4D97-AF65-F5344CB8AC3E}">
        <p14:creationId xmlns:p14="http://schemas.microsoft.com/office/powerpoint/2010/main" val="36170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ill free icon">
            <a:extLst>
              <a:ext uri="{FF2B5EF4-FFF2-40B4-BE49-F238E27FC236}">
                <a16:creationId xmlns:a16="http://schemas.microsoft.com/office/drawing/2014/main" id="{F6D9F4DE-81A0-4D53-855E-93594EB80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5" t="52542" r="-3777" b="12067"/>
          <a:stretch/>
        </p:blipFill>
        <p:spPr bwMode="auto">
          <a:xfrm>
            <a:off x="2399095" y="3145972"/>
            <a:ext cx="8956585" cy="31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1C1D36-0F9E-446F-8CE9-7CF8B28696B5}"/>
              </a:ext>
            </a:extLst>
          </p:cNvPr>
          <p:cNvSpPr/>
          <p:nvPr/>
        </p:nvSpPr>
        <p:spPr>
          <a:xfrm>
            <a:off x="7282543" y="3145972"/>
            <a:ext cx="2645228" cy="881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E5575-150C-4F75-A905-75ACA32FD772}"/>
              </a:ext>
            </a:extLst>
          </p:cNvPr>
          <p:cNvSpPr txBox="1"/>
          <p:nvPr/>
        </p:nvSpPr>
        <p:spPr>
          <a:xfrm>
            <a:off x="570703" y="422053"/>
            <a:ext cx="58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오르막길</a:t>
            </a:r>
            <a:r>
              <a:rPr lang="en-US" altLang="ko-KR" sz="48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48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내리막길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695BAD-55C2-4F84-91DF-7E844AC994CD}"/>
              </a:ext>
            </a:extLst>
          </p:cNvPr>
          <p:cNvGrpSpPr/>
          <p:nvPr/>
        </p:nvGrpSpPr>
        <p:grpSpPr>
          <a:xfrm rot="18646650">
            <a:off x="1988063" y="3765136"/>
            <a:ext cx="1972161" cy="2398345"/>
            <a:chOff x="5899483" y="1680411"/>
            <a:chExt cx="4876800" cy="4876800"/>
          </a:xfrm>
        </p:grpSpPr>
        <p:pic>
          <p:nvPicPr>
            <p:cNvPr id="9" name="Picture 2" descr="Car free icon">
              <a:extLst>
                <a:ext uri="{FF2B5EF4-FFF2-40B4-BE49-F238E27FC236}">
                  <a16:creationId xmlns:a16="http://schemas.microsoft.com/office/drawing/2014/main" id="{7A948E4B-C277-460D-9558-044A37997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483" y="168041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oy free icon">
              <a:extLst>
                <a:ext uri="{FF2B5EF4-FFF2-40B4-BE49-F238E27FC236}">
                  <a16:creationId xmlns:a16="http://schemas.microsoft.com/office/drawing/2014/main" id="{D8F925F2-BF9F-465F-8595-66B4DEA8D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4D1C86-B223-4D0C-AE6C-47E5F20021D6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2245AC-D99E-4A53-B3B8-9206CC3AE079}"/>
              </a:ext>
            </a:extLst>
          </p:cNvPr>
          <p:cNvGrpSpPr/>
          <p:nvPr/>
        </p:nvGrpSpPr>
        <p:grpSpPr>
          <a:xfrm rot="1670098">
            <a:off x="5375072" y="2001229"/>
            <a:ext cx="1923950" cy="2398345"/>
            <a:chOff x="5899483" y="1680411"/>
            <a:chExt cx="4876800" cy="4876800"/>
          </a:xfrm>
        </p:grpSpPr>
        <p:pic>
          <p:nvPicPr>
            <p:cNvPr id="13" name="Picture 2" descr="Car free icon">
              <a:extLst>
                <a:ext uri="{FF2B5EF4-FFF2-40B4-BE49-F238E27FC236}">
                  <a16:creationId xmlns:a16="http://schemas.microsoft.com/office/drawing/2014/main" id="{4B74DA97-E787-4753-91BF-74D6F562A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483" y="168041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oy free icon">
              <a:extLst>
                <a:ext uri="{FF2B5EF4-FFF2-40B4-BE49-F238E27FC236}">
                  <a16:creationId xmlns:a16="http://schemas.microsoft.com/office/drawing/2014/main" id="{11D011BF-E94B-42ED-ACAF-23967ED63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169C04B-F1A0-48C7-8779-1BC6D4692B01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08464 -0.17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24649 0.254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18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2182FA0-4ADA-48FD-9DB5-2A992FFBEBDD}"/>
              </a:ext>
            </a:extLst>
          </p:cNvPr>
          <p:cNvSpPr txBox="1"/>
          <p:nvPr/>
        </p:nvSpPr>
        <p:spPr>
          <a:xfrm>
            <a:off x="969818" y="1842655"/>
            <a:ext cx="68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오르막길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내리막길 →</a:t>
            </a:r>
            <a:r>
              <a:rPr lang="en-US" altLang="ko-KR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적절한 속도</a:t>
            </a:r>
          </a:p>
        </p:txBody>
      </p:sp>
      <p:pic>
        <p:nvPicPr>
          <p:cNvPr id="16" name="Picture 6" descr="Hill free icon">
            <a:extLst>
              <a:ext uri="{FF2B5EF4-FFF2-40B4-BE49-F238E27FC236}">
                <a16:creationId xmlns:a16="http://schemas.microsoft.com/office/drawing/2014/main" id="{52CFEA11-111E-4BBC-AF54-7F71370EF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5" t="52542" r="-3777" b="12067"/>
          <a:stretch/>
        </p:blipFill>
        <p:spPr bwMode="auto">
          <a:xfrm>
            <a:off x="2399095" y="3145971"/>
            <a:ext cx="8956585" cy="31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1A2396-1719-4402-99EA-DC203125AA62}"/>
              </a:ext>
            </a:extLst>
          </p:cNvPr>
          <p:cNvSpPr/>
          <p:nvPr/>
        </p:nvSpPr>
        <p:spPr>
          <a:xfrm>
            <a:off x="7147677" y="3147683"/>
            <a:ext cx="2645228" cy="881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6081EC-6A84-47FE-8A53-BC875A30DC10}"/>
              </a:ext>
            </a:extLst>
          </p:cNvPr>
          <p:cNvGrpSpPr/>
          <p:nvPr/>
        </p:nvGrpSpPr>
        <p:grpSpPr>
          <a:xfrm rot="18646650">
            <a:off x="1984369" y="3801312"/>
            <a:ext cx="1923950" cy="2398345"/>
            <a:chOff x="5815903" y="1738239"/>
            <a:chExt cx="4876800" cy="4876800"/>
          </a:xfrm>
        </p:grpSpPr>
        <p:pic>
          <p:nvPicPr>
            <p:cNvPr id="19" name="Picture 2" descr="Car free icon">
              <a:extLst>
                <a:ext uri="{FF2B5EF4-FFF2-40B4-BE49-F238E27FC236}">
                  <a16:creationId xmlns:a16="http://schemas.microsoft.com/office/drawing/2014/main" id="{005C30E2-99FF-458A-9D5D-EA66FAEC4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03" y="1738239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oy free icon">
              <a:extLst>
                <a:ext uri="{FF2B5EF4-FFF2-40B4-BE49-F238E27FC236}">
                  <a16:creationId xmlns:a16="http://schemas.microsoft.com/office/drawing/2014/main" id="{6D62615E-61B3-471B-933F-1A95A7554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A3B731-AB7E-4BEB-842B-47AA82BDDBE8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8CD499-94AC-486C-B4B9-30493A88543C}"/>
              </a:ext>
            </a:extLst>
          </p:cNvPr>
          <p:cNvGrpSpPr/>
          <p:nvPr/>
        </p:nvGrpSpPr>
        <p:grpSpPr>
          <a:xfrm rot="1692859">
            <a:off x="5464671" y="2073305"/>
            <a:ext cx="1923950" cy="2355828"/>
            <a:chOff x="5899483" y="1680411"/>
            <a:chExt cx="4876800" cy="4876800"/>
          </a:xfrm>
        </p:grpSpPr>
        <p:pic>
          <p:nvPicPr>
            <p:cNvPr id="23" name="Picture 2" descr="Car free icon">
              <a:extLst>
                <a:ext uri="{FF2B5EF4-FFF2-40B4-BE49-F238E27FC236}">
                  <a16:creationId xmlns:a16="http://schemas.microsoft.com/office/drawing/2014/main" id="{32699328-1115-4486-BE95-3BF837CAB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483" y="168041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oy free icon">
              <a:extLst>
                <a:ext uri="{FF2B5EF4-FFF2-40B4-BE49-F238E27FC236}">
                  <a16:creationId xmlns:a16="http://schemas.microsoft.com/office/drawing/2014/main" id="{43E8CB7D-576C-4FDE-AA14-7C73FAA39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88" y="3077661"/>
              <a:ext cx="1175085" cy="117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F00CED-C999-45C4-BF08-2ECEA4B8F740}"/>
                </a:ext>
              </a:extLst>
            </p:cNvPr>
            <p:cNvSpPr/>
            <p:nvPr/>
          </p:nvSpPr>
          <p:spPr>
            <a:xfrm>
              <a:off x="8337883" y="3814011"/>
              <a:ext cx="1175085" cy="438735"/>
            </a:xfrm>
            <a:prstGeom prst="rect">
              <a:avLst/>
            </a:prstGeom>
            <a:solidFill>
              <a:srgbClr val="D5D6DB"/>
            </a:solidFill>
            <a:ln>
              <a:solidFill>
                <a:srgbClr val="D5D6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97BAEAE-0784-45CA-9211-2815C8483CEC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850283-55EE-43D3-8051-0C029E68C191}"/>
              </a:ext>
            </a:extLst>
          </p:cNvPr>
          <p:cNvSpPr/>
          <p:nvPr/>
        </p:nvSpPr>
        <p:spPr>
          <a:xfrm>
            <a:off x="-297093" y="-159537"/>
            <a:ext cx="12566073" cy="73113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3C77BC-6D98-41A4-8A2E-99C74BA57A83}"/>
              </a:ext>
            </a:extLst>
          </p:cNvPr>
          <p:cNvSpPr txBox="1"/>
          <p:nvPr/>
        </p:nvSpPr>
        <p:spPr>
          <a:xfrm>
            <a:off x="4128654" y="2964599"/>
            <a:ext cx="4035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 조절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193DC-E923-4013-9215-E8B77ED07845}"/>
              </a:ext>
            </a:extLst>
          </p:cNvPr>
          <p:cNvSpPr txBox="1"/>
          <p:nvPr/>
        </p:nvSpPr>
        <p:spPr>
          <a:xfrm>
            <a:off x="4241817" y="2988304"/>
            <a:ext cx="4035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WHEN?</a:t>
            </a:r>
            <a:endParaRPr lang="ko-KR" altLang="en-US" sz="6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4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024 -0.1824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8606 -0.18195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-4.07407E-6 L 0.1625 0.1738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17385 C 0.19506 0.17755 0.21914 0.18704 0.21914 0.19468 C 0.21914 0.20232 0.19545 0.20741 0.16407 0.20741 C 0.13256 0.20741 0.10638 0.20232 0.10638 0.19468 C 0.10638 0.18704 0.13373 0.18519 0.16511 0.19028 C 0.19584 0.19584 0.21914 0.20602 0.21914 0.2132 C 0.21914 0.22014 0.19506 0.2257 0.16407 0.2257 C 0.13256 0.2257 0.10638 0.22014 0.10638 0.2132 C 0.10638 0.20602 0.13373 0.20417 0.16459 0.20926 C 0.19584 0.21436 0.21914 0.22385 0.21914 0.23149 C 0.21914 0.23912 0.19506 0.24491 0.16355 0.24491 C 0.13256 0.24491 0.10638 0.23912 0.10638 0.23149 C 0.10638 0.22454 0.13373 0.22269 0.16459 0.22778 C 0.19545 0.23287 0.21914 0.24283 0.21914 0.25 C 0.21914 0.25741 0.19453 0.2632 0.16355 0.2632 C 0.13177 0.2632 0.10638 0.25741 0.10638 0.25 C 0.10638 0.24283 0.13308 0.24098 0.16407 0.24607 C 0.19506 0.25116 0.21914 0.26135 0.21914 0.26829 C 0.21914 0.27593 0.19453 0.28102 0.16315 0.28102 C 0.13177 0.28102 0.10638 0.27524 0.10638 0.26829 C 0.10638 0.26135 0.13308 0.25949 0.16407 0.26459 C 0.19506 0.26968 0.21914 0.27963 0.21914 0.28681 C 0.21914 0.29375 0.19401 0.29931 0.16315 0.29931 C 0.13177 0.29931 0.10638 0.29375 0.10638 0.28681 C 0.10638 0.27963 0.13256 0.27778 0.16407 0.28287 C 0.19506 0.28797 0.21914 0.29815 0.21914 0.3051 C 0.21914 0.31204 0.19401 0.31852 0.1625 0.31852 C 0.13125 0.31852 0.10638 0.31274 0.10638 0.3051 C 0.10638 0.29815 0.13256 0.2963 0.16355 0.30139 C 0.19453 0.30695 0.21953 0.31644 0.21914 0.32362 C 0.21849 0.33056 0.19401 0.33635 0.1625 0.33635 C 0.13125 0.33635 0.10638 0.32987 0.10638 0.32292 C 0.10638 0.31644 0.13177 0.31459 0.1625 0.32037 " pathEditMode="relative" rAng="0" ptsTypes="AAAAAAAAAAAAAAAAAAAAAAAAAAAAAAA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3" grpId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5F536-C19A-4EEA-8E47-E785C6773F30}"/>
              </a:ext>
            </a:extLst>
          </p:cNvPr>
          <p:cNvSpPr txBox="1"/>
          <p:nvPr/>
        </p:nvSpPr>
        <p:spPr>
          <a:xfrm>
            <a:off x="2865517" y="1880758"/>
            <a:ext cx="6172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endParaRPr lang="en-US" altLang="ko-KR" sz="40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ㅁ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Pitch</a:t>
            </a:r>
            <a:endParaRPr lang="ko-KR" altLang="en-US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r>
              <a:rPr lang="ko-KR" altLang="en-US" sz="32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ㅁ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Roll</a:t>
            </a:r>
          </a:p>
          <a:p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 spc="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ㅁ</a:t>
            </a:r>
            <a:r>
              <a:rPr lang="ko-KR" altLang="en-US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Yaw</a:t>
            </a:r>
          </a:p>
          <a:p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220597F-4E81-4B75-A92F-408898EA9185}"/>
              </a:ext>
            </a:extLst>
          </p:cNvPr>
          <p:cNvSpPr/>
          <p:nvPr/>
        </p:nvSpPr>
        <p:spPr>
          <a:xfrm>
            <a:off x="4977280" y="3299256"/>
            <a:ext cx="828408" cy="258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69ED6-AEB9-4223-842D-E79D204630B9}"/>
              </a:ext>
            </a:extLst>
          </p:cNvPr>
          <p:cNvSpPr txBox="1"/>
          <p:nvPr/>
        </p:nvSpPr>
        <p:spPr>
          <a:xfrm>
            <a:off x="5951617" y="3188809"/>
            <a:ext cx="288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차의 기울기 정도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0CF48-7AF8-411D-A40C-4839B231DCB4}"/>
              </a:ext>
            </a:extLst>
          </p:cNvPr>
          <p:cNvSpPr txBox="1"/>
          <p:nvPr/>
        </p:nvSpPr>
        <p:spPr>
          <a:xfrm>
            <a:off x="728483" y="489660"/>
            <a:ext cx="363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설계과정</a:t>
            </a:r>
          </a:p>
        </p:txBody>
      </p:sp>
      <p:pic>
        <p:nvPicPr>
          <p:cNvPr id="6146" name="Picture 2" descr="Check mark free icon">
            <a:extLst>
              <a:ext uri="{FF2B5EF4-FFF2-40B4-BE49-F238E27FC236}">
                <a16:creationId xmlns:a16="http://schemas.microsoft.com/office/drawing/2014/main" id="{E14F5DEB-4914-450E-8CB1-2D71438E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06" y="2732315"/>
            <a:ext cx="620815" cy="7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86CA7-696F-42A8-B006-F130A3ECB06C}"/>
              </a:ext>
            </a:extLst>
          </p:cNvPr>
          <p:cNvSpPr txBox="1"/>
          <p:nvPr/>
        </p:nvSpPr>
        <p:spPr>
          <a:xfrm>
            <a:off x="2469581" y="2010014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IMU </a:t>
            </a:r>
            <a:r>
              <a:rPr lang="ko-KR" altLang="en-US" sz="40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</a:t>
            </a:r>
            <a:endParaRPr lang="en-US" altLang="ko-KR" sz="40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6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408</Words>
  <Application>Microsoft Office PowerPoint</Application>
  <PresentationFormat>와이드스크린</PresentationFormat>
  <Paragraphs>169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나눔스퀘어_ac Bold</vt:lpstr>
      <vt:lpstr>나눔스퀘어_ac ExtraBold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태태</dc:creator>
  <cp:lastModifiedBy>태태</cp:lastModifiedBy>
  <cp:revision>42</cp:revision>
  <dcterms:created xsi:type="dcterms:W3CDTF">2019-12-15T06:39:32Z</dcterms:created>
  <dcterms:modified xsi:type="dcterms:W3CDTF">2019-12-15T13:37:56Z</dcterms:modified>
</cp:coreProperties>
</file>