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eg"/>
  <Override PartName="/ppt/media/image10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62" r:id="rId9"/>
    <p:sldId id="256" r:id="rId10"/>
    <p:sldId id="257" r:id="rId11"/>
    <p:sldId id="280" r:id="rId12"/>
    <p:sldId id="279" r:id="rId13"/>
    <p:sldId id="258" r:id="rId14"/>
    <p:sldId id="259" r:id="rId15"/>
    <p:sldId id="261" r:id="rId16"/>
    <p:sldId id="274" r:id="rId17"/>
    <p:sldId id="275" r:id="rId18"/>
    <p:sldId id="272" r:id="rId19"/>
    <p:sldId id="276" r:id="rId20"/>
    <p:sldId id="271" r:id="rId21"/>
    <p:sldId id="277" r:id="rId22"/>
    <p:sldId id="27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2C82-89E2-41D1-B946-326F42DE216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BE4C0-9ABB-429A-84ED-259CF5F9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6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BE4C0-9ABB-429A-84ED-259CF5F9A7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6255-EF71-4FC0-A798-3B443D1044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44BA-D4DD-40B7-8505-AA860DE9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6255-EF71-4FC0-A798-3B443D1044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44BA-D4DD-40B7-8505-AA860DE9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0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6255-EF71-4FC0-A798-3B443D1044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44BA-D4DD-40B7-8505-AA860DE9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6255-EF71-4FC0-A798-3B443D1044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44BA-D4DD-40B7-8505-AA860DE9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1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6255-EF71-4FC0-A798-3B443D1044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44BA-D4DD-40B7-8505-AA860DE9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6255-EF71-4FC0-A798-3B443D1044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44BA-D4DD-40B7-8505-AA860DE9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6255-EF71-4FC0-A798-3B443D1044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44BA-D4DD-40B7-8505-AA860DE9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6255-EF71-4FC0-A798-3B443D1044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44BA-D4DD-40B7-8505-AA860DE9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6255-EF71-4FC0-A798-3B443D1044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44BA-D4DD-40B7-8505-AA860DE9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4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6255-EF71-4FC0-A798-3B443D1044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44BA-D4DD-40B7-8505-AA860DE9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6255-EF71-4FC0-A798-3B443D1044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44BA-D4DD-40B7-8505-AA860DE9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6255-EF71-4FC0-A798-3B443D1044C0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344BA-D4DD-40B7-8505-AA860DE9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7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863" y="473357"/>
            <a:ext cx="8637073" cy="25414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Covid-19 Detection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rom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-ray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Images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onvolutional 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Neural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9971" y="1350094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49836" y="3763755"/>
            <a:ext cx="8637072" cy="97762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SUBMITTED BY:</a:t>
            </a:r>
          </a:p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Md. Ahsan Habib-181003312</a:t>
            </a:r>
          </a:p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Shudipta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Banik-181006112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3240" y="3717167"/>
            <a:ext cx="27756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SUPERVISED BY:</a:t>
            </a:r>
          </a:p>
          <a:p>
            <a:r>
              <a:rPr lang="en-US" sz="2400" dirty="0" err="1" smtClean="0"/>
              <a:t>Promila</a:t>
            </a:r>
            <a:r>
              <a:rPr lang="en-US" sz="2400" dirty="0" smtClean="0"/>
              <a:t> </a:t>
            </a:r>
            <a:r>
              <a:rPr lang="en-US" sz="2400" dirty="0" err="1" smtClean="0"/>
              <a:t>Haque</a:t>
            </a:r>
            <a:endParaRPr lang="en-US" sz="2400" dirty="0" smtClean="0"/>
          </a:p>
          <a:p>
            <a:r>
              <a:rPr lang="en-US" dirty="0" smtClean="0"/>
              <a:t>Lecturer,</a:t>
            </a:r>
          </a:p>
          <a:p>
            <a:r>
              <a:rPr lang="en-US" dirty="0" smtClean="0"/>
              <a:t>School of science,</a:t>
            </a:r>
          </a:p>
          <a:p>
            <a:r>
              <a:rPr lang="en-US" dirty="0" smtClean="0"/>
              <a:t>Engineering and technology,</a:t>
            </a:r>
          </a:p>
          <a:p>
            <a:r>
              <a:rPr lang="en-US" dirty="0" smtClean="0"/>
              <a:t>East Delta University</a:t>
            </a:r>
          </a:p>
          <a:p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338345"/>
            <a:ext cx="12192000" cy="0"/>
          </a:xfrm>
          <a:prstGeom prst="line">
            <a:avLst/>
          </a:prstGeom>
          <a:ln w="244475">
            <a:solidFill>
              <a:schemeClr val="dk1">
                <a:alpha val="77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7258" y="1723886"/>
            <a:ext cx="1827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Covid-19 positive images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477279" y="1723886"/>
            <a:ext cx="1727200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2579" y="1723886"/>
            <a:ext cx="1727200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8806" y="1785441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</a:t>
            </a:r>
          </a:p>
          <a:p>
            <a:r>
              <a:rPr lang="en-US" dirty="0" smtClean="0"/>
              <a:t>images</a:t>
            </a:r>
            <a:endParaRPr lang="en-US" dirty="0"/>
          </a:p>
        </p:txBody>
      </p:sp>
      <p:cxnSp>
        <p:nvCxnSpPr>
          <p:cNvPr id="18" name="Elbow Connector 17"/>
          <p:cNvCxnSpPr>
            <a:stCxn id="16" idx="2"/>
          </p:cNvCxnSpPr>
          <p:nvPr/>
        </p:nvCxnSpPr>
        <p:spPr>
          <a:xfrm rot="16200000" flipH="1">
            <a:off x="2085297" y="1703518"/>
            <a:ext cx="527328" cy="19838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</p:cNvCxnSpPr>
          <p:nvPr/>
        </p:nvCxnSpPr>
        <p:spPr>
          <a:xfrm>
            <a:off x="3340879" y="2431772"/>
            <a:ext cx="0" cy="52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48961" y="29591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485361" y="3302000"/>
            <a:ext cx="1727200" cy="698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67497" y="3486429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9811" y="1155700"/>
            <a:ext cx="4178299" cy="3073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24741" y="1193244"/>
            <a:ext cx="113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Dataset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88315" y="1155700"/>
            <a:ext cx="5343285" cy="5524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009743" y="1331217"/>
            <a:ext cx="4112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Architecture of proposed CNN model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53820" y="1878178"/>
            <a:ext cx="19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Convolutional layer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949775" y="1903040"/>
            <a:ext cx="1996643" cy="352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011775" y="4618187"/>
            <a:ext cx="1996643" cy="328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321211" y="299850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Max-pooling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62871" y="2473246"/>
            <a:ext cx="117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960438" y="3038896"/>
            <a:ext cx="1996643" cy="32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971750" y="3565676"/>
            <a:ext cx="1996643" cy="31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32523" y="3508537"/>
            <a:ext cx="14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Dropout layer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983028" y="4127934"/>
            <a:ext cx="1996643" cy="32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056054" y="4074533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949775" y="2460655"/>
            <a:ext cx="1996643" cy="33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998190" y="4605497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012200" y="5220418"/>
            <a:ext cx="1996643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03088" y="5222747"/>
            <a:ext cx="1492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Flatten matrix</a:t>
            </a:r>
          </a:p>
          <a:p>
            <a:pPr algn="ctr"/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949775" y="6040306"/>
            <a:ext cx="2155729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960438" y="6024411"/>
            <a:ext cx="21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Fully connected layer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2" idx="2"/>
            <a:endCxn id="42" idx="0"/>
          </p:cNvCxnSpPr>
          <p:nvPr/>
        </p:nvCxnSpPr>
        <p:spPr>
          <a:xfrm>
            <a:off x="8948097" y="2255457"/>
            <a:ext cx="0" cy="2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2"/>
            <a:endCxn id="37" idx="0"/>
          </p:cNvCxnSpPr>
          <p:nvPr/>
        </p:nvCxnSpPr>
        <p:spPr>
          <a:xfrm>
            <a:off x="8948096" y="2842578"/>
            <a:ext cx="10664" cy="19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7" idx="2"/>
          </p:cNvCxnSpPr>
          <p:nvPr/>
        </p:nvCxnSpPr>
        <p:spPr>
          <a:xfrm>
            <a:off x="8958760" y="3367837"/>
            <a:ext cx="0" cy="24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2"/>
            <a:endCxn id="41" idx="0"/>
          </p:cNvCxnSpPr>
          <p:nvPr/>
        </p:nvCxnSpPr>
        <p:spPr>
          <a:xfrm flipH="1">
            <a:off x="9065754" y="3877869"/>
            <a:ext cx="5305" cy="19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1" idx="2"/>
          </p:cNvCxnSpPr>
          <p:nvPr/>
        </p:nvCxnSpPr>
        <p:spPr>
          <a:xfrm flipH="1">
            <a:off x="9065753" y="4443865"/>
            <a:ext cx="1" cy="16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45" idx="0"/>
          </p:cNvCxnSpPr>
          <p:nvPr/>
        </p:nvCxnSpPr>
        <p:spPr>
          <a:xfrm>
            <a:off x="9027639" y="4974829"/>
            <a:ext cx="21615" cy="24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5" idx="2"/>
            <a:endCxn id="47" idx="0"/>
          </p:cNvCxnSpPr>
          <p:nvPr/>
        </p:nvCxnSpPr>
        <p:spPr>
          <a:xfrm flipH="1">
            <a:off x="9045671" y="5869078"/>
            <a:ext cx="3583" cy="15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567497" y="4572000"/>
            <a:ext cx="2191703" cy="17272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669999" y="4898733"/>
            <a:ext cx="1986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Predicted Output</a:t>
            </a:r>
            <a:endParaRPr lang="en-US" sz="2000" u="sng" dirty="0"/>
          </a:p>
        </p:txBody>
      </p:sp>
      <p:sp>
        <p:nvSpPr>
          <p:cNvPr id="74" name="TextBox 73"/>
          <p:cNvSpPr txBox="1"/>
          <p:nvPr/>
        </p:nvSpPr>
        <p:spPr>
          <a:xfrm>
            <a:off x="1716287" y="5525218"/>
            <a:ext cx="1978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Covid-19/Normal</a:t>
            </a:r>
            <a:endParaRPr lang="en-US" sz="2000" dirty="0"/>
          </a:p>
        </p:txBody>
      </p:sp>
      <p:cxnSp>
        <p:nvCxnSpPr>
          <p:cNvPr id="76" name="Straight Arrow Connector 75"/>
          <p:cNvCxnSpPr>
            <a:endCxn id="72" idx="3"/>
          </p:cNvCxnSpPr>
          <p:nvPr/>
        </p:nvCxnSpPr>
        <p:spPr>
          <a:xfrm flipH="1">
            <a:off x="3759200" y="5425521"/>
            <a:ext cx="2429115" cy="1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0" y="378823"/>
            <a:ext cx="12192000" cy="8473"/>
          </a:xfrm>
          <a:prstGeom prst="line">
            <a:avLst/>
          </a:prstGeom>
          <a:ln w="7747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01883" y="22448"/>
            <a:ext cx="4629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Proposed Framework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26" idx="3"/>
          </p:cNvCxnSpPr>
          <p:nvPr/>
        </p:nvCxnSpPr>
        <p:spPr>
          <a:xfrm flipV="1">
            <a:off x="4438110" y="2688609"/>
            <a:ext cx="1750205" cy="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96179" y="6402434"/>
            <a:ext cx="295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2: Proposed Framework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78823"/>
            <a:ext cx="12192000" cy="8473"/>
          </a:xfrm>
          <a:prstGeom prst="line">
            <a:avLst/>
          </a:prstGeom>
          <a:ln w="7747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54977" y="22448"/>
            <a:ext cx="4323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Data Pre-Processing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6478" y="1547139"/>
            <a:ext cx="2325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Pre-Processing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660710" y="1433435"/>
            <a:ext cx="2388358" cy="750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5854888" y="2184062"/>
            <a:ext cx="1" cy="286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30304" y="2470245"/>
            <a:ext cx="4449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30304" y="2470245"/>
            <a:ext cx="0" cy="70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079475" y="2470245"/>
            <a:ext cx="0" cy="70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36125" y="3179928"/>
            <a:ext cx="2388358" cy="750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85296" y="3179927"/>
            <a:ext cx="2388358" cy="750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75003" y="3324407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Normalization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095839" y="3352707"/>
            <a:ext cx="1967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Augmentation</a:t>
            </a:r>
            <a:endParaRPr lang="en-US" sz="2400" dirty="0"/>
          </a:p>
        </p:txBody>
      </p:sp>
      <p:cxnSp>
        <p:nvCxnSpPr>
          <p:cNvPr id="27" name="Straight Connector 26"/>
          <p:cNvCxnSpPr>
            <a:stCxn id="22" idx="2"/>
          </p:cNvCxnSpPr>
          <p:nvPr/>
        </p:nvCxnSpPr>
        <p:spPr>
          <a:xfrm>
            <a:off x="3630304" y="3930555"/>
            <a:ext cx="17080" cy="436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26454" y="4470050"/>
            <a:ext cx="16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Rescale=1./255</a:t>
            </a:r>
            <a:endParaRPr lang="en-US" b="1" dirty="0"/>
          </a:p>
        </p:txBody>
      </p:sp>
      <p:cxnSp>
        <p:nvCxnSpPr>
          <p:cNvPr id="30" name="Straight Connector 29"/>
          <p:cNvCxnSpPr>
            <a:stCxn id="23" idx="2"/>
          </p:cNvCxnSpPr>
          <p:nvPr/>
        </p:nvCxnSpPr>
        <p:spPr>
          <a:xfrm flipH="1">
            <a:off x="8079474" y="3930554"/>
            <a:ext cx="1" cy="621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8579" y="4551950"/>
            <a:ext cx="4412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18579" y="4551950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49834" y="5123332"/>
            <a:ext cx="1957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shear_range</a:t>
            </a:r>
            <a:r>
              <a:rPr lang="en-US" sz="2000" b="1" dirty="0" smtClean="0"/>
              <a:t>=0.2</a:t>
            </a:r>
            <a:endParaRPr lang="en-US" sz="2000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8079474" y="4551950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0354" y="5083132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z</a:t>
            </a:r>
            <a:r>
              <a:rPr lang="en-US" b="1" dirty="0" err="1" smtClean="0"/>
              <a:t>oom_range</a:t>
            </a:r>
            <a:r>
              <a:rPr lang="en-US" b="1" dirty="0" smtClean="0"/>
              <a:t>=0.2</a:t>
            </a:r>
            <a:endParaRPr lang="en-US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317707" y="4551950"/>
            <a:ext cx="0" cy="47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84309" y="5098538"/>
            <a:ext cx="211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</a:t>
            </a:r>
            <a:r>
              <a:rPr lang="en-US" b="1" dirty="0" err="1" smtClean="0"/>
              <a:t>orizontal_flip</a:t>
            </a:r>
            <a:r>
              <a:rPr lang="en-US" b="1" dirty="0" smtClean="0"/>
              <a:t>=True</a:t>
            </a:r>
            <a:endParaRPr lang="en-US" b="1" dirty="0"/>
          </a:p>
        </p:txBody>
      </p:sp>
      <p:sp>
        <p:nvSpPr>
          <p:cNvPr id="46" name="Rectangle 45"/>
          <p:cNvSpPr/>
          <p:nvPr/>
        </p:nvSpPr>
        <p:spPr>
          <a:xfrm>
            <a:off x="2436125" y="4367284"/>
            <a:ext cx="2388358" cy="534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67786" y="5037765"/>
            <a:ext cx="2081282" cy="485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149490" y="5022376"/>
            <a:ext cx="1913619" cy="485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184309" y="5022376"/>
            <a:ext cx="2081282" cy="485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67786" y="5896076"/>
            <a:ext cx="3086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3: Data Pre-processing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78823"/>
            <a:ext cx="12192000" cy="8473"/>
          </a:xfrm>
          <a:prstGeom prst="line">
            <a:avLst/>
          </a:prstGeom>
          <a:ln w="7747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44011" y="22448"/>
            <a:ext cx="5745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Data Pre-Processing(Cont.)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3760" y="1086709"/>
            <a:ext cx="484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/>
              <a:t>Data Augmentation Techniques</a:t>
            </a:r>
            <a:endParaRPr lang="en-US" sz="2800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80" y="1826027"/>
            <a:ext cx="78105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1718" y="956964"/>
            <a:ext cx="2614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Conv2D Layers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352133" y="956964"/>
            <a:ext cx="2835077" cy="5847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75306" y="2959100"/>
            <a:ext cx="16383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11300" y="2959100"/>
            <a:ext cx="16383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39312" y="2959100"/>
            <a:ext cx="16383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69400" y="2959100"/>
            <a:ext cx="16383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86711" y="3031867"/>
            <a:ext cx="108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conv2d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34452" y="3014017"/>
            <a:ext cx="139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onv2d_1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60033" y="3031867"/>
            <a:ext cx="139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onv2d_2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290121" y="3031866"/>
            <a:ext cx="139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onv2d_3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330450" y="1541740"/>
            <a:ext cx="3439222" cy="141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4994456" y="1541740"/>
            <a:ext cx="775216" cy="141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769672" y="1541740"/>
            <a:ext cx="1888790" cy="141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0" idx="0"/>
          </p:cNvCxnSpPr>
          <p:nvPr/>
        </p:nvCxnSpPr>
        <p:spPr>
          <a:xfrm>
            <a:off x="5769672" y="1541740"/>
            <a:ext cx="4218878" cy="141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65353" y="1036259"/>
            <a:ext cx="226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[Kernel Size=3,3]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761575" y="3932654"/>
            <a:ext cx="113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32 Filters</a:t>
            </a:r>
            <a:endParaRPr lang="en-US" sz="2000" dirty="0"/>
          </a:p>
        </p:txBody>
      </p:sp>
      <p:cxnSp>
        <p:nvCxnSpPr>
          <p:cNvPr id="26" name="Straight Arrow Connector 25"/>
          <p:cNvCxnSpPr>
            <a:stCxn id="8" idx="2"/>
            <a:endCxn id="24" idx="0"/>
          </p:cNvCxnSpPr>
          <p:nvPr/>
        </p:nvCxnSpPr>
        <p:spPr>
          <a:xfrm flipH="1">
            <a:off x="2330449" y="3530600"/>
            <a:ext cx="1" cy="40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25582" y="3947418"/>
            <a:ext cx="1137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64 </a:t>
            </a:r>
            <a:r>
              <a:rPr lang="en-US" sz="2000" dirty="0"/>
              <a:t>Filters</a:t>
            </a:r>
          </a:p>
        </p:txBody>
      </p:sp>
      <p:cxnSp>
        <p:nvCxnSpPr>
          <p:cNvPr id="32" name="Straight Arrow Connector 31"/>
          <p:cNvCxnSpPr>
            <a:stCxn id="7" idx="2"/>
            <a:endCxn id="28" idx="0"/>
          </p:cNvCxnSpPr>
          <p:nvPr/>
        </p:nvCxnSpPr>
        <p:spPr>
          <a:xfrm>
            <a:off x="4994456" y="3530600"/>
            <a:ext cx="0" cy="41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089587" y="3994209"/>
            <a:ext cx="1137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64 </a:t>
            </a:r>
            <a:r>
              <a:rPr lang="en-US" sz="2000" dirty="0"/>
              <a:t>Filters</a:t>
            </a:r>
          </a:p>
        </p:txBody>
      </p:sp>
      <p:cxnSp>
        <p:nvCxnSpPr>
          <p:cNvPr id="36" name="Straight Arrow Connector 35"/>
          <p:cNvCxnSpPr>
            <a:stCxn id="13" idx="2"/>
            <a:endCxn id="34" idx="0"/>
          </p:cNvCxnSpPr>
          <p:nvPr/>
        </p:nvCxnSpPr>
        <p:spPr>
          <a:xfrm flipH="1">
            <a:off x="7658461" y="3493532"/>
            <a:ext cx="1" cy="50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419387" y="3984487"/>
            <a:ext cx="1267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128 Filters</a:t>
            </a:r>
            <a:endParaRPr lang="en-US" sz="2000" dirty="0"/>
          </a:p>
        </p:txBody>
      </p:sp>
      <p:cxnSp>
        <p:nvCxnSpPr>
          <p:cNvPr id="39" name="Straight Arrow Connector 38"/>
          <p:cNvCxnSpPr>
            <a:stCxn id="10" idx="2"/>
          </p:cNvCxnSpPr>
          <p:nvPr/>
        </p:nvCxnSpPr>
        <p:spPr>
          <a:xfrm flipH="1">
            <a:off x="9988549" y="3530600"/>
            <a:ext cx="1" cy="41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511298" y="4619427"/>
            <a:ext cx="16383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499018" y="4730055"/>
            <a:ext cx="1751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MaxPooling</a:t>
            </a:r>
            <a:r>
              <a:rPr lang="en-US" sz="2000" dirty="0" smtClean="0"/>
              <a:t> 2D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4197710" y="4644360"/>
            <a:ext cx="16383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157223" y="4754195"/>
            <a:ext cx="1751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MaxPooling</a:t>
            </a:r>
            <a:r>
              <a:rPr lang="en-US" sz="2000" dirty="0" smtClean="0"/>
              <a:t> 2D</a:t>
            </a:r>
            <a:endParaRPr lang="en-US" sz="2000" dirty="0"/>
          </a:p>
        </p:txBody>
      </p:sp>
      <p:sp>
        <p:nvSpPr>
          <p:cNvPr id="48" name="Rectangle 47"/>
          <p:cNvSpPr/>
          <p:nvPr/>
        </p:nvSpPr>
        <p:spPr>
          <a:xfrm>
            <a:off x="6847779" y="4644360"/>
            <a:ext cx="16383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817166" y="4747905"/>
            <a:ext cx="1751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MaxPooling</a:t>
            </a:r>
            <a:r>
              <a:rPr lang="en-US" sz="2000" dirty="0" smtClean="0"/>
              <a:t> 2D</a:t>
            </a:r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9234032" y="4619427"/>
            <a:ext cx="16383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9147722" y="4754195"/>
            <a:ext cx="1751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MaxPooling</a:t>
            </a:r>
            <a:r>
              <a:rPr lang="en-US" sz="2000" dirty="0" smtClean="0"/>
              <a:t> 2D</a:t>
            </a:r>
            <a:endParaRPr lang="en-US" sz="2000" dirty="0"/>
          </a:p>
        </p:txBody>
      </p:sp>
      <p:cxnSp>
        <p:nvCxnSpPr>
          <p:cNvPr id="57" name="Straight Arrow Connector 56"/>
          <p:cNvCxnSpPr>
            <a:stCxn id="24" idx="2"/>
            <a:endCxn id="44" idx="0"/>
          </p:cNvCxnSpPr>
          <p:nvPr/>
        </p:nvCxnSpPr>
        <p:spPr>
          <a:xfrm flipH="1">
            <a:off x="2330448" y="4332764"/>
            <a:ext cx="1" cy="28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2"/>
            <a:endCxn id="46" idx="0"/>
          </p:cNvCxnSpPr>
          <p:nvPr/>
        </p:nvCxnSpPr>
        <p:spPr>
          <a:xfrm>
            <a:off x="4994456" y="4347528"/>
            <a:ext cx="22404" cy="29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  <a:endCxn id="48" idx="0"/>
          </p:cNvCxnSpPr>
          <p:nvPr/>
        </p:nvCxnSpPr>
        <p:spPr>
          <a:xfrm>
            <a:off x="7658461" y="4394319"/>
            <a:ext cx="8468" cy="25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7" idx="2"/>
            <a:endCxn id="50" idx="0"/>
          </p:cNvCxnSpPr>
          <p:nvPr/>
        </p:nvCxnSpPr>
        <p:spPr>
          <a:xfrm flipH="1">
            <a:off x="10053182" y="4384597"/>
            <a:ext cx="1" cy="23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4" idx="2"/>
          </p:cNvCxnSpPr>
          <p:nvPr/>
        </p:nvCxnSpPr>
        <p:spPr>
          <a:xfrm rot="16200000" flipH="1">
            <a:off x="5970488" y="1550887"/>
            <a:ext cx="574873" cy="78549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10185401" y="5215860"/>
            <a:ext cx="0" cy="54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6" idx="2"/>
          </p:cNvCxnSpPr>
          <p:nvPr/>
        </p:nvCxnSpPr>
        <p:spPr>
          <a:xfrm flipV="1">
            <a:off x="5016860" y="5215860"/>
            <a:ext cx="0" cy="54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8" idx="2"/>
          </p:cNvCxnSpPr>
          <p:nvPr/>
        </p:nvCxnSpPr>
        <p:spPr>
          <a:xfrm flipV="1">
            <a:off x="7666929" y="5215860"/>
            <a:ext cx="0" cy="54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82601" y="5765800"/>
            <a:ext cx="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282909" y="5900490"/>
            <a:ext cx="2199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Pooling Size=2,2</a:t>
            </a:r>
            <a:endParaRPr lang="en-US" sz="24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0" y="378823"/>
            <a:ext cx="12192000" cy="8473"/>
          </a:xfrm>
          <a:prstGeom prst="line">
            <a:avLst/>
          </a:prstGeom>
          <a:ln w="7747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25770" y="22448"/>
            <a:ext cx="3181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Training Phase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82909" y="637161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4: CNN Layers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1041" y="1242258"/>
            <a:ext cx="2768600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15448" y="1242258"/>
            <a:ext cx="2259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Dropout Layer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89735" y="1301978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25% dropout rate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5629641" y="1502033"/>
            <a:ext cx="631459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80969" y="3129290"/>
            <a:ext cx="2768600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2373" y="3190844"/>
            <a:ext cx="260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Activation Function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5649569" y="3390900"/>
            <a:ext cx="644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87851" y="4086305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135550" y="3705194"/>
            <a:ext cx="16637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99250" y="2062694"/>
            <a:ext cx="1409700" cy="16425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799250" y="3705194"/>
            <a:ext cx="1812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799250" y="2014039"/>
            <a:ext cx="0" cy="1691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99250" y="3190844"/>
            <a:ext cx="4191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218350" y="3190844"/>
            <a:ext cx="0" cy="5143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799250" y="2803494"/>
            <a:ext cx="742950" cy="40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542200" y="2803494"/>
            <a:ext cx="0" cy="9017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799250" y="2435194"/>
            <a:ext cx="10795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878750" y="2435194"/>
            <a:ext cx="12700" cy="1270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06099" y="2980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516613" y="2604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22963" y="2242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078589" y="3647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415262" y="3673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759658" y="3673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40924" y="366794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82595" y="367321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89800" y="367424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189735" y="335016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972776" y="177101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895601" y="5244341"/>
            <a:ext cx="2768600" cy="52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934017" y="5277932"/>
            <a:ext cx="2715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Batch Normalization</a:t>
            </a:r>
            <a:endParaRPr lang="en-US" sz="2400" dirty="0"/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5649569" y="5505951"/>
            <a:ext cx="540166" cy="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45224" y="5316019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axis=-1 argument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0" y="378823"/>
            <a:ext cx="12192000" cy="8473"/>
          </a:xfrm>
          <a:prstGeom prst="line">
            <a:avLst/>
          </a:prstGeom>
          <a:ln w="7747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14807" y="22448"/>
            <a:ext cx="4603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Training Phase(Cont.)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1264" y="622783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5: CNN Layers(Cont.)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8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3736" y="1612900"/>
            <a:ext cx="1562100" cy="780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4973" y="1679916"/>
            <a:ext cx="137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Final Pooling</a:t>
            </a:r>
          </a:p>
          <a:p>
            <a:pPr algn="ctr"/>
            <a:r>
              <a:rPr lang="en-US" dirty="0" smtClean="0">
                <a:cs typeface="Arial" panose="020B0604020202020204" pitchFamily="34" charset="0"/>
              </a:rPr>
              <a:t>Layers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75129" y="1612900"/>
            <a:ext cx="1562100" cy="780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90102" y="1679916"/>
            <a:ext cx="137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Final Pooling</a:t>
            </a:r>
          </a:p>
          <a:p>
            <a:pPr algn="ctr"/>
            <a:r>
              <a:rPr lang="en-US" dirty="0" smtClean="0">
                <a:cs typeface="Arial" panose="020B0604020202020204" pitchFamily="34" charset="0"/>
              </a:rPr>
              <a:t>Layers</a:t>
            </a:r>
            <a:endParaRPr lang="en-US" dirty="0">
              <a:cs typeface="Arial" panose="020B0604020202020204" pitchFamily="34" charset="0"/>
            </a:endParaRPr>
          </a:p>
        </p:txBody>
      </p:sp>
      <p:cxnSp>
        <p:nvCxnSpPr>
          <p:cNvPr id="22" name="Elbow Connector 21"/>
          <p:cNvCxnSpPr>
            <a:stCxn id="7" idx="2"/>
          </p:cNvCxnSpPr>
          <p:nvPr/>
        </p:nvCxnSpPr>
        <p:spPr>
          <a:xfrm rot="16200000" flipH="1">
            <a:off x="5895115" y="1132935"/>
            <a:ext cx="400734" cy="29213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40" idx="2"/>
          </p:cNvCxnSpPr>
          <p:nvPr/>
        </p:nvCxnSpPr>
        <p:spPr>
          <a:xfrm flipV="1">
            <a:off x="7556179" y="2393265"/>
            <a:ext cx="0" cy="40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095482" y="2793999"/>
            <a:ext cx="0" cy="17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29194" y="2882899"/>
            <a:ext cx="193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cs typeface="Arial" panose="020B0604020202020204" pitchFamily="34" charset="0"/>
              </a:rPr>
              <a:t>3D Matrix(Output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173450" y="3181661"/>
            <a:ext cx="0" cy="3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65193" y="3512248"/>
            <a:ext cx="16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Flattening Layer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81679" y="3539002"/>
            <a:ext cx="1780595" cy="354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173450" y="3905562"/>
            <a:ext cx="0" cy="55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17579" y="3996965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32830" y="5151840"/>
            <a:ext cx="19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Sigmoid Function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72849" y="5126440"/>
            <a:ext cx="1885302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71" idx="2"/>
          </p:cNvCxnSpPr>
          <p:nvPr/>
        </p:nvCxnSpPr>
        <p:spPr>
          <a:xfrm flipH="1">
            <a:off x="6313456" y="5507440"/>
            <a:ext cx="2044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87648" y="596797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Predicted Output(0,1)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378823"/>
            <a:ext cx="12192000" cy="8473"/>
          </a:xfrm>
          <a:prstGeom prst="line">
            <a:avLst/>
          </a:prstGeom>
          <a:ln w="7747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4807" y="22448"/>
            <a:ext cx="4603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Training Phase(Cont.)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72849" y="4461443"/>
            <a:ext cx="1885302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89476" y="4439189"/>
            <a:ext cx="1447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Dense Layer</a:t>
            </a:r>
            <a:endParaRPr lang="en-US" sz="2000" dirty="0"/>
          </a:p>
        </p:txBody>
      </p:sp>
      <p:cxnSp>
        <p:nvCxnSpPr>
          <p:cNvPr id="4" name="Straight Arrow Connector 3"/>
          <p:cNvCxnSpPr>
            <a:stCxn id="2" idx="2"/>
            <a:endCxn id="71" idx="0"/>
          </p:cNvCxnSpPr>
          <p:nvPr/>
        </p:nvCxnSpPr>
        <p:spPr>
          <a:xfrm>
            <a:off x="6313456" y="4839299"/>
            <a:ext cx="2044" cy="2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51295" y="635480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Layers(Cont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7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-2" y="543938"/>
            <a:ext cx="12192000" cy="8473"/>
          </a:xfrm>
          <a:prstGeom prst="line">
            <a:avLst/>
          </a:prstGeom>
          <a:ln w="11176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0864" y="198468"/>
            <a:ext cx="3368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Result Analysis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40" y="2433087"/>
            <a:ext cx="4738179" cy="3353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88" y="2557436"/>
            <a:ext cx="4295560" cy="32292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8207" y="6223379"/>
            <a:ext cx="501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7: Visualization of accuracy and loss history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40540" y="585404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54694" y="3948744"/>
            <a:ext cx="461665" cy="4465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70823" y="5854047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epoch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1623" y="3717879"/>
            <a:ext cx="461665" cy="90832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-2" y="543938"/>
            <a:ext cx="12192000" cy="8473"/>
          </a:xfrm>
          <a:prstGeom prst="line">
            <a:avLst/>
          </a:prstGeom>
          <a:ln w="11176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5646" y="198468"/>
            <a:ext cx="4821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Result Analysis(Cont.)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4752" y="137535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COVID:0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Normal:1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4860" y="3060076"/>
            <a:ext cx="461665" cy="10141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 label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2703" y="5482581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Predicted label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10147" y="2481010"/>
            <a:ext cx="684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564" y="2296344"/>
            <a:ext cx="137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765576" y="2808557"/>
            <a:ext cx="1160060" cy="1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09996" y="2637538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Negative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765576" y="4391697"/>
            <a:ext cx="1160060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09996" y="4220679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Negative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10147" y="4590011"/>
            <a:ext cx="684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05897" y="4405345"/>
            <a:ext cx="14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Positive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48733" y="6281505"/>
            <a:ext cx="290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8: Confusion Matrix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46" y="1609352"/>
            <a:ext cx="4526376" cy="38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2" y="543938"/>
            <a:ext cx="12192000" cy="8473"/>
          </a:xfrm>
          <a:prstGeom prst="line">
            <a:avLst/>
          </a:prstGeom>
          <a:ln w="11176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70864" y="198468"/>
            <a:ext cx="2743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Comparison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32101"/>
              </p:ext>
            </p:extLst>
          </p:nvPr>
        </p:nvGraphicFramePr>
        <p:xfrm>
          <a:off x="1503526" y="1251824"/>
          <a:ext cx="9250908" cy="539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2152">
                  <a:extLst>
                    <a:ext uri="{9D8B030D-6E8A-4147-A177-3AD203B41FA5}">
                      <a16:colId xmlns:a16="http://schemas.microsoft.com/office/drawing/2014/main" val="843549262"/>
                    </a:ext>
                  </a:extLst>
                </a:gridCol>
                <a:gridCol w="2417391">
                  <a:extLst>
                    <a:ext uri="{9D8B030D-6E8A-4147-A177-3AD203B41FA5}">
                      <a16:colId xmlns:a16="http://schemas.microsoft.com/office/drawing/2014/main" val="1330950008"/>
                    </a:ext>
                  </a:extLst>
                </a:gridCol>
                <a:gridCol w="2499535">
                  <a:extLst>
                    <a:ext uri="{9D8B030D-6E8A-4147-A177-3AD203B41FA5}">
                      <a16:colId xmlns:a16="http://schemas.microsoft.com/office/drawing/2014/main" val="945783148"/>
                    </a:ext>
                  </a:extLst>
                </a:gridCol>
                <a:gridCol w="1891830">
                  <a:extLst>
                    <a:ext uri="{9D8B030D-6E8A-4147-A177-3AD203B41FA5}">
                      <a16:colId xmlns:a16="http://schemas.microsoft.com/office/drawing/2014/main" val="3832977862"/>
                    </a:ext>
                  </a:extLst>
                </a:gridCol>
              </a:tblGrid>
              <a:tr h="8114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Used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Image Type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Image Distribution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32217"/>
                  </a:ext>
                </a:extLst>
              </a:tr>
              <a:tr h="9016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VGG19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CXR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224</a:t>
                      </a:r>
                      <a:r>
                        <a:rPr lang="en-US" sz="1800" baseline="0" dirty="0" smtClean="0"/>
                        <a:t> COVID-19+,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700 Pneumonia,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504 Normal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93.4%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489880"/>
                  </a:ext>
                </a:extLst>
              </a:tr>
              <a:tr h="6311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DRE-Net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777 COVID-19+,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708 Normal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86.00%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185912"/>
                  </a:ext>
                </a:extLst>
              </a:tr>
              <a:tr h="901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Dark COVID Net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CXR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125 COVID-19,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500 Pneumonia,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500 Normal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87.02%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72987"/>
                  </a:ext>
                </a:extLst>
              </a:tr>
              <a:tr h="6311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Deep CNN </a:t>
                      </a:r>
                      <a:r>
                        <a:rPr lang="en-US" sz="2400" dirty="0" err="1" smtClean="0"/>
                        <a:t>ResNet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CXR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 COVID-19+</a:t>
                      </a:r>
                    </a:p>
                    <a:p>
                      <a:pPr algn="ctr"/>
                      <a:r>
                        <a:rPr lang="en-US" sz="1800" dirty="0" smtClean="0"/>
                        <a:t>50</a:t>
                      </a:r>
                      <a:r>
                        <a:rPr lang="en-US" sz="1800" baseline="0" dirty="0" smtClean="0"/>
                        <a:t> Normal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98%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9050"/>
                  </a:ext>
                </a:extLst>
              </a:tr>
              <a:tr h="8114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U-Net+3D Deep Network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313 COVID-19+,</a:t>
                      </a:r>
                    </a:p>
                    <a:p>
                      <a:pPr algn="ctr"/>
                      <a:r>
                        <a:rPr lang="en-US" sz="1800" baseline="0" dirty="0" smtClean="0"/>
                        <a:t>229 Normal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90.80%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203191"/>
                  </a:ext>
                </a:extLst>
              </a:tr>
              <a:tr h="6311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Proposed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</a:rPr>
                        <a:t> Model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CXR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930 COVID-19+,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</a:rPr>
                        <a:t>930 Normal</a:t>
                      </a:r>
                      <a:endParaRPr 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96.88%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78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1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-2" y="552411"/>
            <a:ext cx="12192000" cy="8473"/>
          </a:xfrm>
          <a:prstGeom prst="line">
            <a:avLst/>
          </a:prstGeom>
          <a:ln w="11176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42289" y="213312"/>
            <a:ext cx="250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98939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effective and reliable model to detect COVID-19 using Convolutional Neural Network(CNN) was proposed.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model doesn’t need to rely on any other health test data. 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Identify particularly normal and COVID positive patient.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87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propose a deep learning model where machines can identify the patients having COVID-19 from their chest X-ray images. </a:t>
            </a:r>
            <a:endParaRPr lang="en-US" sz="3200" dirty="0"/>
          </a:p>
          <a:p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17525"/>
            <a:ext cx="12192000" cy="8473"/>
          </a:xfrm>
          <a:prstGeom prst="line">
            <a:avLst/>
          </a:prstGeom>
          <a:ln w="1279525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7600" y="409906"/>
            <a:ext cx="1355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GOAL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2" y="543938"/>
            <a:ext cx="12192000" cy="8473"/>
          </a:xfrm>
          <a:prstGeom prst="line">
            <a:avLst/>
          </a:prstGeom>
          <a:ln w="11176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2193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Working with more algorithms and deep learning approaches even for better result.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Testing with an enriched dataset.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Implement our model on different disease detection.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0864" y="198468"/>
            <a:ext cx="2850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Future </a:t>
            </a:r>
            <a:r>
              <a:rPr lang="en-US" sz="4000" b="1" dirty="0" smtClean="0">
                <a:solidFill>
                  <a:schemeClr val="bg1"/>
                </a:solidFill>
              </a:rPr>
              <a:t>Work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2" y="552411"/>
            <a:ext cx="12192000" cy="8473"/>
          </a:xfrm>
          <a:prstGeom prst="line">
            <a:avLst/>
          </a:prstGeom>
          <a:ln w="11176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36102" y="213312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References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1695" y="1883391"/>
            <a:ext cx="106452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r>
              <a:rPr lang="en-US" dirty="0"/>
              <a:t> Siddhartha, Manu, and </a:t>
            </a:r>
            <a:r>
              <a:rPr lang="en-US" dirty="0" err="1"/>
              <a:t>Avik</a:t>
            </a:r>
            <a:r>
              <a:rPr lang="en-US" dirty="0"/>
              <a:t> </a:t>
            </a:r>
            <a:r>
              <a:rPr lang="en-US" dirty="0" err="1"/>
              <a:t>Santra</a:t>
            </a:r>
            <a:r>
              <a:rPr lang="en-US" dirty="0"/>
              <a:t>. "</a:t>
            </a:r>
            <a:r>
              <a:rPr lang="en-US" dirty="0" err="1"/>
              <a:t>COVIDLite</a:t>
            </a:r>
            <a:r>
              <a:rPr lang="en-US" dirty="0"/>
              <a:t>: A depth-wise separable deep neural </a:t>
            </a:r>
            <a:r>
              <a:rPr lang="en-US" dirty="0" smtClean="0"/>
              <a:t>network with </a:t>
            </a:r>
            <a:r>
              <a:rPr lang="en-US" dirty="0"/>
              <a:t>white </a:t>
            </a:r>
            <a:r>
              <a:rPr lang="en-US" dirty="0" smtClean="0"/>
              <a:t> balance </a:t>
            </a:r>
            <a:r>
              <a:rPr lang="en-US" dirty="0"/>
              <a:t>and CLAHE for detection of COVID-19." </a:t>
            </a:r>
            <a:r>
              <a:rPr lang="en-US" i="1" dirty="0" err="1"/>
              <a:t>arXiv</a:t>
            </a:r>
            <a:r>
              <a:rPr lang="en-US" i="1" dirty="0"/>
              <a:t> preprint arXiv:2006.13873</a:t>
            </a:r>
            <a:r>
              <a:rPr lang="en-US" dirty="0"/>
              <a:t> (2020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2] A. S. </a:t>
            </a:r>
            <a:r>
              <a:rPr lang="en-US" dirty="0" err="1"/>
              <a:t>Lundervold</a:t>
            </a:r>
            <a:r>
              <a:rPr lang="en-US" dirty="0"/>
              <a:t> and A. </a:t>
            </a:r>
            <a:r>
              <a:rPr lang="en-US" dirty="0" err="1"/>
              <a:t>Lundervold</a:t>
            </a:r>
            <a:r>
              <a:rPr lang="en-US" dirty="0"/>
              <a:t>, “An overview of deep learning in medical imaging focusing on MRI,” </a:t>
            </a:r>
            <a:r>
              <a:rPr lang="en-US" dirty="0" err="1"/>
              <a:t>Zeitschrift</a:t>
            </a:r>
            <a:r>
              <a:rPr lang="en-US" dirty="0"/>
              <a:t> </a:t>
            </a:r>
            <a:r>
              <a:rPr lang="en-US" dirty="0" err="1"/>
              <a:t>f¨ur</a:t>
            </a:r>
            <a:r>
              <a:rPr lang="en-US" dirty="0"/>
              <a:t> </a:t>
            </a:r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Physik</a:t>
            </a:r>
            <a:r>
              <a:rPr lang="en-US" dirty="0"/>
              <a:t>, vol. 29, no. 2, pp. 102–127, 2019.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[3] Q. Li, W. </a:t>
            </a:r>
            <a:r>
              <a:rPr lang="en-US" dirty="0" err="1"/>
              <a:t>Cai</a:t>
            </a:r>
            <a:r>
              <a:rPr lang="en-US" dirty="0"/>
              <a:t>, X. Wang, Y. Zhou, D. D. Feng, and M. Chen, “Medical image classification with convolutional neural network</a:t>
            </a:r>
            <a:r>
              <a:rPr lang="en-US" dirty="0" smtClean="0"/>
              <a:t>,”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4] I. D. </a:t>
            </a:r>
            <a:r>
              <a:rPr lang="en-US" dirty="0" err="1"/>
              <a:t>Apostolopoulos</a:t>
            </a:r>
            <a:r>
              <a:rPr lang="en-US" dirty="0"/>
              <a:t>, T. A. </a:t>
            </a:r>
            <a:r>
              <a:rPr lang="en-US" dirty="0" err="1"/>
              <a:t>Mpesiana</a:t>
            </a:r>
            <a:r>
              <a:rPr lang="en-US" dirty="0"/>
              <a:t>, Covid-19: automatic detection from x-ray images utilizing transfer learning with convolutional neural networks, Physical and Engineering Sciences in Medicine (2020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5] Y. Song, S. Zheng, L. Li, X. Zhang, X. Zhang, Z. Huang, J. Chen, H. Zhao, Y. </a:t>
            </a:r>
            <a:r>
              <a:rPr lang="en-US" dirty="0" err="1"/>
              <a:t>Jie</a:t>
            </a:r>
            <a:r>
              <a:rPr lang="en-US" dirty="0"/>
              <a:t>, R. Wang, et al., Deep learning enables accurate diagnosis of novel coronavirus (covid-19) with </a:t>
            </a:r>
            <a:r>
              <a:rPr lang="en-US" dirty="0" err="1"/>
              <a:t>ct</a:t>
            </a:r>
            <a:r>
              <a:rPr lang="en-US" dirty="0"/>
              <a:t> images, </a:t>
            </a:r>
            <a:r>
              <a:rPr lang="en-US" dirty="0" err="1"/>
              <a:t>medRxiv</a:t>
            </a:r>
            <a:r>
              <a:rPr lang="en-US" dirty="0"/>
              <a:t> (2020). </a:t>
            </a:r>
          </a:p>
        </p:txBody>
      </p:sp>
    </p:spTree>
    <p:extLst>
      <p:ext uri="{BB962C8B-B14F-4D97-AF65-F5344CB8AC3E}">
        <p14:creationId xmlns:p14="http://schemas.microsoft.com/office/powerpoint/2010/main" val="27537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-2" y="552411"/>
            <a:ext cx="12192000" cy="8473"/>
          </a:xfrm>
          <a:prstGeom prst="line">
            <a:avLst/>
          </a:prstGeom>
          <a:ln w="11176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36102" y="213312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References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1695" y="1883391"/>
            <a:ext cx="106452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[6] T</a:t>
            </a:r>
            <a:r>
              <a:rPr lang="en-US" dirty="0"/>
              <a:t>. </a:t>
            </a:r>
            <a:r>
              <a:rPr lang="en-US" dirty="0" err="1"/>
              <a:t>Ozturk</a:t>
            </a:r>
            <a:r>
              <a:rPr lang="en-US" dirty="0"/>
              <a:t>, M. </a:t>
            </a:r>
            <a:r>
              <a:rPr lang="en-US" dirty="0" err="1"/>
              <a:t>Talo</a:t>
            </a:r>
            <a:r>
              <a:rPr lang="en-US" dirty="0"/>
              <a:t>, E. A. </a:t>
            </a:r>
            <a:r>
              <a:rPr lang="en-US" dirty="0" err="1"/>
              <a:t>Yildirim</a:t>
            </a:r>
            <a:r>
              <a:rPr lang="en-US" dirty="0"/>
              <a:t>, U. B. </a:t>
            </a:r>
            <a:r>
              <a:rPr lang="en-US" dirty="0" err="1"/>
              <a:t>Baloglu</a:t>
            </a:r>
            <a:r>
              <a:rPr lang="en-US" dirty="0"/>
              <a:t>, O. </a:t>
            </a:r>
            <a:r>
              <a:rPr lang="en-US" dirty="0" err="1"/>
              <a:t>Yildirim</a:t>
            </a:r>
            <a:r>
              <a:rPr lang="en-US" dirty="0"/>
              <a:t>, U. R. Acharya, Automated detection of covid-19 cases using deep neural networks with x-ray images, Computers in Biology and Medicine (2020) 103792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7] C. Zheng, X. Deng, Q. Fu, Q. Zhou, J. Feng, H. Ma, W. Liu, X. Wang, Deep learning-based detection for covid-19 from chest </a:t>
            </a:r>
            <a:r>
              <a:rPr lang="en-US" dirty="0" err="1"/>
              <a:t>ct</a:t>
            </a:r>
            <a:r>
              <a:rPr lang="en-US" dirty="0"/>
              <a:t> using weak label, </a:t>
            </a:r>
            <a:r>
              <a:rPr lang="en-US" dirty="0" err="1"/>
              <a:t>medRxiv</a:t>
            </a:r>
            <a:r>
              <a:rPr lang="en-US" dirty="0"/>
              <a:t> (2020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[8] J. P. Cohen, “</a:t>
            </a:r>
            <a:r>
              <a:rPr lang="en-US" dirty="0" err="1"/>
              <a:t>Github</a:t>
            </a:r>
            <a:r>
              <a:rPr lang="en-US" dirty="0"/>
              <a:t> Covid19 X-ray dataset,” 2020, https:// github.com/ieee8023/</a:t>
            </a:r>
            <a:r>
              <a:rPr lang="en-US" dirty="0" err="1"/>
              <a:t>covid</a:t>
            </a:r>
            <a:r>
              <a:rPr lang="en-US" dirty="0"/>
              <a:t>-</a:t>
            </a:r>
            <a:r>
              <a:rPr lang="en-US" dirty="0" err="1"/>
              <a:t>chestxray</a:t>
            </a:r>
            <a:r>
              <a:rPr lang="en-US" dirty="0"/>
              <a:t>-dataset, 2020. Online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[9] </a:t>
            </a:r>
            <a:r>
              <a:rPr lang="en-US" dirty="0" smtClean="0"/>
              <a:t> </a:t>
            </a:r>
            <a:r>
              <a:rPr lang="en-US" dirty="0"/>
              <a:t>P. Mooney, “</a:t>
            </a:r>
            <a:r>
              <a:rPr lang="en-US" dirty="0" err="1"/>
              <a:t>Kaggle</a:t>
            </a:r>
            <a:r>
              <a:rPr lang="en-US" dirty="0"/>
              <a:t> X rays dataset,” 2020, https://www.kaggle. com/</a:t>
            </a:r>
            <a:r>
              <a:rPr lang="en-US" dirty="0" err="1"/>
              <a:t>paultimothymooney</a:t>
            </a:r>
            <a:r>
              <a:rPr lang="en-US" dirty="0"/>
              <a:t>/chest-</a:t>
            </a:r>
            <a:r>
              <a:rPr lang="en-US" dirty="0" err="1"/>
              <a:t>xray</a:t>
            </a:r>
            <a:r>
              <a:rPr lang="en-US" dirty="0"/>
              <a:t>-pneumonia Online.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4943" y="2855934"/>
            <a:ext cx="2749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1696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2194182"/>
            <a:ext cx="3771900" cy="36702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61" y="2194182"/>
            <a:ext cx="4057826" cy="3670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5556" y="339090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7525"/>
            <a:ext cx="12192000" cy="8473"/>
          </a:xfrm>
          <a:prstGeom prst="line">
            <a:avLst/>
          </a:prstGeom>
          <a:ln w="1279525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6800" y="348261"/>
            <a:ext cx="1355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GOAL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194182"/>
            <a:ext cx="3670300" cy="36702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61" y="2194182"/>
            <a:ext cx="4057826" cy="3670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7940" y="1622921"/>
            <a:ext cx="242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COVID-19 </a:t>
            </a:r>
            <a:r>
              <a:rPr lang="en-US" sz="2400" u="sng" dirty="0" smtClean="0"/>
              <a:t>Positive</a:t>
            </a:r>
            <a:endParaRPr lang="en-US" sz="24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641234" y="1606790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Normal Patient</a:t>
            </a:r>
            <a:endParaRPr lang="en-US" sz="2400" u="sng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17525"/>
            <a:ext cx="12192000" cy="8473"/>
          </a:xfrm>
          <a:prstGeom prst="line">
            <a:avLst/>
          </a:prstGeom>
          <a:ln w="1279525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800" y="348261"/>
            <a:ext cx="1355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GOAL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50293" y="6112957"/>
            <a:ext cx="329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Training The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2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9552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/>
              <a:t>Blood Tests are costly</a:t>
            </a:r>
          </a:p>
          <a:p>
            <a:pPr fontAlgn="base"/>
            <a:r>
              <a:rPr lang="en-US" sz="3600" dirty="0"/>
              <a:t>Blood Tests take 4-6 hours time </a:t>
            </a:r>
            <a:r>
              <a:rPr lang="en-US" sz="3600" dirty="0" smtClean="0"/>
              <a:t>per </a:t>
            </a:r>
            <a:r>
              <a:rPr lang="en-US" sz="3600" dirty="0"/>
              <a:t>patient</a:t>
            </a:r>
          </a:p>
          <a:p>
            <a:pPr fontAlgn="base"/>
            <a:r>
              <a:rPr lang="en-US" sz="3600" dirty="0"/>
              <a:t>Unavailability of RT-PCR testing</a:t>
            </a:r>
          </a:p>
          <a:p>
            <a:pPr fontAlgn="base"/>
            <a:r>
              <a:rPr lang="en-US" sz="3600" dirty="0"/>
              <a:t>Can provide vast number of test results in minimum time 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7525"/>
            <a:ext cx="12192000" cy="8473"/>
          </a:xfrm>
          <a:prstGeom prst="line">
            <a:avLst/>
          </a:prstGeom>
          <a:ln w="1279525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348261"/>
            <a:ext cx="2477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Motivation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963" y="2451587"/>
            <a:ext cx="9603275" cy="3450613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/>
              <a:t>Covid-19 detection</a:t>
            </a:r>
          </a:p>
          <a:p>
            <a:pPr fontAlgn="base"/>
            <a:r>
              <a:rPr lang="en-US" sz="3600" dirty="0"/>
              <a:t>Extend of spread can be detected</a:t>
            </a:r>
          </a:p>
          <a:p>
            <a:pPr fontAlgn="base"/>
            <a:r>
              <a:rPr lang="en-US" sz="3600" dirty="0"/>
              <a:t>Diagnosis through medical image processing</a:t>
            </a:r>
          </a:p>
          <a:p>
            <a:pPr fontAlgn="base"/>
            <a:r>
              <a:rPr lang="en-US" sz="3600" dirty="0"/>
              <a:t>Massive potential in healthcare applications</a:t>
            </a:r>
          </a:p>
          <a:p>
            <a:pPr marL="0" indent="0">
              <a:buNone/>
            </a:pP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17525"/>
            <a:ext cx="12192000" cy="8473"/>
          </a:xfrm>
          <a:prstGeom prst="line">
            <a:avLst/>
          </a:prstGeom>
          <a:ln w="1279525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348261"/>
            <a:ext cx="253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Application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963" y="2451587"/>
            <a:ext cx="9603275" cy="3450613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Being a new </a:t>
            </a:r>
            <a:r>
              <a:rPr lang="en-US" sz="3200" dirty="0" smtClean="0"/>
              <a:t>topic</a:t>
            </a:r>
            <a:r>
              <a:rPr lang="en-US" sz="3200" dirty="0"/>
              <a:t>, there is a shortage of datasets.</a:t>
            </a:r>
          </a:p>
          <a:p>
            <a:pPr fontAlgn="base"/>
            <a:r>
              <a:rPr lang="en-US" sz="3200" dirty="0"/>
              <a:t>Medical Datasets are so sensitive that’s why help of professional radiologist needed.</a:t>
            </a:r>
          </a:p>
          <a:p>
            <a:pPr fontAlgn="base"/>
            <a:r>
              <a:rPr lang="en-US" sz="3200" dirty="0"/>
              <a:t>Final result can’t be evaluated until a professional radiologist </a:t>
            </a:r>
            <a:r>
              <a:rPr lang="en-US" sz="3200" dirty="0" smtClean="0"/>
              <a:t>checks </a:t>
            </a:r>
            <a:r>
              <a:rPr lang="en-US" sz="3200" dirty="0"/>
              <a:t>it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17525"/>
            <a:ext cx="12192000" cy="8473"/>
          </a:xfrm>
          <a:prstGeom prst="line">
            <a:avLst/>
          </a:prstGeom>
          <a:ln w="1279525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348261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Challenges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152" y="33382"/>
            <a:ext cx="3820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Literature Survey</a:t>
            </a:r>
            <a:endParaRPr lang="en-US" sz="40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744040"/>
            <a:ext cx="12192000" cy="8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09822"/>
              </p:ext>
            </p:extLst>
          </p:nvPr>
        </p:nvGraphicFramePr>
        <p:xfrm>
          <a:off x="368300" y="1049867"/>
          <a:ext cx="11455400" cy="563093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244220170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373914265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269488185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082688709"/>
                    </a:ext>
                  </a:extLst>
                </a:gridCol>
              </a:tblGrid>
              <a:tr h="810889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 Number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Limitations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667999"/>
                  </a:ext>
                </a:extLst>
              </a:tr>
              <a:tr h="784611">
                <a:tc>
                  <a:txBody>
                    <a:bodyPr/>
                    <a:lstStyle/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overview of deep learning in medical imaging focusing on MRI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ANN,CNN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on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any specific field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538728"/>
                  </a:ext>
                </a:extLst>
              </a:tr>
              <a:tr h="1054155">
                <a:tc>
                  <a:txBody>
                    <a:bodyPr/>
                    <a:lstStyle/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depth-wise separable deep neural network with white balance and CLAHE for detection of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COVIDLite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(DSCNN and CLACHE)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was very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small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225200"/>
                  </a:ext>
                </a:extLst>
              </a:tr>
              <a:tr h="810889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[3]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learning system to screen coronavirus disease and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pneumonia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combination of pre-trained network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ResNet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Location Attention method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cost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24174"/>
                  </a:ext>
                </a:extLst>
              </a:tr>
              <a:tr h="810889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[4]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deep learning algorithm using CT images to screen for corona virus disease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modified Inception network (M-Inception)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Poor accuracy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985027"/>
                  </a:ext>
                </a:extLst>
              </a:tr>
              <a:tr h="810889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[5]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novel stacked CNN for malarial parasite detection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blood smear images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efficiency of the model drops in some cases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36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6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27" y="1396977"/>
            <a:ext cx="1304712" cy="1256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181" y="975429"/>
            <a:ext cx="259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X-ray of COVID-19 patient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8" y="1662667"/>
            <a:ext cx="1675503" cy="1689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86445" y="975428"/>
            <a:ext cx="32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COVID-19 patient’s X-ray dataset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56" y="2752974"/>
            <a:ext cx="1406169" cy="1041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456" y="1396976"/>
            <a:ext cx="1415619" cy="12568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27" y="2752975"/>
            <a:ext cx="1303357" cy="10413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77" y="1507770"/>
            <a:ext cx="2286604" cy="22866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34651" y="836928"/>
            <a:ext cx="301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out more accurate images containing COVID-19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92363" y="855700"/>
            <a:ext cx="3424675" cy="309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8" idx="3"/>
          </p:cNvCxnSpPr>
          <p:nvPr/>
        </p:nvCxnSpPr>
        <p:spPr>
          <a:xfrm>
            <a:off x="2574671" y="2507217"/>
            <a:ext cx="1209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427258" y="2507217"/>
            <a:ext cx="1137619" cy="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63" y="4503663"/>
            <a:ext cx="1020297" cy="8662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86" y="4503663"/>
            <a:ext cx="983814" cy="8662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62" y="5450440"/>
            <a:ext cx="1020297" cy="8938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61" y="5450441"/>
            <a:ext cx="962239" cy="893834"/>
          </a:xfrm>
          <a:prstGeom prst="rect">
            <a:avLst/>
          </a:prstGeom>
        </p:spPr>
      </p:pic>
      <p:sp>
        <p:nvSpPr>
          <p:cNvPr id="31" name="Left Brace 30"/>
          <p:cNvSpPr/>
          <p:nvPr/>
        </p:nvSpPr>
        <p:spPr>
          <a:xfrm>
            <a:off x="1010828" y="4479569"/>
            <a:ext cx="369782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>
            <a:off x="1044830" y="5429874"/>
            <a:ext cx="33578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7601" y="4660768"/>
            <a:ext cx="830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COVID</a:t>
            </a:r>
          </a:p>
          <a:p>
            <a:pPr algn="ctr"/>
            <a:r>
              <a:rPr lang="en-US" sz="1600" dirty="0" smtClean="0"/>
              <a:t>Positive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16" idx="2"/>
          </p:cNvCxnSpPr>
          <p:nvPr/>
        </p:nvCxnSpPr>
        <p:spPr>
          <a:xfrm rot="5400000">
            <a:off x="5955812" y="413233"/>
            <a:ext cx="371226" cy="71335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74671" y="4177942"/>
            <a:ext cx="0" cy="25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1710" y="5717797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Normal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202992" y="4832242"/>
            <a:ext cx="1333566" cy="620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28660" y="4845099"/>
            <a:ext cx="168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</a:t>
            </a:r>
          </a:p>
          <a:p>
            <a:pPr algn="ctr"/>
            <a:r>
              <a:rPr lang="en-US" sz="1600" dirty="0" smtClean="0"/>
              <a:t>augmentation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5853885" y="4808207"/>
            <a:ext cx="1107293" cy="644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962224" y="4832242"/>
            <a:ext cx="90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raining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224506" y="4801371"/>
            <a:ext cx="1110145" cy="628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327146" y="4832242"/>
            <a:ext cx="90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Trained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8677660" y="4745386"/>
            <a:ext cx="1041866" cy="672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626064" y="4793446"/>
            <a:ext cx="114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rediction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78" y="5764393"/>
            <a:ext cx="848234" cy="73149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56" y="5772591"/>
            <a:ext cx="923604" cy="71062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671" y="4038600"/>
            <a:ext cx="1035449" cy="92894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29670" y="5155407"/>
            <a:ext cx="1025863" cy="890982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58" idx="0"/>
            <a:endCxn id="54" idx="2"/>
          </p:cNvCxnSpPr>
          <p:nvPr/>
        </p:nvCxnSpPr>
        <p:spPr>
          <a:xfrm rot="5400000" flipH="1" flipV="1">
            <a:off x="7436009" y="5429022"/>
            <a:ext cx="294018" cy="393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7" idx="0"/>
          </p:cNvCxnSpPr>
          <p:nvPr/>
        </p:nvCxnSpPr>
        <p:spPr>
          <a:xfrm rot="16200000" flipV="1">
            <a:off x="8122165" y="5479362"/>
            <a:ext cx="158936" cy="4111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996067" y="5473657"/>
            <a:ext cx="0" cy="13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55497" y="6426701"/>
            <a:ext cx="2385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X-ray images for testing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856018" y="3739838"/>
            <a:ext cx="891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COVID-19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10965405" y="601539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Normal</a:t>
            </a:r>
            <a:endParaRPr lang="en-US" sz="1600" dirty="0"/>
          </a:p>
        </p:txBody>
      </p:sp>
      <p:cxnSp>
        <p:nvCxnSpPr>
          <p:cNvPr id="87" name="Straight Arrow Connector 86"/>
          <p:cNvCxnSpPr>
            <a:endCxn id="50" idx="1"/>
          </p:cNvCxnSpPr>
          <p:nvPr/>
        </p:nvCxnSpPr>
        <p:spPr>
          <a:xfrm>
            <a:off x="5550582" y="5130481"/>
            <a:ext cx="303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0" idx="3"/>
            <a:endCxn id="53" idx="1"/>
          </p:cNvCxnSpPr>
          <p:nvPr/>
        </p:nvCxnSpPr>
        <p:spPr>
          <a:xfrm flipV="1">
            <a:off x="6961178" y="5115623"/>
            <a:ext cx="263328" cy="1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3" idx="3"/>
            <a:endCxn id="56" idx="1"/>
          </p:cNvCxnSpPr>
          <p:nvPr/>
        </p:nvCxnSpPr>
        <p:spPr>
          <a:xfrm>
            <a:off x="8334651" y="5115623"/>
            <a:ext cx="291413" cy="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56" idx="3"/>
          </p:cNvCxnSpPr>
          <p:nvPr/>
        </p:nvCxnSpPr>
        <p:spPr>
          <a:xfrm flipV="1">
            <a:off x="9771121" y="5115622"/>
            <a:ext cx="291413" cy="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0062534" y="4503073"/>
            <a:ext cx="0" cy="1269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59" idx="1"/>
          </p:cNvCxnSpPr>
          <p:nvPr/>
        </p:nvCxnSpPr>
        <p:spPr>
          <a:xfrm>
            <a:off x="10062534" y="4503073"/>
            <a:ext cx="767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062534" y="5764393"/>
            <a:ext cx="767136" cy="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0" y="378823"/>
            <a:ext cx="12192000" cy="8473"/>
          </a:xfrm>
          <a:prstGeom prst="line">
            <a:avLst/>
          </a:prstGeom>
          <a:ln w="774700">
            <a:solidFill>
              <a:srgbClr val="9C141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10097" y="22448"/>
            <a:ext cx="2212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Workflow</a:t>
            </a:r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>
            <a:off x="3561234" y="4801371"/>
            <a:ext cx="322063" cy="9298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04622" y="5229156"/>
            <a:ext cx="277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670300" y="5737833"/>
            <a:ext cx="212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48512" y="6425404"/>
            <a:ext cx="391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1: System Development Workflow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843</Words>
  <Application>Microsoft Office PowerPoint</Application>
  <PresentationFormat>Widescreen</PresentationFormat>
  <Paragraphs>256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Covid-19 Detection From X-ray Images Using Convolutional 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103</cp:revision>
  <dcterms:created xsi:type="dcterms:W3CDTF">2022-02-08T15:26:42Z</dcterms:created>
  <dcterms:modified xsi:type="dcterms:W3CDTF">2022-04-26T19:28:08Z</dcterms:modified>
</cp:coreProperties>
</file>