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67" r:id="rId2"/>
    <p:sldId id="278" r:id="rId3"/>
    <p:sldId id="279" r:id="rId4"/>
    <p:sldId id="26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174BB6-11D1-F587-3A99-4D9DDE1E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A2021D-692E-6CDE-7B4E-A5F197A7E58B}"/>
              </a:ext>
            </a:extLst>
          </p:cNvPr>
          <p:cNvSpPr txBox="1"/>
          <p:nvPr/>
        </p:nvSpPr>
        <p:spPr>
          <a:xfrm>
            <a:off x="1998082" y="351432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6D32A-5235-B09A-5A9E-38F9F6798AE8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B0E32-B66C-28EA-D060-3F78C9306007}"/>
              </a:ext>
            </a:extLst>
          </p:cNvPr>
          <p:cNvSpPr txBox="1"/>
          <p:nvPr/>
        </p:nvSpPr>
        <p:spPr>
          <a:xfrm>
            <a:off x="368337" y="2276670"/>
            <a:ext cx="11188739" cy="293926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12500" b="1" dirty="0">
                <a:ln/>
                <a:solidFill>
                  <a:schemeClr val="accent3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MATHEMATICS</a:t>
            </a:r>
            <a:r>
              <a:rPr lang="en-IN" sz="8000" b="1" dirty="0">
                <a:ln/>
                <a:solidFill>
                  <a:schemeClr val="accent3"/>
                </a:solidFill>
              </a:rPr>
              <a:t> </a:t>
            </a:r>
          </a:p>
          <a:p>
            <a:pPr algn="r"/>
            <a:r>
              <a:rPr lang="hi-IN" sz="6000" b="1" dirty="0" err="1">
                <a:ln/>
                <a:solidFill>
                  <a:schemeClr val="accent3"/>
                </a:solidFill>
              </a:rPr>
              <a:t>संख्‍याओं</a:t>
            </a:r>
            <a:r>
              <a:rPr lang="hi-IN" sz="6000" b="1" dirty="0">
                <a:ln/>
                <a:solidFill>
                  <a:schemeClr val="accent3"/>
                </a:solidFill>
              </a:rPr>
              <a:t> पर आधारित </a:t>
            </a:r>
            <a:r>
              <a:rPr lang="hi-IN" sz="6000" b="1" dirty="0" err="1">
                <a:ln/>
                <a:solidFill>
                  <a:schemeClr val="accent3"/>
                </a:solidFill>
              </a:rPr>
              <a:t>प्रश्‍न</a:t>
            </a:r>
            <a:endParaRPr lang="hi-IN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92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की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</a:t>
            </a:r>
            <a:r>
              <a:rPr lang="en-US" sz="2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चौथाई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4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तिहाई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30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90</a:t>
            </a:r>
            <a:b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80</a:t>
            </a:r>
            <a:b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150</a:t>
            </a:r>
            <a:b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60</a:t>
            </a:r>
            <a:b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किसी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2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तिहाई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2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चौथाई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2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तिहाई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6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वह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108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144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96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78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8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13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11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288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960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850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895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955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133632"/>
              </a:xfrm>
              <a:prstGeom prst="rect">
                <a:avLst/>
              </a:prstGeom>
              <a:blipFill>
                <a:blip r:embed="rId3"/>
                <a:stretch>
                  <a:fillRect l="-1475" b="-1770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0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47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12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तिहाई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10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70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75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69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85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475952"/>
              </a:xfrm>
              <a:prstGeom prst="rect">
                <a:avLst/>
              </a:prstGeom>
              <a:blipFill>
                <a:blip r:embed="rId3"/>
                <a:stretch>
                  <a:fillRect l="-1475" b="-2281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6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13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19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23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165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166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178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158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blipFill>
                <a:blip r:embed="rId3"/>
                <a:stretch>
                  <a:fillRect l="-1475" b="-241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5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280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4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वह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जिसे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करने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उसमें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180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वृद्धि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जाती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13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15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23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35</a:t>
            </a:r>
          </a:p>
        </p:txBody>
      </p:sp>
    </p:spTree>
    <p:extLst>
      <p:ext uri="{BB962C8B-B14F-4D97-AF65-F5344CB8AC3E}">
        <p14:creationId xmlns:p14="http://schemas.microsoft.com/office/powerpoint/2010/main" val="217386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5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296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देने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75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शेष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बचते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37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देने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शेष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बचेगा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19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31</a:t>
            </a:r>
          </a:p>
        </p:txBody>
      </p:sp>
    </p:spTree>
    <p:extLst>
      <p:ext uri="{BB962C8B-B14F-4D97-AF65-F5344CB8AC3E}">
        <p14:creationId xmlns:p14="http://schemas.microsoft.com/office/powerpoint/2010/main" val="307681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6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114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देने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शेष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बचते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19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देने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शेष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बचेगा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17</a:t>
            </a:r>
          </a:p>
        </p:txBody>
      </p:sp>
    </p:spTree>
    <p:extLst>
      <p:ext uri="{BB962C8B-B14F-4D97-AF65-F5344CB8AC3E}">
        <p14:creationId xmlns:p14="http://schemas.microsoft.com/office/powerpoint/2010/main" val="351390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6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7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क्रमागत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प्राकृत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27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शेष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कितना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होगा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36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35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25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24</a:t>
            </a:r>
          </a:p>
        </p:txBody>
      </p:sp>
    </p:spTree>
    <p:extLst>
      <p:ext uri="{BB962C8B-B14F-4D97-AF65-F5344CB8AC3E}">
        <p14:creationId xmlns:p14="http://schemas.microsoft.com/office/powerpoint/2010/main" val="288165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6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8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पाँच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क्रमबद्ध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विषम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235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बीच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वाली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विषम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47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51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57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61</a:t>
            </a:r>
          </a:p>
        </p:txBody>
      </p:sp>
    </p:spTree>
    <p:extLst>
      <p:ext uri="{BB962C8B-B14F-4D97-AF65-F5344CB8AC3E}">
        <p14:creationId xmlns:p14="http://schemas.microsoft.com/office/powerpoint/2010/main" val="299443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174BB6-11D1-F587-3A99-4D9DDE1E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A2021D-692E-6CDE-7B4E-A5F197A7E58B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6D32A-5235-B09A-5A9E-38F9F6798AE8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FE06D0-0B24-F49D-110E-D80C43114A2F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030825" cy="351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4013" lvl="0" indent="-354013" algn="just">
                  <a:buAutoNum type="arabicPeriod"/>
                </a:pP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किसी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00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यदि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198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हो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,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तो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वह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है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?</a:t>
                </a:r>
              </a:p>
              <a:p>
                <a:pPr marL="354013" lvl="0" indent="-354013" algn="just"/>
                <a:r>
                  <a:rPr lang="en-GB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	</a:t>
                </a:r>
                <a:endParaRPr lang="en-US" sz="3000" dirty="0">
                  <a:latin typeface="Kokila" panose="020B0604020202020204" pitchFamily="34" charset="0"/>
                  <a:cs typeface="Kokila" panose="020B0604020202020204" pitchFamily="34" charset="0"/>
                </a:endParaRPr>
              </a:p>
              <a:p>
                <a:pPr marL="354013" lvl="0" indent="-354013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1055</a:t>
                </a:r>
              </a:p>
              <a:p>
                <a:pPr marL="354013" lvl="0" indent="-354013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1145</a:t>
                </a:r>
              </a:p>
              <a:p>
                <a:pPr marL="354013" lvl="0" indent="-354013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1155</a:t>
                </a:r>
              </a:p>
              <a:p>
                <a:pPr marL="354013" lvl="0" indent="-354013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1255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FE06D0-0B24-F49D-110E-D80C4311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030825" cy="3518143"/>
              </a:xfrm>
              <a:prstGeom prst="rect">
                <a:avLst/>
              </a:prstGeom>
              <a:blipFill>
                <a:blip r:embed="rId3"/>
                <a:stretch>
                  <a:fillRect l="-3328" r="-3480" b="-433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86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19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𝐴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𝐵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𝐶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निरन्तर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पाँच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विषम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146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मूल्य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75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81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71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79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blipFill>
                <a:blip r:embed="rId3"/>
                <a:stretch>
                  <a:fillRect l="-1340" b="-2117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77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marR="0" lvl="0" indent="-447675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20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𝑎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𝑏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𝑐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𝑒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निरन्तर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पाँच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162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सभी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400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380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420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निर्धारित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सकता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blipFill>
                <a:blip r:embed="rId3"/>
                <a:stretch>
                  <a:fillRect l="-1340" r="-268" b="-2117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0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marR="0" lvl="0" indent="-44767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1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क्रमागत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पाँच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270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पाँचवीं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कितना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108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107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110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निर्धारित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मकता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6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2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यदि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क्रमागत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प्राकृत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110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सबसे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छोटी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प्राकृत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5</a:t>
            </a:r>
          </a:p>
        </p:txBody>
      </p:sp>
    </p:spTree>
    <p:extLst>
      <p:ext uri="{BB962C8B-B14F-4D97-AF65-F5344CB8AC3E}">
        <p14:creationId xmlns:p14="http://schemas.microsoft.com/office/powerpoint/2010/main" val="47061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23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hi-IN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पू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र्ण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गुणनफल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37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वर्गमूल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होगा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8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7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Kokila" panose="020B0604020202020204" pitchFamily="34" charset="0"/>
                      </a:rPr>
                      <m:t>.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6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4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blipFill>
                <a:blip r:embed="rId3"/>
                <a:stretch>
                  <a:fillRect l="-1475" b="-1670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27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4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गुणनफल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1092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42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अधिक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बड़ी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48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44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52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54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9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2822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25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क्रमागत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प्राकृत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वर्गों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61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4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6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6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7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2822119"/>
              </a:xfrm>
              <a:prstGeom prst="rect">
                <a:avLst/>
              </a:prstGeom>
              <a:blipFill>
                <a:blip r:embed="rId3"/>
                <a:stretch>
                  <a:fillRect l="-1475" b="-3024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285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110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26"/>
                  <a:tabLst>
                    <a:tab pos="457200" algn="l"/>
                  </a:tabLst>
                </a:pP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चार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क्रमिक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समसंख्याओं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60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वर्गों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2423</a:t>
                </a:r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2323</a:t>
                </a:r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2424</a:t>
                </a:r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920</a:t>
                </a:r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𝑒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2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110741"/>
              </a:xfrm>
              <a:prstGeom prst="rect">
                <a:avLst/>
              </a:prstGeom>
              <a:blipFill>
                <a:blip r:embed="rId3"/>
                <a:stretch>
                  <a:fillRect l="-1877" r="-804" b="-2226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4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7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चार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क्रमिक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समसंख्याओं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156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कितना</a:t>
            </a:r>
            <a:r>
              <a:rPr lang="en-US" sz="2000" dirty="0"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होगा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6104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9156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7812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23716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67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8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उत्तरोत्तर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गुणनफल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9506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दोनों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छोटी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96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97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98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99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0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174BB6-11D1-F587-3A99-4D9DDE1E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A2021D-692E-6CDE-7B4E-A5F197A7E58B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6D32A-5235-B09A-5A9E-38F9F6798AE8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FE06D0-0B24-F49D-110E-D80C43114A2F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295634" cy="397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lvl="0" indent="-514350" algn="just"/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2. 	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एक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तथा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उस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दोनों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अन्तर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50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है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.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कितनी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है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?</a:t>
                </a:r>
              </a:p>
              <a:p>
                <a:pPr marL="514350" lvl="0" indent="-514350" algn="just"/>
                <a:r>
                  <a:rPr lang="en-GB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	</a:t>
                </a:r>
                <a:endParaRPr lang="en-US" sz="3000" dirty="0">
                  <a:latin typeface="Kokila" panose="020B0604020202020204" pitchFamily="34" charset="0"/>
                  <a:cs typeface="Kokila" panose="020B0604020202020204" pitchFamily="34" charset="0"/>
                </a:endParaRP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75</a:t>
                </a: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100</a:t>
                </a: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125</a:t>
                </a: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इनमें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से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कोई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नहीं</a:t>
                </a:r>
                <a:endParaRPr lang="en-US" sz="3000" dirty="0">
                  <a:latin typeface="Kokila" panose="020B0604020202020204" pitchFamily="34" charset="0"/>
                  <a:cs typeface="Kokil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FE06D0-0B24-F49D-110E-D80C4311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295634" cy="3979807"/>
              </a:xfrm>
              <a:prstGeom prst="rect">
                <a:avLst/>
              </a:prstGeom>
              <a:blipFill>
                <a:blip r:embed="rId3"/>
                <a:stretch>
                  <a:fillRect l="-3409" r="-3267" b="-3675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071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9"/>
              <a:tabLst>
                <a:tab pos="457200" algn="l"/>
              </a:tabLst>
            </a:pP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सतत्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समसंख्याओं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गुणनफल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6888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दोनों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बड़ी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2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78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82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86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90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5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0"/>
              <a:tabLst>
                <a:tab pos="457200" algn="l"/>
              </a:tabLst>
            </a:pP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धनपूर्णांकों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33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पूर्णांक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: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5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8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6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9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7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4</a:t>
            </a:r>
            <a:b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55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50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31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वर्ग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दुगुना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कौन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4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अथवा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7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अथवा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3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अथवा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अथवा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4</m:t>
                    </m:r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505144"/>
              </a:xfrm>
              <a:prstGeom prst="rect">
                <a:avLst/>
              </a:prstGeom>
              <a:blipFill>
                <a:blip r:embed="rId3"/>
                <a:stretch>
                  <a:fillRect l="-1475" b="-1624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20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6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32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गुणनफल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320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40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42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44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48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67946"/>
              </a:xfrm>
              <a:prstGeom prst="rect">
                <a:avLst/>
              </a:prstGeom>
              <a:blipFill>
                <a:blip r:embed="rId3"/>
                <a:stretch>
                  <a:fillRect l="-1475" r="-134" b="-2239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28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33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7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प्रत्येक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6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9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: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9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21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15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6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14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7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15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blipFill>
                <a:blip r:embed="rId3"/>
                <a:stretch>
                  <a:fillRect l="-1475" r="-268" b="-241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28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369407" y="1597441"/>
                <a:ext cx="4751058" cy="4093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34"/>
                  <a:tabLst>
                    <a:tab pos="457200" algn="l"/>
                  </a:tabLst>
                </a:pP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तीसरी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क्रमशः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12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25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पहली</a:t>
                </a:r>
                <a:r>
                  <a:rPr lang="en-US" sz="2200" dirty="0"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दूसरी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कितने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प्रतिशत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बराबर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?</a:t>
                </a:r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90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87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⋅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25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2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12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⋅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endParaRPr lang="en-US" sz="22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07" y="1597441"/>
                <a:ext cx="4751058" cy="4093365"/>
              </a:xfrm>
              <a:prstGeom prst="rect">
                <a:avLst/>
              </a:prstGeom>
              <a:blipFill>
                <a:blip r:embed="rId3"/>
                <a:stretch>
                  <a:fillRect l="-1797" b="-208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19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30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35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क्रमशः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40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पहली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दूसरी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प्रतिशत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85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79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92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63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306885"/>
              </a:xfrm>
              <a:prstGeom prst="rect">
                <a:avLst/>
              </a:prstGeom>
              <a:blipFill>
                <a:blip r:embed="rId3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92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6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36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37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दूसरी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पहली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प्रतिशत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15%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67946"/>
              </a:xfrm>
              <a:prstGeom prst="rect">
                <a:avLst/>
              </a:prstGeom>
              <a:blipFill>
                <a:blip r:embed="rId3"/>
                <a:stretch>
                  <a:fillRect l="-1475" b="-2239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636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37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4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गुणनफल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1944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सबसे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बड़ी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6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12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18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blipFill>
                <a:blip r:embed="rId3"/>
                <a:stretch>
                  <a:fillRect l="-1475" r="-1072" b="-241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87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8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39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बड़ी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कितनी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9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12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13</a:t>
            </a:r>
          </a:p>
        </p:txBody>
      </p:sp>
    </p:spTree>
    <p:extLst>
      <p:ext uri="{BB962C8B-B14F-4D97-AF65-F5344CB8AC3E}">
        <p14:creationId xmlns:p14="http://schemas.microsoft.com/office/powerpoint/2010/main" val="54280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295634" cy="443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4013" lvl="0" indent="-354013" algn="just"/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3.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एक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उस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के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दो-तिहाई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से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10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अधिक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है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.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संख्या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कितनी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है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?</a:t>
                </a:r>
              </a:p>
              <a:p>
                <a:pPr marL="354013" lvl="0" indent="-354013" algn="just"/>
                <a:r>
                  <a:rPr lang="en-GB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	</a:t>
                </a:r>
                <a:endParaRPr lang="en-US" sz="3000" dirty="0">
                  <a:latin typeface="Kokila" panose="020B0604020202020204" pitchFamily="34" charset="0"/>
                  <a:cs typeface="Kokila" panose="020B0604020202020204" pitchFamily="34" charset="0"/>
                </a:endParaRP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70</a:t>
                </a: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75</a:t>
                </a: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69</a:t>
                </a: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85</a:t>
                </a:r>
              </a:p>
              <a:p>
                <a:pPr marL="514350" lvl="0" indent="-514350" algn="just">
                  <a:buAutoNum type="alphaLcParenBoth"/>
                </a:pP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इनमें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से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कोई</a:t>
                </a:r>
                <a:r>
                  <a:rPr lang="en-US" sz="3000" dirty="0">
                    <a:latin typeface="Kokila" panose="020B0604020202020204" pitchFamily="34" charset="0"/>
                    <a:cs typeface="Kokila" panose="020B0604020202020204" pitchFamily="34" charset="0"/>
                  </a:rPr>
                  <a:t> </a:t>
                </a:r>
                <a:r>
                  <a:rPr lang="en-US" sz="3000" dirty="0" err="1">
                    <a:latin typeface="Kokila" panose="020B0604020202020204" pitchFamily="34" charset="0"/>
                    <a:cs typeface="Kokila" panose="020B0604020202020204" pitchFamily="34" charset="0"/>
                  </a:rPr>
                  <a:t>नहीं</a:t>
                </a:r>
                <a:endParaRPr lang="en-US" sz="3000" dirty="0">
                  <a:latin typeface="Kokila" panose="020B0604020202020204" pitchFamily="34" charset="0"/>
                  <a:cs typeface="Kokil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295634" cy="4439549"/>
              </a:xfrm>
              <a:prstGeom prst="rect">
                <a:avLst/>
              </a:prstGeom>
              <a:blipFill>
                <a:blip r:embed="rId3"/>
                <a:stretch>
                  <a:fillRect l="-3409" r="-3267" b="-3297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665748" cy="326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9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113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गुणनफल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होगा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48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54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56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50</a:t>
            </a:r>
          </a:p>
        </p:txBody>
      </p:sp>
    </p:spTree>
    <p:extLst>
      <p:ext uri="{BB962C8B-B14F-4D97-AF65-F5344CB8AC3E}">
        <p14:creationId xmlns:p14="http://schemas.microsoft.com/office/powerpoint/2010/main" val="2739003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280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0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गुणनफल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कितना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104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114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315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325</a:t>
            </a:r>
          </a:p>
        </p:txBody>
      </p:sp>
    </p:spTree>
    <p:extLst>
      <p:ext uri="{BB962C8B-B14F-4D97-AF65-F5344CB8AC3E}">
        <p14:creationId xmlns:p14="http://schemas.microsoft.com/office/powerpoint/2010/main" val="56258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1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3341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891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संख्यायें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: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46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46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36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12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6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2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34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650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छोटी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11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13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15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16</a:t>
            </a:r>
          </a:p>
        </p:txBody>
      </p:sp>
    </p:spTree>
    <p:extLst>
      <p:ext uri="{BB962C8B-B14F-4D97-AF65-F5344CB8AC3E}">
        <p14:creationId xmlns:p14="http://schemas.microsoft.com/office/powerpoint/2010/main" val="2841190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66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43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ऐसी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कौन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जिनका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बड़ी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छोटी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भाग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भागफल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5 </a:t>
                </a:r>
                <a:r>
                  <a:rPr lang="hi-IN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12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7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16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11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15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664786"/>
              </a:xfrm>
              <a:prstGeom prst="rect">
                <a:avLst/>
              </a:prstGeom>
              <a:blipFill>
                <a:blip r:embed="rId3"/>
                <a:stretch>
                  <a:fillRect l="-1475" r="-1340" b="-666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526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665748" cy="419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44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पहली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दूसरी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8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9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जबकि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दूसरी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पहली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गुणनफल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2400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दूसरी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45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40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30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55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665748" cy="4191276"/>
              </a:xfrm>
              <a:prstGeom prst="rect">
                <a:avLst/>
              </a:prstGeom>
              <a:blipFill>
                <a:blip r:embed="rId3"/>
                <a:stretch>
                  <a:fillRect l="-1438" b="-145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646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5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दुगुनी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आधी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यदि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hi-IN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ओं</a:t>
            </a:r>
            <a:r>
              <a:rPr lang="hi-IN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औसत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56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कितना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होगा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? 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12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20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24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48</a:t>
            </a:r>
          </a:p>
        </p:txBody>
      </p:sp>
    </p:spTree>
    <p:extLst>
      <p:ext uri="{BB962C8B-B14F-4D97-AF65-F5344CB8AC3E}">
        <p14:creationId xmlns:p14="http://schemas.microsoft.com/office/powerpoint/2010/main" val="1592422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482246" cy="420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46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तीन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102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प्रथम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द्वितीय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द्वितीय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एव्ं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तृतीय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द्वितीय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कौन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30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48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58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482246" cy="4207114"/>
              </a:xfrm>
              <a:prstGeom prst="rect">
                <a:avLst/>
              </a:prstGeom>
              <a:blipFill>
                <a:blip r:embed="rId3"/>
                <a:stretch>
                  <a:fillRect l="-1497" r="-1088" b="-1739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701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665748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7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45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55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तिगुने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90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20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25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30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35</a:t>
            </a:r>
          </a:p>
        </p:txBody>
      </p:sp>
    </p:spTree>
    <p:extLst>
      <p:ext uri="{BB962C8B-B14F-4D97-AF65-F5344CB8AC3E}">
        <p14:creationId xmlns:p14="http://schemas.microsoft.com/office/powerpoint/2010/main" val="3406315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665748" cy="380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8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184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यदि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तिहाई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सातवें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8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अधिक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छोटी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64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72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76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84</a:t>
            </a:r>
          </a:p>
        </p:txBody>
      </p:sp>
    </p:spTree>
    <p:extLst>
      <p:ext uri="{BB962C8B-B14F-4D97-AF65-F5344CB8AC3E}">
        <p14:creationId xmlns:p14="http://schemas.microsoft.com/office/powerpoint/2010/main" val="77933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295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0" indent="-354013" algn="just"/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4.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एक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संख्या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के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चौथे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व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पाँचवें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भागों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का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योग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उसके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तीसरे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भाग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से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28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बड़ा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है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.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वह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संख्या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क्या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3000" dirty="0" err="1">
                <a:latin typeface="Kokila" panose="020B0604020202020204" pitchFamily="34" charset="0"/>
                <a:cs typeface="Kokila" panose="020B0604020202020204" pitchFamily="34" charset="0"/>
              </a:rPr>
              <a:t>है</a:t>
            </a: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 ?</a:t>
            </a:r>
          </a:p>
          <a:p>
            <a:pPr marL="354013" lvl="0" indent="-354013" algn="just"/>
            <a:r>
              <a:rPr lang="en-GB" sz="3000" dirty="0">
                <a:latin typeface="Kokila" panose="020B0604020202020204" pitchFamily="34" charset="0"/>
                <a:cs typeface="Kokila" panose="020B0604020202020204" pitchFamily="34" charset="0"/>
              </a:rPr>
              <a:t>	</a:t>
            </a:r>
            <a:endParaRPr lang="en-US" sz="3000" dirty="0">
              <a:latin typeface="Kokila" panose="020B0604020202020204" pitchFamily="34" charset="0"/>
              <a:cs typeface="Kokila" panose="020B0604020202020204" pitchFamily="34" charset="0"/>
            </a:endParaRPr>
          </a:p>
          <a:p>
            <a:pPr marL="514350" lvl="0" indent="-514350" algn="just">
              <a:buAutoNum type="alphaLcParenBoth"/>
            </a:pP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120</a:t>
            </a:r>
          </a:p>
          <a:p>
            <a:pPr marL="514350" lvl="0" indent="-514350" algn="just">
              <a:buAutoNum type="alphaLcParenBoth"/>
            </a:pP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160</a:t>
            </a:r>
          </a:p>
          <a:p>
            <a:pPr marL="514350" lvl="0" indent="-514350" algn="just">
              <a:buAutoNum type="alphaLcParenBoth"/>
            </a:pP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220</a:t>
            </a:r>
          </a:p>
          <a:p>
            <a:pPr marL="514350" lvl="0" indent="-514350" algn="just">
              <a:buAutoNum type="alphaLcParenBoth"/>
            </a:pPr>
            <a:r>
              <a:rPr lang="en-US" sz="3000" dirty="0">
                <a:latin typeface="Kokila" panose="020B0604020202020204" pitchFamily="34" charset="0"/>
                <a:cs typeface="Kokila" panose="020B0604020202020204" pitchFamily="34" charset="0"/>
              </a:rPr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72785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2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9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1365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बड़ी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छोटी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देने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hi-IN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शे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षफल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प्राप्त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होता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दोनों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छोटी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240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270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295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360</a:t>
            </a:r>
          </a:p>
        </p:txBody>
      </p:sp>
    </p:spTree>
    <p:extLst>
      <p:ext uri="{BB962C8B-B14F-4D97-AF65-F5344CB8AC3E}">
        <p14:creationId xmlns:p14="http://schemas.microsoft.com/office/powerpoint/2010/main" val="906541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0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लघुत्तम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समापवर्त्य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300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छोटी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कौन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30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50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60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75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83784"/>
              </a:xfrm>
              <a:prstGeom prst="rect">
                <a:avLst/>
              </a:prstGeom>
              <a:blipFill>
                <a:blip r:embed="rId3"/>
                <a:stretch>
                  <a:fillRect l="-1475" r="-1206" b="-1670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51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280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1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कौन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जिसमें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27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कमी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87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120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110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135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58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2806281"/>
              </a:xfrm>
              <a:prstGeom prst="rect">
                <a:avLst/>
              </a:prstGeom>
              <a:blipFill>
                <a:blip r:embed="rId3"/>
                <a:stretch>
                  <a:fillRect l="-1475" r="-670" b="-2826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280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2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37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वृद्धि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33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27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25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24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22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2806281"/>
              </a:xfrm>
              <a:prstGeom prst="rect">
                <a:avLst/>
              </a:prstGeom>
              <a:blipFill>
                <a:blip r:embed="rId3"/>
                <a:stretch>
                  <a:fillRect l="-1475" b="-2826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18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280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3"/>
              <a:tabLst>
                <a:tab pos="457200" algn="l"/>
              </a:tabLst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तीन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क्रमागत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गुणजों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90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सबसे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बड़ी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27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30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33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66</a:t>
            </a:r>
          </a:p>
        </p:txBody>
      </p:sp>
    </p:spTree>
    <p:extLst>
      <p:ext uri="{BB962C8B-B14F-4D97-AF65-F5344CB8AC3E}">
        <p14:creationId xmlns:p14="http://schemas.microsoft.com/office/powerpoint/2010/main" val="3191316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25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marR="0" lvl="0" indent="-447675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4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प्रत्येक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जाये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 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16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36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81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256597"/>
              </a:xfrm>
              <a:prstGeom prst="rect">
                <a:avLst/>
              </a:prstGeom>
              <a:blipFill>
                <a:blip r:embed="rId3"/>
                <a:stretch>
                  <a:fillRect r="-804" b="-2247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62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962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5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गुणनफल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भागफल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बड़ी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962239"/>
              </a:xfrm>
              <a:prstGeom prst="rect">
                <a:avLst/>
              </a:prstGeom>
              <a:blipFill>
                <a:blip r:embed="rId3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163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426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6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व्युत्क्रमों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46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व्युत्क्रमों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संख्यायें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निम्न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कौन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3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29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21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426981"/>
              </a:xfrm>
              <a:prstGeom prst="rect">
                <a:avLst/>
              </a:prstGeom>
              <a:blipFill>
                <a:blip r:embed="rId3"/>
                <a:stretch>
                  <a:fillRect l="-1475" r="-1206" b="-41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91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665748" cy="403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marR="0" lvl="0" indent="-447675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7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गुणनफल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: 11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18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व्युत्क्रमों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होगा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665748" cy="4035528"/>
              </a:xfrm>
              <a:prstGeom prst="rect">
                <a:avLst/>
              </a:prstGeom>
              <a:blipFill>
                <a:blip r:embed="rId3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69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665748" cy="404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8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गुणनफल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क्रमशः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और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संख्याओं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व्युत्क्रमों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योगफल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होगा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35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665748" cy="4046813"/>
              </a:xfrm>
              <a:prstGeom prst="rect">
                <a:avLst/>
              </a:prstGeom>
              <a:blipFill>
                <a:blip r:embed="rId3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388940" cy="3582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"/>
                  <a:tabLst>
                    <a:tab pos="457200" algn="l"/>
                  </a:tabLs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60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36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वह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कौन</a:t>
                </a:r>
                <a:r>
                  <a:rPr lang="en-US" sz="24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सी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100</a:t>
                </a:r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80</a:t>
                </a:r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75</a:t>
                </a:r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90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388940" cy="3582006"/>
              </a:xfrm>
              <a:prstGeom prst="rect">
                <a:avLst/>
              </a:prstGeom>
              <a:blipFill>
                <a:blip r:embed="rId3"/>
                <a:stretch>
                  <a:fillRect l="-2222" r="-139" b="-2891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529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59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hi-IN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वृद्धि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निर्धारित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सकती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529060"/>
              </a:xfrm>
              <a:prstGeom prst="rect">
                <a:avLst/>
              </a:prstGeom>
              <a:blipFill>
                <a:blip r:embed="rId3"/>
                <a:stretch>
                  <a:fillRect l="-1475" b="-1615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805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665748" cy="471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60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वृद्धि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कमी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मान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प्रारम्भिक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19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48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48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665748" cy="4710841"/>
              </a:xfrm>
              <a:prstGeom prst="rect">
                <a:avLst/>
              </a:prstGeom>
              <a:blipFill>
                <a:blip r:embed="rId3"/>
                <a:stretch>
                  <a:fillRect l="-1438" r="-915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171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902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61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घटा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ज्ञात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सकता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902561"/>
              </a:xfrm>
              <a:prstGeom prst="rect">
                <a:avLst/>
              </a:prstGeom>
              <a:blipFill>
                <a:blip r:embed="rId3"/>
                <a:stretch>
                  <a:fillRect l="-1475" b="-1368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4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52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62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प्रत्येक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17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निर्धारित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सकती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521302"/>
              </a:xfrm>
              <a:prstGeom prst="rect">
                <a:avLst/>
              </a:prstGeom>
              <a:blipFill>
                <a:blip r:embed="rId3"/>
                <a:stretch>
                  <a:fillRect l="-1475" b="-148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03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6624735" y="1597441"/>
                <a:ext cx="5449077" cy="357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63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घटाने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जाती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किन्तु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6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गुणा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जाती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	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			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35" y="1597441"/>
                <a:ext cx="5449077" cy="3579763"/>
              </a:xfrm>
              <a:prstGeom prst="rect">
                <a:avLst/>
              </a:prstGeom>
              <a:blipFill>
                <a:blip r:embed="rId3"/>
                <a:stretch>
                  <a:fillRect l="-1230" r="-559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788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665748" cy="340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64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घटा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जाती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665748" cy="3409651"/>
              </a:xfrm>
              <a:prstGeom prst="rect">
                <a:avLst/>
              </a:prstGeom>
              <a:blipFill>
                <a:blip r:embed="rId3"/>
                <a:stretch>
                  <a:fillRect l="-1438" r="-523" b="-2504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710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58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65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प्रत्येक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प्रत्येक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घटाने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	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581045"/>
              </a:xfrm>
              <a:prstGeom prst="rect">
                <a:avLst/>
              </a:prstGeom>
              <a:blipFill>
                <a:blip r:embed="rId3"/>
                <a:stretch>
                  <a:fillRect l="-1475" b="-170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022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6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ऐसी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संख्यायें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दुगुने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तिगुने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तिगुने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दुगुने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39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छोटी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 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9			(b) 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7			(d) 3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624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7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संख्यायें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ऐसी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बार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बार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जोड़ने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100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प्राप्त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होता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पहली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बार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दूसरी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बार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जोड़ने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120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प्राप्त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होता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बड़ी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32		(b) 12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14		(d) 35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58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8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द्विअंकीय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परस्पर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बदलने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प्राप्त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मूल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63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कम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यदि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मूल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29		(b) 92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74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निर्धारित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सकता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3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295634" cy="509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marR="0" lvl="0" indent="-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6"/>
                  <a:tabLst>
                    <a:tab pos="457200" algn="l"/>
                  </a:tabLst>
                </a:pP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740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35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34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इस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?</a:t>
                </a:r>
              </a:p>
              <a:p>
                <a:pPr marL="457200" marR="0" lvl="0" indent="-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AutoNum type="alphaLcParenBoth"/>
                  <a:tabLst>
                    <a:tab pos="457200" algn="l"/>
                  </a:tabLst>
                </a:pP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45</a:t>
                </a:r>
              </a:p>
              <a:p>
                <a:pPr marL="457200" marR="0" lvl="0" indent="-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AutoNum type="alphaLcParenBoth"/>
                  <a:tabLst>
                    <a:tab pos="457200" algn="l"/>
                  </a:tabLst>
                </a:pP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90</a:t>
                </a:r>
              </a:p>
              <a:p>
                <a:pPr marL="457200" marR="0" lvl="0" indent="-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AutoNum type="alphaLcParenBoth"/>
                  <a:tabLst>
                    <a:tab pos="457200" algn="l"/>
                  </a:tabLst>
                </a:pP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180</a:t>
                </a:r>
              </a:p>
              <a:p>
                <a:pPr marL="457200" marR="0" lvl="0" indent="-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AutoNum type="alphaLcParenBoth"/>
                  <a:tabLst>
                    <a:tab pos="457200" algn="l"/>
                  </a:tabLst>
                </a:pP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120</a:t>
                </a:r>
              </a:p>
              <a:p>
                <a:pPr marL="447675" marR="0" lvl="0" indent="-447675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4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295634" cy="5093767"/>
              </a:xfrm>
              <a:prstGeom prst="rect">
                <a:avLst/>
              </a:prstGeom>
              <a:blipFill>
                <a:blip r:embed="rId3"/>
                <a:stretch>
                  <a:fillRect l="-2273" r="-2131" b="-1914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041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9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द्विअंकीय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परस्पर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बदलने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प्राप्त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मूल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18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अधिक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मूल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64		(b) 46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42		(d) 24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670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70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द्विअंकीय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अंकों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स्थान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परस्पर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बदलने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27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: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अनुपात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36		(b) 63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48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निर्धारित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सकता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blipFill>
                <a:blip r:embed="rId3"/>
                <a:stretch>
                  <a:fillRect l="-1475" r="-1340" b="-2117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278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71"/>
                  <a:tabLst>
                    <a:tab pos="457200" algn="l"/>
                  </a:tabLs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द्विअंकीय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धनात्मक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इकाई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दहाई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वर्ग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बराबर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इसके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अंकों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परस्पर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बदलने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54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40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15</m:t>
                    </m:r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(b) 39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37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(d) 24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745449"/>
              </a:xfrm>
              <a:prstGeom prst="rect">
                <a:avLst/>
              </a:prstGeom>
              <a:blipFill>
                <a:blip r:embed="rId3"/>
                <a:stretch>
                  <a:fillRect l="-1475" b="-2117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750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72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2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अपने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तिगुनी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इस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45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जोड़ने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इसके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पलट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जाते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</a:t>
            </a:r>
            <a:r>
              <a:rPr lang="hi-IN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ह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23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27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32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72</a:t>
            </a:r>
          </a:p>
        </p:txBody>
      </p:sp>
    </p:spTree>
    <p:extLst>
      <p:ext uri="{BB962C8B-B14F-4D97-AF65-F5344CB8AC3E}">
        <p14:creationId xmlns:p14="http://schemas.microsoft.com/office/powerpoint/2010/main" val="1147830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58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73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क्रमश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: 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7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दोनों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परस्पर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पलट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भिन्नों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योग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: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587136"/>
              </a:xfrm>
              <a:prstGeom prst="rect">
                <a:avLst/>
              </a:prstGeom>
              <a:blipFill>
                <a:blip r:embed="rId3"/>
                <a:stretch>
                  <a:fillRect l="-1475" r="-402" b="-850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9384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87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74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दुगुना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प्रत्येक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3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जोड़ने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परिणामी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13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		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12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hi-IN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872535"/>
              </a:xfrm>
              <a:prstGeom prst="rect">
                <a:avLst/>
              </a:prstGeom>
              <a:blipFill>
                <a:blip r:embed="rId3"/>
                <a:stretch>
                  <a:fillRect l="-1475" b="-2047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31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573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75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परीक्षा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छात्र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ज्ञात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करना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त्रुटिवश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ज्ञात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इससे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उत्तर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सही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उत्तर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150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था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वह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140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70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210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280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573688"/>
              </a:xfrm>
              <a:prstGeom prst="rect">
                <a:avLst/>
              </a:prstGeom>
              <a:blipFill>
                <a:blip r:embed="rId3"/>
                <a:stretch>
                  <a:fillRect l="-1475" b="-133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9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465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6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विद्यार्थी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12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करने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कहा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त्रुटिवश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उसने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उस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दिया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इस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प्रकार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उसका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उत्तर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सही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उत्तर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63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अधिक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जिस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करना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वह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कौन</a:t>
            </a:r>
            <a:r>
              <a:rPr lang="en-US" sz="20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7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9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12</a:t>
            </a:r>
          </a:p>
        </p:txBody>
      </p:sp>
    </p:spTree>
    <p:extLst>
      <p:ext uri="{BB962C8B-B14F-4D97-AF65-F5344CB8AC3E}">
        <p14:creationId xmlns:p14="http://schemas.microsoft.com/office/powerpoint/2010/main" val="11270456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28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7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hi-IN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द्विगुण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18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घन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यह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: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54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108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432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395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6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8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यदि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क्रमागत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धनपूर्णांकों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2761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मध्य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होगी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249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250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251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252</a:t>
            </a:r>
          </a:p>
        </p:txBody>
      </p:sp>
    </p:spTree>
    <p:extLst>
      <p:ext uri="{BB962C8B-B14F-4D97-AF65-F5344CB8AC3E}">
        <p14:creationId xmlns:p14="http://schemas.microsoft.com/office/powerpoint/2010/main" val="277847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75552" cy="447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7"/>
                  <a:tabLst>
                    <a:tab pos="457200" algn="l"/>
                  </a:tabLs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55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उसी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25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अन्तर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11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10</m:t>
                    </m:r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75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कितना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हैं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27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75</m:t>
                    </m:r>
                  </m:oMath>
                </a14:m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37</a:t>
                </a:r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21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⋅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25</m:t>
                    </m:r>
                  </m:oMath>
                </a14:m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45</a:t>
                </a:r>
                <a:b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24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24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75552" cy="4476097"/>
              </a:xfrm>
              <a:prstGeom prst="rect">
                <a:avLst/>
              </a:prstGeom>
              <a:blipFill>
                <a:blip r:embed="rId3"/>
                <a:stretch>
                  <a:fillRect l="-2133" r="-3600" b="-2452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706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280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9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4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देने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भागफल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कम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जाता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वह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40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32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28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24</a:t>
            </a:r>
          </a:p>
        </p:txBody>
      </p:sp>
    </p:spTree>
    <p:extLst>
      <p:ext uri="{BB962C8B-B14F-4D97-AF65-F5344CB8AC3E}">
        <p14:creationId xmlns:p14="http://schemas.microsoft.com/office/powerpoint/2010/main" val="14428166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32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80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संख्याओं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गुणनफल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120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वर्गो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योग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होगा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: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289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(b) 324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240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(d)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78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469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81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2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कम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करने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मान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जाता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4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अधिक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den>
                    </m:f>
                  </m:oMath>
                </a14:m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4698337"/>
              </a:xfrm>
              <a:prstGeom prst="rect">
                <a:avLst/>
              </a:prstGeom>
              <a:blipFill>
                <a:blip r:embed="rId3"/>
                <a:stretch>
                  <a:fillRect l="-1475" r="-1206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73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547560" cy="346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82"/>
                  <a:tabLst>
                    <a:tab pos="457200" algn="l"/>
                  </a:tabLst>
                </a:pP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किसी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चौथाई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2000" dirty="0" err="1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-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तिहाई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भाग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15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उस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संख्या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वाँ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भाग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होगा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35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36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45</a:t>
                </a:r>
                <a:b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54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547560" cy="3462038"/>
              </a:xfrm>
              <a:prstGeom prst="rect">
                <a:avLst/>
              </a:prstGeom>
              <a:blipFill>
                <a:blip r:embed="rId3"/>
                <a:stretch>
                  <a:fillRect l="-1475" r="-1340" b="-2113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588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16F9-A6A4-8872-D74B-A4BDDA7AF54E}"/>
              </a:ext>
            </a:extLst>
          </p:cNvPr>
          <p:cNvSpPr txBox="1"/>
          <p:nvPr/>
        </p:nvSpPr>
        <p:spPr>
          <a:xfrm>
            <a:off x="7526252" y="1597441"/>
            <a:ext cx="4547560" cy="420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83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यदि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किसी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एक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परस्पर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पलट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दिये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जायें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तथा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इस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प्रकार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प्राप्त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आधा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किया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जाये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परिणामी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मूल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14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कम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यदि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मूल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अंकों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अन्तर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2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तो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मूल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संख्या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क्या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है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?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(a) 46		(b) 64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(c) 68		(d) 86</a:t>
            </a:r>
            <a:b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(e)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इनमें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से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कोई</a:t>
            </a: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नहीं</a:t>
            </a: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8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78520-1E95-7997-396B-9BF52BE9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376557"/>
            <a:ext cx="1508891" cy="1181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053E2-12B1-E010-262C-58E6BEC8E214}"/>
              </a:ext>
            </a:extLst>
          </p:cNvPr>
          <p:cNvSpPr txBox="1"/>
          <p:nvPr/>
        </p:nvSpPr>
        <p:spPr>
          <a:xfrm>
            <a:off x="2034074" y="357430"/>
            <a:ext cx="533533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न्‍यू</a:t>
            </a:r>
            <a:r>
              <a:rPr lang="hi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 आकार </a:t>
            </a:r>
            <a:r>
              <a:rPr lang="hi-IN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kila" panose="020B0604020202020204" pitchFamily="34" charset="0"/>
                <a:cs typeface="Kokila" panose="020B0604020202020204" pitchFamily="34" charset="0"/>
              </a:rPr>
              <a:t>एकेडमी</a:t>
            </a:r>
            <a:endParaRPr lang="hi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9CAA4-0E13-E431-E4CC-E98ACF29A86A}"/>
              </a:ext>
            </a:extLst>
          </p:cNvPr>
          <p:cNvSpPr txBox="1"/>
          <p:nvPr/>
        </p:nvSpPr>
        <p:spPr>
          <a:xfrm>
            <a:off x="7526252" y="376557"/>
            <a:ext cx="403082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PRADEEP MISHRA</a:t>
            </a:r>
            <a:endParaRPr lang="hi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/>
              <p:nvPr/>
            </p:nvSpPr>
            <p:spPr>
              <a:xfrm>
                <a:off x="7526252" y="1597441"/>
                <a:ext cx="4295634" cy="467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8"/>
                  <a:tabLst>
                    <a:tab pos="457200" algn="l"/>
                  </a:tabLst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यदि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एक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के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अंश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150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की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वृद्धि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दें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तथा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हर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में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350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%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की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वृद्धि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कर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दें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तो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परिणामी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51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प्राप्त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होता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मूल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भिन्न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क्या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है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?</a:t>
                </a:r>
                <a:b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17</m:t>
                        </m:r>
                      </m:den>
                    </m:f>
                  </m:oMath>
                </a14:m>
                <a:b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15</m:t>
                        </m:r>
                      </m:den>
                    </m:f>
                  </m:oMath>
                </a14:m>
                <a:b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17</m:t>
                        </m:r>
                      </m:den>
                    </m:f>
                  </m:oMath>
                </a14:m>
                <a:b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15</m:t>
                        </m:r>
                      </m:den>
                    </m:f>
                  </m:oMath>
                </a14:m>
                <a:b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</a:b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(e)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इनमें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से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कोई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नहीं</a:t>
                </a:r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D716F9-A6A4-8872-D74B-A4BDDA7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52" y="1597441"/>
                <a:ext cx="4295634" cy="4675254"/>
              </a:xfrm>
              <a:prstGeom prst="rect">
                <a:avLst/>
              </a:prstGeom>
              <a:blipFill>
                <a:blip r:embed="rId3"/>
                <a:stretch>
                  <a:fillRect l="-1278" r="-1136" b="-1304"/>
                </a:stretch>
              </a:blipFill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31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180</TotalTime>
  <Words>4678</Words>
  <Application>Microsoft Office PowerPoint</Application>
  <PresentationFormat>Widescreen</PresentationFormat>
  <Paragraphs>280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Cambria Math</vt:lpstr>
      <vt:lpstr>Corbel</vt:lpstr>
      <vt:lpstr>Georgia</vt:lpstr>
      <vt:lpstr>Kokila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Yashpal singh</dc:creator>
  <cp:lastModifiedBy>Yashpal singh</cp:lastModifiedBy>
  <cp:revision>73</cp:revision>
  <dcterms:created xsi:type="dcterms:W3CDTF">2022-07-25T07:20:34Z</dcterms:created>
  <dcterms:modified xsi:type="dcterms:W3CDTF">2022-07-26T08:27:28Z</dcterms:modified>
</cp:coreProperties>
</file>