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372" autoAdjust="0"/>
  </p:normalViewPr>
  <p:slideViewPr>
    <p:cSldViewPr snapToGrid="0">
      <p:cViewPr varScale="1">
        <p:scale>
          <a:sx n="65" d="100"/>
          <a:sy n="65" d="100"/>
        </p:scale>
        <p:origin x="87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38129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38903-3AA4-4754-A6F6-B6DAEECED89D}" type="datetimeFigureOut">
              <a:rPr lang="en-US" smtClean="0"/>
              <a:t>01-Mar-21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93031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37992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DFF38903-3AA4-4754-A6F6-B6DAEECED89D}" type="datetimeFigureOut">
              <a:rPr lang="en-US" smtClean="0"/>
              <a:t>01-Mar-21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091232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90246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177694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419921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F38903-3AA4-4754-A6F6-B6DAEECED89D}" type="datetimeFigureOut">
              <a:rPr lang="en-US" smtClean="0"/>
              <a:t>01-Mar-21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94377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F38903-3AA4-4754-A6F6-B6DAEECED89D}" type="datetimeFigureOut">
              <a:rPr lang="en-US" smtClean="0"/>
              <a:t>01-Mar-21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326116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38903-3AA4-4754-A6F6-B6DAEECED89D}" type="datetimeFigureOut">
              <a:rPr lang="en-US" smtClean="0"/>
              <a:t>01-Mar-21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15872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F38903-3AA4-4754-A6F6-B6DAEECED89D}" type="datetimeFigureOut">
              <a:rPr lang="en-US" smtClean="0"/>
              <a:t>01-Mar-21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318917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38903-3AA4-4754-A6F6-B6DAEECED89D}" type="datetimeFigureOut">
              <a:rPr lang="en-US" smtClean="0"/>
              <a:t>01-Mar-21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24325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38903-3AA4-4754-A6F6-B6DAEECED89D}" type="datetimeFigureOut">
              <a:rPr lang="en-US" smtClean="0"/>
              <a:t>01-Mar-21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055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FF38903-3AA4-4754-A6F6-B6DAEECED89D}" type="datetimeFigureOut">
              <a:rPr lang="en-US" smtClean="0"/>
              <a:t>01-Mar-21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CD338D6-615C-4352-B4AC-7DB059631A0E}" type="slidenum">
              <a:rPr lang="en-US" smtClean="0"/>
              <a:t>‹#›</a:t>
            </a:fld>
            <a:endParaRPr lang="en-US"/>
          </a:p>
        </p:txBody>
      </p:sp>
    </p:spTree>
    <p:extLst>
      <p:ext uri="{BB962C8B-B14F-4D97-AF65-F5344CB8AC3E}">
        <p14:creationId xmlns:p14="http://schemas.microsoft.com/office/powerpoint/2010/main" val="297130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FF38903-3AA4-4754-A6F6-B6DAEECED89D}" type="datetimeFigureOut">
              <a:rPr lang="en-US" smtClean="0"/>
              <a:t>01-Mar-21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CD338D6-615C-4352-B4AC-7DB059631A0E}" type="slidenum">
              <a:rPr lang="en-US" smtClean="0"/>
              <a:t>‹#›</a:t>
            </a:fld>
            <a:endParaRPr lang="en-US"/>
          </a:p>
        </p:txBody>
      </p:sp>
    </p:spTree>
    <p:extLst>
      <p:ext uri="{BB962C8B-B14F-4D97-AF65-F5344CB8AC3E}">
        <p14:creationId xmlns:p14="http://schemas.microsoft.com/office/powerpoint/2010/main" val="274703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and Statistics</a:t>
            </a:r>
            <a:endParaRPr lang="en-US" dirty="0"/>
          </a:p>
        </p:txBody>
      </p:sp>
      <p:sp>
        <p:nvSpPr>
          <p:cNvPr id="3" name="Subtitle 2"/>
          <p:cNvSpPr>
            <a:spLocks noGrp="1"/>
          </p:cNvSpPr>
          <p:nvPr>
            <p:ph type="subTitle" idx="1"/>
          </p:nvPr>
        </p:nvSpPr>
        <p:spPr>
          <a:xfrm>
            <a:off x="810001" y="5280847"/>
            <a:ext cx="10572000" cy="1252688"/>
          </a:xfrm>
        </p:spPr>
        <p:txBody>
          <a:bodyPr>
            <a:normAutofit/>
          </a:bodyPr>
          <a:lstStyle/>
          <a:p>
            <a:r>
              <a:rPr lang="en-US" dirty="0" smtClean="0"/>
              <a:t>Prepared by Syed Mohammad </a:t>
            </a:r>
            <a:r>
              <a:rPr lang="en-US" dirty="0" smtClean="0"/>
              <a:t>Hassan</a:t>
            </a:r>
          </a:p>
          <a:p>
            <a:r>
              <a:rPr lang="en-US" dirty="0" smtClean="0"/>
              <a:t>Student Data Science and Artificial Intelligence Batch-II</a:t>
            </a:r>
          </a:p>
          <a:p>
            <a:r>
              <a:rPr lang="en-US" dirty="0" err="1" smtClean="0"/>
              <a:t>Saylani</a:t>
            </a:r>
            <a:r>
              <a:rPr lang="en-US" dirty="0" smtClean="0"/>
              <a:t> Mass I.T Training Program</a:t>
            </a:r>
            <a:endParaRPr lang="en-US" dirty="0"/>
          </a:p>
        </p:txBody>
      </p:sp>
    </p:spTree>
    <p:extLst>
      <p:ext uri="{BB962C8B-B14F-4D97-AF65-F5344CB8AC3E}">
        <p14:creationId xmlns:p14="http://schemas.microsoft.com/office/powerpoint/2010/main" val="2302476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Statistics</a:t>
            </a:r>
            <a:endParaRPr lang="en-US" dirty="0"/>
          </a:p>
        </p:txBody>
      </p:sp>
      <p:sp>
        <p:nvSpPr>
          <p:cNvPr id="3" name="Content Placeholder 2"/>
          <p:cNvSpPr>
            <a:spLocks noGrp="1"/>
          </p:cNvSpPr>
          <p:nvPr>
            <p:ph idx="1"/>
          </p:nvPr>
        </p:nvSpPr>
        <p:spPr>
          <a:xfrm>
            <a:off x="818712" y="2222287"/>
            <a:ext cx="10554574" cy="4232301"/>
          </a:xfrm>
        </p:spPr>
        <p:txBody>
          <a:bodyPr>
            <a:normAutofit lnSpcReduction="10000"/>
          </a:bodyPr>
          <a:lstStyle/>
          <a:p>
            <a:r>
              <a:rPr lang="en-US" dirty="0" smtClean="0"/>
              <a:t>Measure of Central Tendency:</a:t>
            </a:r>
          </a:p>
          <a:p>
            <a:pPr lvl="2"/>
            <a:r>
              <a:rPr lang="en-US" dirty="0"/>
              <a:t>A measure of central tendency is a single value that attempts to describe a set of data by identifying the central position within that set of data. As such, measures of central tendency are sometimes called measures of central location. They are also classed as summary statistics</a:t>
            </a:r>
            <a:r>
              <a:rPr lang="en-US" dirty="0" smtClean="0"/>
              <a:t>.</a:t>
            </a:r>
            <a:endParaRPr lang="en-US" dirty="0"/>
          </a:p>
          <a:p>
            <a:pPr lvl="2"/>
            <a:r>
              <a:rPr lang="en-US" dirty="0"/>
              <a:t>The mean, median and mode are all valid measures of central tendency, but under different conditions, some measures of central tendency become more appropriate to use than others</a:t>
            </a:r>
            <a:r>
              <a:rPr lang="en-US" dirty="0" smtClean="0"/>
              <a:t>.</a:t>
            </a:r>
          </a:p>
          <a:p>
            <a:pPr lvl="1"/>
            <a:r>
              <a:rPr lang="en-US" dirty="0" smtClean="0"/>
              <a:t>Mean:</a:t>
            </a:r>
          </a:p>
          <a:p>
            <a:pPr lvl="2"/>
            <a:r>
              <a:rPr lang="en-US" dirty="0"/>
              <a:t>The mean (or average) is the most popular and well known measure of central tendency</a:t>
            </a:r>
            <a:r>
              <a:rPr lang="en-US" dirty="0" smtClean="0"/>
              <a:t>.</a:t>
            </a:r>
          </a:p>
          <a:p>
            <a:pPr lvl="2"/>
            <a:r>
              <a:rPr lang="en-US" dirty="0"/>
              <a:t>The mean is equal to the sum of all the values in the data set divided by the number of values in the data set</a:t>
            </a:r>
            <a:r>
              <a:rPr lang="en-US" dirty="0" smtClean="0"/>
              <a:t>.</a:t>
            </a:r>
          </a:p>
          <a:p>
            <a:pPr lvl="2"/>
            <a:r>
              <a:rPr lang="en-US" dirty="0" smtClean="0"/>
              <a:t>Sample Mean is Denoted by x-bar and Population Mean is denoted by Mu</a:t>
            </a:r>
          </a:p>
          <a:p>
            <a:pPr lvl="2"/>
            <a:r>
              <a:rPr lang="en-US" dirty="0" smtClean="0"/>
              <a:t>Example: Average Age of Students in a class.</a:t>
            </a:r>
          </a:p>
          <a:p>
            <a:pPr lvl="2"/>
            <a:r>
              <a:rPr lang="en-US" dirty="0" smtClean="0"/>
              <a:t>Example2: Average Runs in an over in cricket match.</a:t>
            </a:r>
          </a:p>
          <a:p>
            <a:pPr lvl="2"/>
            <a:r>
              <a:rPr lang="en-US" dirty="0" smtClean="0"/>
              <a:t>Example3: Average Marks of Students in a test.</a:t>
            </a:r>
          </a:p>
          <a:p>
            <a:pPr lvl="2"/>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047" y="4731259"/>
            <a:ext cx="2698958" cy="1942313"/>
          </a:xfrm>
          <a:prstGeom prst="rect">
            <a:avLst/>
          </a:prstGeom>
        </p:spPr>
      </p:pic>
    </p:spTree>
    <p:extLst>
      <p:ext uri="{BB962C8B-B14F-4D97-AF65-F5344CB8AC3E}">
        <p14:creationId xmlns:p14="http://schemas.microsoft.com/office/powerpoint/2010/main" val="2475617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Statistics</a:t>
            </a:r>
            <a:endParaRPr lang="en-US" dirty="0"/>
          </a:p>
        </p:txBody>
      </p:sp>
      <p:sp>
        <p:nvSpPr>
          <p:cNvPr id="3" name="Content Placeholder 2"/>
          <p:cNvSpPr>
            <a:spLocks noGrp="1"/>
          </p:cNvSpPr>
          <p:nvPr>
            <p:ph idx="1"/>
          </p:nvPr>
        </p:nvSpPr>
        <p:spPr>
          <a:xfrm>
            <a:off x="818712" y="2222287"/>
            <a:ext cx="10554574" cy="4232301"/>
          </a:xfrm>
        </p:spPr>
        <p:txBody>
          <a:bodyPr>
            <a:normAutofit/>
          </a:bodyPr>
          <a:lstStyle/>
          <a:p>
            <a:r>
              <a:rPr lang="en-US" dirty="0" smtClean="0"/>
              <a:t>Measure of Central Tendency:</a:t>
            </a:r>
          </a:p>
          <a:p>
            <a:pPr lvl="1"/>
            <a:r>
              <a:rPr lang="en-US" dirty="0" smtClean="0"/>
              <a:t>Median:</a:t>
            </a:r>
          </a:p>
          <a:p>
            <a:pPr lvl="2"/>
            <a:r>
              <a:rPr lang="en-US" dirty="0"/>
              <a:t>One important measure is the </a:t>
            </a:r>
            <a:r>
              <a:rPr lang="en-US" b="1" dirty="0"/>
              <a:t>sample median</a:t>
            </a:r>
            <a:r>
              <a:rPr lang="en-US" dirty="0"/>
              <a:t>. The purpose </a:t>
            </a:r>
            <a:r>
              <a:rPr lang="en-US" dirty="0" smtClean="0"/>
              <a:t>of the </a:t>
            </a:r>
            <a:r>
              <a:rPr lang="en-US" dirty="0"/>
              <a:t>sample median is to reflect the central tendency of the sample in such a </a:t>
            </a:r>
            <a:r>
              <a:rPr lang="en-US" dirty="0" smtClean="0"/>
              <a:t>way that </a:t>
            </a:r>
            <a:r>
              <a:rPr lang="en-US" dirty="0"/>
              <a:t>it is uninfluenced by extreme values or outliers</a:t>
            </a:r>
            <a:r>
              <a:rPr lang="en-US" dirty="0" smtClean="0"/>
              <a:t>.</a:t>
            </a:r>
          </a:p>
          <a:p>
            <a:pPr lvl="2"/>
            <a:r>
              <a:rPr lang="en-US" dirty="0"/>
              <a:t>The median is the middle score for a set of data that has been arranged </a:t>
            </a:r>
            <a:r>
              <a:rPr lang="en-US" dirty="0" smtClean="0"/>
              <a:t>in ascending order.</a:t>
            </a:r>
          </a:p>
          <a:p>
            <a:pPr lvl="2"/>
            <a:endParaRPr lang="en-US" dirty="0"/>
          </a:p>
          <a:p>
            <a:pPr lvl="2"/>
            <a:endParaRPr lang="en-US" dirty="0" smtClean="0"/>
          </a:p>
          <a:p>
            <a:pPr lvl="2"/>
            <a:endParaRPr lang="en-US" dirty="0"/>
          </a:p>
          <a:p>
            <a:pPr lvl="2"/>
            <a:r>
              <a:rPr lang="en-US" dirty="0" smtClean="0"/>
              <a:t>Example: In a class of matric students mostly students are aged around 15,16 years but there are two students aged around 20 years who are outliers because of them Mean would not be able to depict the actual center point for which we use median to find the center point of the ages of matric students.</a:t>
            </a:r>
          </a:p>
          <a:p>
            <a:pPr lvl="2"/>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147" y="4172708"/>
            <a:ext cx="4237706" cy="842816"/>
          </a:xfrm>
          <a:prstGeom prst="rect">
            <a:avLst/>
          </a:prstGeom>
        </p:spPr>
      </p:pic>
    </p:spTree>
    <p:extLst>
      <p:ext uri="{BB962C8B-B14F-4D97-AF65-F5344CB8AC3E}">
        <p14:creationId xmlns:p14="http://schemas.microsoft.com/office/powerpoint/2010/main" val="283272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Statistics</a:t>
            </a:r>
            <a:endParaRPr lang="en-US" dirty="0"/>
          </a:p>
        </p:txBody>
      </p:sp>
      <p:sp>
        <p:nvSpPr>
          <p:cNvPr id="3" name="Content Placeholder 2"/>
          <p:cNvSpPr>
            <a:spLocks noGrp="1"/>
          </p:cNvSpPr>
          <p:nvPr>
            <p:ph idx="1"/>
          </p:nvPr>
        </p:nvSpPr>
        <p:spPr>
          <a:xfrm>
            <a:off x="818712" y="2222287"/>
            <a:ext cx="10554574" cy="4232301"/>
          </a:xfrm>
        </p:spPr>
        <p:txBody>
          <a:bodyPr>
            <a:normAutofit/>
          </a:bodyPr>
          <a:lstStyle/>
          <a:p>
            <a:r>
              <a:rPr lang="en-US" dirty="0" smtClean="0"/>
              <a:t>Measure of Central Tendency:</a:t>
            </a:r>
          </a:p>
          <a:p>
            <a:pPr lvl="1"/>
            <a:r>
              <a:rPr lang="en-US" dirty="0" smtClean="0"/>
              <a:t>Mode:</a:t>
            </a:r>
          </a:p>
          <a:p>
            <a:pPr lvl="2"/>
            <a:r>
              <a:rPr lang="en-US" dirty="0"/>
              <a:t>The mode is the most frequent </a:t>
            </a:r>
            <a:r>
              <a:rPr lang="en-US" dirty="0" smtClean="0"/>
              <a:t>tally </a:t>
            </a:r>
            <a:r>
              <a:rPr lang="en-US" dirty="0"/>
              <a:t>in our data set</a:t>
            </a:r>
            <a:r>
              <a:rPr lang="en-US" dirty="0" smtClean="0"/>
              <a:t>.</a:t>
            </a:r>
          </a:p>
          <a:p>
            <a:pPr lvl="2"/>
            <a:r>
              <a:rPr lang="en-US" dirty="0" smtClean="0"/>
              <a:t>In simple words most repeated data point in our data set.</a:t>
            </a:r>
          </a:p>
          <a:p>
            <a:pPr lvl="2"/>
            <a:r>
              <a:rPr lang="en-US" dirty="0" smtClean="0"/>
              <a:t>Example1: Number of Shirts sold in different collar sizes, Helps in</a:t>
            </a:r>
          </a:p>
          <a:p>
            <a:pPr marL="914400" lvl="2" indent="0">
              <a:buNone/>
            </a:pPr>
            <a:r>
              <a:rPr lang="en-US" dirty="0"/>
              <a:t>	</a:t>
            </a:r>
            <a:r>
              <a:rPr lang="en-US" dirty="0" smtClean="0"/>
              <a:t>restocking with the most sold collar size</a:t>
            </a:r>
          </a:p>
          <a:p>
            <a:pPr lvl="2"/>
            <a:r>
              <a:rPr lang="en-US" dirty="0" smtClean="0"/>
              <a:t>Example2: Number of Air conditioners sold in summer season, Helps in</a:t>
            </a:r>
          </a:p>
          <a:p>
            <a:pPr marL="914400" lvl="2" indent="0">
              <a:buNone/>
            </a:pPr>
            <a:r>
              <a:rPr lang="en-US" dirty="0"/>
              <a:t>	</a:t>
            </a:r>
            <a:r>
              <a:rPr lang="en-US" dirty="0" smtClean="0"/>
              <a:t>restocking the air conditioner.</a:t>
            </a:r>
          </a:p>
          <a:p>
            <a:pPr lvl="2"/>
            <a:r>
              <a:rPr lang="en-US" dirty="0" smtClean="0"/>
              <a:t>Example3: Number of customers from different areas, Helps marketing</a:t>
            </a:r>
          </a:p>
          <a:p>
            <a:pPr marL="914400" lvl="2" indent="0">
              <a:buNone/>
            </a:pPr>
            <a:r>
              <a:rPr lang="en-US" dirty="0"/>
              <a:t>	</a:t>
            </a:r>
            <a:r>
              <a:rPr lang="en-US" dirty="0" smtClean="0"/>
              <a:t>teams to target the areas where customer number is 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309" y="2623757"/>
            <a:ext cx="3589706" cy="3556772"/>
          </a:xfrm>
          <a:prstGeom prst="rect">
            <a:avLst/>
          </a:prstGeom>
        </p:spPr>
      </p:pic>
    </p:spTree>
    <p:extLst>
      <p:ext uri="{BB962C8B-B14F-4D97-AF65-F5344CB8AC3E}">
        <p14:creationId xmlns:p14="http://schemas.microsoft.com/office/powerpoint/2010/main" val="325023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p:sp>
        <p:nvSpPr>
          <p:cNvPr id="3" name="Content Placeholder 2"/>
          <p:cNvSpPr>
            <a:spLocks noGrp="1"/>
          </p:cNvSpPr>
          <p:nvPr>
            <p:ph idx="1"/>
          </p:nvPr>
        </p:nvSpPr>
        <p:spPr>
          <a:xfrm>
            <a:off x="818712" y="2222287"/>
            <a:ext cx="10554574" cy="4232301"/>
          </a:xfrm>
        </p:spPr>
        <p:txBody>
          <a:bodyPr>
            <a:normAutofit lnSpcReduction="10000"/>
          </a:bodyPr>
          <a:lstStyle/>
          <a:p>
            <a:r>
              <a:rPr lang="en-US" dirty="0" smtClean="0"/>
              <a:t>What is Probability?</a:t>
            </a:r>
            <a:endParaRPr lang="en-US" dirty="0"/>
          </a:p>
          <a:p>
            <a:pPr lvl="2"/>
            <a:r>
              <a:rPr lang="en-US" dirty="0" smtClean="0"/>
              <a:t>Probability is the branch of mathematics that deals with that how likely an event is to occur.</a:t>
            </a:r>
          </a:p>
          <a:p>
            <a:pPr lvl="2"/>
            <a:r>
              <a:rPr lang="en-US" dirty="0" smtClean="0"/>
              <a:t>In simple words chances of an event to occur. Whether something will happen or not.</a:t>
            </a:r>
            <a:endParaRPr lang="en-US" dirty="0"/>
          </a:p>
          <a:p>
            <a:r>
              <a:rPr lang="en-US" dirty="0" smtClean="0"/>
              <a:t>Rules and Conventions:</a:t>
            </a:r>
          </a:p>
          <a:p>
            <a:pPr lvl="2"/>
            <a:r>
              <a:rPr lang="en-US" dirty="0" smtClean="0"/>
              <a:t>Probability of an event can range from 0 to 1.</a:t>
            </a:r>
          </a:p>
          <a:p>
            <a:pPr lvl="2"/>
            <a:r>
              <a:rPr lang="en-US" dirty="0" smtClean="0"/>
              <a:t>Sum of probabilities of all Sample points in a Sample space is equal to 1.</a:t>
            </a:r>
          </a:p>
          <a:p>
            <a:pPr lvl="2"/>
            <a:r>
              <a:rPr lang="en-US" dirty="0" smtClean="0"/>
              <a:t>Probability of event A is P(A).</a:t>
            </a:r>
          </a:p>
          <a:p>
            <a:r>
              <a:rPr lang="en-US" dirty="0" smtClean="0"/>
              <a:t>Interpretations of P(A):</a:t>
            </a:r>
          </a:p>
          <a:p>
            <a:pPr lvl="2"/>
            <a:r>
              <a:rPr lang="en-US" dirty="0" smtClean="0"/>
              <a:t>If P(A) = 0, Event A will definitely not occur.</a:t>
            </a:r>
          </a:p>
          <a:p>
            <a:pPr lvl="2"/>
            <a:r>
              <a:rPr lang="en-US" dirty="0" smtClean="0"/>
              <a:t>If P(A) is close to Zero, There are low chances that the Event A will occur.</a:t>
            </a:r>
          </a:p>
          <a:p>
            <a:pPr lvl="2"/>
            <a:r>
              <a:rPr lang="en-US" dirty="0" smtClean="0"/>
              <a:t>If P(A) = 0.5, Chances are 50,50 that the Event A will occur.</a:t>
            </a:r>
          </a:p>
          <a:p>
            <a:pPr lvl="2"/>
            <a:r>
              <a:rPr lang="en-US" dirty="0" smtClean="0"/>
              <a:t>If P(A) is close to 1, There are high chances that the Event A will occur.</a:t>
            </a:r>
          </a:p>
          <a:p>
            <a:pPr lvl="2"/>
            <a:r>
              <a:rPr lang="en-US" dirty="0" smtClean="0"/>
              <a:t>If P(A) = 1, Event A will definitely occur. </a:t>
            </a:r>
          </a:p>
        </p:txBody>
      </p:sp>
    </p:spTree>
    <p:extLst>
      <p:ext uri="{BB962C8B-B14F-4D97-AF65-F5344CB8AC3E}">
        <p14:creationId xmlns:p14="http://schemas.microsoft.com/office/powerpoint/2010/main" val="243479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8712" y="2222287"/>
                <a:ext cx="10554574" cy="4232301"/>
              </a:xfrm>
            </p:spPr>
            <p:txBody>
              <a:bodyPr>
                <a:normAutofit/>
              </a:bodyPr>
              <a:lstStyle/>
              <a:p>
                <a:r>
                  <a:rPr lang="en-US" dirty="0" smtClean="0"/>
                  <a:t>How to Calculate the Probability?</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 </m:t>
                    </m:r>
                    <m:r>
                      <a:rPr lang="en-US" i="1" smtClean="0">
                        <a:latin typeface="Cambria Math" panose="02040503050406030204" pitchFamily="18" charset="0"/>
                      </a:rPr>
                      <m:t>=</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𝑓𝑎𝑣𝑜𝑢𝑟𝑎𝑏𝑙𝑒</m:t>
                        </m:r>
                        <m:r>
                          <a:rPr lang="en-US" b="0" i="1" smtClean="0">
                            <a:latin typeface="Cambria Math" panose="02040503050406030204" pitchFamily="18" charset="0"/>
                          </a:rPr>
                          <m:t> </m:t>
                        </m:r>
                        <m:r>
                          <a:rPr lang="en-US" b="0" i="1" smtClean="0">
                            <a:latin typeface="Cambria Math" panose="02040503050406030204" pitchFamily="18" charset="0"/>
                          </a:rPr>
                          <m:t>𝑂𝑢𝑡𝑐𝑜𝑚𝑒𝑠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𝑜𝑢𝑡𝑐𝑜𝑚𝑒𝑠</m:t>
                        </m:r>
                      </m:den>
                    </m:f>
                  </m:oMath>
                </a14:m>
                <a:endParaRPr lang="en-US" dirty="0" smtClean="0"/>
              </a:p>
              <a:p>
                <a:pPr lvl="2"/>
                <a:r>
                  <a:rPr lang="en-US" dirty="0" smtClean="0"/>
                  <a:t>Example: Tossing a coin:</a:t>
                </a:r>
              </a:p>
              <a:p>
                <a:pPr lvl="2"/>
                <a:r>
                  <a:rPr lang="en-US" dirty="0" smtClean="0"/>
                  <a:t>There are two possible outcomes, Heads or Tails, so the probability of Heads would be:</a:t>
                </a:r>
                <a:endParaRPr lang="en-US" dirty="0"/>
              </a:p>
              <a:p>
                <a:pPr marL="914400" lvl="2" indent="0">
                  <a:buNone/>
                </a:pPr>
                <a:r>
                  <a:rPr lang="en-US" dirty="0" smtClean="0"/>
                  <a:t>	P(Heads) = 1/2  = 0.5 and Probability of Tails would be P(Tales) = 1- P(Heads)</a:t>
                </a:r>
              </a:p>
              <a:p>
                <a:pPr lvl="2"/>
                <a:r>
                  <a:rPr lang="en-US" dirty="0" smtClean="0"/>
                  <a:t>Example 2: Rolling a dice and getting a number greater than 4:</a:t>
                </a:r>
              </a:p>
              <a:p>
                <a:pPr lvl="2"/>
                <a:r>
                  <a:rPr lang="en-US" dirty="0" smtClean="0"/>
                  <a:t>There are 2 possible outcomes {5, 6} and total 6 possible outcomes are {1, 2, 3, 4, 5, 6}</a:t>
                </a:r>
              </a:p>
              <a:p>
                <a:pPr lvl="2"/>
                <a:r>
                  <a:rPr lang="en-US" dirty="0" smtClean="0"/>
                  <a:t>So the probability of P(Dice&gt;4) = 2/6 = 0.33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8712" y="2222287"/>
                <a:ext cx="10554574" cy="4232301"/>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66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8712" y="2222287"/>
                <a:ext cx="10554574" cy="4232301"/>
              </a:xfrm>
            </p:spPr>
            <p:txBody>
              <a:bodyPr>
                <a:normAutofit/>
              </a:bodyPr>
              <a:lstStyle/>
              <a:p>
                <a:r>
                  <a:rPr lang="en-US" dirty="0" smtClean="0"/>
                  <a:t>Sample Space:</a:t>
                </a:r>
              </a:p>
              <a:p>
                <a:pPr lvl="2"/>
                <a:r>
                  <a:rPr lang="en-US" dirty="0" smtClean="0"/>
                  <a:t>The set of all possible outcomes of a statistical experiment is called the </a:t>
                </a:r>
                <a:r>
                  <a:rPr lang="en-US" b="1" dirty="0" smtClean="0"/>
                  <a:t>Sample Space</a:t>
                </a:r>
                <a:r>
                  <a:rPr lang="en-US" dirty="0" smtClean="0"/>
                  <a:t>. It is represented by the symbol “</a:t>
                </a:r>
                <a:r>
                  <a:rPr lang="en-US" b="1" dirty="0" smtClean="0"/>
                  <a:t>S</a:t>
                </a:r>
                <a:r>
                  <a:rPr lang="en-US" dirty="0" smtClean="0"/>
                  <a:t>”.</a:t>
                </a:r>
              </a:p>
              <a:p>
                <a:pPr lvl="1"/>
                <a:r>
                  <a:rPr lang="en-US" dirty="0" smtClean="0"/>
                  <a:t>Example: Experiment of rolling a Dice</a:t>
                </a:r>
              </a:p>
              <a:p>
                <a:pPr lvl="2"/>
                <a:r>
                  <a:rPr lang="en-US" dirty="0" smtClean="0"/>
                  <a:t>Sample Space of rolling a Dice would be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 2, 3, 4, 5, 6}</m:t>
                    </m:r>
                  </m:oMath>
                </a14:m>
                <a:r>
                  <a:rPr lang="en-US" dirty="0" smtClean="0"/>
                  <a:t> </a:t>
                </a:r>
              </a:p>
              <a:p>
                <a:r>
                  <a:rPr lang="en-US" dirty="0" smtClean="0"/>
                  <a:t>Sample Point:</a:t>
                </a:r>
              </a:p>
              <a:p>
                <a:pPr lvl="2"/>
                <a:r>
                  <a:rPr lang="en-US" dirty="0" smtClean="0"/>
                  <a:t>It is one of the possible results from the Sample space</a:t>
                </a:r>
              </a:p>
              <a:p>
                <a:pPr lvl="1"/>
                <a:r>
                  <a:rPr lang="en-US" dirty="0" smtClean="0"/>
                  <a:t>Example: rolling a dice</a:t>
                </a:r>
              </a:p>
              <a:p>
                <a:pPr lvl="2"/>
                <a:r>
                  <a:rPr lang="en-US" dirty="0" smtClean="0"/>
                  <a:t>While rolling a dice the result would be one of the outcomes already specified in the Sample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8712" y="2222287"/>
                <a:ext cx="10554574" cy="4232301"/>
              </a:xfrm>
              <a:blipFill rotWithShape="0">
                <a:blip r:embed="rId2"/>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7483" y="3916130"/>
            <a:ext cx="2068686" cy="1170100"/>
          </a:xfrm>
          <a:prstGeom prst="rect">
            <a:avLst/>
          </a:prstGeom>
        </p:spPr>
      </p:pic>
    </p:spTree>
    <p:extLst>
      <p:ext uri="{BB962C8B-B14F-4D97-AF65-F5344CB8AC3E}">
        <p14:creationId xmlns:p14="http://schemas.microsoft.com/office/powerpoint/2010/main" val="286319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8712" y="2222287"/>
                <a:ext cx="10554574" cy="4232301"/>
              </a:xfrm>
            </p:spPr>
            <p:txBody>
              <a:bodyPr>
                <a:normAutofit/>
              </a:bodyPr>
              <a:lstStyle/>
              <a:p>
                <a:r>
                  <a:rPr lang="en-US" dirty="0" smtClean="0"/>
                  <a:t>Events:</a:t>
                </a:r>
              </a:p>
              <a:p>
                <a:pPr lvl="2"/>
                <a:r>
                  <a:rPr lang="en-US" dirty="0" smtClean="0"/>
                  <a:t>Event is a subset of Sample Space.</a:t>
                </a:r>
              </a:p>
              <a:p>
                <a:pPr lvl="1"/>
                <a:r>
                  <a:rPr lang="en-US" dirty="0" smtClean="0"/>
                  <a:t>Example: Rolling a dice with even number.</a:t>
                </a:r>
              </a:p>
              <a:p>
                <a:pPr lvl="2"/>
                <a:r>
                  <a:rPr lang="en-US" dirty="0" smtClean="0"/>
                  <a:t>If we are interested in only even numbers the Event would be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={2, 4, 6}</m:t>
                    </m:r>
                  </m:oMath>
                </a14:m>
                <a:r>
                  <a:rPr lang="en-US" dirty="0" smtClean="0"/>
                  <a:t> which is a subset of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0" smtClean="0">
                        <a:latin typeface="Cambria Math" panose="02040503050406030204" pitchFamily="18" charset="0"/>
                      </a:rPr>
                      <m:t>1, 2, 3, 4, 5, 6}</m:t>
                    </m:r>
                  </m:oMath>
                </a14:m>
                <a:r>
                  <a:rPr lang="en-US" dirty="0" smtClean="0"/>
                  <a:t>.</a:t>
                </a:r>
              </a:p>
              <a:p>
                <a:pPr lvl="1"/>
                <a:r>
                  <a:rPr lang="en-US" dirty="0" smtClean="0"/>
                  <a:t>Complement:</a:t>
                </a:r>
              </a:p>
              <a:p>
                <a:pPr lvl="2"/>
                <a:r>
                  <a:rPr lang="en-US" dirty="0" smtClean="0"/>
                  <a:t>The </a:t>
                </a:r>
                <a:r>
                  <a:rPr lang="en-US" b="1" dirty="0"/>
                  <a:t>complement </a:t>
                </a:r>
                <a:r>
                  <a:rPr lang="en-US" dirty="0"/>
                  <a:t>of an event </a:t>
                </a:r>
                <a:r>
                  <a:rPr lang="en-US" i="1" dirty="0"/>
                  <a:t>A </a:t>
                </a:r>
                <a:r>
                  <a:rPr lang="en-US" dirty="0"/>
                  <a:t>with respect to </a:t>
                </a:r>
                <a:r>
                  <a:rPr lang="en-US" dirty="0" smtClean="0"/>
                  <a:t>any sample space</a:t>
                </a:r>
                <a:r>
                  <a:rPr lang="en-US" i="1" dirty="0" smtClean="0"/>
                  <a:t> </a:t>
                </a:r>
                <a:r>
                  <a:rPr lang="en-US" dirty="0"/>
                  <a:t>is the subset of all </a:t>
                </a:r>
                <a:r>
                  <a:rPr lang="en-US" dirty="0" smtClean="0"/>
                  <a:t>elements of </a:t>
                </a:r>
                <a:r>
                  <a:rPr lang="en-US" i="1" dirty="0" smtClean="0"/>
                  <a:t>Sample space </a:t>
                </a:r>
                <a:r>
                  <a:rPr lang="en-US" dirty="0"/>
                  <a:t>that are not in </a:t>
                </a:r>
                <a:r>
                  <a:rPr lang="en-US" i="1" dirty="0"/>
                  <a:t>A</a:t>
                </a:r>
                <a:r>
                  <a:rPr lang="en-US" dirty="0"/>
                  <a:t>. </a:t>
                </a:r>
                <a:r>
                  <a:rPr lang="en-US" dirty="0" smtClean="0"/>
                  <a:t>It is denoted by </a:t>
                </a:r>
                <a:r>
                  <a:rPr lang="en-US" dirty="0"/>
                  <a:t>symbol </a:t>
                </a:r>
                <a:r>
                  <a:rPr lang="en-US" i="1" dirty="0" smtClean="0"/>
                  <a:t>A’</a:t>
                </a:r>
                <a:r>
                  <a:rPr lang="en-US" dirty="0" smtClean="0"/>
                  <a:t>.</a:t>
                </a:r>
              </a:p>
              <a:p>
                <a:pPr lvl="2"/>
                <a:r>
                  <a:rPr lang="en-US" dirty="0" smtClean="0"/>
                  <a:t>For any event A there is another event exists which represents the remaining elements  of the Sample space S</a:t>
                </a:r>
              </a:p>
              <a:p>
                <a:pPr lvl="2"/>
                <a:r>
                  <a:rPr lang="en-US" dirty="0" smtClean="0"/>
                  <a:t>Probability of compliment 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e>
                    </m:d>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smtClean="0"/>
                  <a:t> or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e>
                    </m:d>
                    <m:r>
                      <a:rPr lang="en-US" b="0" i="1" smtClean="0">
                        <a:latin typeface="Cambria Math" panose="02040503050406030204" pitchFamily="18" charset="0"/>
                      </a:rPr>
                      <m:t>=1</m:t>
                    </m:r>
                  </m:oMath>
                </a14:m>
                <a:endParaRPr lang="en-US" dirty="0" smtClean="0"/>
              </a:p>
              <a:p>
                <a:pPr lvl="2"/>
                <a:r>
                  <a:rPr lang="en-US" dirty="0" smtClean="0"/>
                  <a:t>Example: As discussed in the previous example where we were interested in the Even numbers while rolling a dice were A = {2, 4, 6}  where S = {1, 2, 3, 4, 5, 6} the complement would be A’ = {1, 3,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8712" y="2222287"/>
                <a:ext cx="10554574" cy="4232301"/>
              </a:xfrm>
              <a:blipFill rotWithShape="0">
                <a:blip r:embed="rId2"/>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877" y="2030042"/>
            <a:ext cx="2792356" cy="1372152"/>
          </a:xfrm>
          <a:prstGeom prst="rect">
            <a:avLst/>
          </a:prstGeom>
        </p:spPr>
      </p:pic>
    </p:spTree>
    <p:extLst>
      <p:ext uri="{BB962C8B-B14F-4D97-AF65-F5344CB8AC3E}">
        <p14:creationId xmlns:p14="http://schemas.microsoft.com/office/powerpoint/2010/main" val="1920901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p:sp>
        <p:nvSpPr>
          <p:cNvPr id="3" name="Content Placeholder 2"/>
          <p:cNvSpPr>
            <a:spLocks noGrp="1"/>
          </p:cNvSpPr>
          <p:nvPr>
            <p:ph idx="1"/>
          </p:nvPr>
        </p:nvSpPr>
        <p:spPr>
          <a:xfrm>
            <a:off x="818712" y="2222287"/>
            <a:ext cx="10554574" cy="4232301"/>
          </a:xfrm>
        </p:spPr>
        <p:txBody>
          <a:bodyPr>
            <a:normAutofit lnSpcReduction="10000"/>
          </a:bodyPr>
          <a:lstStyle/>
          <a:p>
            <a:r>
              <a:rPr lang="en-US" dirty="0" smtClean="0"/>
              <a:t>Events:</a:t>
            </a:r>
          </a:p>
          <a:p>
            <a:pPr lvl="1"/>
            <a:r>
              <a:rPr lang="en-US" dirty="0" smtClean="0"/>
              <a:t>Intersection:</a:t>
            </a:r>
          </a:p>
          <a:p>
            <a:pPr lvl="2"/>
            <a:r>
              <a:rPr lang="en-US" dirty="0"/>
              <a:t>The </a:t>
            </a:r>
            <a:r>
              <a:rPr lang="en-US" b="1" dirty="0"/>
              <a:t>intersection </a:t>
            </a:r>
            <a:r>
              <a:rPr lang="en-US" dirty="0"/>
              <a:t>of two events </a:t>
            </a:r>
            <a:r>
              <a:rPr lang="en-US" i="1" dirty="0"/>
              <a:t>A </a:t>
            </a:r>
            <a:r>
              <a:rPr lang="en-US" dirty="0"/>
              <a:t>and </a:t>
            </a:r>
            <a:r>
              <a:rPr lang="en-US" i="1" dirty="0"/>
              <a:t>B</a:t>
            </a:r>
            <a:r>
              <a:rPr lang="en-US" dirty="0"/>
              <a:t>, denoted by the symbol </a:t>
            </a:r>
            <a:r>
              <a:rPr lang="en-US" i="1" dirty="0"/>
              <a:t>A ∩ B</a:t>
            </a:r>
            <a:r>
              <a:rPr lang="en-US" dirty="0"/>
              <a:t>, </a:t>
            </a:r>
            <a:endParaRPr lang="en-US" dirty="0" smtClean="0"/>
          </a:p>
          <a:p>
            <a:pPr marL="914400" lvl="2" indent="0">
              <a:buNone/>
            </a:pPr>
            <a:r>
              <a:rPr lang="en-US" dirty="0"/>
              <a:t> </a:t>
            </a:r>
            <a:r>
              <a:rPr lang="en-US" dirty="0" smtClean="0"/>
              <a:t>    is the event </a:t>
            </a:r>
            <a:r>
              <a:rPr lang="en-US" dirty="0"/>
              <a:t>containing all elements that are common to </a:t>
            </a:r>
            <a:r>
              <a:rPr lang="en-US" i="1" dirty="0"/>
              <a:t>A </a:t>
            </a:r>
            <a:r>
              <a:rPr lang="en-US" dirty="0"/>
              <a:t>and </a:t>
            </a:r>
            <a:r>
              <a:rPr lang="en-US" i="1" dirty="0"/>
              <a:t>B</a:t>
            </a:r>
            <a:r>
              <a:rPr lang="en-US" dirty="0" smtClean="0"/>
              <a:t>.</a:t>
            </a:r>
          </a:p>
          <a:p>
            <a:pPr lvl="2"/>
            <a:r>
              <a:rPr lang="en-US" dirty="0"/>
              <a:t>The intersection symbol </a:t>
            </a:r>
            <a:r>
              <a:rPr lang="en-US" b="1" dirty="0"/>
              <a:t>(∩)</a:t>
            </a:r>
            <a:r>
              <a:rPr lang="en-US" dirty="0"/>
              <a:t> is used to represent </a:t>
            </a:r>
            <a:r>
              <a:rPr lang="en-US" dirty="0" smtClean="0"/>
              <a:t>“AND” </a:t>
            </a:r>
            <a:r>
              <a:rPr lang="en-US" dirty="0"/>
              <a:t>in </a:t>
            </a:r>
            <a:r>
              <a:rPr lang="en-US" dirty="0" smtClean="0"/>
              <a:t>probability</a:t>
            </a:r>
          </a:p>
          <a:p>
            <a:pPr lvl="2"/>
            <a:r>
              <a:rPr lang="en-US" dirty="0" smtClean="0"/>
              <a:t>Probability of Intersection is P(</a:t>
            </a:r>
            <a:r>
              <a:rPr lang="en-US" i="1" dirty="0"/>
              <a:t>A ∩ </a:t>
            </a:r>
            <a:r>
              <a:rPr lang="en-US" i="1" dirty="0" smtClean="0"/>
              <a:t>B) = P(A)*P(B)</a:t>
            </a:r>
          </a:p>
          <a:p>
            <a:pPr lvl="2"/>
            <a:r>
              <a:rPr lang="en-US" i="1" dirty="0" smtClean="0"/>
              <a:t>Example: If S = {1, 2, 3, 4, 5, 6, 7, 8, 9, 10} and A = {2, 4, 6, 8, 10} and B = {7 ,8 ,9 10} then </a:t>
            </a:r>
            <a:r>
              <a:rPr lang="en-US" i="1" dirty="0"/>
              <a:t>A ∩ </a:t>
            </a:r>
            <a:r>
              <a:rPr lang="en-US" i="1" dirty="0" smtClean="0"/>
              <a:t>B = {8, 10}</a:t>
            </a:r>
          </a:p>
          <a:p>
            <a:pPr lvl="1"/>
            <a:r>
              <a:rPr lang="en-US" i="1" dirty="0" smtClean="0"/>
              <a:t>Union:</a:t>
            </a:r>
          </a:p>
          <a:p>
            <a:pPr lvl="2"/>
            <a:r>
              <a:rPr lang="en-US" dirty="0"/>
              <a:t>The </a:t>
            </a:r>
            <a:r>
              <a:rPr lang="en-US" b="1" dirty="0"/>
              <a:t>union </a:t>
            </a:r>
            <a:r>
              <a:rPr lang="en-US" dirty="0"/>
              <a:t>of the two events </a:t>
            </a:r>
            <a:r>
              <a:rPr lang="en-US" i="1" dirty="0"/>
              <a:t>A </a:t>
            </a:r>
            <a:r>
              <a:rPr lang="en-US" dirty="0"/>
              <a:t>and </a:t>
            </a:r>
            <a:r>
              <a:rPr lang="en-US" i="1" dirty="0"/>
              <a:t>B</a:t>
            </a:r>
            <a:r>
              <a:rPr lang="en-US" dirty="0"/>
              <a:t>, denoted by the symbol </a:t>
            </a:r>
            <a:r>
              <a:rPr lang="en-US" i="1" dirty="0"/>
              <a:t>A</a:t>
            </a:r>
            <a:r>
              <a:rPr lang="en-US" i="1" dirty="0" smtClean="0"/>
              <a:t>∪ B</a:t>
            </a:r>
            <a:r>
              <a:rPr lang="en-US" dirty="0"/>
              <a:t>, is the </a:t>
            </a:r>
            <a:r>
              <a:rPr lang="en-US" dirty="0" smtClean="0"/>
              <a:t>event containing </a:t>
            </a:r>
            <a:r>
              <a:rPr lang="en-US" dirty="0"/>
              <a:t>all the elements that belong to </a:t>
            </a:r>
            <a:r>
              <a:rPr lang="en-US" i="1" dirty="0"/>
              <a:t>A </a:t>
            </a:r>
            <a:r>
              <a:rPr lang="en-US" dirty="0"/>
              <a:t>or </a:t>
            </a:r>
            <a:r>
              <a:rPr lang="en-US" i="1" dirty="0"/>
              <a:t>B </a:t>
            </a:r>
            <a:r>
              <a:rPr lang="en-US" dirty="0"/>
              <a:t>or both</a:t>
            </a:r>
            <a:r>
              <a:rPr lang="en-US" dirty="0" smtClean="0"/>
              <a:t>.</a:t>
            </a:r>
          </a:p>
          <a:p>
            <a:pPr lvl="2"/>
            <a:r>
              <a:rPr lang="en-US" dirty="0"/>
              <a:t>The </a:t>
            </a:r>
            <a:r>
              <a:rPr lang="en-US" dirty="0" smtClean="0"/>
              <a:t>Union </a:t>
            </a:r>
            <a:r>
              <a:rPr lang="en-US" dirty="0"/>
              <a:t>symbol </a:t>
            </a:r>
            <a:r>
              <a:rPr lang="en-US" b="1" dirty="0" smtClean="0"/>
              <a:t>(</a:t>
            </a:r>
            <a:r>
              <a:rPr lang="en-US" i="1" dirty="0"/>
              <a:t>∪</a:t>
            </a:r>
            <a:r>
              <a:rPr lang="en-US" b="1" dirty="0" smtClean="0"/>
              <a:t>)</a:t>
            </a:r>
            <a:r>
              <a:rPr lang="en-US" dirty="0" smtClean="0"/>
              <a:t> </a:t>
            </a:r>
            <a:r>
              <a:rPr lang="en-US" dirty="0"/>
              <a:t>is used to represent </a:t>
            </a:r>
            <a:r>
              <a:rPr lang="en-US" dirty="0" smtClean="0"/>
              <a:t>“OR” </a:t>
            </a:r>
            <a:r>
              <a:rPr lang="en-US" dirty="0"/>
              <a:t>in </a:t>
            </a:r>
            <a:r>
              <a:rPr lang="en-US" dirty="0" smtClean="0"/>
              <a:t>probability</a:t>
            </a:r>
          </a:p>
          <a:p>
            <a:pPr lvl="2"/>
            <a:r>
              <a:rPr lang="en-US" dirty="0"/>
              <a:t>Probability of Intersection is P(</a:t>
            </a:r>
            <a:r>
              <a:rPr lang="en-US" i="1" dirty="0"/>
              <a:t>A ∪</a:t>
            </a:r>
            <a:r>
              <a:rPr lang="en-US" i="1" dirty="0" smtClean="0"/>
              <a:t> </a:t>
            </a:r>
            <a:r>
              <a:rPr lang="en-US" i="1" dirty="0"/>
              <a:t>B) = </a:t>
            </a:r>
            <a:r>
              <a:rPr lang="en-US" i="1" dirty="0" smtClean="0"/>
              <a:t>P(A) + P(B) – P(</a:t>
            </a:r>
            <a:r>
              <a:rPr lang="en-US" i="1" dirty="0"/>
              <a:t>A ∩ B)</a:t>
            </a:r>
          </a:p>
          <a:p>
            <a:pPr lvl="2"/>
            <a:r>
              <a:rPr lang="en-US" i="1" dirty="0"/>
              <a:t>Example: If S = {1, 2, 3, 4, 5, 6, 7, 8, 9, 10} and A = {2, 4, 6, 8, 10} and B = {7 ,8 ,9 10} then A ∪</a:t>
            </a:r>
            <a:r>
              <a:rPr lang="en-US" i="1" dirty="0" smtClean="0"/>
              <a:t> </a:t>
            </a:r>
            <a:r>
              <a:rPr lang="en-US" i="1" dirty="0"/>
              <a:t>B = </a:t>
            </a:r>
            <a:r>
              <a:rPr lang="en-US" i="1" dirty="0" smtClean="0"/>
              <a:t>{2, 4, </a:t>
            </a:r>
            <a:r>
              <a:rPr lang="en-US" i="1" dirty="0"/>
              <a:t>6, 7, 8, 9, 10</a:t>
            </a:r>
            <a:r>
              <a:rPr lang="en-US" i="1" dirty="0" smtClean="0"/>
              <a:t>}</a:t>
            </a:r>
            <a:endParaRPr lang="en-US" i="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436" r="5897" b="5241"/>
          <a:stretch/>
        </p:blipFill>
        <p:spPr>
          <a:xfrm>
            <a:off x="8307332" y="2222287"/>
            <a:ext cx="3388135" cy="1651819"/>
          </a:xfrm>
          <a:prstGeom prst="rect">
            <a:avLst/>
          </a:prstGeom>
        </p:spPr>
      </p:pic>
    </p:spTree>
    <p:extLst>
      <p:ext uri="{BB962C8B-B14F-4D97-AF65-F5344CB8AC3E}">
        <p14:creationId xmlns:p14="http://schemas.microsoft.com/office/powerpoint/2010/main" val="363446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p:sp>
        <p:nvSpPr>
          <p:cNvPr id="3" name="Content Placeholder 2"/>
          <p:cNvSpPr>
            <a:spLocks noGrp="1"/>
          </p:cNvSpPr>
          <p:nvPr>
            <p:ph idx="1"/>
          </p:nvPr>
        </p:nvSpPr>
        <p:spPr>
          <a:xfrm>
            <a:off x="818712" y="2222287"/>
            <a:ext cx="10554574" cy="4232301"/>
          </a:xfrm>
        </p:spPr>
        <p:txBody>
          <a:bodyPr>
            <a:normAutofit/>
          </a:bodyPr>
          <a:lstStyle/>
          <a:p>
            <a:r>
              <a:rPr lang="en-US" dirty="0" smtClean="0"/>
              <a:t>Events:</a:t>
            </a:r>
          </a:p>
          <a:p>
            <a:pPr lvl="1"/>
            <a:r>
              <a:rPr lang="en-US" dirty="0" smtClean="0"/>
              <a:t>Mutually Exclusive or Disjoint Events:</a:t>
            </a:r>
          </a:p>
          <a:p>
            <a:pPr lvl="2"/>
            <a:r>
              <a:rPr lang="en-US" dirty="0"/>
              <a:t>Two events </a:t>
            </a:r>
            <a:r>
              <a:rPr lang="en-US" i="1" dirty="0"/>
              <a:t>A </a:t>
            </a:r>
            <a:r>
              <a:rPr lang="en-US" dirty="0"/>
              <a:t>and </a:t>
            </a:r>
            <a:r>
              <a:rPr lang="en-US" i="1" dirty="0"/>
              <a:t>B </a:t>
            </a:r>
            <a:r>
              <a:rPr lang="en-US" dirty="0"/>
              <a:t>are </a:t>
            </a:r>
            <a:r>
              <a:rPr lang="en-US" b="1" dirty="0"/>
              <a:t>mutually exclusive</a:t>
            </a:r>
            <a:r>
              <a:rPr lang="en-US" dirty="0"/>
              <a:t>, or </a:t>
            </a:r>
            <a:r>
              <a:rPr lang="en-US" b="1" dirty="0"/>
              <a:t>disjoint</a:t>
            </a:r>
            <a:r>
              <a:rPr lang="en-US" dirty="0"/>
              <a:t>, if </a:t>
            </a:r>
            <a:r>
              <a:rPr lang="en-US" i="1" dirty="0"/>
              <a:t>A ∩ B </a:t>
            </a:r>
            <a:r>
              <a:rPr lang="en-US" dirty="0"/>
              <a:t>= </a:t>
            </a:r>
            <a:r>
              <a:rPr lang="en-US" i="1" dirty="0" smtClean="0"/>
              <a:t>{ }</a:t>
            </a:r>
            <a:r>
              <a:rPr lang="en-US" dirty="0" smtClean="0"/>
              <a:t>, that is</a:t>
            </a:r>
            <a:r>
              <a:rPr lang="en-US" dirty="0"/>
              <a:t>, if </a:t>
            </a:r>
            <a:r>
              <a:rPr lang="en-US" i="1" dirty="0"/>
              <a:t>A </a:t>
            </a:r>
            <a:r>
              <a:rPr lang="en-US" dirty="0"/>
              <a:t>and </a:t>
            </a:r>
            <a:r>
              <a:rPr lang="en-US" i="1" dirty="0"/>
              <a:t>B </a:t>
            </a:r>
            <a:r>
              <a:rPr lang="en-US" dirty="0"/>
              <a:t>have no elements in common</a:t>
            </a:r>
            <a:r>
              <a:rPr lang="en-US" dirty="0" smtClean="0"/>
              <a:t>.</a:t>
            </a:r>
          </a:p>
          <a:p>
            <a:pPr lvl="2"/>
            <a:r>
              <a:rPr lang="en-US" dirty="0"/>
              <a:t>Two </a:t>
            </a:r>
            <a:r>
              <a:rPr lang="en-US" dirty="0" smtClean="0"/>
              <a:t>events that </a:t>
            </a:r>
            <a:r>
              <a:rPr lang="en-US" dirty="0"/>
              <a:t>are mutually exclusive </a:t>
            </a:r>
            <a:r>
              <a:rPr lang="en-US" dirty="0" smtClean="0"/>
              <a:t>cannot occur </a:t>
            </a:r>
            <a:r>
              <a:rPr lang="en-US" dirty="0"/>
              <a:t>at the same time. </a:t>
            </a:r>
            <a:r>
              <a:rPr lang="en-US" dirty="0" smtClean="0"/>
              <a:t>Then P(A</a:t>
            </a:r>
            <a:r>
              <a:rPr lang="en-US" dirty="0"/>
              <a:t>∩B)=0 and P(A∪B)=P(A)+P(B</a:t>
            </a:r>
            <a:r>
              <a:rPr lang="en-US" dirty="0" smtClean="0"/>
              <a:t>)</a:t>
            </a:r>
          </a:p>
          <a:p>
            <a:pPr lvl="2"/>
            <a:r>
              <a:rPr lang="en-US" i="1" dirty="0" smtClean="0"/>
              <a:t>Example: Even and Odd Numbers, Outcomes of tossing a coin</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360" y="2074519"/>
            <a:ext cx="3770671" cy="1832548"/>
          </a:xfrm>
          <a:prstGeom prst="rect">
            <a:avLst/>
          </a:prstGeom>
        </p:spPr>
      </p:pic>
    </p:spTree>
    <p:extLst>
      <p:ext uri="{BB962C8B-B14F-4D97-AF65-F5344CB8AC3E}">
        <p14:creationId xmlns:p14="http://schemas.microsoft.com/office/powerpoint/2010/main" val="2040995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8712" y="2222287"/>
                <a:ext cx="10554574" cy="4232301"/>
              </a:xfrm>
            </p:spPr>
            <p:txBody>
              <a:bodyPr>
                <a:normAutofit/>
              </a:bodyPr>
              <a:lstStyle/>
              <a:p>
                <a:r>
                  <a:rPr lang="en-US" dirty="0" smtClean="0"/>
                  <a:t>Conditional Probability:</a:t>
                </a:r>
              </a:p>
              <a:p>
                <a:pPr lvl="2"/>
                <a:r>
                  <a:rPr lang="en-US" dirty="0"/>
                  <a:t>The probability of an event </a:t>
                </a:r>
                <a:r>
                  <a:rPr lang="en-US" i="1" dirty="0"/>
                  <a:t>B </a:t>
                </a:r>
                <a:r>
                  <a:rPr lang="en-US" dirty="0"/>
                  <a:t>occurring when it is known that some event </a:t>
                </a:r>
                <a:r>
                  <a:rPr lang="en-US" i="1" dirty="0" smtClean="0"/>
                  <a:t>A </a:t>
                </a:r>
                <a:r>
                  <a:rPr lang="en-US" dirty="0" smtClean="0"/>
                  <a:t>has </a:t>
                </a:r>
                <a:r>
                  <a:rPr lang="en-US" dirty="0"/>
                  <a:t>occurred is called a </a:t>
                </a:r>
                <a:r>
                  <a:rPr lang="en-US" b="1" dirty="0"/>
                  <a:t>conditional probability </a:t>
                </a:r>
                <a:r>
                  <a:rPr lang="en-US" dirty="0"/>
                  <a:t>and is denoted by </a:t>
                </a:r>
                <a:r>
                  <a:rPr lang="en-US" i="1" dirty="0"/>
                  <a:t>P</a:t>
                </a:r>
                <a:r>
                  <a:rPr lang="en-US" dirty="0"/>
                  <a:t>(</a:t>
                </a:r>
                <a:r>
                  <a:rPr lang="en-US" i="1" dirty="0"/>
                  <a:t>B|A</a:t>
                </a:r>
                <a:r>
                  <a:rPr lang="en-US" dirty="0"/>
                  <a:t>). </a:t>
                </a:r>
                <a:r>
                  <a:rPr lang="en-US" dirty="0" smtClean="0"/>
                  <a:t>The symbol </a:t>
                </a:r>
                <a:r>
                  <a:rPr lang="en-US" i="1" dirty="0"/>
                  <a:t>P</a:t>
                </a:r>
                <a:r>
                  <a:rPr lang="en-US" dirty="0"/>
                  <a:t>(</a:t>
                </a:r>
                <a:r>
                  <a:rPr lang="en-US" i="1" dirty="0"/>
                  <a:t>B|A</a:t>
                </a:r>
                <a:r>
                  <a:rPr lang="en-US" dirty="0"/>
                  <a:t>) is usually </a:t>
                </a:r>
                <a:r>
                  <a:rPr lang="en-US" dirty="0" smtClean="0"/>
                  <a:t>read as “</a:t>
                </a:r>
                <a:r>
                  <a:rPr lang="en-US" dirty="0"/>
                  <a:t>the probability of </a:t>
                </a:r>
                <a:r>
                  <a:rPr lang="en-US" i="1" dirty="0"/>
                  <a:t>B</a:t>
                </a:r>
                <a:r>
                  <a:rPr lang="en-US" dirty="0"/>
                  <a:t>, given </a:t>
                </a:r>
                <a:r>
                  <a:rPr lang="en-US" i="1" dirty="0"/>
                  <a:t>A</a:t>
                </a:r>
                <a:r>
                  <a:rPr lang="en-US" dirty="0" smtClean="0"/>
                  <a:t>.”</a:t>
                </a:r>
                <a:endParaRPr lang="en-US" dirty="0"/>
              </a:p>
              <a:p>
                <a:pPr lvl="2"/>
                <a14:m>
                  <m:oMath xmlns:m="http://schemas.openxmlformats.org/officeDocument/2006/math">
                    <m:r>
                      <m:rPr>
                        <m:nor/>
                      </m:rPr>
                      <a:rPr lang="en-US" i="1" dirty="0"/>
                      <m:t>P</m:t>
                    </m:r>
                    <m:r>
                      <m:rPr>
                        <m:nor/>
                      </m:rPr>
                      <a:rPr lang="en-US" dirty="0"/>
                      <m:t>(</m:t>
                    </m:r>
                    <m:r>
                      <m:rPr>
                        <m:nor/>
                      </m:rPr>
                      <a:rPr lang="en-US" i="1" dirty="0"/>
                      <m:t>B</m:t>
                    </m:r>
                    <m:r>
                      <m:rPr>
                        <m:nor/>
                      </m:rPr>
                      <a:rPr lang="en-US" i="1" dirty="0"/>
                      <m:t>|</m:t>
                    </m:r>
                    <m:r>
                      <m:rPr>
                        <m:nor/>
                      </m:rPr>
                      <a:rPr lang="en-US" i="1" dirty="0"/>
                      <m:t>A</m:t>
                    </m:r>
                    <m:r>
                      <m:rPr>
                        <m:nor/>
                      </m:rPr>
                      <a:rPr lang="en-US" dirty="0"/>
                      <m:t>)</m:t>
                    </m:r>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dirty="0"/>
                          <m:t>P</m:t>
                        </m:r>
                        <m:r>
                          <m:rPr>
                            <m:nor/>
                          </m:rPr>
                          <a:rPr lang="en-US" dirty="0"/>
                          <m:t>(</m:t>
                        </m:r>
                        <m:r>
                          <m:rPr>
                            <m:nor/>
                          </m:rPr>
                          <a:rPr lang="en-US" dirty="0"/>
                          <m:t>A</m:t>
                        </m:r>
                        <m:r>
                          <m:rPr>
                            <m:nor/>
                          </m:rPr>
                          <a:rPr lang="en-US" dirty="0"/>
                          <m:t>∩</m:t>
                        </m:r>
                        <m:r>
                          <m:rPr>
                            <m:nor/>
                          </m:rPr>
                          <a:rPr lang="en-US" dirty="0"/>
                          <m:t>B</m:t>
                        </m:r>
                        <m:r>
                          <m:rPr>
                            <m:nor/>
                          </m:rPr>
                          <a:rPr lang="en-US" dirty="0"/>
                          <m:t>)</m:t>
                        </m:r>
                      </m:num>
                      <m:den>
                        <m:r>
                          <m:rPr>
                            <m:nor/>
                          </m:rPr>
                          <a:rPr lang="en-US" dirty="0"/>
                          <m:t>P</m:t>
                        </m:r>
                        <m:r>
                          <m:rPr>
                            <m:nor/>
                          </m:rPr>
                          <a:rPr lang="en-US" dirty="0"/>
                          <m:t>(</m:t>
                        </m:r>
                        <m:r>
                          <m:rPr>
                            <m:nor/>
                          </m:rPr>
                          <a:rPr lang="en-US" dirty="0"/>
                          <m:t>A</m:t>
                        </m:r>
                        <m:r>
                          <m:rPr>
                            <m:nor/>
                          </m:rPr>
                          <a:rPr lang="en-US" dirty="0"/>
                          <m:t>)</m:t>
                        </m:r>
                      </m:den>
                    </m:f>
                  </m:oMath>
                </a14:m>
                <a:r>
                  <a:rPr lang="en-US" dirty="0" smtClean="0"/>
                  <a:t> , Where P(A) &gt; 0</a:t>
                </a:r>
              </a:p>
              <a:p>
                <a:pPr lvl="2"/>
                <a:r>
                  <a:rPr lang="en-US" dirty="0" smtClean="0"/>
                  <a:t>Example: In a class, Probability of selecting a student for Internship who is Undergraduate given that the student is unemployed.</a:t>
                </a:r>
              </a:p>
              <a:p>
                <a:pPr marL="914400" lvl="2" indent="0">
                  <a:buNone/>
                </a:pPr>
                <a:r>
                  <a:rPr lang="en-US" dirty="0"/>
                  <a:t>	</a:t>
                </a:r>
                <a:r>
                  <a:rPr lang="en-US" dirty="0" smtClean="0"/>
                  <a:t>It will be denoted as P(Undergrad | unemployed) = P(Undergrad </a:t>
                </a:r>
                <a14:m>
                  <m:oMath xmlns:m="http://schemas.openxmlformats.org/officeDocument/2006/math">
                    <m:r>
                      <m:rPr>
                        <m:nor/>
                      </m:rPr>
                      <a:rPr lang="en-US" dirty="0"/>
                      <m:t>∩</m:t>
                    </m:r>
                  </m:oMath>
                </a14:m>
                <a:r>
                  <a:rPr lang="en-US" dirty="0" smtClean="0"/>
                  <a:t> unemployed)/ P(unemployed)</a:t>
                </a:r>
              </a:p>
              <a:p>
                <a:pPr marL="914400" lvl="2" indent="0">
                  <a:buNone/>
                </a:pPr>
                <a:r>
                  <a:rPr lang="en-US" dirty="0" smtClean="0"/>
                  <a:t>Or Selecting a Student who is unemployed given that he is undergrad too will be denoted as:</a:t>
                </a:r>
              </a:p>
              <a:p>
                <a:pPr marL="914400" lvl="2" indent="0">
                  <a:buNone/>
                </a:pPr>
                <a:r>
                  <a:rPr lang="en-US" dirty="0" smtClean="0"/>
                  <a:t>P(unemployed| Undergrad) </a:t>
                </a:r>
                <a:r>
                  <a:rPr lang="en-US" dirty="0"/>
                  <a:t>= P(Undergrad </a:t>
                </a:r>
                <a14:m>
                  <m:oMath xmlns:m="http://schemas.openxmlformats.org/officeDocument/2006/math">
                    <m:r>
                      <m:rPr>
                        <m:nor/>
                      </m:rPr>
                      <a:rPr lang="en-US" dirty="0"/>
                      <m:t>∩</m:t>
                    </m:r>
                  </m:oMath>
                </a14:m>
                <a:r>
                  <a:rPr lang="en-US" dirty="0"/>
                  <a:t> unemployed)/ </a:t>
                </a:r>
                <a:r>
                  <a:rPr lang="en-US" dirty="0" smtClean="0"/>
                  <a:t>P(Undergrad)</a:t>
                </a:r>
              </a:p>
              <a:p>
                <a:pPr lvl="2"/>
                <a:r>
                  <a:rPr lang="en-US" dirty="0" smtClean="0"/>
                  <a:t>Example 2: In a lot of T-Shirts, Probability of T-shirt whose print is defective given that the size of the T-shirt is small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8712" y="2222287"/>
                <a:ext cx="10554574" cy="4232301"/>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2184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a:t>
            </a:r>
            <a:endParaRPr lang="en-US" dirty="0"/>
          </a:p>
        </p:txBody>
      </p:sp>
      <p:sp>
        <p:nvSpPr>
          <p:cNvPr id="3" name="Content Placeholder 2"/>
          <p:cNvSpPr>
            <a:spLocks noGrp="1"/>
          </p:cNvSpPr>
          <p:nvPr>
            <p:ph idx="1"/>
          </p:nvPr>
        </p:nvSpPr>
        <p:spPr>
          <a:xfrm>
            <a:off x="818712" y="2222287"/>
            <a:ext cx="10554574" cy="4232301"/>
          </a:xfrm>
        </p:spPr>
        <p:txBody>
          <a:bodyPr>
            <a:normAutofit/>
          </a:bodyPr>
          <a:lstStyle/>
          <a:p>
            <a:r>
              <a:rPr lang="en-US" dirty="0" smtClean="0"/>
              <a:t>Independent Events:</a:t>
            </a:r>
          </a:p>
          <a:p>
            <a:pPr lvl="2"/>
            <a:r>
              <a:rPr lang="en-US" dirty="0"/>
              <a:t>Two events are independent if the occurrence of one does not affect the probability of occurrence of the other</a:t>
            </a:r>
            <a:r>
              <a:rPr lang="en-US" dirty="0" smtClean="0"/>
              <a:t>.</a:t>
            </a:r>
          </a:p>
          <a:p>
            <a:pPr lvl="2"/>
            <a:r>
              <a:rPr lang="en-US" dirty="0"/>
              <a:t>Two events </a:t>
            </a:r>
            <a:r>
              <a:rPr lang="en-US" i="1" dirty="0"/>
              <a:t>A </a:t>
            </a:r>
            <a:r>
              <a:rPr lang="en-US" dirty="0"/>
              <a:t>and </a:t>
            </a:r>
            <a:r>
              <a:rPr lang="en-US" i="1" dirty="0"/>
              <a:t>B </a:t>
            </a:r>
            <a:r>
              <a:rPr lang="en-US" dirty="0"/>
              <a:t>are </a:t>
            </a:r>
            <a:r>
              <a:rPr lang="en-US" b="1" dirty="0"/>
              <a:t>independent </a:t>
            </a:r>
            <a:r>
              <a:rPr lang="en-US" dirty="0"/>
              <a:t>if and only </a:t>
            </a:r>
            <a:r>
              <a:rPr lang="en-US" dirty="0" smtClean="0"/>
              <a:t>if  “</a:t>
            </a:r>
            <a:r>
              <a:rPr lang="en-US" b="1" i="1" dirty="0" smtClean="0"/>
              <a:t>P</a:t>
            </a:r>
            <a:r>
              <a:rPr lang="en-US" b="1" dirty="0" smtClean="0"/>
              <a:t>(</a:t>
            </a:r>
            <a:r>
              <a:rPr lang="en-US" b="1" i="1" dirty="0" smtClean="0"/>
              <a:t>B|A</a:t>
            </a:r>
            <a:r>
              <a:rPr lang="en-US" b="1" dirty="0"/>
              <a:t>) = </a:t>
            </a:r>
            <a:r>
              <a:rPr lang="en-US" b="1" i="1" dirty="0"/>
              <a:t>P</a:t>
            </a:r>
            <a:r>
              <a:rPr lang="en-US" b="1" dirty="0"/>
              <a:t>(</a:t>
            </a:r>
            <a:r>
              <a:rPr lang="en-US" b="1" i="1" dirty="0"/>
              <a:t>B</a:t>
            </a:r>
            <a:r>
              <a:rPr lang="en-US" b="1" dirty="0" smtClean="0"/>
              <a:t>)”</a:t>
            </a:r>
            <a:r>
              <a:rPr lang="en-US" dirty="0" smtClean="0"/>
              <a:t> </a:t>
            </a:r>
            <a:r>
              <a:rPr lang="en-US" dirty="0"/>
              <a:t>or </a:t>
            </a:r>
            <a:r>
              <a:rPr lang="en-US" dirty="0" smtClean="0"/>
              <a:t>“</a:t>
            </a:r>
            <a:r>
              <a:rPr lang="en-US" b="1" i="1" dirty="0" smtClean="0"/>
              <a:t>P</a:t>
            </a:r>
            <a:r>
              <a:rPr lang="en-US" b="1" dirty="0" smtClean="0"/>
              <a:t>(</a:t>
            </a:r>
            <a:r>
              <a:rPr lang="en-US" b="1" i="1" dirty="0" smtClean="0"/>
              <a:t>A|B</a:t>
            </a:r>
            <a:r>
              <a:rPr lang="en-US" b="1" dirty="0"/>
              <a:t>) = </a:t>
            </a:r>
            <a:r>
              <a:rPr lang="en-US" b="1" i="1" dirty="0"/>
              <a:t>P</a:t>
            </a:r>
            <a:r>
              <a:rPr lang="en-US" b="1" dirty="0"/>
              <a:t>(</a:t>
            </a:r>
            <a:r>
              <a:rPr lang="en-US" b="1" i="1" dirty="0"/>
              <a:t>A</a:t>
            </a:r>
            <a:r>
              <a:rPr lang="en-US" b="1" dirty="0" smtClean="0"/>
              <a:t>)”</a:t>
            </a:r>
            <a:r>
              <a:rPr lang="en-US" i="1" dirty="0" smtClean="0"/>
              <a:t>, Otherwise the Events are </a:t>
            </a:r>
            <a:r>
              <a:rPr lang="en-US" b="1" i="1" dirty="0" smtClean="0"/>
              <a:t>dependent</a:t>
            </a:r>
            <a:r>
              <a:rPr lang="en-US" i="1" dirty="0" smtClean="0"/>
              <a:t>.</a:t>
            </a:r>
          </a:p>
          <a:p>
            <a:pPr lvl="2"/>
            <a:r>
              <a:rPr lang="en-US" dirty="0" smtClean="0"/>
              <a:t>Example: Student of Data science and Owning a Pet</a:t>
            </a:r>
          </a:p>
          <a:p>
            <a:pPr lvl="2"/>
            <a:r>
              <a:rPr lang="en-US" dirty="0" smtClean="0"/>
              <a:t>Example2: Owning a laptop and reaching home on time</a:t>
            </a:r>
          </a:p>
          <a:p>
            <a:pPr lvl="2"/>
            <a:r>
              <a:rPr lang="en-US" dirty="0" smtClean="0"/>
              <a:t>Example3: Rolling a Dice twice and getting 2 on first roll and getting a 6 on second roll.</a:t>
            </a:r>
          </a:p>
        </p:txBody>
      </p:sp>
    </p:spTree>
    <p:extLst>
      <p:ext uri="{BB962C8B-B14F-4D97-AF65-F5344CB8AC3E}">
        <p14:creationId xmlns:p14="http://schemas.microsoft.com/office/powerpoint/2010/main" val="2219457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1507</TotalTime>
  <Words>1303</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Cambria Math</vt:lpstr>
      <vt:lpstr>Century Gothic</vt:lpstr>
      <vt:lpstr>Wingdings 2</vt:lpstr>
      <vt:lpstr>Quotable</vt:lpstr>
      <vt:lpstr>Probability and Statistics</vt:lpstr>
      <vt:lpstr>Introduction to Probability</vt:lpstr>
      <vt:lpstr>Introduction to Probability</vt:lpstr>
      <vt:lpstr>Introduction to Probability</vt:lpstr>
      <vt:lpstr>Introduction to Probability</vt:lpstr>
      <vt:lpstr>Introduction to Probability</vt:lpstr>
      <vt:lpstr>Introduction to Probability</vt:lpstr>
      <vt:lpstr>Introduction to Probability</vt:lpstr>
      <vt:lpstr>Introduction to Probability</vt:lpstr>
      <vt:lpstr>Introduction to Statistics</vt:lpstr>
      <vt:lpstr>Introduction to Statistics</vt:lpstr>
      <vt:lpstr>Introduction to Statistics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dc:title>
  <dc:creator>HASSAN PERVEZ</dc:creator>
  <cp:lastModifiedBy>HASSAN PERVEZ</cp:lastModifiedBy>
  <cp:revision>45</cp:revision>
  <dcterms:created xsi:type="dcterms:W3CDTF">2021-02-27T16:59:45Z</dcterms:created>
  <dcterms:modified xsi:type="dcterms:W3CDTF">2021-03-01T15:24:00Z</dcterms:modified>
</cp:coreProperties>
</file>