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Time/Population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a-IR"/>
        </a:p>
      </c:txPr>
    </c:title>
    <c:autoTitleDeleted val="0"/>
    <c:plotArea>
      <c:layout/>
      <c:lineChart>
        <c:grouping val="standard"/>
        <c:varyColors val="0"/>
        <c:ser>
          <c:idx val="0"/>
          <c:order val="0"/>
          <c:tx>
            <c:strRef>
              <c:f>Sheet1!$B$1</c:f>
              <c:strCache>
                <c:ptCount val="1"/>
                <c:pt idx="0">
                  <c:v>Serial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lumMod val="75000"/>
                      </a:schemeClr>
                    </a:solidFill>
                    <a:latin typeface="+mn-lt"/>
                    <a:ea typeface="+mn-ea"/>
                    <a:cs typeface="+mn-cs"/>
                  </a:defRPr>
                </a:pPr>
                <a:endParaRPr lang="fa-I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10</c:v>
                </c:pt>
                <c:pt idx="1">
                  <c:v>100</c:v>
                </c:pt>
                <c:pt idx="2">
                  <c:v>1000</c:v>
                </c:pt>
                <c:pt idx="3">
                  <c:v>10000</c:v>
                </c:pt>
                <c:pt idx="4">
                  <c:v>20000</c:v>
                </c:pt>
              </c:numCache>
            </c:numRef>
          </c:cat>
          <c:val>
            <c:numRef>
              <c:f>Sheet1!$B$2:$B$6</c:f>
              <c:numCache>
                <c:formatCode>General</c:formatCode>
                <c:ptCount val="5"/>
                <c:pt idx="0">
                  <c:v>5</c:v>
                </c:pt>
                <c:pt idx="1">
                  <c:v>115</c:v>
                </c:pt>
                <c:pt idx="2">
                  <c:v>4931</c:v>
                </c:pt>
                <c:pt idx="3">
                  <c:v>493889</c:v>
                </c:pt>
              </c:numCache>
            </c:numRef>
          </c:val>
          <c:smooth val="0"/>
          <c:extLst>
            <c:ext xmlns:c16="http://schemas.microsoft.com/office/drawing/2014/chart" uri="{C3380CC4-5D6E-409C-BE32-E72D297353CC}">
              <c16:uniqueId val="{00000000-110A-4B68-8126-EA90AD7368E5}"/>
            </c:ext>
          </c:extLst>
        </c:ser>
        <c:ser>
          <c:idx val="1"/>
          <c:order val="1"/>
          <c:tx>
            <c:strRef>
              <c:f>Sheet1!$C$1</c:f>
              <c:strCache>
                <c:ptCount val="1"/>
                <c:pt idx="0">
                  <c:v>Parallel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50000"/>
                      </a:schemeClr>
                    </a:solidFill>
                    <a:latin typeface="+mn-lt"/>
                    <a:ea typeface="+mn-ea"/>
                    <a:cs typeface="+mn-cs"/>
                  </a:defRPr>
                </a:pPr>
                <a:endParaRPr lang="fa-I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10</c:v>
                </c:pt>
                <c:pt idx="1">
                  <c:v>100</c:v>
                </c:pt>
                <c:pt idx="2">
                  <c:v>1000</c:v>
                </c:pt>
                <c:pt idx="3">
                  <c:v>10000</c:v>
                </c:pt>
                <c:pt idx="4">
                  <c:v>20000</c:v>
                </c:pt>
              </c:numCache>
            </c:numRef>
          </c:cat>
          <c:val>
            <c:numRef>
              <c:f>Sheet1!$C$2:$C$6</c:f>
              <c:numCache>
                <c:formatCode>General</c:formatCode>
                <c:ptCount val="5"/>
                <c:pt idx="0">
                  <c:v>267</c:v>
                </c:pt>
                <c:pt idx="1">
                  <c:v>236</c:v>
                </c:pt>
                <c:pt idx="2">
                  <c:v>462</c:v>
                </c:pt>
                <c:pt idx="3">
                  <c:v>22789</c:v>
                </c:pt>
                <c:pt idx="4">
                  <c:v>58744</c:v>
                </c:pt>
              </c:numCache>
            </c:numRef>
          </c:val>
          <c:smooth val="0"/>
          <c:extLst>
            <c:ext xmlns:c16="http://schemas.microsoft.com/office/drawing/2014/chart" uri="{C3380CC4-5D6E-409C-BE32-E72D297353CC}">
              <c16:uniqueId val="{00000001-110A-4B68-8126-EA90AD7368E5}"/>
            </c:ext>
          </c:extLst>
        </c:ser>
        <c:dLbls>
          <c:showLegendKey val="0"/>
          <c:showVal val="1"/>
          <c:showCatName val="0"/>
          <c:showSerName val="0"/>
          <c:showPercent val="0"/>
          <c:showBubbleSize val="0"/>
        </c:dLbls>
        <c:marker val="1"/>
        <c:smooth val="0"/>
        <c:axId val="435407040"/>
        <c:axId val="435403432"/>
      </c:lineChart>
      <c:catAx>
        <c:axId val="4354070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Population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a-I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a-IR"/>
          </a:p>
        </c:txPr>
        <c:crossAx val="435403432"/>
        <c:crosses val="autoZero"/>
        <c:auto val="1"/>
        <c:lblAlgn val="ctr"/>
        <c:lblOffset val="100"/>
        <c:noMultiLvlLbl val="0"/>
      </c:catAx>
      <c:valAx>
        <c:axId val="435403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(ms)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a-I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a-IR"/>
          </a:p>
        </c:txPr>
        <c:crossAx val="435407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a-IR"/>
        </a:p>
      </c:txPr>
    </c:legend>
    <c:plotVisOnly val="1"/>
    <c:dispBlanksAs val="gap"/>
    <c:showDLblsOverMax val="0"/>
  </c:chart>
  <c:spPr>
    <a:noFill/>
    <a:ln>
      <a:noFill/>
    </a:ln>
    <a:effectLst/>
  </c:spPr>
  <c:txPr>
    <a:bodyPr/>
    <a:lstStyle/>
    <a:p>
      <a:pPr>
        <a:defRPr/>
      </a:pPr>
      <a:endParaRPr lang="fa-I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Time/Iterations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a-IR"/>
        </a:p>
      </c:txPr>
    </c:title>
    <c:autoTitleDeleted val="0"/>
    <c:plotArea>
      <c:layout/>
      <c:lineChart>
        <c:grouping val="standard"/>
        <c:varyColors val="0"/>
        <c:ser>
          <c:idx val="0"/>
          <c:order val="0"/>
          <c:tx>
            <c:strRef>
              <c:f>Sheet1!$B$1</c:f>
              <c:strCache>
                <c:ptCount val="1"/>
                <c:pt idx="0">
                  <c:v>Serial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lumMod val="75000"/>
                      </a:schemeClr>
                    </a:solidFill>
                    <a:latin typeface="+mn-lt"/>
                    <a:ea typeface="+mn-ea"/>
                    <a:cs typeface="+mn-cs"/>
                  </a:defRPr>
                </a:pPr>
                <a:endParaRPr lang="fa-IR"/>
              </a:p>
            </c:txPr>
            <c:dLblPos val="l"/>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1</c:v>
                </c:pt>
                <c:pt idx="1">
                  <c:v>10</c:v>
                </c:pt>
                <c:pt idx="2">
                  <c:v>100</c:v>
                </c:pt>
                <c:pt idx="3">
                  <c:v>500</c:v>
                </c:pt>
                <c:pt idx="4">
                  <c:v>1000</c:v>
                </c:pt>
                <c:pt idx="5">
                  <c:v>5000</c:v>
                </c:pt>
                <c:pt idx="6">
                  <c:v>10000</c:v>
                </c:pt>
                <c:pt idx="7">
                  <c:v>50000</c:v>
                </c:pt>
                <c:pt idx="8">
                  <c:v>100000</c:v>
                </c:pt>
                <c:pt idx="9">
                  <c:v>1000000</c:v>
                </c:pt>
              </c:numCache>
            </c:numRef>
          </c:cat>
          <c:val>
            <c:numRef>
              <c:f>Sheet1!$B$2:$B$11</c:f>
              <c:numCache>
                <c:formatCode>General</c:formatCode>
                <c:ptCount val="10"/>
                <c:pt idx="0">
                  <c:v>0</c:v>
                </c:pt>
                <c:pt idx="1">
                  <c:v>3</c:v>
                </c:pt>
                <c:pt idx="2">
                  <c:v>20</c:v>
                </c:pt>
                <c:pt idx="3">
                  <c:v>115</c:v>
                </c:pt>
                <c:pt idx="4">
                  <c:v>198</c:v>
                </c:pt>
                <c:pt idx="5">
                  <c:v>789</c:v>
                </c:pt>
                <c:pt idx="6">
                  <c:v>1723</c:v>
                </c:pt>
                <c:pt idx="7">
                  <c:v>6888</c:v>
                </c:pt>
                <c:pt idx="8">
                  <c:v>14276</c:v>
                </c:pt>
                <c:pt idx="9">
                  <c:v>127338</c:v>
                </c:pt>
              </c:numCache>
            </c:numRef>
          </c:val>
          <c:smooth val="0"/>
          <c:extLst>
            <c:ext xmlns:c16="http://schemas.microsoft.com/office/drawing/2014/chart" uri="{C3380CC4-5D6E-409C-BE32-E72D297353CC}">
              <c16:uniqueId val="{00000000-ADED-4260-8649-AE08FDD419F7}"/>
            </c:ext>
          </c:extLst>
        </c:ser>
        <c:ser>
          <c:idx val="1"/>
          <c:order val="1"/>
          <c:tx>
            <c:strRef>
              <c:f>Sheet1!$C$1</c:f>
              <c:strCache>
                <c:ptCount val="1"/>
                <c:pt idx="0">
                  <c:v>Parallel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75000"/>
                      </a:schemeClr>
                    </a:solidFill>
                    <a:latin typeface="+mn-lt"/>
                    <a:ea typeface="+mn-ea"/>
                    <a:cs typeface="+mn-cs"/>
                  </a:defRPr>
                </a:pPr>
                <a:endParaRPr lang="fa-I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1</c:v>
                </c:pt>
                <c:pt idx="1">
                  <c:v>10</c:v>
                </c:pt>
                <c:pt idx="2">
                  <c:v>100</c:v>
                </c:pt>
                <c:pt idx="3">
                  <c:v>500</c:v>
                </c:pt>
                <c:pt idx="4">
                  <c:v>1000</c:v>
                </c:pt>
                <c:pt idx="5">
                  <c:v>5000</c:v>
                </c:pt>
                <c:pt idx="6">
                  <c:v>10000</c:v>
                </c:pt>
                <c:pt idx="7">
                  <c:v>50000</c:v>
                </c:pt>
                <c:pt idx="8">
                  <c:v>100000</c:v>
                </c:pt>
                <c:pt idx="9">
                  <c:v>1000000</c:v>
                </c:pt>
              </c:numCache>
            </c:numRef>
          </c:cat>
          <c:val>
            <c:numRef>
              <c:f>Sheet1!$C$2:$C$11</c:f>
              <c:numCache>
                <c:formatCode>General</c:formatCode>
                <c:ptCount val="10"/>
                <c:pt idx="0">
                  <c:v>0</c:v>
                </c:pt>
                <c:pt idx="1">
                  <c:v>6</c:v>
                </c:pt>
                <c:pt idx="2">
                  <c:v>51</c:v>
                </c:pt>
                <c:pt idx="3">
                  <c:v>228</c:v>
                </c:pt>
                <c:pt idx="4">
                  <c:v>460</c:v>
                </c:pt>
                <c:pt idx="5">
                  <c:v>2356</c:v>
                </c:pt>
                <c:pt idx="6">
                  <c:v>4678</c:v>
                </c:pt>
                <c:pt idx="7">
                  <c:v>23157</c:v>
                </c:pt>
                <c:pt idx="8">
                  <c:v>47157</c:v>
                </c:pt>
                <c:pt idx="9">
                  <c:v>464619</c:v>
                </c:pt>
              </c:numCache>
            </c:numRef>
          </c:val>
          <c:smooth val="0"/>
          <c:extLst>
            <c:ext xmlns:c16="http://schemas.microsoft.com/office/drawing/2014/chart" uri="{C3380CC4-5D6E-409C-BE32-E72D297353CC}">
              <c16:uniqueId val="{00000001-ADED-4260-8649-AE08FDD419F7}"/>
            </c:ext>
          </c:extLst>
        </c:ser>
        <c:dLbls>
          <c:dLblPos val="t"/>
          <c:showLegendKey val="0"/>
          <c:showVal val="1"/>
          <c:showCatName val="0"/>
          <c:showSerName val="0"/>
          <c:showPercent val="0"/>
          <c:showBubbleSize val="0"/>
        </c:dLbls>
        <c:marker val="1"/>
        <c:smooth val="0"/>
        <c:axId val="435444760"/>
        <c:axId val="435442464"/>
      </c:lineChart>
      <c:catAx>
        <c:axId val="4354447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a-I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a-IR"/>
          </a:p>
        </c:txPr>
        <c:crossAx val="435442464"/>
        <c:crosses val="autoZero"/>
        <c:auto val="1"/>
        <c:lblAlgn val="ctr"/>
        <c:lblOffset val="100"/>
        <c:noMultiLvlLbl val="0"/>
      </c:catAx>
      <c:valAx>
        <c:axId val="43544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(ms)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a-I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a-IR"/>
          </a:p>
        </c:txPr>
        <c:crossAx val="435444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a-IR"/>
        </a:p>
      </c:txPr>
    </c:legend>
    <c:plotVisOnly val="1"/>
    <c:dispBlanksAs val="gap"/>
    <c:showDLblsOverMax val="0"/>
  </c:chart>
  <c:spPr>
    <a:noFill/>
    <a:ln>
      <a:noFill/>
    </a:ln>
    <a:effectLst/>
  </c:spPr>
  <c:txPr>
    <a:bodyPr/>
    <a:lstStyle/>
    <a:p>
      <a:pPr>
        <a:defRPr/>
      </a:pPr>
      <a:endParaRPr lang="fa-I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Time/Threads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a-IR"/>
        </a:p>
      </c:txPr>
    </c:title>
    <c:autoTitleDeleted val="0"/>
    <c:plotArea>
      <c:layout/>
      <c:lineChart>
        <c:grouping val="standard"/>
        <c:varyColors val="0"/>
        <c:ser>
          <c:idx val="0"/>
          <c:order val="0"/>
          <c:tx>
            <c:strRef>
              <c:f>Sheet1!$B$1</c:f>
              <c:strCache>
                <c:ptCount val="1"/>
                <c:pt idx="0">
                  <c:v>Static</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lumMod val="75000"/>
                      </a:schemeClr>
                    </a:solidFill>
                    <a:latin typeface="+mn-lt"/>
                    <a:ea typeface="+mn-ea"/>
                    <a:cs typeface="+mn-cs"/>
                  </a:defRPr>
                </a:pPr>
                <a:endParaRPr lang="fa-I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c:v>
                </c:pt>
                <c:pt idx="1">
                  <c:v>4</c:v>
                </c:pt>
                <c:pt idx="2">
                  <c:v>8</c:v>
                </c:pt>
                <c:pt idx="3">
                  <c:v>16</c:v>
                </c:pt>
                <c:pt idx="4">
                  <c:v>32</c:v>
                </c:pt>
                <c:pt idx="5">
                  <c:v>46</c:v>
                </c:pt>
                <c:pt idx="6">
                  <c:v>64</c:v>
                </c:pt>
              </c:numCache>
            </c:numRef>
          </c:cat>
          <c:val>
            <c:numRef>
              <c:f>Sheet1!$B$2:$B$8</c:f>
              <c:numCache>
                <c:formatCode>General</c:formatCode>
                <c:ptCount val="7"/>
                <c:pt idx="0">
                  <c:v>896</c:v>
                </c:pt>
                <c:pt idx="1">
                  <c:v>457</c:v>
                </c:pt>
                <c:pt idx="2">
                  <c:v>307</c:v>
                </c:pt>
                <c:pt idx="3">
                  <c:v>201</c:v>
                </c:pt>
                <c:pt idx="4">
                  <c:v>211</c:v>
                </c:pt>
                <c:pt idx="5">
                  <c:v>245</c:v>
                </c:pt>
                <c:pt idx="6">
                  <c:v>251</c:v>
                </c:pt>
              </c:numCache>
            </c:numRef>
          </c:val>
          <c:smooth val="0"/>
          <c:extLst>
            <c:ext xmlns:c16="http://schemas.microsoft.com/office/drawing/2014/chart" uri="{C3380CC4-5D6E-409C-BE32-E72D297353CC}">
              <c16:uniqueId val="{00000000-CE3D-4467-B07D-15CB64415E96}"/>
            </c:ext>
          </c:extLst>
        </c:ser>
        <c:ser>
          <c:idx val="1"/>
          <c:order val="1"/>
          <c:tx>
            <c:strRef>
              <c:f>Sheet1!$C$1</c:f>
              <c:strCache>
                <c:ptCount val="1"/>
                <c:pt idx="0">
                  <c:v>Dynamic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75000"/>
                      </a:schemeClr>
                    </a:solidFill>
                    <a:latin typeface="+mn-lt"/>
                    <a:ea typeface="+mn-ea"/>
                    <a:cs typeface="+mn-cs"/>
                  </a:defRPr>
                </a:pPr>
                <a:endParaRPr lang="fa-IR"/>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c:v>
                </c:pt>
                <c:pt idx="1">
                  <c:v>4</c:v>
                </c:pt>
                <c:pt idx="2">
                  <c:v>8</c:v>
                </c:pt>
                <c:pt idx="3">
                  <c:v>16</c:v>
                </c:pt>
                <c:pt idx="4">
                  <c:v>32</c:v>
                </c:pt>
                <c:pt idx="5">
                  <c:v>46</c:v>
                </c:pt>
                <c:pt idx="6">
                  <c:v>64</c:v>
                </c:pt>
              </c:numCache>
            </c:numRef>
          </c:cat>
          <c:val>
            <c:numRef>
              <c:f>Sheet1!$C$2:$C$8</c:f>
              <c:numCache>
                <c:formatCode>General</c:formatCode>
                <c:ptCount val="7"/>
                <c:pt idx="0">
                  <c:v>944</c:v>
                </c:pt>
                <c:pt idx="1">
                  <c:v>455</c:v>
                </c:pt>
                <c:pt idx="2">
                  <c:v>277</c:v>
                </c:pt>
                <c:pt idx="3">
                  <c:v>172</c:v>
                </c:pt>
                <c:pt idx="4">
                  <c:v>192</c:v>
                </c:pt>
                <c:pt idx="5">
                  <c:v>223</c:v>
                </c:pt>
                <c:pt idx="6">
                  <c:v>198</c:v>
                </c:pt>
              </c:numCache>
            </c:numRef>
          </c:val>
          <c:smooth val="0"/>
          <c:extLst>
            <c:ext xmlns:c16="http://schemas.microsoft.com/office/drawing/2014/chart" uri="{C3380CC4-5D6E-409C-BE32-E72D297353CC}">
              <c16:uniqueId val="{00000001-CE3D-4467-B07D-15CB64415E96}"/>
            </c:ext>
          </c:extLst>
        </c:ser>
        <c:dLbls>
          <c:dLblPos val="t"/>
          <c:showLegendKey val="0"/>
          <c:showVal val="1"/>
          <c:showCatName val="0"/>
          <c:showSerName val="0"/>
          <c:showPercent val="0"/>
          <c:showBubbleSize val="0"/>
        </c:dLbls>
        <c:marker val="1"/>
        <c:smooth val="0"/>
        <c:axId val="364668664"/>
        <c:axId val="364672272"/>
      </c:lineChart>
      <c:catAx>
        <c:axId val="364668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Threads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a-I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a-IR"/>
          </a:p>
        </c:txPr>
        <c:crossAx val="364672272"/>
        <c:crosses val="autoZero"/>
        <c:auto val="1"/>
        <c:lblAlgn val="ctr"/>
        <c:lblOffset val="100"/>
        <c:noMultiLvlLbl val="0"/>
      </c:catAx>
      <c:valAx>
        <c:axId val="364672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Time(ms)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a-I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a-IR"/>
          </a:p>
        </c:txPr>
        <c:crossAx val="364668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a-IR"/>
        </a:p>
      </c:txPr>
    </c:legend>
    <c:plotVisOnly val="1"/>
    <c:dispBlanksAs val="gap"/>
    <c:showDLblsOverMax val="0"/>
  </c:chart>
  <c:spPr>
    <a:noFill/>
    <a:ln>
      <a:noFill/>
    </a:ln>
    <a:effectLst/>
  </c:spPr>
  <c:txPr>
    <a:bodyPr/>
    <a:lstStyle/>
    <a:p>
      <a:pPr>
        <a:defRPr/>
      </a:pPr>
      <a:endParaRPr lang="fa-I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69539900-9D74-48EA-9D85-D4C2A95F44FF}" type="datetimeFigureOut">
              <a:rPr lang="en-US" smtClean="0"/>
              <a:t>6/10/2022</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EE22CC2-7EDE-4E26-9DE4-E72B34595A79}"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5846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539900-9D74-48EA-9D85-D4C2A95F44FF}"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422957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539900-9D74-48EA-9D85-D4C2A95F44FF}"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2722374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539900-9D74-48EA-9D85-D4C2A95F44FF}"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22CC2-7EDE-4E26-9DE4-E72B34595A79}"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122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539900-9D74-48EA-9D85-D4C2A95F44FF}"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426989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9539900-9D74-48EA-9D85-D4C2A95F44FF}"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3679286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9539900-9D74-48EA-9D85-D4C2A95F44FF}"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161165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39900-9D74-48EA-9D85-D4C2A95F44FF}"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975896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39900-9D74-48EA-9D85-D4C2A95F44FF}"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140764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39900-9D74-48EA-9D85-D4C2A95F44FF}"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1655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539900-9D74-48EA-9D85-D4C2A95F44FF}"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331399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539900-9D74-48EA-9D85-D4C2A95F44FF}"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374116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539900-9D74-48EA-9D85-D4C2A95F44FF}"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379994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539900-9D74-48EA-9D85-D4C2A95F44FF}"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16879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39900-9D74-48EA-9D85-D4C2A95F44FF}"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321583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539900-9D74-48EA-9D85-D4C2A95F44FF}"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355769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539900-9D74-48EA-9D85-D4C2A95F44FF}"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22CC2-7EDE-4E26-9DE4-E72B34595A79}" type="slidenum">
              <a:rPr lang="en-US" smtClean="0"/>
              <a:t>‹#›</a:t>
            </a:fld>
            <a:endParaRPr lang="en-US"/>
          </a:p>
        </p:txBody>
      </p:sp>
    </p:spTree>
    <p:extLst>
      <p:ext uri="{BB962C8B-B14F-4D97-AF65-F5344CB8AC3E}">
        <p14:creationId xmlns:p14="http://schemas.microsoft.com/office/powerpoint/2010/main" val="203497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9539900-9D74-48EA-9D85-D4C2A95F44FF}" type="datetimeFigureOut">
              <a:rPr lang="en-US" smtClean="0"/>
              <a:t>6/10/2022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EE22CC2-7EDE-4E26-9DE4-E72B34595A79}" type="slidenum">
              <a:rPr lang="en-US" smtClean="0"/>
              <a:t>‹#›</a:t>
            </a:fld>
            <a:endParaRPr lang="en-US"/>
          </a:p>
        </p:txBody>
      </p:sp>
    </p:spTree>
    <p:extLst>
      <p:ext uri="{BB962C8B-B14F-4D97-AF65-F5344CB8AC3E}">
        <p14:creationId xmlns:p14="http://schemas.microsoft.com/office/powerpoint/2010/main" val="1723815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564" y="424354"/>
            <a:ext cx="9573491" cy="1404445"/>
          </a:xfrm>
        </p:spPr>
        <p:txBody>
          <a:bodyPr>
            <a:noAutofit/>
          </a:bodyPr>
          <a:lstStyle/>
          <a:p>
            <a:pPr algn="ctr" rtl="1"/>
            <a:r>
              <a:rPr lang="fa-IR" sz="5400" dirty="0" smtClean="0">
                <a:cs typeface="B Narm" panose="00000400000000000000" pitchFamily="2" charset="-78"/>
              </a:rPr>
              <a:t>پیاده‌سازی موازی الگوریتم ژنتیک</a:t>
            </a:r>
            <a:endParaRPr lang="en-US" sz="5400" dirty="0">
              <a:cs typeface="B Narm" panose="00000400000000000000" pitchFamily="2" charset="-78"/>
            </a:endParaRPr>
          </a:p>
        </p:txBody>
      </p:sp>
      <p:sp>
        <p:nvSpPr>
          <p:cNvPr id="5" name="TextBox 4"/>
          <p:cNvSpPr txBox="1"/>
          <p:nvPr/>
        </p:nvSpPr>
        <p:spPr>
          <a:xfrm>
            <a:off x="2584099" y="2327571"/>
            <a:ext cx="5639406" cy="2246769"/>
          </a:xfrm>
          <a:prstGeom prst="rect">
            <a:avLst/>
          </a:prstGeom>
          <a:noFill/>
        </p:spPr>
        <p:txBody>
          <a:bodyPr wrap="square" rtlCol="0">
            <a:spAutoFit/>
          </a:bodyPr>
          <a:lstStyle/>
          <a:p>
            <a:pPr algn="ctr" rtl="1"/>
            <a:r>
              <a:rPr lang="fa-IR" sz="2800" dirty="0" smtClean="0">
                <a:latin typeface="A Hayat" panose="020B0800040000020004" pitchFamily="34" charset="-78"/>
                <a:ea typeface="A Hayat" panose="020B0800040000020004" pitchFamily="34" charset="-78"/>
                <a:cs typeface="A Hayat" panose="020B0800040000020004" pitchFamily="34" charset="-78"/>
              </a:rPr>
              <a:t>استاد درس: 	دکتر عبدالرضا سوادی</a:t>
            </a:r>
            <a:endParaRPr lang="fa-IR" sz="2800" dirty="0">
              <a:latin typeface="A Hayat" panose="020B0800040000020004" pitchFamily="34" charset="-78"/>
              <a:ea typeface="A Hayat" panose="020B0800040000020004" pitchFamily="34" charset="-78"/>
              <a:cs typeface="A Hayat" panose="020B0800040000020004" pitchFamily="34" charset="-78"/>
            </a:endParaRPr>
          </a:p>
          <a:p>
            <a:pPr algn="ctr" rtl="1"/>
            <a:r>
              <a:rPr lang="ar-DZ" sz="2800" dirty="0" smtClean="0">
                <a:latin typeface="A Hayat" panose="020B0800040000020004" pitchFamily="34" charset="-78"/>
                <a:ea typeface="A Hayat" panose="020B0800040000020004" pitchFamily="34" charset="-78"/>
                <a:cs typeface="A Hayat" panose="020B0800040000020004" pitchFamily="34" charset="-78"/>
              </a:rPr>
              <a:t>اعضای گروه: </a:t>
            </a:r>
            <a:r>
              <a:rPr lang="fa-IR" sz="2800" dirty="0" smtClean="0">
                <a:latin typeface="A Hayat" panose="020B0800040000020004" pitchFamily="34" charset="-78"/>
                <a:ea typeface="A Hayat" panose="020B0800040000020004" pitchFamily="34" charset="-78"/>
                <a:cs typeface="A Hayat" panose="020B0800040000020004" pitchFamily="34" charset="-78"/>
              </a:rPr>
              <a:t>	</a:t>
            </a:r>
            <a:r>
              <a:rPr lang="ar-DZ" sz="2800" dirty="0" smtClean="0">
                <a:latin typeface="A Hayat" panose="020B0800040000020004" pitchFamily="34" charset="-78"/>
                <a:ea typeface="A Hayat" panose="020B0800040000020004" pitchFamily="34" charset="-78"/>
                <a:cs typeface="A Hayat" panose="020B0800040000020004" pitchFamily="34" charset="-78"/>
              </a:rPr>
              <a:t>محمدحسین حسینی</a:t>
            </a:r>
            <a:endParaRPr lang="fa-IR" sz="2800" dirty="0" smtClean="0">
              <a:latin typeface="A Hayat" panose="020B0800040000020004" pitchFamily="34" charset="-78"/>
              <a:ea typeface="A Hayat" panose="020B0800040000020004" pitchFamily="34" charset="-78"/>
              <a:cs typeface="A Hayat" panose="020B0800040000020004" pitchFamily="34" charset="-78"/>
            </a:endParaRPr>
          </a:p>
          <a:p>
            <a:pPr algn="ctr" rtl="1"/>
            <a:r>
              <a:rPr lang="fa-IR" sz="2800" dirty="0" smtClean="0">
                <a:latin typeface="A Hayat" panose="020B0800040000020004" pitchFamily="34" charset="-78"/>
                <a:ea typeface="A Hayat" panose="020B0800040000020004" pitchFamily="34" charset="-78"/>
                <a:cs typeface="A Hayat" panose="020B0800040000020004" pitchFamily="34" charset="-78"/>
              </a:rPr>
              <a:t>		</a:t>
            </a:r>
            <a:r>
              <a:rPr lang="ar-DZ" sz="2800" dirty="0" smtClean="0">
                <a:latin typeface="A Hayat" panose="020B0800040000020004" pitchFamily="34" charset="-78"/>
                <a:ea typeface="A Hayat" panose="020B0800040000020004" pitchFamily="34" charset="-78"/>
                <a:cs typeface="A Hayat" panose="020B0800040000020004" pitchFamily="34" charset="-78"/>
              </a:rPr>
              <a:t>وحید رمضانی دشت بیاض</a:t>
            </a:r>
            <a:endParaRPr lang="fa-IR" sz="2800" dirty="0" smtClean="0">
              <a:latin typeface="A Hayat" panose="020B0800040000020004" pitchFamily="34" charset="-78"/>
              <a:ea typeface="A Hayat" panose="020B0800040000020004" pitchFamily="34" charset="-78"/>
              <a:cs typeface="A Hayat" panose="020B0800040000020004" pitchFamily="34" charset="-78"/>
            </a:endParaRPr>
          </a:p>
          <a:p>
            <a:pPr algn="ctr" rtl="1"/>
            <a:r>
              <a:rPr lang="fa-IR" sz="2800" dirty="0" smtClean="0">
                <a:latin typeface="A Hayat" panose="020B0800040000020004" pitchFamily="34" charset="-78"/>
                <a:ea typeface="A Hayat" panose="020B0800040000020004" pitchFamily="34" charset="-78"/>
                <a:cs typeface="A Hayat" panose="020B0800040000020004" pitchFamily="34" charset="-78"/>
              </a:rPr>
              <a:t>		</a:t>
            </a:r>
            <a:r>
              <a:rPr lang="ar-DZ" sz="2800" dirty="0" smtClean="0">
                <a:latin typeface="A Hayat" panose="020B0800040000020004" pitchFamily="34" charset="-78"/>
                <a:ea typeface="A Hayat" panose="020B0800040000020004" pitchFamily="34" charset="-78"/>
                <a:cs typeface="A Hayat" panose="020B0800040000020004" pitchFamily="34" charset="-78"/>
              </a:rPr>
              <a:t>سروش فعال</a:t>
            </a:r>
          </a:p>
          <a:p>
            <a:pPr algn="ctr" rtl="1"/>
            <a:endParaRPr lang="en-US" sz="2800" dirty="0">
              <a:latin typeface="A Hayat" panose="020B0800040000020004" pitchFamily="34" charset="-78"/>
              <a:ea typeface="A Hayat" panose="020B0800040000020004" pitchFamily="34" charset="-78"/>
              <a:cs typeface="A Hayat" panose="020B0800040000020004" pitchFamily="34" charset="-78"/>
            </a:endParaRPr>
          </a:p>
        </p:txBody>
      </p:sp>
    </p:spTree>
    <p:extLst>
      <p:ext uri="{BB962C8B-B14F-4D97-AF65-F5344CB8AC3E}">
        <p14:creationId xmlns:p14="http://schemas.microsoft.com/office/powerpoint/2010/main" val="2755601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74960"/>
            <a:ext cx="10396882" cy="1151965"/>
          </a:xfrm>
        </p:spPr>
        <p:txBody>
          <a:bodyPr>
            <a:normAutofit fontScale="90000"/>
          </a:bodyPr>
          <a:lstStyle/>
          <a:p>
            <a:pPr marL="0" marR="0" algn="r" rtl="1">
              <a:lnSpc>
                <a:spcPct val="107000"/>
              </a:lnSpc>
              <a:spcBef>
                <a:spcPts val="0"/>
              </a:spcBef>
              <a:spcAft>
                <a:spcPts val="800"/>
              </a:spcAft>
            </a:pPr>
            <a:r>
              <a:rPr lang="fa-IR" b="1" dirty="0">
                <a:latin typeface="A Hayat" panose="020B0800040000020004" pitchFamily="34" charset="-78"/>
                <a:ea typeface="A Hayat" panose="020B0800040000020004" pitchFamily="34" charset="-78"/>
                <a:cs typeface="B Narm" panose="00000400000000000000" pitchFamily="2" charset="-78"/>
              </a:rPr>
              <a:t>سایر قسمت‌های برنامه</a:t>
            </a:r>
            <a:r>
              <a:rPr lang="en-US" sz="3600" dirty="0">
                <a:latin typeface="A Hayat" panose="020B0800040000020004" pitchFamily="34" charset="-78"/>
                <a:ea typeface="A Hayat" panose="020B0800040000020004" pitchFamily="34" charset="-78"/>
                <a:cs typeface="B Narm" panose="00000400000000000000" pitchFamily="2" charset="-78"/>
              </a:rPr>
              <a:t/>
            </a:r>
            <a:br>
              <a:rPr lang="en-US" sz="3600" dirty="0">
                <a:latin typeface="A Hayat" panose="020B0800040000020004" pitchFamily="34" charset="-78"/>
                <a:ea typeface="A Hayat" panose="020B0800040000020004" pitchFamily="34" charset="-78"/>
                <a:cs typeface="B Narm" panose="00000400000000000000" pitchFamily="2" charset="-78"/>
              </a:rPr>
            </a:br>
            <a:r>
              <a:rPr lang="en-US" dirty="0" smtClean="0">
                <a:latin typeface="A Hayat" panose="020B0800040000020004" pitchFamily="34" charset="-78"/>
                <a:ea typeface="A Hayat" panose="020B0800040000020004" pitchFamily="34" charset="-78"/>
                <a:cs typeface="B Narm" panose="00000400000000000000" pitchFamily="2" charset="-78"/>
              </a:rPr>
              <a:t/>
            </a:r>
            <a:br>
              <a:rPr lang="en-US" dirty="0" smtClean="0">
                <a:latin typeface="A Hayat" panose="020B0800040000020004" pitchFamily="34" charset="-78"/>
                <a:ea typeface="A Hayat" panose="020B0800040000020004" pitchFamily="34" charset="-78"/>
                <a:cs typeface="B Narm" panose="00000400000000000000" pitchFamily="2" charset="-78"/>
              </a:rPr>
            </a:br>
            <a:endParaRPr lang="en-US" sz="2800" dirty="0">
              <a:latin typeface="A Hayat" panose="020B0800040000020004" pitchFamily="34" charset="-78"/>
              <a:ea typeface="A Hayat" panose="020B0800040000020004" pitchFamily="34" charset="-78"/>
              <a:cs typeface="B Narm" panose="00000400000000000000" pitchFamily="2" charset="-78"/>
            </a:endParaRPr>
          </a:p>
        </p:txBody>
      </p:sp>
      <p:sp>
        <p:nvSpPr>
          <p:cNvPr id="3" name="Content Placeholder 2"/>
          <p:cNvSpPr>
            <a:spLocks noGrp="1"/>
          </p:cNvSpPr>
          <p:nvPr>
            <p:ph sz="quarter" idx="13"/>
          </p:nvPr>
        </p:nvSpPr>
        <p:spPr>
          <a:xfrm>
            <a:off x="687976" y="1020342"/>
            <a:ext cx="10394707" cy="4521475"/>
          </a:xfrm>
        </p:spPr>
        <p:txBody>
          <a:bodyPr anchor="t">
            <a:noAutofit/>
          </a:bodyPr>
          <a:lstStyle/>
          <a:p>
            <a:pPr marL="0" marR="0" algn="r" rtl="1">
              <a:lnSpc>
                <a:spcPct val="107000"/>
              </a:lnSpc>
              <a:spcBef>
                <a:spcPts val="0"/>
              </a:spcBef>
              <a:spcAft>
                <a:spcPts val="800"/>
              </a:spcAft>
            </a:pPr>
            <a:r>
              <a:rPr lang="fa-IR" sz="2800" b="1" dirty="0">
                <a:latin typeface="A Hayat" panose="020B0800040000020004" pitchFamily="34" charset="-78"/>
                <a:ea typeface="A Hayat" panose="020B0800040000020004" pitchFamily="34" charset="-78"/>
                <a:cs typeface="A Hayat" panose="020B0800040000020004" pitchFamily="34" charset="-78"/>
              </a:rPr>
              <a:t>تشکیل جمعیت اولیه(</a:t>
            </a:r>
            <a:r>
              <a:rPr lang="en-US" sz="2800" b="1" dirty="0" err="1">
                <a:latin typeface="A Hayat" panose="020B0800040000020004" pitchFamily="34" charset="-78"/>
                <a:ea typeface="A Hayat" panose="020B0800040000020004" pitchFamily="34" charset="-78"/>
                <a:cs typeface="A Hayat" panose="020B0800040000020004" pitchFamily="34" charset="-78"/>
              </a:rPr>
              <a:t>init_pop</a:t>
            </a:r>
            <a:r>
              <a:rPr lang="fa-IR" sz="2800" b="1" dirty="0">
                <a:latin typeface="A Hayat" panose="020B0800040000020004" pitchFamily="34" charset="-78"/>
                <a:ea typeface="A Hayat" panose="020B0800040000020004" pitchFamily="34" charset="-78"/>
                <a:cs typeface="A Hayat" panose="020B0800040000020004" pitchFamily="34" charset="-78"/>
              </a:rPr>
              <a:t>): </a:t>
            </a:r>
            <a:r>
              <a:rPr lang="fa-IR" sz="2800" dirty="0">
                <a:latin typeface="A Hayat" panose="020B0800040000020004" pitchFamily="34" charset="-78"/>
                <a:ea typeface="A Hayat" panose="020B0800040000020004" pitchFamily="34" charset="-78"/>
                <a:cs typeface="A Hayat" panose="020B0800040000020004" pitchFamily="34" charset="-78"/>
              </a:rPr>
              <a:t>در این قسمت از برنامه، جمعیتی از کروموزوم‌ها به اندازه‌ی فاکتور </a:t>
            </a:r>
            <a:r>
              <a:rPr lang="en-US" sz="2800" dirty="0">
                <a:latin typeface="A Hayat" panose="020B0800040000020004" pitchFamily="34" charset="-78"/>
                <a:ea typeface="A Hayat" panose="020B0800040000020004" pitchFamily="34" charset="-78"/>
                <a:cs typeface="A Hayat" panose="020B0800040000020004" pitchFamily="34" charset="-78"/>
              </a:rPr>
              <a:t>Population</a:t>
            </a:r>
            <a:r>
              <a:rPr lang="fa-IR" sz="2800" dirty="0">
                <a:latin typeface="A Hayat" panose="020B0800040000020004" pitchFamily="34" charset="-78"/>
                <a:ea typeface="A Hayat" panose="020B0800040000020004" pitchFamily="34" charset="-78"/>
                <a:cs typeface="A Hayat" panose="020B0800040000020004" pitchFamily="34" charset="-78"/>
              </a:rPr>
              <a:t> از داخل یک فایل استاتیک و از قبل تهیه شده خوانده‌می‌شوند. ایده‌ی خواندن جمعیت از داخل فایل استاتیک، برخلاف اصل الگوریتم که در هر بار اجرا داده‌های اولیه به صورت تصادفی تولید می‌شوند، به هدف کاهش اثر متغیرهای تصادفی در عملکرد الگوریتم برای سهولت امکان مقایسه‌ی نتایج اجراهای مختلف الگوریتم بوده‌است</a:t>
            </a:r>
            <a:r>
              <a:rPr lang="fa-IR" sz="2800" dirty="0" smtClean="0">
                <a:latin typeface="A Hayat" panose="020B0800040000020004" pitchFamily="34" charset="-78"/>
                <a:ea typeface="A Hayat" panose="020B0800040000020004" pitchFamily="34" charset="-78"/>
                <a:cs typeface="A Hayat" panose="020B0800040000020004" pitchFamily="34" charset="-78"/>
              </a:rPr>
              <a:t>.</a:t>
            </a:r>
            <a:endParaRPr lang="en-US" sz="2800" dirty="0">
              <a:latin typeface="A Hayat" panose="020B0800040000020004" pitchFamily="34" charset="-78"/>
              <a:ea typeface="A Hayat" panose="020B0800040000020004" pitchFamily="34" charset="-78"/>
              <a:cs typeface="A Hayat" panose="020B0800040000020004" pitchFamily="34" charset="-78"/>
            </a:endParaRPr>
          </a:p>
          <a:p>
            <a:pPr marL="0" marR="0" algn="r" rtl="1">
              <a:lnSpc>
                <a:spcPct val="107000"/>
              </a:lnSpc>
              <a:spcBef>
                <a:spcPts val="0"/>
              </a:spcBef>
              <a:spcAft>
                <a:spcPts val="800"/>
              </a:spcAft>
            </a:pPr>
            <a:r>
              <a:rPr lang="fa-IR" sz="2800" b="1" dirty="0" smtClean="0">
                <a:latin typeface="A Hayat" panose="020B0800040000020004" pitchFamily="34" charset="-78"/>
                <a:ea typeface="A Hayat" panose="020B0800040000020004" pitchFamily="34" charset="-78"/>
                <a:cs typeface="A Hayat" panose="020B0800040000020004" pitchFamily="34" charset="-78"/>
              </a:rPr>
              <a:t>مرتب‌سازی(</a:t>
            </a:r>
            <a:r>
              <a:rPr lang="en-US" sz="2800" b="1" dirty="0">
                <a:latin typeface="A Hayat" panose="020B0800040000020004" pitchFamily="34" charset="-78"/>
                <a:ea typeface="A Hayat" panose="020B0800040000020004" pitchFamily="34" charset="-78"/>
                <a:cs typeface="A Hayat" panose="020B0800040000020004" pitchFamily="34" charset="-78"/>
              </a:rPr>
              <a:t>Sort</a:t>
            </a:r>
            <a:r>
              <a:rPr lang="fa-IR" sz="2800" b="1" dirty="0">
                <a:latin typeface="A Hayat" panose="020B0800040000020004" pitchFamily="34" charset="-78"/>
                <a:ea typeface="A Hayat" panose="020B0800040000020004" pitchFamily="34" charset="-78"/>
                <a:cs typeface="A Hayat" panose="020B0800040000020004" pitchFamily="34" charset="-78"/>
              </a:rPr>
              <a:t>): </a:t>
            </a:r>
            <a:r>
              <a:rPr lang="fa-IR" sz="2800" dirty="0">
                <a:latin typeface="A Hayat" panose="020B0800040000020004" pitchFamily="34" charset="-78"/>
                <a:ea typeface="A Hayat" panose="020B0800040000020004" pitchFamily="34" charset="-78"/>
                <a:cs typeface="A Hayat" panose="020B0800040000020004" pitchFamily="34" charset="-78"/>
              </a:rPr>
              <a:t> در این قسمت نیز از یک الگوریتم ساده‌ی مرتب‌سازی با مرتبه زمانی </a:t>
            </a:r>
            <a:r>
              <a:rPr lang="en-US" sz="2800" dirty="0">
                <a:latin typeface="A Hayat" panose="020B0800040000020004" pitchFamily="34" charset="-78"/>
                <a:ea typeface="A Hayat" panose="020B0800040000020004" pitchFamily="34" charset="-78"/>
                <a:cs typeface="A Hayat" panose="020B0800040000020004" pitchFamily="34" charset="-78"/>
              </a:rPr>
              <a:t>O(n</a:t>
            </a:r>
            <a:r>
              <a:rPr lang="en-US" sz="2800" baseline="30000" dirty="0">
                <a:latin typeface="A Hayat" panose="020B0800040000020004" pitchFamily="34" charset="-78"/>
                <a:ea typeface="A Hayat" panose="020B0800040000020004" pitchFamily="34" charset="-78"/>
                <a:cs typeface="A Hayat" panose="020B0800040000020004" pitchFamily="34" charset="-78"/>
              </a:rPr>
              <a:t>2</a:t>
            </a:r>
            <a:r>
              <a:rPr lang="en-US" sz="2800" dirty="0">
                <a:latin typeface="A Hayat" panose="020B0800040000020004" pitchFamily="34" charset="-78"/>
                <a:ea typeface="A Hayat" panose="020B0800040000020004" pitchFamily="34" charset="-78"/>
                <a:cs typeface="A Hayat" panose="020B0800040000020004" pitchFamily="34" charset="-78"/>
              </a:rPr>
              <a:t>)</a:t>
            </a:r>
            <a:r>
              <a:rPr lang="fa-IR" sz="2800" dirty="0">
                <a:latin typeface="A Hayat" panose="020B0800040000020004" pitchFamily="34" charset="-78"/>
                <a:ea typeface="A Hayat" panose="020B0800040000020004" pitchFamily="34" charset="-78"/>
                <a:cs typeface="A Hayat" panose="020B0800040000020004" pitchFamily="34" charset="-78"/>
              </a:rPr>
              <a:t> برای مرتب کردن جمعیت بر اساس برازندگی کروموزوم‌ها کمک گرفته‌شده‌است</a:t>
            </a:r>
            <a:r>
              <a:rPr lang="fa-IR" sz="2800" dirty="0" smtClean="0">
                <a:latin typeface="A Hayat" panose="020B0800040000020004" pitchFamily="34" charset="-78"/>
                <a:ea typeface="A Hayat" panose="020B0800040000020004" pitchFamily="34" charset="-78"/>
                <a:cs typeface="A Hayat" panose="020B0800040000020004" pitchFamily="34" charset="-78"/>
              </a:rPr>
              <a:t>.</a:t>
            </a:r>
            <a:endParaRPr lang="en-US" sz="2800" dirty="0">
              <a:latin typeface="A Hayat" panose="020B0800040000020004" pitchFamily="34" charset="-78"/>
              <a:ea typeface="A Hayat" panose="020B0800040000020004" pitchFamily="34" charset="-78"/>
              <a:cs typeface="A Hayat" panose="020B0800040000020004" pitchFamily="34" charset="-78"/>
            </a:endParaRPr>
          </a:p>
          <a:p>
            <a:pPr marL="0" marR="0" algn="r" rtl="1">
              <a:lnSpc>
                <a:spcPct val="107000"/>
              </a:lnSpc>
              <a:spcBef>
                <a:spcPts val="0"/>
              </a:spcBef>
              <a:spcAft>
                <a:spcPts val="800"/>
              </a:spcAft>
            </a:pPr>
            <a:r>
              <a:rPr lang="fa-IR" sz="2800" b="1" dirty="0" smtClean="0">
                <a:latin typeface="A Hayat" panose="020B0800040000020004" pitchFamily="34" charset="-78"/>
                <a:ea typeface="A Hayat" panose="020B0800040000020004" pitchFamily="34" charset="-78"/>
                <a:cs typeface="A Hayat" panose="020B0800040000020004" pitchFamily="34" charset="-78"/>
              </a:rPr>
              <a:t>محاسبه </a:t>
            </a:r>
            <a:r>
              <a:rPr lang="fa-IR" sz="2800" b="1" dirty="0">
                <a:latin typeface="A Hayat" panose="020B0800040000020004" pitchFamily="34" charset="-78"/>
                <a:ea typeface="A Hayat" panose="020B0800040000020004" pitchFamily="34" charset="-78"/>
                <a:cs typeface="A Hayat" panose="020B0800040000020004" pitchFamily="34" charset="-78"/>
              </a:rPr>
              <a:t>برازندگی(</a:t>
            </a:r>
            <a:r>
              <a:rPr lang="en-US" sz="2800" b="1" dirty="0">
                <a:latin typeface="A Hayat" panose="020B0800040000020004" pitchFamily="34" charset="-78"/>
                <a:ea typeface="A Hayat" panose="020B0800040000020004" pitchFamily="34" charset="-78"/>
                <a:cs typeface="A Hayat" panose="020B0800040000020004" pitchFamily="34" charset="-78"/>
              </a:rPr>
              <a:t>Fitness</a:t>
            </a:r>
            <a:r>
              <a:rPr lang="fa-IR" sz="2800" b="1" dirty="0">
                <a:latin typeface="A Hayat" panose="020B0800040000020004" pitchFamily="34" charset="-78"/>
                <a:ea typeface="A Hayat" panose="020B0800040000020004" pitchFamily="34" charset="-78"/>
                <a:cs typeface="A Hayat" panose="020B0800040000020004" pitchFamily="34" charset="-78"/>
              </a:rPr>
              <a:t>): </a:t>
            </a:r>
            <a:r>
              <a:rPr lang="fa-IR" sz="2800" dirty="0">
                <a:latin typeface="A Hayat" panose="020B0800040000020004" pitchFamily="34" charset="-78"/>
                <a:ea typeface="A Hayat" panose="020B0800040000020004" pitchFamily="34" charset="-78"/>
                <a:cs typeface="A Hayat" panose="020B0800040000020004" pitchFamily="34" charset="-78"/>
              </a:rPr>
              <a:t>این بخش از برنامه نیز برازندگی را برای هر کروموزوم محاسبه می‌کند. </a:t>
            </a:r>
            <a:endParaRPr lang="en-US" sz="2800" dirty="0">
              <a:latin typeface="A Hayat" panose="020B0800040000020004" pitchFamily="34" charset="-78"/>
              <a:ea typeface="A Hayat" panose="020B0800040000020004" pitchFamily="34" charset="-78"/>
              <a:cs typeface="A Hayat" panose="020B0800040000020004" pitchFamily="34" charset="-78"/>
            </a:endParaRPr>
          </a:p>
        </p:txBody>
      </p:sp>
    </p:spTree>
    <p:extLst>
      <p:ext uri="{BB962C8B-B14F-4D97-AF65-F5344CB8AC3E}">
        <p14:creationId xmlns:p14="http://schemas.microsoft.com/office/powerpoint/2010/main" val="3274050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4622"/>
            <a:ext cx="10396882" cy="1151965"/>
          </a:xfrm>
        </p:spPr>
        <p:txBody>
          <a:bodyPr>
            <a:noAutofit/>
          </a:bodyPr>
          <a:lstStyle/>
          <a:p>
            <a:pPr marL="0" marR="0" algn="r" rtl="1">
              <a:lnSpc>
                <a:spcPct val="107000"/>
              </a:lnSpc>
              <a:spcBef>
                <a:spcPts val="0"/>
              </a:spcBef>
              <a:spcAft>
                <a:spcPts val="800"/>
              </a:spcAft>
            </a:pPr>
            <a:r>
              <a:rPr lang="ar-SA" sz="3600" b="1" dirty="0">
                <a:latin typeface="Calibri" panose="020F0502020204030204" pitchFamily="34" charset="0"/>
                <a:ea typeface="Calibri" panose="020F0502020204030204" pitchFamily="34" charset="0"/>
                <a:cs typeface="B Narm" panose="00000400000000000000" pitchFamily="2" charset="-78"/>
              </a:rPr>
              <a:t>تحلیل عملکرد الگوریتم در دو حالت سری و موازی – فاکتور جمعیت</a:t>
            </a:r>
            <a:r>
              <a:rPr lang="en-US" sz="3600" dirty="0">
                <a:latin typeface="Calibri" panose="020F0502020204030204" pitchFamily="34" charset="0"/>
                <a:ea typeface="Calibri" panose="020F0502020204030204" pitchFamily="34" charset="0"/>
                <a:cs typeface="B Narm" panose="00000400000000000000" pitchFamily="2" charset="-78"/>
              </a:rPr>
              <a:t/>
            </a:r>
            <a:br>
              <a:rPr lang="en-US" sz="3600" dirty="0">
                <a:latin typeface="Calibri" panose="020F0502020204030204" pitchFamily="34" charset="0"/>
                <a:ea typeface="Calibri" panose="020F0502020204030204" pitchFamily="34" charset="0"/>
                <a:cs typeface="B Narm" panose="00000400000000000000" pitchFamily="2" charset="-78"/>
              </a:rPr>
            </a:br>
            <a:endParaRPr lang="en-US" sz="3600" dirty="0">
              <a:cs typeface="B Narm" panose="00000400000000000000" pitchFamily="2" charset="-78"/>
            </a:endParaRPr>
          </a:p>
        </p:txBody>
      </p:sp>
      <p:sp>
        <p:nvSpPr>
          <p:cNvPr id="3" name="Content Placeholder 2"/>
          <p:cNvSpPr>
            <a:spLocks noGrp="1"/>
          </p:cNvSpPr>
          <p:nvPr>
            <p:ph sz="quarter" idx="13"/>
          </p:nvPr>
        </p:nvSpPr>
        <p:spPr>
          <a:xfrm>
            <a:off x="687976" y="1020347"/>
            <a:ext cx="10394707" cy="3311189"/>
          </a:xfrm>
        </p:spPr>
        <p:txBody>
          <a:bodyPr anchor="t">
            <a:noAutofit/>
          </a:bodyPr>
          <a:lstStyle/>
          <a:p>
            <a:pPr marL="0" marR="0" algn="r" rtl="1">
              <a:lnSpc>
                <a:spcPct val="107000"/>
              </a:lnSpc>
              <a:spcBef>
                <a:spcPts val="0"/>
              </a:spcBef>
              <a:spcAft>
                <a:spcPts val="800"/>
              </a:spcAft>
            </a:pPr>
            <a:r>
              <a:rPr lang="ar-SA" sz="3600" dirty="0">
                <a:latin typeface="A Hayat" panose="020B0800040000020004" pitchFamily="34" charset="-78"/>
                <a:ea typeface="A Hayat" panose="020B0800040000020004" pitchFamily="34" charset="-78"/>
                <a:cs typeface="A Hayat" panose="020B0800040000020004" pitchFamily="34" charset="-78"/>
              </a:rPr>
              <a:t>در ادامه عملکرد الگوریتم در حالات سری و موازی با فاکتورهای مختلف بررسی می‌شود. در شکل </a:t>
            </a:r>
            <a:r>
              <a:rPr lang="fa-IR" sz="3600" dirty="0" smtClean="0">
                <a:latin typeface="A Hayat" panose="020B0800040000020004" pitchFamily="34" charset="-78"/>
                <a:ea typeface="A Hayat" panose="020B0800040000020004" pitchFamily="34" charset="-78"/>
                <a:cs typeface="A Hayat" panose="020B0800040000020004" pitchFamily="34" charset="-78"/>
              </a:rPr>
              <a:t>اسلاید بعد</a:t>
            </a:r>
            <a:r>
              <a:rPr lang="ar-SA" sz="3600" dirty="0" smtClean="0">
                <a:latin typeface="A Hayat" panose="020B0800040000020004" pitchFamily="34" charset="-78"/>
                <a:ea typeface="A Hayat" panose="020B0800040000020004" pitchFamily="34" charset="-78"/>
                <a:cs typeface="A Hayat" panose="020B0800040000020004" pitchFamily="34" charset="-78"/>
              </a:rPr>
              <a:t> </a:t>
            </a:r>
            <a:r>
              <a:rPr lang="ar-SA" sz="3600" dirty="0">
                <a:latin typeface="A Hayat" panose="020B0800040000020004" pitchFamily="34" charset="-78"/>
                <a:ea typeface="A Hayat" panose="020B0800040000020004" pitchFamily="34" charset="-78"/>
                <a:cs typeface="A Hayat" panose="020B0800040000020004" pitchFamily="34" charset="-78"/>
              </a:rPr>
              <a:t>شاهد دو نمودار </a:t>
            </a:r>
            <a:r>
              <a:rPr lang="ar-SA" sz="3600" dirty="0" smtClean="0">
                <a:latin typeface="A Hayat" panose="020B0800040000020004" pitchFamily="34" charset="-78"/>
                <a:ea typeface="A Hayat" panose="020B0800040000020004" pitchFamily="34" charset="-78"/>
                <a:cs typeface="A Hayat" panose="020B0800040000020004" pitchFamily="34" charset="-78"/>
              </a:rPr>
              <a:t>هستیم. </a:t>
            </a:r>
            <a:r>
              <a:rPr lang="ar-SA" sz="3600" dirty="0">
                <a:latin typeface="A Hayat" panose="020B0800040000020004" pitchFamily="34" charset="-78"/>
                <a:ea typeface="A Hayat" panose="020B0800040000020004" pitchFamily="34" charset="-78"/>
                <a:cs typeface="A Hayat" panose="020B0800040000020004" pitchFamily="34" charset="-78"/>
              </a:rPr>
              <a:t>در این شکل فاکتور جمعیت اولیه(بدون تغییر دادن حداکثر دورهای الگوریتم) دستخوش تغییر شده و زمان اجرای الگوریتم برای هر جمعیت در هردو حالت سری و موازی برحسب میلی‌ثانیه</a:t>
            </a:r>
            <a:r>
              <a:rPr lang="en-US" sz="3600" dirty="0">
                <a:latin typeface="A Hayat" panose="020B0800040000020004" pitchFamily="34" charset="-78"/>
                <a:ea typeface="A Hayat" panose="020B0800040000020004" pitchFamily="34" charset="-78"/>
                <a:cs typeface="A Hayat" panose="020B0800040000020004" pitchFamily="34" charset="-78"/>
              </a:rPr>
              <a:t>(</a:t>
            </a:r>
            <a:r>
              <a:rPr lang="en-US" sz="3600" dirty="0" err="1">
                <a:latin typeface="A Hayat" panose="020B0800040000020004" pitchFamily="34" charset="-78"/>
                <a:ea typeface="A Hayat" panose="020B0800040000020004" pitchFamily="34" charset="-78"/>
                <a:cs typeface="A Hayat" panose="020B0800040000020004" pitchFamily="34" charset="-78"/>
              </a:rPr>
              <a:t>ms</a:t>
            </a:r>
            <a:r>
              <a:rPr lang="en-US" sz="3600" dirty="0">
                <a:latin typeface="A Hayat" panose="020B0800040000020004" pitchFamily="34" charset="-78"/>
                <a:ea typeface="A Hayat" panose="020B0800040000020004" pitchFamily="34" charset="-78"/>
                <a:cs typeface="A Hayat" panose="020B0800040000020004" pitchFamily="34" charset="-78"/>
              </a:rPr>
              <a:t>) </a:t>
            </a:r>
            <a:r>
              <a:rPr lang="ar-SA" sz="3600" dirty="0">
                <a:latin typeface="A Hayat" panose="020B0800040000020004" pitchFamily="34" charset="-78"/>
                <a:ea typeface="A Hayat" panose="020B0800040000020004" pitchFamily="34" charset="-78"/>
                <a:cs typeface="A Hayat" panose="020B0800040000020004" pitchFamily="34" charset="-78"/>
              </a:rPr>
              <a:t>توسط دو نمودار مختلف نمایش داده شده است</a:t>
            </a:r>
            <a:r>
              <a:rPr lang="ar-SA" sz="3600" dirty="0" smtClean="0">
                <a:latin typeface="A Hayat" panose="020B0800040000020004" pitchFamily="34" charset="-78"/>
                <a:ea typeface="A Hayat" panose="020B0800040000020004" pitchFamily="34" charset="-78"/>
                <a:cs typeface="A Hayat" panose="020B0800040000020004" pitchFamily="34" charset="-78"/>
              </a:rPr>
              <a:t>.</a:t>
            </a:r>
            <a:endParaRPr lang="en-US" sz="2800" dirty="0">
              <a:latin typeface="A Hayat" panose="020B0800040000020004" pitchFamily="34" charset="-78"/>
              <a:ea typeface="A Hayat" panose="020B0800040000020004" pitchFamily="34" charset="-78"/>
              <a:cs typeface="A Hayat" panose="020B0800040000020004" pitchFamily="34" charset="-78"/>
            </a:endParaRPr>
          </a:p>
        </p:txBody>
      </p:sp>
    </p:spTree>
    <p:extLst>
      <p:ext uri="{BB962C8B-B14F-4D97-AF65-F5344CB8AC3E}">
        <p14:creationId xmlns:p14="http://schemas.microsoft.com/office/powerpoint/2010/main" val="3003054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sz="quarter" idx="13"/>
          </p:nvPr>
        </p:nvSpPr>
        <p:spPr>
          <a:xfrm>
            <a:off x="812668" y="0"/>
            <a:ext cx="10298678" cy="3311189"/>
          </a:xfrm>
        </p:spPr>
        <p:txBody>
          <a:bodyPr anchor="t">
            <a:noAutofit/>
          </a:bodyPr>
          <a:lstStyle/>
          <a:p>
            <a:pPr marL="0" marR="0" algn="r" rtl="1">
              <a:lnSpc>
                <a:spcPct val="107000"/>
              </a:lnSpc>
              <a:spcBef>
                <a:spcPts val="0"/>
              </a:spcBef>
              <a:spcAft>
                <a:spcPts val="800"/>
              </a:spcAft>
            </a:pPr>
            <a:r>
              <a:rPr lang="ar-SA" sz="2400" dirty="0">
                <a:latin typeface="A Hayat" panose="020B0800040000020004" pitchFamily="34" charset="-78"/>
                <a:ea typeface="A Hayat" panose="020B0800040000020004" pitchFamily="34" charset="-78"/>
                <a:cs typeface="A Hayat" panose="020B0800040000020004" pitchFamily="34" charset="-78"/>
              </a:rPr>
              <a:t>همانطور که در شکل مشاهده می‌شود برای جمعیت‌هایی که از یک حد مشخص(10000) بیشتر هستند زمان اجرا در حالت سری فوق العاده بالا خواهد بود و عملا اجرای الگوریتم دیگر ممکن نخواهد بود که در حالت موازی این مشکل تا حد خوبی حل شده است و می‌توان برای جمعیت‌های اولیه بیشتر هم الگوریتم را اجرا نمود.</a:t>
            </a:r>
            <a:endParaRPr lang="en-US" sz="1800" dirty="0">
              <a:latin typeface="A Hayat" panose="020B0800040000020004" pitchFamily="34" charset="-78"/>
              <a:ea typeface="A Hayat" panose="020B0800040000020004" pitchFamily="34" charset="-78"/>
              <a:cs typeface="A Hayat" panose="020B0800040000020004" pitchFamily="34" charset="-78"/>
            </a:endParaRPr>
          </a:p>
        </p:txBody>
      </p:sp>
      <p:graphicFrame>
        <p:nvGraphicFramePr>
          <p:cNvPr id="7" name="Chart 6"/>
          <p:cNvGraphicFramePr/>
          <p:nvPr>
            <p:extLst>
              <p:ext uri="{D42A27DB-BD31-4B8C-83A1-F6EECF244321}">
                <p14:modId xmlns:p14="http://schemas.microsoft.com/office/powerpoint/2010/main" val="1470828915"/>
              </p:ext>
            </p:extLst>
          </p:nvPr>
        </p:nvGraphicFramePr>
        <p:xfrm>
          <a:off x="812668" y="1330729"/>
          <a:ext cx="10298678" cy="4251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813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1080508" cy="1151965"/>
          </a:xfrm>
        </p:spPr>
        <p:txBody>
          <a:bodyPr>
            <a:noAutofit/>
          </a:bodyPr>
          <a:lstStyle/>
          <a:p>
            <a:pPr marL="0" marR="0" algn="r" rtl="1">
              <a:lnSpc>
                <a:spcPct val="107000"/>
              </a:lnSpc>
              <a:spcBef>
                <a:spcPts val="0"/>
              </a:spcBef>
              <a:spcAft>
                <a:spcPts val="800"/>
              </a:spcAft>
            </a:pPr>
            <a:r>
              <a:rPr lang="ar-SA" sz="3600" b="1" dirty="0">
                <a:latin typeface="Calibri" panose="020F0502020204030204" pitchFamily="34" charset="0"/>
                <a:ea typeface="Calibri" panose="020F0502020204030204" pitchFamily="34" charset="0"/>
                <a:cs typeface="B Narm" panose="00000400000000000000" pitchFamily="2" charset="-78"/>
              </a:rPr>
              <a:t>تحلیل عملکرد الگوریتم در دو حالت سری و موازی – فاکتور حداکثر دور</a:t>
            </a:r>
            <a:endParaRPr lang="en-US" sz="1800" dirty="0">
              <a:latin typeface="Calibri" panose="020F0502020204030204" pitchFamily="34" charset="0"/>
              <a:ea typeface="Calibri" panose="020F0502020204030204" pitchFamily="34" charset="0"/>
              <a:cs typeface="B Narm" panose="00000400000000000000" pitchFamily="2" charset="-78"/>
            </a:endParaRPr>
          </a:p>
        </p:txBody>
      </p:sp>
      <p:sp>
        <p:nvSpPr>
          <p:cNvPr id="3" name="Content Placeholder 2"/>
          <p:cNvSpPr>
            <a:spLocks noGrp="1"/>
          </p:cNvSpPr>
          <p:nvPr>
            <p:ph sz="quarter" idx="13"/>
          </p:nvPr>
        </p:nvSpPr>
        <p:spPr>
          <a:xfrm>
            <a:off x="685800" y="958001"/>
            <a:ext cx="10394707" cy="4472980"/>
          </a:xfrm>
        </p:spPr>
        <p:txBody>
          <a:bodyPr anchor="t">
            <a:noAutofit/>
          </a:bodyPr>
          <a:lstStyle/>
          <a:p>
            <a:pPr marL="0" marR="0" algn="r" rtl="1">
              <a:lnSpc>
                <a:spcPct val="107000"/>
              </a:lnSpc>
              <a:spcBef>
                <a:spcPts val="0"/>
              </a:spcBef>
              <a:spcAft>
                <a:spcPts val="800"/>
              </a:spcAft>
            </a:pPr>
            <a:r>
              <a:rPr lang="ar-SA" sz="2200" dirty="0">
                <a:latin typeface="A Hayat" panose="020B0800040000020004" pitchFamily="34" charset="-78"/>
                <a:ea typeface="A Hayat" panose="020B0800040000020004" pitchFamily="34" charset="-78"/>
                <a:cs typeface="A Hayat" panose="020B0800040000020004" pitchFamily="34" charset="-78"/>
              </a:rPr>
              <a:t> در شکل </a:t>
            </a:r>
            <a:r>
              <a:rPr lang="fa-IR" sz="2200" dirty="0" smtClean="0">
                <a:latin typeface="A Hayat" panose="020B0800040000020004" pitchFamily="34" charset="-78"/>
                <a:ea typeface="A Hayat" panose="020B0800040000020004" pitchFamily="34" charset="-78"/>
                <a:cs typeface="A Hayat" panose="020B0800040000020004" pitchFamily="34" charset="-78"/>
              </a:rPr>
              <a:t>اسلاید بعد</a:t>
            </a:r>
            <a:r>
              <a:rPr lang="ar-SA" sz="2200" dirty="0" smtClean="0">
                <a:latin typeface="A Hayat" panose="020B0800040000020004" pitchFamily="34" charset="-78"/>
                <a:ea typeface="A Hayat" panose="020B0800040000020004" pitchFamily="34" charset="-78"/>
                <a:cs typeface="A Hayat" panose="020B0800040000020004" pitchFamily="34" charset="-78"/>
              </a:rPr>
              <a:t> </a:t>
            </a:r>
            <a:r>
              <a:rPr lang="ar-SA" sz="2200" dirty="0">
                <a:latin typeface="A Hayat" panose="020B0800040000020004" pitchFamily="34" charset="-78"/>
                <a:ea typeface="A Hayat" panose="020B0800040000020004" pitchFamily="34" charset="-78"/>
                <a:cs typeface="A Hayat" panose="020B0800040000020004" pitchFamily="34" charset="-78"/>
              </a:rPr>
              <a:t>نیز با ثابت نگه‌داشتن جمعیت اولیه، حداکثر دورهای الگوریتم تغییر کرده و زمان های اجرای متفاوت برحسب میلی‌ثانیه اندازه‌گیری و نمایش داده </a:t>
            </a:r>
            <a:r>
              <a:rPr lang="ar-SA" sz="2200" dirty="0" smtClean="0">
                <a:latin typeface="A Hayat" panose="020B0800040000020004" pitchFamily="34" charset="-78"/>
                <a:ea typeface="A Hayat" panose="020B0800040000020004" pitchFamily="34" charset="-78"/>
                <a:cs typeface="A Hayat" panose="020B0800040000020004" pitchFamily="34" charset="-78"/>
              </a:rPr>
              <a:t>شده‌اند</a:t>
            </a:r>
            <a:r>
              <a:rPr lang="fa-IR" sz="2200" dirty="0" smtClean="0">
                <a:latin typeface="A Hayat" panose="020B0800040000020004" pitchFamily="34" charset="-78"/>
                <a:ea typeface="A Hayat" panose="020B0800040000020004" pitchFamily="34" charset="-78"/>
                <a:cs typeface="A Hayat" panose="020B0800040000020004" pitchFamily="34" charset="-78"/>
              </a:rPr>
              <a:t>.</a:t>
            </a:r>
          </a:p>
          <a:p>
            <a:pPr marL="0" marR="0" algn="r" rtl="1">
              <a:lnSpc>
                <a:spcPct val="107000"/>
              </a:lnSpc>
              <a:spcBef>
                <a:spcPts val="0"/>
              </a:spcBef>
              <a:spcAft>
                <a:spcPts val="800"/>
              </a:spcAft>
            </a:pPr>
            <a:r>
              <a:rPr lang="ar-SA" sz="2200" dirty="0" smtClean="0">
                <a:latin typeface="A Hayat" panose="020B0800040000020004" pitchFamily="34" charset="-78"/>
                <a:ea typeface="A Hayat" panose="020B0800040000020004" pitchFamily="34" charset="-78"/>
                <a:cs typeface="A Hayat" panose="020B0800040000020004" pitchFamily="34" charset="-78"/>
              </a:rPr>
              <a:t>   </a:t>
            </a:r>
            <a:r>
              <a:rPr lang="ar-SA" sz="2200" dirty="0">
                <a:latin typeface="A Hayat" panose="020B0800040000020004" pitchFamily="34" charset="-78"/>
                <a:ea typeface="A Hayat" panose="020B0800040000020004" pitchFamily="34" charset="-78"/>
                <a:cs typeface="A Hayat" panose="020B0800040000020004" pitchFamily="34" charset="-78"/>
              </a:rPr>
              <a:t>همانطور که در نمودار مربوط به حالت سری مشاهده می‌شود رابطه زمان اجرا با حداکثر دورها تقریبا خطی می‌باشد.</a:t>
            </a:r>
            <a:endParaRPr lang="en-US" sz="2200" dirty="0">
              <a:latin typeface="A Hayat" panose="020B0800040000020004" pitchFamily="34" charset="-78"/>
              <a:ea typeface="A Hayat" panose="020B0800040000020004" pitchFamily="34" charset="-78"/>
              <a:cs typeface="A Hayat" panose="020B0800040000020004" pitchFamily="34" charset="-78"/>
            </a:endParaRPr>
          </a:p>
          <a:p>
            <a:pPr marL="0" marR="0" algn="r" rtl="1">
              <a:lnSpc>
                <a:spcPct val="107000"/>
              </a:lnSpc>
              <a:spcBef>
                <a:spcPts val="0"/>
              </a:spcBef>
              <a:spcAft>
                <a:spcPts val="800"/>
              </a:spcAft>
            </a:pPr>
            <a:r>
              <a:rPr lang="ar-SA" sz="2200" dirty="0">
                <a:latin typeface="A Hayat" panose="020B0800040000020004" pitchFamily="34" charset="-78"/>
                <a:ea typeface="A Hayat" panose="020B0800040000020004" pitchFamily="34" charset="-78"/>
                <a:cs typeface="A Hayat" panose="020B0800040000020004" pitchFamily="34" charset="-78"/>
              </a:rPr>
              <a:t>   در مورد نمودار مربوط به حالت موازی اما اتفاقی که می‌افتد این است که شاهد افزایش زمان اجرا نسبت به حالت سری هستیم؛ دلیل این موضوع این است که سربارهای مربوط به ایجاد </a:t>
            </a:r>
            <a:r>
              <a:rPr lang="en-US" sz="2200" dirty="0">
                <a:latin typeface="A Hayat" panose="020B0800040000020004" pitchFamily="34" charset="-78"/>
                <a:ea typeface="A Hayat" panose="020B0800040000020004" pitchFamily="34" charset="-78"/>
                <a:cs typeface="A Hayat" panose="020B0800040000020004" pitchFamily="34" charset="-78"/>
              </a:rPr>
              <a:t>thread </a:t>
            </a:r>
            <a:r>
              <a:rPr lang="ar-SA" sz="2200" dirty="0">
                <a:latin typeface="A Hayat" panose="020B0800040000020004" pitchFamily="34" charset="-78"/>
                <a:ea typeface="A Hayat" panose="020B0800040000020004" pitchFamily="34" charset="-78"/>
                <a:cs typeface="A Hayat" panose="020B0800040000020004" pitchFamily="34" charset="-78"/>
              </a:rPr>
              <a:t>بیش از حد زیاد می‌شوند و موجب افزایش زمان نسبت به حالت سری می‌شود؛ لازم به ذکر است که حلقه اصلی الگوریتم که در داخل آن عملگرهای مختلف الگوریتم ژنتیک تا زمان رسیدن به حداکثر تعداد دورها روی جمعیت اعمال می‌شوند، قابل موازی‌سازی نمی‌باشد زیرا مراحل اجرای الگوریتم ژنتیک ترتیبی می‌باشد و در هر دور باید روی جمعیتی که در دور قبل ایجاد شده است، عملیات مجددا صورت گیرد و اگر دورهای حلقه موازی اجرا شوند آنگاه این ترتیب رعایت نخواهد شد؛ با این تفاسیر اگر هم‌چنان حلقه اصلی الگوریتم را موازی‌سازی کنیم، بهبود زمان خواهیم داشت، اما دقت الگوریتم کاهش خواهد یافت و در نهایت هم‌گرایی الگوریتم با مشکل روبرو خواهد شد.</a:t>
            </a:r>
            <a:endParaRPr lang="en-US" sz="2200" dirty="0">
              <a:latin typeface="A Hayat" panose="020B0800040000020004" pitchFamily="34" charset="-78"/>
              <a:ea typeface="A Hayat" panose="020B0800040000020004" pitchFamily="34" charset="-78"/>
              <a:cs typeface="A Hayat" panose="020B0800040000020004" pitchFamily="34" charset="-78"/>
            </a:endParaRPr>
          </a:p>
          <a:p>
            <a:pPr marL="0" marR="0" algn="r" rtl="1">
              <a:lnSpc>
                <a:spcPct val="107000"/>
              </a:lnSpc>
              <a:spcBef>
                <a:spcPts val="0"/>
              </a:spcBef>
              <a:spcAft>
                <a:spcPts val="800"/>
              </a:spcAft>
            </a:pPr>
            <a:r>
              <a:rPr lang="ar-SA" sz="2200" dirty="0">
                <a:latin typeface="A Hayat" panose="020B0800040000020004" pitchFamily="34" charset="-78"/>
                <a:ea typeface="A Hayat" panose="020B0800040000020004" pitchFamily="34" charset="-78"/>
                <a:cs typeface="A Hayat" panose="020B0800040000020004" pitchFamily="34" charset="-78"/>
              </a:rPr>
              <a:t>   با توجه به عدم امکان موازی‌سازی حلقه اصلی برنامه، در تمام مراحل داخلی الگوریتم(اعم از عملگرهای انتخاب، تولیدمثل و...) موازی‌سازی تا حد امکان صورت گرفته است</a:t>
            </a:r>
            <a:r>
              <a:rPr lang="ar-SA" sz="2200" dirty="0" smtClean="0">
                <a:latin typeface="A Hayat" panose="020B0800040000020004" pitchFamily="34" charset="-78"/>
                <a:ea typeface="A Hayat" panose="020B0800040000020004" pitchFamily="34" charset="-78"/>
                <a:cs typeface="A Hayat" panose="020B0800040000020004" pitchFamily="34" charset="-78"/>
              </a:rPr>
              <a:t>.</a:t>
            </a:r>
            <a:endParaRPr lang="en-US" sz="2200" dirty="0">
              <a:latin typeface="A Hayat" panose="020B0800040000020004" pitchFamily="34" charset="-78"/>
              <a:ea typeface="A Hayat" panose="020B0800040000020004" pitchFamily="34" charset="-78"/>
              <a:cs typeface="A Hayat" panose="020B0800040000020004" pitchFamily="34" charset="-78"/>
            </a:endParaRPr>
          </a:p>
        </p:txBody>
      </p:sp>
    </p:spTree>
    <p:extLst>
      <p:ext uri="{BB962C8B-B14F-4D97-AF65-F5344CB8AC3E}">
        <p14:creationId xmlns:p14="http://schemas.microsoft.com/office/powerpoint/2010/main" val="369073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221328207"/>
              </p:ext>
            </p:extLst>
          </p:nvPr>
        </p:nvGraphicFramePr>
        <p:xfrm>
          <a:off x="0" y="0"/>
          <a:ext cx="11707091" cy="55556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97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976" y="0"/>
            <a:ext cx="10396882" cy="1151965"/>
          </a:xfrm>
        </p:spPr>
        <p:txBody>
          <a:bodyPr>
            <a:noAutofit/>
          </a:bodyPr>
          <a:lstStyle/>
          <a:p>
            <a:pPr marL="0" marR="0" algn="r" rtl="1">
              <a:lnSpc>
                <a:spcPct val="107000"/>
              </a:lnSpc>
              <a:spcBef>
                <a:spcPts val="0"/>
              </a:spcBef>
              <a:spcAft>
                <a:spcPts val="800"/>
              </a:spcAft>
            </a:pPr>
            <a:r>
              <a:rPr lang="fa-IR" sz="3600" b="1" dirty="0">
                <a:latin typeface="Calibri" panose="020F0502020204030204" pitchFamily="34" charset="0"/>
                <a:ea typeface="Calibri" panose="020F0502020204030204" pitchFamily="34" charset="0"/>
                <a:cs typeface="B Narm" panose="00000400000000000000" pitchFamily="2" charset="-78"/>
              </a:rPr>
              <a:t>تحلیل عملکرد الگوریتم در دو حالت ایستا و پویا با نخ‌های </a:t>
            </a:r>
            <a:r>
              <a:rPr lang="fa-IR" sz="3600" b="1" dirty="0" smtClean="0">
                <a:latin typeface="Calibri" panose="020F0502020204030204" pitchFamily="34" charset="0"/>
                <a:ea typeface="Calibri" panose="020F0502020204030204" pitchFamily="34" charset="0"/>
                <a:cs typeface="B Narm" panose="00000400000000000000" pitchFamily="2" charset="-78"/>
              </a:rPr>
              <a:t>مختلف</a:t>
            </a:r>
            <a:endParaRPr lang="en-US" sz="3600" dirty="0">
              <a:latin typeface="Calibri" panose="020F0502020204030204" pitchFamily="34" charset="0"/>
              <a:ea typeface="Calibri" panose="020F0502020204030204" pitchFamily="34" charset="0"/>
              <a:cs typeface="B Narm" panose="00000400000000000000" pitchFamily="2" charset="-78"/>
            </a:endParaRPr>
          </a:p>
        </p:txBody>
      </p:sp>
      <p:sp>
        <p:nvSpPr>
          <p:cNvPr id="3" name="Content Placeholder 2"/>
          <p:cNvSpPr>
            <a:spLocks noGrp="1"/>
          </p:cNvSpPr>
          <p:nvPr>
            <p:ph sz="quarter" idx="13"/>
          </p:nvPr>
        </p:nvSpPr>
        <p:spPr>
          <a:xfrm>
            <a:off x="687976" y="1151965"/>
            <a:ext cx="10394707" cy="3536820"/>
          </a:xfrm>
        </p:spPr>
        <p:txBody>
          <a:bodyPr anchor="t">
            <a:normAutofit/>
          </a:bodyPr>
          <a:lstStyle/>
          <a:p>
            <a:pPr marL="0" marR="0" algn="r" rtl="1">
              <a:lnSpc>
                <a:spcPct val="107000"/>
              </a:lnSpc>
              <a:spcBef>
                <a:spcPts val="0"/>
              </a:spcBef>
              <a:spcAft>
                <a:spcPts val="800"/>
              </a:spcAft>
            </a:pPr>
            <a:r>
              <a:rPr lang="fa-IR" sz="3200" dirty="0">
                <a:latin typeface="A Hayat" panose="020B0800040000020004" pitchFamily="34" charset="-78"/>
                <a:ea typeface="A Hayat" panose="020B0800040000020004" pitchFamily="34" charset="-78"/>
                <a:cs typeface="A Hayat" panose="020B0800040000020004" pitchFamily="34" charset="-78"/>
              </a:rPr>
              <a:t>در ادامه تحلیل دیگری بر روی الگوریتم صورت گرفته‌ است و زمان اجرا با تعداد نخ‌های مختلف اندازه‌گیری </a:t>
            </a:r>
            <a:r>
              <a:rPr lang="fa-IR" sz="3200" dirty="0" smtClean="0">
                <a:latin typeface="A Hayat" panose="020B0800040000020004" pitchFamily="34" charset="-78"/>
                <a:ea typeface="A Hayat" panose="020B0800040000020004" pitchFamily="34" charset="-78"/>
                <a:cs typeface="A Hayat" panose="020B0800040000020004" pitchFamily="34" charset="-78"/>
              </a:rPr>
              <a:t>شده‌است.</a:t>
            </a:r>
            <a:endParaRPr lang="en-US" sz="3200" dirty="0">
              <a:latin typeface="A Hayat" panose="020B0800040000020004" pitchFamily="34" charset="-78"/>
              <a:ea typeface="A Hayat" panose="020B0800040000020004" pitchFamily="34" charset="-78"/>
              <a:cs typeface="A Hayat" panose="020B0800040000020004" pitchFamily="34" charset="-78"/>
            </a:endParaRPr>
          </a:p>
          <a:p>
            <a:pPr marL="0" marR="0" algn="r" rtl="1">
              <a:lnSpc>
                <a:spcPct val="107000"/>
              </a:lnSpc>
              <a:spcBef>
                <a:spcPts val="0"/>
              </a:spcBef>
              <a:spcAft>
                <a:spcPts val="800"/>
              </a:spcAft>
            </a:pPr>
            <a:r>
              <a:rPr lang="fa-IR" sz="3200" dirty="0">
                <a:latin typeface="A Hayat" panose="020B0800040000020004" pitchFamily="34" charset="-78"/>
                <a:ea typeface="A Hayat" panose="020B0800040000020004" pitchFamily="34" charset="-78"/>
                <a:cs typeface="A Hayat" panose="020B0800040000020004" pitchFamily="34" charset="-78"/>
              </a:rPr>
              <a:t>   در حالت ایستا منظور از تعداد نخ‌ها، تعداد نخ‌هایی است که برای اجرای برنامه بکار گرفته می‌شوند و در حالت پویا نیز با توجه به اینکه تعداد نخ‌ها به شکل خودکار تعیین می‌شوند، منظور از تعداد نخ‌ها حداکثر تعداد نخ‌هایی می‌باشد که می‌توانند برای اجرای برنامه بکار گرفته شوند که یعنی یک سقف برای نخ‌های قابل ایجاد ساخته می‌شود</a:t>
            </a:r>
            <a:r>
              <a:rPr lang="fa-IR" sz="3200" dirty="0" smtClean="0">
                <a:latin typeface="A Hayat" panose="020B0800040000020004" pitchFamily="34" charset="-78"/>
                <a:ea typeface="A Hayat" panose="020B0800040000020004" pitchFamily="34" charset="-78"/>
                <a:cs typeface="A Hayat" panose="020B0800040000020004" pitchFamily="34" charset="-78"/>
              </a:rPr>
              <a:t>.</a:t>
            </a:r>
            <a:endParaRPr lang="en-US" sz="3200" dirty="0">
              <a:latin typeface="A Hayat" panose="020B0800040000020004" pitchFamily="34" charset="-78"/>
              <a:ea typeface="A Hayat" panose="020B0800040000020004" pitchFamily="34" charset="-78"/>
              <a:cs typeface="A Hayat" panose="020B0800040000020004" pitchFamily="34" charset="-78"/>
            </a:endParaRPr>
          </a:p>
        </p:txBody>
      </p:sp>
    </p:spTree>
    <p:extLst>
      <p:ext uri="{BB962C8B-B14F-4D97-AF65-F5344CB8AC3E}">
        <p14:creationId xmlns:p14="http://schemas.microsoft.com/office/powerpoint/2010/main" val="883472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3419591069"/>
              </p:ext>
            </p:extLst>
          </p:nvPr>
        </p:nvGraphicFramePr>
        <p:xfrm>
          <a:off x="-1" y="0"/>
          <a:ext cx="11720946" cy="55833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9455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0"/>
            <a:ext cx="10396882" cy="5985164"/>
          </a:xfrm>
        </p:spPr>
        <p:txBody>
          <a:bodyPr>
            <a:normAutofit fontScale="90000"/>
          </a:bodyPr>
          <a:lstStyle/>
          <a:p>
            <a:pPr marL="857250" indent="-857250" algn="r" rtl="1">
              <a:buFont typeface="Wingdings" panose="05000000000000000000" pitchFamily="2" charset="2"/>
              <a:buChar char="ü"/>
            </a:pPr>
            <a:r>
              <a:rPr lang="fa-IR" sz="6000" b="1" dirty="0">
                <a:solidFill>
                  <a:srgbClr val="C00000"/>
                </a:solidFill>
                <a:latin typeface="A Hayat" panose="020B0800040000020004" pitchFamily="34" charset="-78"/>
                <a:ea typeface="A Hayat" panose="020B0800040000020004" pitchFamily="34" charset="-78"/>
                <a:cs typeface="B Narm" panose="00000400000000000000" pitchFamily="2" charset="-78"/>
              </a:rPr>
              <a:t>نکات و </a:t>
            </a:r>
            <a:r>
              <a:rPr lang="fa-IR" sz="6000" b="1" dirty="0" smtClean="0">
                <a:solidFill>
                  <a:srgbClr val="C00000"/>
                </a:solidFill>
                <a:latin typeface="A Hayat" panose="020B0800040000020004" pitchFamily="34" charset="-78"/>
                <a:ea typeface="A Hayat" panose="020B0800040000020004" pitchFamily="34" charset="-78"/>
                <a:cs typeface="B Narm" panose="00000400000000000000" pitchFamily="2" charset="-78"/>
              </a:rPr>
              <a:t>چالش‌های پیاده‌سازی</a:t>
            </a:r>
            <a:r>
              <a:rPr lang="fa-IR" sz="1800" b="1" dirty="0">
                <a:solidFill>
                  <a:srgbClr val="000000"/>
                </a:solidFill>
                <a:latin typeface="A Hayat" panose="020B0800040000020004" pitchFamily="34" charset="-78"/>
                <a:ea typeface="A Hayat" panose="020B0800040000020004" pitchFamily="34" charset="-78"/>
                <a:cs typeface="A Hayat" panose="020B0800040000020004" pitchFamily="34" charset="-78"/>
              </a:rPr>
              <a:t/>
            </a:r>
            <a:br>
              <a:rPr lang="fa-IR" sz="1800" b="1"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fa-IR" sz="2800" b="1"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در پیاده‌سازی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پروژه براساس چالشهای مختلفی که در سر راه تیم ما قرار گرفت، تصمیماتی مبنی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بر تغییر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و نحوهی پیادهسازی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گرفته‌شد.</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
            </a:r>
            <a:b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از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جمله این چالشها، که در بالاتر نیز اشارهای به آن شد، </a:t>
            </a:r>
            <a:r>
              <a:rPr lang="fa-IR" sz="2800" b="1" dirty="0">
                <a:solidFill>
                  <a:srgbClr val="000000"/>
                </a:solidFill>
                <a:latin typeface="A Hayat" panose="020B0800040000020004" pitchFamily="34" charset="-78"/>
                <a:ea typeface="A Hayat" panose="020B0800040000020004" pitchFamily="34" charset="-78"/>
                <a:cs typeface="A Hayat" panose="020B0800040000020004" pitchFamily="34" charset="-78"/>
              </a:rPr>
              <a:t>ذات ترتیبی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مراحل اصلی الگوریتم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ژنتیک است</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 در اجرای الگوریتم ژنتیک باید ترتیب مراحل حفظ شود زیرا هر مرحله به خروجی مرحلهی قبل نیاز دارد.</a:t>
            </a:r>
            <a:b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در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این سناریو برای پیادهسازی موازی الگوریتم با مشکل مواجه هستیم و راه حل این مشکل موازیسازی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هر مرحله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به صورت جداگونه است، که این زوش در پیادهسازی ما پیش گرفتهشدهاست.</a:t>
            </a:r>
            <a:b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یکی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دیگر از نکات قابل توجه که در مسیر پروژه به چشم آمد، </a:t>
            </a:r>
            <a:r>
              <a:rPr lang="fa-IR" sz="2800" b="1" dirty="0">
                <a:solidFill>
                  <a:srgbClr val="000000"/>
                </a:solidFill>
                <a:latin typeface="A Hayat" panose="020B0800040000020004" pitchFamily="34" charset="-78"/>
                <a:ea typeface="A Hayat" panose="020B0800040000020004" pitchFamily="34" charset="-78"/>
                <a:cs typeface="A Hayat" panose="020B0800040000020004" pitchFamily="34" charset="-78"/>
              </a:rPr>
              <a:t>تاثیر منفی زیاد شدن تعداد </a:t>
            </a:r>
            <a:r>
              <a:rPr lang="fa-IR" sz="2800" b="1"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نخها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بیشتر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از حدی مشخص، بر زمان اجرای الگوریتم است. قابل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مشاهده است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که وقتی تعداد نخها از مقدار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مشخصی بیشتر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میشود، بازدهی اجرا کاهش مییابد.</a:t>
            </a:r>
            <a:b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از مقایسه‌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نمودارهای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به‌دست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آمده برای اجرای الگوریتم با </a:t>
            </a:r>
            <a:r>
              <a:rPr lang="fa-IR" sz="2800" b="1" dirty="0">
                <a:solidFill>
                  <a:srgbClr val="000000"/>
                </a:solidFill>
                <a:latin typeface="A Hayat" panose="020B0800040000020004" pitchFamily="34" charset="-78"/>
                <a:ea typeface="A Hayat" panose="020B0800040000020004" pitchFamily="34" charset="-78"/>
                <a:cs typeface="A Hayat" panose="020B0800040000020004" pitchFamily="34" charset="-78"/>
              </a:rPr>
              <a:t>نخهای </a:t>
            </a:r>
            <a:r>
              <a:rPr lang="fa-IR" sz="2800" b="1"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ایستاو پویا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نکات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جالبی برداشت میشود که در قسمت مربوطه به آن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پرداخته شده‌است.</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
            </a:r>
            <a:b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a:t>
            </a:r>
            <a:r>
              <a:rPr lang="fa-IR" sz="2800" b="1"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روند </a:t>
            </a:r>
            <a:r>
              <a:rPr lang="fa-IR" sz="2800" b="1" dirty="0">
                <a:solidFill>
                  <a:srgbClr val="000000"/>
                </a:solidFill>
                <a:latin typeface="A Hayat" panose="020B0800040000020004" pitchFamily="34" charset="-78"/>
                <a:ea typeface="A Hayat" panose="020B0800040000020004" pitchFamily="34" charset="-78"/>
                <a:cs typeface="A Hayat" panose="020B0800040000020004" pitchFamily="34" charset="-78"/>
              </a:rPr>
              <a:t>نمایی </a:t>
            </a:r>
            <a:r>
              <a:rPr lang="fa-IR" sz="2800" dirty="0">
                <a:solidFill>
                  <a:srgbClr val="000000"/>
                </a:solidFill>
                <a:latin typeface="A Hayat" panose="020B0800040000020004" pitchFamily="34" charset="-78"/>
                <a:ea typeface="A Hayat" panose="020B0800040000020004" pitchFamily="34" charset="-78"/>
                <a:cs typeface="A Hayat" panose="020B0800040000020004" pitchFamily="34" charset="-78"/>
              </a:rPr>
              <a:t>نمودارهای ترسیم شده نیز از نکاتی است که باید به آن توجه </a:t>
            </a:r>
            <a:r>
              <a:rPr lang="fa-IR" sz="28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داشت</a:t>
            </a:r>
            <a:r>
              <a:rPr lang="fa-IR" sz="2800" dirty="0" smtClean="0">
                <a:solidFill>
                  <a:schemeClr val="tx1"/>
                </a:solidFill>
                <a:latin typeface="A Hayat" panose="020B0800040000020004" pitchFamily="34" charset="-78"/>
                <a:ea typeface="A Hayat" panose="020B0800040000020004" pitchFamily="34" charset="-78"/>
                <a:cs typeface="A Hayat" panose="020B0800040000020004" pitchFamily="34" charset="-78"/>
              </a:rPr>
              <a:t>.</a:t>
            </a:r>
            <a:r>
              <a:rPr lang="fa-IR" sz="2800" dirty="0">
                <a:latin typeface="A Hayat" panose="020B0800040000020004" pitchFamily="34" charset="-78"/>
                <a:ea typeface="A Hayat" panose="020B0800040000020004" pitchFamily="34" charset="-78"/>
                <a:cs typeface="A Hayat" panose="020B0800040000020004" pitchFamily="34" charset="-78"/>
              </a:rPr>
              <a:t/>
            </a:r>
            <a:br>
              <a:rPr lang="fa-IR" sz="2800" dirty="0">
                <a:latin typeface="A Hayat" panose="020B0800040000020004" pitchFamily="34" charset="-78"/>
                <a:ea typeface="A Hayat" panose="020B0800040000020004" pitchFamily="34" charset="-78"/>
                <a:cs typeface="A Hayat" panose="020B0800040000020004" pitchFamily="34" charset="-78"/>
              </a:rPr>
            </a:br>
            <a:endParaRPr lang="en-US" sz="2800" dirty="0">
              <a:latin typeface="A Hayat" panose="020B0800040000020004" pitchFamily="34" charset="-78"/>
              <a:ea typeface="A Hayat" panose="020B0800040000020004" pitchFamily="34" charset="-78"/>
              <a:cs typeface="A Hayat" panose="020B0800040000020004" pitchFamily="34" charset="-78"/>
            </a:endParaRPr>
          </a:p>
        </p:txBody>
      </p:sp>
    </p:spTree>
    <p:extLst>
      <p:ext uri="{BB962C8B-B14F-4D97-AF65-F5344CB8AC3E}">
        <p14:creationId xmlns:p14="http://schemas.microsoft.com/office/powerpoint/2010/main" val="4115932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396882" cy="1151965"/>
          </a:xfrm>
        </p:spPr>
        <p:txBody>
          <a:bodyPr/>
          <a:lstStyle/>
          <a:p>
            <a:pPr algn="r"/>
            <a:r>
              <a:rPr lang="fa-IR" dirty="0" smtClean="0">
                <a:cs typeface="B Narm" panose="00000400000000000000" pitchFamily="2" charset="-78"/>
              </a:rPr>
              <a:t>ضمیمه</a:t>
            </a:r>
            <a:endParaRPr lang="fa-IR" dirty="0">
              <a:cs typeface="B Narm" panose="00000400000000000000" pitchFamily="2" charset="-78"/>
            </a:endParaRPr>
          </a:p>
        </p:txBody>
      </p:sp>
      <p:sp>
        <p:nvSpPr>
          <p:cNvPr id="3" name="Content Placeholder 2"/>
          <p:cNvSpPr>
            <a:spLocks noGrp="1"/>
          </p:cNvSpPr>
          <p:nvPr>
            <p:ph sz="quarter" idx="13"/>
          </p:nvPr>
        </p:nvSpPr>
        <p:spPr>
          <a:xfrm>
            <a:off x="685800" y="1151965"/>
            <a:ext cx="10394707" cy="3311189"/>
          </a:xfrm>
        </p:spPr>
        <p:txBody>
          <a:bodyPr>
            <a:noAutofit/>
          </a:bodyPr>
          <a:lstStyle/>
          <a:p>
            <a:pPr marL="0" indent="0" algn="r">
              <a:buNone/>
            </a:pPr>
            <a:r>
              <a:rPr lang="fa-IR" sz="3200" b="1" dirty="0">
                <a:solidFill>
                  <a:srgbClr val="000000"/>
                </a:solidFill>
                <a:latin typeface="A Hayat" panose="020B0800040000020004" pitchFamily="34" charset="-78"/>
                <a:ea typeface="A Hayat" panose="020B0800040000020004" pitchFamily="34" charset="-78"/>
                <a:cs typeface="A Hayat" panose="020B0800040000020004" pitchFamily="34" charset="-78"/>
              </a:rPr>
              <a:t/>
            </a:r>
            <a:br>
              <a:rPr lang="fa-IR" sz="3200" b="1"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fa-IR" sz="3200" dirty="0">
                <a:solidFill>
                  <a:srgbClr val="000000"/>
                </a:solidFill>
                <a:latin typeface="A Hayat" panose="020B0800040000020004" pitchFamily="34" charset="-78"/>
                <a:ea typeface="A Hayat" panose="020B0800040000020004" pitchFamily="34" charset="-78"/>
                <a:cs typeface="A Hayat" panose="020B0800040000020004" pitchFamily="34" charset="-78"/>
              </a:rPr>
              <a:t>تمامی کدهای </a:t>
            </a:r>
            <a:r>
              <a:rPr lang="fa-IR" sz="32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پیاده‌سازی </a:t>
            </a:r>
            <a:r>
              <a:rPr lang="fa-IR" sz="3200" dirty="0">
                <a:solidFill>
                  <a:srgbClr val="000000"/>
                </a:solidFill>
                <a:latin typeface="A Hayat" panose="020B0800040000020004" pitchFamily="34" charset="-78"/>
                <a:ea typeface="A Hayat" panose="020B0800040000020004" pitchFamily="34" charset="-78"/>
                <a:cs typeface="A Hayat" panose="020B0800040000020004" pitchFamily="34" charset="-78"/>
              </a:rPr>
              <a:t>این پروژه در ریپازیتوری سایت </a:t>
            </a:r>
            <a:r>
              <a:rPr lang="fa-IR" sz="32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گیتهاب در </a:t>
            </a:r>
            <a:r>
              <a:rPr lang="fa-IR" sz="3200" dirty="0">
                <a:solidFill>
                  <a:srgbClr val="000000"/>
                </a:solidFill>
                <a:latin typeface="A Hayat" panose="020B0800040000020004" pitchFamily="34" charset="-78"/>
                <a:ea typeface="A Hayat" panose="020B0800040000020004" pitchFamily="34" charset="-78"/>
                <a:cs typeface="A Hayat" panose="020B0800040000020004" pitchFamily="34" charset="-78"/>
              </a:rPr>
              <a:t>لینک </a:t>
            </a:r>
            <a:r>
              <a:rPr lang="fa-IR" sz="32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زیر قابل </a:t>
            </a:r>
            <a:r>
              <a:rPr lang="fa-IR" sz="3200" dirty="0">
                <a:solidFill>
                  <a:srgbClr val="000000"/>
                </a:solidFill>
                <a:latin typeface="A Hayat" panose="020B0800040000020004" pitchFamily="34" charset="-78"/>
                <a:ea typeface="A Hayat" panose="020B0800040000020004" pitchFamily="34" charset="-78"/>
                <a:cs typeface="A Hayat" panose="020B0800040000020004" pitchFamily="34" charset="-78"/>
              </a:rPr>
              <a:t>مشاهده و دستیابی </a:t>
            </a:r>
            <a:r>
              <a:rPr lang="fa-IR" sz="32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است:</a:t>
            </a:r>
            <a:r>
              <a:rPr lang="fa-IR" sz="3200" dirty="0">
                <a:solidFill>
                  <a:srgbClr val="000000"/>
                </a:solidFill>
                <a:latin typeface="A Hayat" panose="020B0800040000020004" pitchFamily="34" charset="-78"/>
                <a:ea typeface="A Hayat" panose="020B0800040000020004" pitchFamily="34" charset="-78"/>
                <a:cs typeface="A Hayat" panose="020B0800040000020004" pitchFamily="34" charset="-78"/>
              </a:rPr>
              <a:t/>
            </a:r>
            <a:br>
              <a:rPr lang="fa-IR" sz="3200"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en-US" sz="3200" dirty="0">
                <a:solidFill>
                  <a:srgbClr val="0563C1"/>
                </a:solidFill>
                <a:latin typeface="A Hayat" panose="020B0800040000020004" pitchFamily="34" charset="-78"/>
                <a:ea typeface="A Hayat" panose="020B0800040000020004" pitchFamily="34" charset="-78"/>
                <a:cs typeface="A Hayat" panose="020B0800040000020004" pitchFamily="34" charset="-78"/>
              </a:rPr>
              <a:t>https://github.com/smhhoseinee/genetic_algorithm_implementation_in_c</a:t>
            </a:r>
            <a:r>
              <a:rPr lang="en-US" sz="3200" dirty="0">
                <a:latin typeface="A Hayat" panose="020B0800040000020004" pitchFamily="34" charset="-78"/>
                <a:ea typeface="A Hayat" panose="020B0800040000020004" pitchFamily="34" charset="-78"/>
                <a:cs typeface="A Hayat" panose="020B0800040000020004" pitchFamily="34" charset="-78"/>
              </a:rPr>
              <a:t> </a:t>
            </a:r>
            <a:br>
              <a:rPr lang="en-US" sz="3200" dirty="0">
                <a:latin typeface="A Hayat" panose="020B0800040000020004" pitchFamily="34" charset="-78"/>
                <a:ea typeface="A Hayat" panose="020B0800040000020004" pitchFamily="34" charset="-78"/>
                <a:cs typeface="A Hayat" panose="020B0800040000020004" pitchFamily="34" charset="-78"/>
              </a:rPr>
            </a:br>
            <a:endParaRPr lang="fa-IR" sz="3200" dirty="0">
              <a:latin typeface="A Hayat" panose="020B0800040000020004" pitchFamily="34" charset="-78"/>
              <a:ea typeface="A Hayat" panose="020B0800040000020004" pitchFamily="34" charset="-78"/>
              <a:cs typeface="A Hayat" panose="020B0800040000020004" pitchFamily="34" charset="-78"/>
            </a:endParaRPr>
          </a:p>
        </p:txBody>
      </p:sp>
    </p:spTree>
    <p:extLst>
      <p:ext uri="{BB962C8B-B14F-4D97-AF65-F5344CB8AC3E}">
        <p14:creationId xmlns:p14="http://schemas.microsoft.com/office/powerpoint/2010/main" val="2696644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0"/>
            <a:ext cx="10396882" cy="1151965"/>
          </a:xfrm>
        </p:spPr>
        <p:txBody>
          <a:bodyPr/>
          <a:lstStyle/>
          <a:p>
            <a:pPr algn="r"/>
            <a:r>
              <a:rPr lang="fa-IR" dirty="0" smtClean="0">
                <a:cs typeface="B Narm" panose="00000400000000000000" pitchFamily="2" charset="-78"/>
              </a:rPr>
              <a:t>مراجع</a:t>
            </a:r>
            <a:endParaRPr lang="fa-IR" dirty="0">
              <a:cs typeface="B Narm" panose="00000400000000000000" pitchFamily="2" charset="-78"/>
            </a:endParaRPr>
          </a:p>
        </p:txBody>
      </p:sp>
      <p:sp>
        <p:nvSpPr>
          <p:cNvPr id="3" name="Content Placeholder 2"/>
          <p:cNvSpPr>
            <a:spLocks noGrp="1"/>
          </p:cNvSpPr>
          <p:nvPr>
            <p:ph sz="quarter" idx="13"/>
          </p:nvPr>
        </p:nvSpPr>
        <p:spPr>
          <a:xfrm>
            <a:off x="685800" y="2672997"/>
            <a:ext cx="10394707" cy="3311189"/>
          </a:xfrm>
        </p:spPr>
        <p:txBody>
          <a:bodyPr>
            <a:noAutofit/>
          </a:bodyPr>
          <a:lstStyle/>
          <a:p>
            <a:r>
              <a:rPr lang="en-US" sz="2600" dirty="0" err="1" smtClean="0">
                <a:solidFill>
                  <a:srgbClr val="000000"/>
                </a:solidFill>
                <a:latin typeface="A Hayat" panose="020B0800040000020004" pitchFamily="34" charset="-78"/>
                <a:ea typeface="A Hayat" panose="020B0800040000020004" pitchFamily="34" charset="-78"/>
                <a:cs typeface="A Hayat" panose="020B0800040000020004" pitchFamily="34" charset="-78"/>
              </a:rPr>
              <a:t>Artifitial</a:t>
            </a:r>
            <a:r>
              <a:rPr lang="en-US" sz="26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a:t>
            </a:r>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Intelligence: A modern approach, Stuart Russell, Peter </a:t>
            </a:r>
            <a:r>
              <a:rPr lang="en-US" sz="2600" dirty="0" err="1" smtClean="0">
                <a:solidFill>
                  <a:srgbClr val="000000"/>
                </a:solidFill>
                <a:latin typeface="A Hayat" panose="020B0800040000020004" pitchFamily="34" charset="-78"/>
                <a:ea typeface="A Hayat" panose="020B0800040000020004" pitchFamily="34" charset="-78"/>
                <a:cs typeface="A Hayat" panose="020B0800040000020004" pitchFamily="34" charset="-78"/>
              </a:rPr>
              <a:t>Norvig</a:t>
            </a:r>
            <a:endParaRPr lang="en-US" sz="2600" dirty="0" smtClean="0">
              <a:solidFill>
                <a:srgbClr val="000000"/>
              </a:solidFill>
              <a:latin typeface="A Hayat" panose="020B0800040000020004" pitchFamily="34" charset="-78"/>
              <a:ea typeface="A Hayat" panose="020B0800040000020004" pitchFamily="34" charset="-78"/>
              <a:cs typeface="A Hayat" panose="020B0800040000020004" pitchFamily="34" charset="-78"/>
            </a:endParaRPr>
          </a:p>
          <a:p>
            <a:r>
              <a:rPr lang="en-US" sz="26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a:t>
            </a:r>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A “Hands-on” introduction to </a:t>
            </a:r>
            <a:r>
              <a:rPr lang="en-US" sz="2600" dirty="0" err="1">
                <a:solidFill>
                  <a:srgbClr val="000000"/>
                </a:solidFill>
                <a:latin typeface="A Hayat" panose="020B0800040000020004" pitchFamily="34" charset="-78"/>
                <a:ea typeface="A Hayat" panose="020B0800040000020004" pitchFamily="34" charset="-78"/>
                <a:cs typeface="A Hayat" panose="020B0800040000020004" pitchFamily="34" charset="-78"/>
              </a:rPr>
              <a:t>OpenMP,Tim</a:t>
            </a:r>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 Mattson, </a:t>
            </a:r>
            <a:r>
              <a:rPr lang="en-US" sz="2600" dirty="0" err="1">
                <a:solidFill>
                  <a:srgbClr val="000000"/>
                </a:solidFill>
                <a:latin typeface="A Hayat" panose="020B0800040000020004" pitchFamily="34" charset="-78"/>
                <a:ea typeface="A Hayat" panose="020B0800040000020004" pitchFamily="34" charset="-78"/>
                <a:cs typeface="A Hayat" panose="020B0800040000020004" pitchFamily="34" charset="-78"/>
              </a:rPr>
              <a:t>Bronis</a:t>
            </a:r>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 R. de </a:t>
            </a:r>
            <a:r>
              <a:rPr lang="en-US" sz="2600" dirty="0" err="1">
                <a:solidFill>
                  <a:srgbClr val="000000"/>
                </a:solidFill>
                <a:latin typeface="A Hayat" panose="020B0800040000020004" pitchFamily="34" charset="-78"/>
                <a:ea typeface="A Hayat" panose="020B0800040000020004" pitchFamily="34" charset="-78"/>
                <a:cs typeface="A Hayat" panose="020B0800040000020004" pitchFamily="34" charset="-78"/>
              </a:rPr>
              <a:t>Supinski</a:t>
            </a:r>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 </a:t>
            </a:r>
            <a:endParaRPr lang="en-US" sz="2600" dirty="0" smtClean="0">
              <a:solidFill>
                <a:srgbClr val="000000"/>
              </a:solidFill>
              <a:latin typeface="A Hayat" panose="020B0800040000020004" pitchFamily="34" charset="-78"/>
              <a:ea typeface="A Hayat" panose="020B0800040000020004" pitchFamily="34" charset="-78"/>
              <a:cs typeface="A Hayat" panose="020B0800040000020004" pitchFamily="34" charset="-78"/>
            </a:endParaRPr>
          </a:p>
          <a:p>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 </a:t>
            </a:r>
            <a:r>
              <a:rPr lang="en-US" sz="26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a:t>
            </a:r>
            <a:r>
              <a:rPr lang="en-US" sz="2600" dirty="0">
                <a:solidFill>
                  <a:srgbClr val="0563C1"/>
                </a:solidFill>
                <a:latin typeface="A Hayat" panose="020B0800040000020004" pitchFamily="34" charset="-78"/>
                <a:ea typeface="A Hayat" panose="020B0800040000020004" pitchFamily="34" charset="-78"/>
                <a:cs typeface="A Hayat" panose="020B0800040000020004" pitchFamily="34" charset="-78"/>
              </a:rPr>
              <a:t>https://www.codeproject.com/Tips/10417/Genetic-Algorithm-2</a:t>
            </a:r>
            <a:endParaRPr lang="en-US" sz="2600" dirty="0" smtClean="0">
              <a:solidFill>
                <a:srgbClr val="000000"/>
              </a:solidFill>
              <a:latin typeface="A Hayat" panose="020B0800040000020004" pitchFamily="34" charset="-78"/>
              <a:ea typeface="A Hayat" panose="020B0800040000020004" pitchFamily="34" charset="-78"/>
              <a:cs typeface="A Hayat" panose="020B0800040000020004" pitchFamily="34" charset="-78"/>
            </a:endParaRPr>
          </a:p>
          <a:p>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 </a:t>
            </a:r>
            <a:r>
              <a:rPr lang="en-US" sz="26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a:t>
            </a:r>
            <a:r>
              <a:rPr lang="en-US" sz="2600" dirty="0" smtClean="0">
                <a:solidFill>
                  <a:srgbClr val="0563C1"/>
                </a:solidFill>
                <a:latin typeface="A Hayat" panose="020B0800040000020004" pitchFamily="34" charset="-78"/>
                <a:ea typeface="A Hayat" panose="020B0800040000020004" pitchFamily="34" charset="-78"/>
                <a:cs typeface="A Hayat" panose="020B0800040000020004" pitchFamily="34" charset="-78"/>
              </a:rPr>
              <a:t>https</a:t>
            </a:r>
            <a:r>
              <a:rPr lang="en-US" sz="2600" dirty="0">
                <a:solidFill>
                  <a:srgbClr val="0563C1"/>
                </a:solidFill>
                <a:latin typeface="A Hayat" panose="020B0800040000020004" pitchFamily="34" charset="-78"/>
                <a:ea typeface="A Hayat" panose="020B0800040000020004" pitchFamily="34" charset="-78"/>
                <a:cs typeface="A Hayat" panose="020B0800040000020004" pitchFamily="34" charset="-78"/>
              </a:rPr>
              <a:t>://www.geeksforgeeks.org/genetic-algorithms</a:t>
            </a:r>
            <a:endParaRPr lang="en-US" sz="2600" dirty="0" smtClean="0">
              <a:solidFill>
                <a:srgbClr val="000000"/>
              </a:solidFill>
              <a:latin typeface="A Hayat" panose="020B0800040000020004" pitchFamily="34" charset="-78"/>
              <a:ea typeface="A Hayat" panose="020B0800040000020004" pitchFamily="34" charset="-78"/>
              <a:cs typeface="A Hayat" panose="020B0800040000020004" pitchFamily="34" charset="-78"/>
            </a:endParaRPr>
          </a:p>
          <a:p>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 </a:t>
            </a:r>
            <a:r>
              <a:rPr lang="en-US" sz="26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 </a:t>
            </a:r>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A Summary of Research on Parallel Genetic Algorithms, Erick </a:t>
            </a:r>
            <a:r>
              <a:rPr lang="en-US" sz="2600" dirty="0" err="1" smtClean="0">
                <a:solidFill>
                  <a:srgbClr val="000000"/>
                </a:solidFill>
                <a:latin typeface="A Hayat" panose="020B0800040000020004" pitchFamily="34" charset="-78"/>
                <a:ea typeface="A Hayat" panose="020B0800040000020004" pitchFamily="34" charset="-78"/>
                <a:cs typeface="A Hayat" panose="020B0800040000020004" pitchFamily="34" charset="-78"/>
              </a:rPr>
              <a:t>Cantú</a:t>
            </a:r>
            <a:r>
              <a:rPr lang="en-US" sz="2600" dirty="0" smtClean="0">
                <a:solidFill>
                  <a:srgbClr val="000000"/>
                </a:solidFill>
                <a:latin typeface="A Hayat" panose="020B0800040000020004" pitchFamily="34" charset="-78"/>
                <a:ea typeface="A Hayat" panose="020B0800040000020004" pitchFamily="34" charset="-78"/>
                <a:cs typeface="A Hayat" panose="020B0800040000020004" pitchFamily="34" charset="-78"/>
              </a:rPr>
              <a:t>-Paz</a:t>
            </a:r>
            <a:endParaRPr lang="en-US" sz="2600" dirty="0" smtClean="0">
              <a:solidFill>
                <a:srgbClr val="0563C1"/>
              </a:solidFill>
              <a:latin typeface="A Hayat" panose="020B0800040000020004" pitchFamily="34" charset="-78"/>
              <a:ea typeface="A Hayat" panose="020B0800040000020004" pitchFamily="34" charset="-78"/>
              <a:cs typeface="A Hayat" panose="020B0800040000020004" pitchFamily="34" charset="-78"/>
            </a:endParaRPr>
          </a:p>
          <a:p>
            <a:r>
              <a:rPr lang="en-US" sz="2600" dirty="0">
                <a:solidFill>
                  <a:srgbClr val="0563C1"/>
                </a:solidFill>
                <a:latin typeface="A Hayat" panose="020B0800040000020004" pitchFamily="34" charset="-78"/>
                <a:ea typeface="A Hayat" panose="020B0800040000020004" pitchFamily="34" charset="-78"/>
                <a:cs typeface="A Hayat" panose="020B0800040000020004" pitchFamily="34" charset="-78"/>
              </a:rPr>
              <a:t>https://www.openmp.org/resources</a:t>
            </a:r>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
            </a:r>
            <a:b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
            </a:r>
            <a:b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t/>
            </a:r>
            <a:br>
              <a:rPr lang="en-US" sz="2600" dirty="0">
                <a:solidFill>
                  <a:srgbClr val="000000"/>
                </a:solidFill>
                <a:latin typeface="A Hayat" panose="020B0800040000020004" pitchFamily="34" charset="-78"/>
                <a:ea typeface="A Hayat" panose="020B0800040000020004" pitchFamily="34" charset="-78"/>
                <a:cs typeface="A Hayat" panose="020B0800040000020004" pitchFamily="34" charset="-78"/>
              </a:rPr>
            </a:br>
            <a:r>
              <a:rPr lang="en-US" sz="2600" dirty="0">
                <a:latin typeface="A Hayat" panose="020B0800040000020004" pitchFamily="34" charset="-78"/>
                <a:ea typeface="A Hayat" panose="020B0800040000020004" pitchFamily="34" charset="-78"/>
                <a:cs typeface="A Hayat" panose="020B0800040000020004" pitchFamily="34" charset="-78"/>
              </a:rPr>
              <a:t/>
            </a:r>
            <a:br>
              <a:rPr lang="en-US" sz="2600" dirty="0">
                <a:latin typeface="A Hayat" panose="020B0800040000020004" pitchFamily="34" charset="-78"/>
                <a:ea typeface="A Hayat" panose="020B0800040000020004" pitchFamily="34" charset="-78"/>
                <a:cs typeface="A Hayat" panose="020B0800040000020004" pitchFamily="34" charset="-78"/>
              </a:rPr>
            </a:br>
            <a:endParaRPr lang="fa-IR" sz="2600" dirty="0">
              <a:latin typeface="A Hayat" panose="020B0800040000020004" pitchFamily="34" charset="-78"/>
              <a:ea typeface="A Hayat" panose="020B0800040000020004" pitchFamily="34" charset="-78"/>
              <a:cs typeface="A Hayat" panose="020B0800040000020004" pitchFamily="34" charset="-78"/>
            </a:endParaRPr>
          </a:p>
        </p:txBody>
      </p:sp>
    </p:spTree>
    <p:extLst>
      <p:ext uri="{BB962C8B-B14F-4D97-AF65-F5344CB8AC3E}">
        <p14:creationId xmlns:p14="http://schemas.microsoft.com/office/powerpoint/2010/main" val="524669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71944" y="0"/>
            <a:ext cx="10394707" cy="3367585"/>
          </a:xfrm>
        </p:spPr>
        <p:txBody>
          <a:bodyPr anchor="t">
            <a:normAutofit/>
          </a:bodyPr>
          <a:lstStyle/>
          <a:p>
            <a:pPr marL="0" indent="0" algn="r" rtl="1">
              <a:buNone/>
            </a:pPr>
            <a:r>
              <a:rPr lang="fa-IR" sz="4800" dirty="0">
                <a:solidFill>
                  <a:srgbClr val="C00000"/>
                </a:solidFill>
                <a:latin typeface="A Hayat" panose="020B0800040000020004" pitchFamily="34" charset="-78"/>
                <a:ea typeface="A Hayat" panose="020B0800040000020004" pitchFamily="34" charset="-78"/>
                <a:cs typeface="B Narm" panose="00000400000000000000" pitchFamily="2" charset="-78"/>
              </a:rPr>
              <a:t>الگوریتم ژنتیک</a:t>
            </a:r>
          </a:p>
          <a:p>
            <a:pPr algn="r" rtl="1">
              <a:buFont typeface="Courier New" panose="02070309020205020404" pitchFamily="49" charset="0"/>
              <a:buChar char="o"/>
            </a:pPr>
            <a:r>
              <a:rPr lang="fa-IR" sz="2800" dirty="0">
                <a:latin typeface="A Hayat" panose="020B0800040000020004" pitchFamily="34" charset="-78"/>
                <a:ea typeface="A Hayat" panose="020B0800040000020004" pitchFamily="34" charset="-78"/>
                <a:cs typeface="A Hayat" panose="020B0800040000020004" pitchFamily="34" charset="-78"/>
              </a:rPr>
              <a:t>	الگوریتم ژنتیک یک الگوریتم جستجو مبتنی بر هیوریستیک است که از نظریه‌ی تکامل داروین الگوبرداری شده است. مراحل اصلی الگوریتم شامل مرحله‌ی </a:t>
            </a:r>
            <a:r>
              <a:rPr lang="fa-IR" sz="2800" dirty="0" smtClean="0">
                <a:latin typeface="A Hayat" panose="020B0800040000020004" pitchFamily="34" charset="-78"/>
                <a:ea typeface="A Hayat" panose="020B0800040000020004" pitchFamily="34" charset="-78"/>
                <a:cs typeface="A Hayat" panose="020B0800040000020004" pitchFamily="34" charset="-78"/>
              </a:rPr>
              <a:t>انتخاب</a:t>
            </a:r>
            <a:r>
              <a:rPr lang="en-US" sz="2800" dirty="0" smtClean="0">
                <a:latin typeface="A Hayat" panose="020B0800040000020004" pitchFamily="34" charset="-78"/>
                <a:ea typeface="A Hayat" panose="020B0800040000020004" pitchFamily="34" charset="-78"/>
                <a:cs typeface="A Hayat" panose="020B0800040000020004" pitchFamily="34" charset="-78"/>
              </a:rPr>
              <a:t>(Selection</a:t>
            </a:r>
            <a:r>
              <a:rPr lang="en-US" sz="2800" dirty="0">
                <a:latin typeface="A Hayat" panose="020B0800040000020004" pitchFamily="34" charset="-78"/>
                <a:ea typeface="A Hayat" panose="020B0800040000020004" pitchFamily="34" charset="-78"/>
                <a:cs typeface="A Hayat" panose="020B0800040000020004" pitchFamily="34" charset="-78"/>
              </a:rPr>
              <a:t>)، </a:t>
            </a:r>
            <a:r>
              <a:rPr lang="fa-IR" sz="2800" dirty="0">
                <a:latin typeface="A Hayat" panose="020B0800040000020004" pitchFamily="34" charset="-78"/>
                <a:ea typeface="A Hayat" panose="020B0800040000020004" pitchFamily="34" charset="-78"/>
                <a:cs typeface="A Hayat" panose="020B0800040000020004" pitchFamily="34" charset="-78"/>
              </a:rPr>
              <a:t>تولید </a:t>
            </a:r>
            <a:r>
              <a:rPr lang="fa-IR" sz="2800" dirty="0" smtClean="0">
                <a:latin typeface="A Hayat" panose="020B0800040000020004" pitchFamily="34" charset="-78"/>
                <a:ea typeface="A Hayat" panose="020B0800040000020004" pitchFamily="34" charset="-78"/>
                <a:cs typeface="A Hayat" panose="020B0800040000020004" pitchFamily="34" charset="-78"/>
              </a:rPr>
              <a:t>مثل</a:t>
            </a:r>
            <a:r>
              <a:rPr lang="en-US" sz="2800" dirty="0" smtClean="0">
                <a:latin typeface="A Hayat" panose="020B0800040000020004" pitchFamily="34" charset="-78"/>
                <a:ea typeface="A Hayat" panose="020B0800040000020004" pitchFamily="34" charset="-78"/>
                <a:cs typeface="A Hayat" panose="020B0800040000020004" pitchFamily="34" charset="-78"/>
              </a:rPr>
              <a:t>(Crossover</a:t>
            </a:r>
            <a:r>
              <a:rPr lang="en-US" sz="2800" dirty="0">
                <a:latin typeface="A Hayat" panose="020B0800040000020004" pitchFamily="34" charset="-78"/>
                <a:ea typeface="A Hayat" panose="020B0800040000020004" pitchFamily="34" charset="-78"/>
                <a:cs typeface="A Hayat" panose="020B0800040000020004" pitchFamily="34" charset="-78"/>
              </a:rPr>
              <a:t>) </a:t>
            </a:r>
            <a:r>
              <a:rPr lang="fa-IR" sz="2800" dirty="0">
                <a:latin typeface="A Hayat" panose="020B0800040000020004" pitchFamily="34" charset="-78"/>
                <a:ea typeface="A Hayat" panose="020B0800040000020004" pitchFamily="34" charset="-78"/>
                <a:cs typeface="A Hayat" panose="020B0800040000020004" pitchFamily="34" charset="-78"/>
              </a:rPr>
              <a:t>و  </a:t>
            </a:r>
            <a:r>
              <a:rPr lang="fa-IR" sz="2800" dirty="0" smtClean="0">
                <a:latin typeface="A Hayat" panose="020B0800040000020004" pitchFamily="34" charset="-78"/>
                <a:ea typeface="A Hayat" panose="020B0800040000020004" pitchFamily="34" charset="-78"/>
                <a:cs typeface="A Hayat" panose="020B0800040000020004" pitchFamily="34" charset="-78"/>
              </a:rPr>
              <a:t>جهش</a:t>
            </a:r>
            <a:r>
              <a:rPr lang="en-US" sz="2800" dirty="0" smtClean="0">
                <a:latin typeface="A Hayat" panose="020B0800040000020004" pitchFamily="34" charset="-78"/>
                <a:ea typeface="A Hayat" panose="020B0800040000020004" pitchFamily="34" charset="-78"/>
                <a:cs typeface="A Hayat" panose="020B0800040000020004" pitchFamily="34" charset="-78"/>
              </a:rPr>
              <a:t>(Mutation</a:t>
            </a:r>
            <a:r>
              <a:rPr lang="en-US" sz="2800" dirty="0">
                <a:latin typeface="A Hayat" panose="020B0800040000020004" pitchFamily="34" charset="-78"/>
                <a:ea typeface="A Hayat" panose="020B0800040000020004" pitchFamily="34" charset="-78"/>
                <a:cs typeface="A Hayat" panose="020B0800040000020004" pitchFamily="34" charset="-78"/>
              </a:rPr>
              <a:t>) </a:t>
            </a:r>
            <a:r>
              <a:rPr lang="fa-IR" sz="2800" dirty="0">
                <a:latin typeface="A Hayat" panose="020B0800040000020004" pitchFamily="34" charset="-78"/>
                <a:ea typeface="A Hayat" panose="020B0800040000020004" pitchFamily="34" charset="-78"/>
                <a:cs typeface="A Hayat" panose="020B0800040000020004" pitchFamily="34" charset="-78"/>
              </a:rPr>
              <a:t>است. مراحل ذکر شده کاملا ترتیبی هستند. به این معنی که شرط لازم برای انجام یک مرحله از الگوریتم، پایان یافتن مرحله‌ی قبلی است. </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2571" y="3360275"/>
            <a:ext cx="4433455" cy="2153834"/>
          </a:xfrm>
          <a:prstGeom prst="rect">
            <a:avLst/>
          </a:prstGeom>
          <a:noFill/>
          <a:ln>
            <a:noFill/>
          </a:ln>
        </p:spPr>
      </p:pic>
    </p:spTree>
    <p:extLst>
      <p:ext uri="{BB962C8B-B14F-4D97-AF65-F5344CB8AC3E}">
        <p14:creationId xmlns:p14="http://schemas.microsoft.com/office/powerpoint/2010/main" val="1563755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0164"/>
            <a:ext cx="10396882" cy="1151965"/>
          </a:xfrm>
        </p:spPr>
        <p:txBody>
          <a:bodyPr/>
          <a:lstStyle/>
          <a:p>
            <a:pPr algn="r" rtl="1"/>
            <a:r>
              <a:rPr lang="fa-IR" dirty="0" smtClean="0">
                <a:cs typeface="B Narm" panose="00000400000000000000" pitchFamily="2" charset="-78"/>
              </a:rPr>
              <a:t>کلیات الگوریتم </a:t>
            </a:r>
            <a:r>
              <a:rPr lang="fa-IR" dirty="0" smtClean="0">
                <a:cs typeface="B Narm" panose="00000400000000000000" pitchFamily="2" charset="-78"/>
              </a:rPr>
              <a:t>ژنتیک</a:t>
            </a:r>
            <a:endParaRPr lang="en-US" dirty="0">
              <a:cs typeface="B Narm" panose="00000400000000000000" pitchFamily="2" charset="-78"/>
            </a:endParaRPr>
          </a:p>
        </p:txBody>
      </p:sp>
      <p:sp>
        <p:nvSpPr>
          <p:cNvPr id="3" name="Content Placeholder 2"/>
          <p:cNvSpPr>
            <a:spLocks noGrp="1"/>
          </p:cNvSpPr>
          <p:nvPr>
            <p:ph sz="quarter" idx="13"/>
          </p:nvPr>
        </p:nvSpPr>
        <p:spPr>
          <a:xfrm>
            <a:off x="685800" y="1422129"/>
            <a:ext cx="10394707" cy="3311189"/>
          </a:xfrm>
        </p:spPr>
        <p:txBody>
          <a:bodyPr anchor="t"/>
          <a:lstStyle/>
          <a:p>
            <a:pPr marL="0" marR="0" algn="r" rtl="1">
              <a:lnSpc>
                <a:spcPct val="107000"/>
              </a:lnSpc>
              <a:spcBef>
                <a:spcPts val="0"/>
              </a:spcBef>
              <a:spcAft>
                <a:spcPts val="800"/>
              </a:spcAft>
            </a:pPr>
            <a:r>
              <a:rPr lang="fa-IR" dirty="0">
                <a:latin typeface="A Hayat" panose="020B0800040000020004" pitchFamily="34" charset="-78"/>
                <a:ea typeface="A Hayat" panose="020B0800040000020004" pitchFamily="34" charset="-78"/>
                <a:cs typeface="A Hayat" panose="020B0800040000020004" pitchFamily="34" charset="-78"/>
              </a:rPr>
              <a:t>برنامه شامل چند قسمت فرعی از جمله آماده‌کردن جمعیت اولیه(</a:t>
            </a:r>
            <a:r>
              <a:rPr lang="en-US" dirty="0" err="1">
                <a:latin typeface="A Hayat" panose="020B0800040000020004" pitchFamily="34" charset="-78"/>
                <a:ea typeface="A Hayat" panose="020B0800040000020004" pitchFamily="34" charset="-78"/>
                <a:cs typeface="A Hayat" panose="020B0800040000020004" pitchFamily="34" charset="-78"/>
              </a:rPr>
              <a:t>init_pop</a:t>
            </a:r>
            <a:r>
              <a:rPr lang="fa-IR" dirty="0">
                <a:latin typeface="A Hayat" panose="020B0800040000020004" pitchFamily="34" charset="-78"/>
                <a:ea typeface="A Hayat" panose="020B0800040000020004" pitchFamily="34" charset="-78"/>
                <a:cs typeface="A Hayat" panose="020B0800040000020004" pitchFamily="34" charset="-78"/>
              </a:rPr>
              <a:t>)، محاسبه‌ی برازندگی کروموزوم‌ها(</a:t>
            </a:r>
            <a:r>
              <a:rPr lang="en-US" dirty="0">
                <a:latin typeface="A Hayat" panose="020B0800040000020004" pitchFamily="34" charset="-78"/>
                <a:ea typeface="A Hayat" panose="020B0800040000020004" pitchFamily="34" charset="-78"/>
                <a:cs typeface="A Hayat" panose="020B0800040000020004" pitchFamily="34" charset="-78"/>
              </a:rPr>
              <a:t>fitness</a:t>
            </a:r>
            <a:r>
              <a:rPr lang="fa-IR" dirty="0">
                <a:latin typeface="A Hayat" panose="020B0800040000020004" pitchFamily="34" charset="-78"/>
                <a:ea typeface="A Hayat" panose="020B0800040000020004" pitchFamily="34" charset="-78"/>
                <a:cs typeface="A Hayat" panose="020B0800040000020004" pitchFamily="34" charset="-78"/>
              </a:rPr>
              <a:t>)، مرتب‌سازی جمعیت(</a:t>
            </a:r>
            <a:r>
              <a:rPr lang="en-US" dirty="0">
                <a:latin typeface="A Hayat" panose="020B0800040000020004" pitchFamily="34" charset="-78"/>
                <a:ea typeface="A Hayat" panose="020B0800040000020004" pitchFamily="34" charset="-78"/>
                <a:cs typeface="A Hayat" panose="020B0800040000020004" pitchFamily="34" charset="-78"/>
              </a:rPr>
              <a:t>sort</a:t>
            </a:r>
            <a:r>
              <a:rPr lang="fa-IR" dirty="0">
                <a:latin typeface="A Hayat" panose="020B0800040000020004" pitchFamily="34" charset="-78"/>
                <a:ea typeface="A Hayat" panose="020B0800040000020004" pitchFamily="34" charset="-78"/>
                <a:cs typeface="A Hayat" panose="020B0800040000020004" pitchFamily="34" charset="-78"/>
              </a:rPr>
              <a:t>) و ... است که در این قسمت‌ها نیز تا حدودی نخ‌ها مورد استفاده قرارگرفته و باعث بهبود زمان اجرا شده‌اند.</a:t>
            </a:r>
            <a:endParaRPr lang="en-US" sz="1600" dirty="0">
              <a:latin typeface="A Hayat" panose="020B0800040000020004" pitchFamily="34" charset="-78"/>
              <a:ea typeface="A Hayat" panose="020B0800040000020004" pitchFamily="34" charset="-78"/>
              <a:cs typeface="A Hayat" panose="020B0800040000020004" pitchFamily="34" charset="-78"/>
            </a:endParaRPr>
          </a:p>
          <a:p>
            <a:pPr marL="0" marR="0" algn="r" rtl="1">
              <a:lnSpc>
                <a:spcPct val="107000"/>
              </a:lnSpc>
              <a:spcBef>
                <a:spcPts val="0"/>
              </a:spcBef>
              <a:spcAft>
                <a:spcPts val="800"/>
              </a:spcAft>
            </a:pPr>
            <a:r>
              <a:rPr lang="fa-IR" dirty="0" smtClean="0">
                <a:latin typeface="A Hayat" panose="020B0800040000020004" pitchFamily="34" charset="-78"/>
                <a:ea typeface="A Hayat" panose="020B0800040000020004" pitchFamily="34" charset="-78"/>
                <a:cs typeface="A Hayat" panose="020B0800040000020004" pitchFamily="34" charset="-78"/>
              </a:rPr>
              <a:t>الگوریتم </a:t>
            </a:r>
            <a:r>
              <a:rPr lang="fa-IR" dirty="0">
                <a:latin typeface="A Hayat" panose="020B0800040000020004" pitchFamily="34" charset="-78"/>
                <a:ea typeface="A Hayat" panose="020B0800040000020004" pitchFamily="34" charset="-78"/>
                <a:cs typeface="A Hayat" panose="020B0800040000020004" pitchFamily="34" charset="-78"/>
              </a:rPr>
              <a:t>برای اجرا نیاز به تعیین و تنظیم چندین فاکتور خاص دارد. این فاکتورها شامل اندازه‌ی جمعیت(</a:t>
            </a:r>
            <a:r>
              <a:rPr lang="en-US" dirty="0">
                <a:latin typeface="A Hayat" panose="020B0800040000020004" pitchFamily="34" charset="-78"/>
                <a:ea typeface="A Hayat" panose="020B0800040000020004" pitchFamily="34" charset="-78"/>
                <a:cs typeface="A Hayat" panose="020B0800040000020004" pitchFamily="34" charset="-78"/>
              </a:rPr>
              <a:t>Population</a:t>
            </a:r>
            <a:r>
              <a:rPr lang="fa-IR" dirty="0">
                <a:latin typeface="A Hayat" panose="020B0800040000020004" pitchFamily="34" charset="-78"/>
                <a:ea typeface="A Hayat" panose="020B0800040000020004" pitchFamily="34" charset="-78"/>
                <a:cs typeface="A Hayat" panose="020B0800040000020004" pitchFamily="34" charset="-78"/>
              </a:rPr>
              <a:t>)، حداکثر دورها(</a:t>
            </a:r>
            <a:r>
              <a:rPr lang="en-US" dirty="0">
                <a:latin typeface="A Hayat" panose="020B0800040000020004" pitchFamily="34" charset="-78"/>
                <a:ea typeface="A Hayat" panose="020B0800040000020004" pitchFamily="34" charset="-78"/>
                <a:cs typeface="A Hayat" panose="020B0800040000020004" pitchFamily="34" charset="-78"/>
              </a:rPr>
              <a:t>Max Iteration</a:t>
            </a:r>
            <a:r>
              <a:rPr lang="fa-IR" dirty="0">
                <a:latin typeface="A Hayat" panose="020B0800040000020004" pitchFamily="34" charset="-78"/>
                <a:ea typeface="A Hayat" panose="020B0800040000020004" pitchFamily="34" charset="-78"/>
                <a:cs typeface="A Hayat" panose="020B0800040000020004" pitchFamily="34" charset="-78"/>
              </a:rPr>
              <a:t>) و احتمال جهش(</a:t>
            </a:r>
            <a:r>
              <a:rPr lang="en-US" dirty="0">
                <a:latin typeface="A Hayat" panose="020B0800040000020004" pitchFamily="34" charset="-78"/>
                <a:ea typeface="A Hayat" panose="020B0800040000020004" pitchFamily="34" charset="-78"/>
                <a:cs typeface="A Hayat" panose="020B0800040000020004" pitchFamily="34" charset="-78"/>
              </a:rPr>
              <a:t>Mutation Probability</a:t>
            </a:r>
            <a:r>
              <a:rPr lang="fa-IR" dirty="0">
                <a:latin typeface="A Hayat" panose="020B0800040000020004" pitchFamily="34" charset="-78"/>
                <a:ea typeface="A Hayat" panose="020B0800040000020004" pitchFamily="34" charset="-78"/>
                <a:cs typeface="A Hayat" panose="020B0800040000020004" pitchFamily="34" charset="-78"/>
              </a:rPr>
              <a:t>) هستند که به صورت </a:t>
            </a:r>
            <a:r>
              <a:rPr lang="en-US" dirty="0">
                <a:latin typeface="A Hayat" panose="020B0800040000020004" pitchFamily="34" charset="-78"/>
                <a:ea typeface="A Hayat" panose="020B0800040000020004" pitchFamily="34" charset="-78"/>
                <a:cs typeface="A Hayat" panose="020B0800040000020004" pitchFamily="34" charset="-78"/>
              </a:rPr>
              <a:t>Hard-code</a:t>
            </a:r>
            <a:r>
              <a:rPr lang="fa-IR" dirty="0">
                <a:latin typeface="A Hayat" panose="020B0800040000020004" pitchFamily="34" charset="-78"/>
                <a:ea typeface="A Hayat" panose="020B0800040000020004" pitchFamily="34" charset="-78"/>
                <a:cs typeface="A Hayat" panose="020B0800040000020004" pitchFamily="34" charset="-78"/>
              </a:rPr>
              <a:t> در برنامه تنظیم شده‌اند. اجرای برنامه با مجموعه فاکتورهای مختلف نتایج مختلفی را از نظر دقت عملکرد الگوریتم و همچنین زمان اجرای الگوریتم به همراه خواهد داشت. در انتها نتایج اجرای برنامه با تعدادی مجموعه مختلف فاکتورها گزارش و تحلیل شده‌است. </a:t>
            </a:r>
            <a:endParaRPr lang="en-US" sz="1600" dirty="0">
              <a:latin typeface="A Hayat" panose="020B0800040000020004" pitchFamily="34" charset="-78"/>
              <a:ea typeface="A Hayat" panose="020B0800040000020004" pitchFamily="34" charset="-78"/>
              <a:cs typeface="A Hayat" panose="020B0800040000020004" pitchFamily="34" charset="-78"/>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625" y="3505200"/>
            <a:ext cx="3389611" cy="1842654"/>
          </a:xfrm>
          <a:prstGeom prst="rect">
            <a:avLst/>
          </a:prstGeom>
          <a:noFill/>
          <a:ln>
            <a:noFill/>
          </a:ln>
        </p:spPr>
      </p:pic>
    </p:spTree>
    <p:extLst>
      <p:ext uri="{BB962C8B-B14F-4D97-AF65-F5344CB8AC3E}">
        <p14:creationId xmlns:p14="http://schemas.microsoft.com/office/powerpoint/2010/main" val="945854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96637" y="0"/>
            <a:ext cx="10396882" cy="1151965"/>
          </a:xfrm>
        </p:spPr>
        <p:txBody>
          <a:bodyPr>
            <a:normAutofit/>
          </a:bodyPr>
          <a:lstStyle/>
          <a:p>
            <a:pPr algn="r" rtl="1"/>
            <a:r>
              <a:rPr lang="fa-IR" sz="4800" dirty="0" smtClean="0">
                <a:cs typeface="B Narm" panose="00000400000000000000" pitchFamily="2" charset="-78"/>
              </a:rPr>
              <a:t>فاکتورهای موثر در الگوریتم</a:t>
            </a:r>
            <a:endParaRPr lang="en-US" sz="4800" dirty="0">
              <a:cs typeface="B Narm" panose="00000400000000000000" pitchFamily="2" charset="-78"/>
            </a:endParaRPr>
          </a:p>
        </p:txBody>
      </p:sp>
      <p:sp>
        <p:nvSpPr>
          <p:cNvPr id="4" name="Content Placeholder 2"/>
          <p:cNvSpPr>
            <a:spLocks noGrp="1"/>
          </p:cNvSpPr>
          <p:nvPr>
            <p:ph sz="quarter" idx="13"/>
          </p:nvPr>
        </p:nvSpPr>
        <p:spPr>
          <a:xfrm>
            <a:off x="796637" y="1151965"/>
            <a:ext cx="10394707" cy="2775798"/>
          </a:xfrm>
        </p:spPr>
        <p:txBody>
          <a:bodyPr anchor="t">
            <a:noAutofit/>
          </a:bodyPr>
          <a:lstStyle/>
          <a:p>
            <a:pPr marL="0" marR="0" indent="457200" algn="r" rtl="1">
              <a:lnSpc>
                <a:spcPct val="107000"/>
              </a:lnSpc>
              <a:spcBef>
                <a:spcPts val="0"/>
              </a:spcBef>
              <a:spcAft>
                <a:spcPts val="800"/>
              </a:spcAft>
            </a:pPr>
            <a:r>
              <a:rPr lang="fa-IR" sz="2800" b="1" dirty="0">
                <a:latin typeface="A Hayat" panose="020B0800040000020004" pitchFamily="34" charset="-78"/>
                <a:ea typeface="A Hayat" panose="020B0800040000020004" pitchFamily="34" charset="-78"/>
                <a:cs typeface="A Hayat" panose="020B0800040000020004" pitchFamily="34" charset="-78"/>
              </a:rPr>
              <a:t>فاکتور اندازه‌ی جمعیت(</a:t>
            </a:r>
            <a:r>
              <a:rPr lang="en-US" sz="2800" b="1" dirty="0">
                <a:latin typeface="A Hayat" panose="020B0800040000020004" pitchFamily="34" charset="-78"/>
                <a:ea typeface="A Hayat" panose="020B0800040000020004" pitchFamily="34" charset="-78"/>
                <a:cs typeface="A Hayat" panose="020B0800040000020004" pitchFamily="34" charset="-78"/>
              </a:rPr>
              <a:t>Population</a:t>
            </a:r>
            <a:r>
              <a:rPr lang="fa-IR" sz="2800" b="1" dirty="0">
                <a:latin typeface="A Hayat" panose="020B0800040000020004" pitchFamily="34" charset="-78"/>
                <a:ea typeface="A Hayat" panose="020B0800040000020004" pitchFamily="34" charset="-78"/>
                <a:cs typeface="A Hayat" panose="020B0800040000020004" pitchFamily="34" charset="-78"/>
              </a:rPr>
              <a:t>): </a:t>
            </a:r>
            <a:r>
              <a:rPr lang="fa-IR" sz="2800" dirty="0">
                <a:latin typeface="A Hayat" panose="020B0800040000020004" pitchFamily="34" charset="-78"/>
                <a:ea typeface="A Hayat" panose="020B0800040000020004" pitchFamily="34" charset="-78"/>
                <a:cs typeface="A Hayat" panose="020B0800040000020004" pitchFamily="34" charset="-78"/>
              </a:rPr>
              <a:t>این شاخص نشان‌دهنده‌ی اندازه‌ی جمعیتی است که الگوریتم بر رویشان اجرا می‌شود. مشخص است که با افزایش مقدار این شاخص زمان اجرای الگوریتم نیز افزایش خواهد داشت.</a:t>
            </a:r>
            <a:endParaRPr lang="en-US" sz="2800" dirty="0">
              <a:latin typeface="A Hayat" panose="020B0800040000020004" pitchFamily="34" charset="-78"/>
              <a:ea typeface="A Hayat" panose="020B0800040000020004" pitchFamily="34" charset="-78"/>
              <a:cs typeface="A Hayat" panose="020B0800040000020004" pitchFamily="34" charset="-78"/>
            </a:endParaRPr>
          </a:p>
          <a:p>
            <a:pPr marL="0" marR="0" indent="457200" algn="r" rtl="1">
              <a:lnSpc>
                <a:spcPct val="107000"/>
              </a:lnSpc>
              <a:spcBef>
                <a:spcPts val="0"/>
              </a:spcBef>
              <a:spcAft>
                <a:spcPts val="800"/>
              </a:spcAft>
            </a:pPr>
            <a:r>
              <a:rPr lang="fa-IR" sz="2800" b="1" dirty="0">
                <a:latin typeface="A Hayat" panose="020B0800040000020004" pitchFamily="34" charset="-78"/>
                <a:ea typeface="A Hayat" panose="020B0800040000020004" pitchFamily="34" charset="-78"/>
                <a:cs typeface="A Hayat" panose="020B0800040000020004" pitchFamily="34" charset="-78"/>
              </a:rPr>
              <a:t>فاکتور حداکثر دورها(</a:t>
            </a:r>
            <a:r>
              <a:rPr lang="en-US" sz="2800" b="1" dirty="0">
                <a:latin typeface="A Hayat" panose="020B0800040000020004" pitchFamily="34" charset="-78"/>
                <a:ea typeface="A Hayat" panose="020B0800040000020004" pitchFamily="34" charset="-78"/>
                <a:cs typeface="A Hayat" panose="020B0800040000020004" pitchFamily="34" charset="-78"/>
              </a:rPr>
              <a:t>Max Iteration</a:t>
            </a:r>
            <a:r>
              <a:rPr lang="fa-IR" sz="2800" b="1" dirty="0">
                <a:latin typeface="A Hayat" panose="020B0800040000020004" pitchFamily="34" charset="-78"/>
                <a:ea typeface="A Hayat" panose="020B0800040000020004" pitchFamily="34" charset="-78"/>
                <a:cs typeface="A Hayat" panose="020B0800040000020004" pitchFamily="34" charset="-78"/>
              </a:rPr>
              <a:t>): </a:t>
            </a:r>
            <a:r>
              <a:rPr lang="fa-IR" sz="2800" dirty="0">
                <a:latin typeface="A Hayat" panose="020B0800040000020004" pitchFamily="34" charset="-78"/>
                <a:ea typeface="A Hayat" panose="020B0800040000020004" pitchFamily="34" charset="-78"/>
                <a:cs typeface="A Hayat" panose="020B0800040000020004" pitchFamily="34" charset="-78"/>
              </a:rPr>
              <a:t>این شاخص حداکثر تعداد دورهایی که الگوریتم طی می‌کند تا متوقف شود را مشخص می‌کند. واضح است که با افزایش مقدار این شاخص زمان اجرای الگوریتم نیز افزایش خواهد داشت.</a:t>
            </a:r>
            <a:endParaRPr lang="en-US" sz="2800" dirty="0">
              <a:latin typeface="A Hayat" panose="020B0800040000020004" pitchFamily="34" charset="-78"/>
              <a:ea typeface="A Hayat" panose="020B0800040000020004" pitchFamily="34" charset="-78"/>
              <a:cs typeface="A Hayat" panose="020B0800040000020004" pitchFamily="34" charset="-78"/>
            </a:endParaRPr>
          </a:p>
          <a:p>
            <a:pPr marL="0" marR="0" indent="457200" algn="r" rtl="1">
              <a:lnSpc>
                <a:spcPct val="107000"/>
              </a:lnSpc>
              <a:spcBef>
                <a:spcPts val="0"/>
              </a:spcBef>
              <a:spcAft>
                <a:spcPts val="800"/>
              </a:spcAft>
            </a:pPr>
            <a:r>
              <a:rPr lang="fa-IR" sz="2800" b="1" dirty="0">
                <a:latin typeface="A Hayat" panose="020B0800040000020004" pitchFamily="34" charset="-78"/>
                <a:ea typeface="A Hayat" panose="020B0800040000020004" pitchFamily="34" charset="-78"/>
                <a:cs typeface="A Hayat" panose="020B0800040000020004" pitchFamily="34" charset="-78"/>
              </a:rPr>
              <a:t>فاکتور احتمال جهش(</a:t>
            </a:r>
            <a:r>
              <a:rPr lang="en-US" sz="2800" b="1" dirty="0">
                <a:latin typeface="A Hayat" panose="020B0800040000020004" pitchFamily="34" charset="-78"/>
                <a:ea typeface="A Hayat" panose="020B0800040000020004" pitchFamily="34" charset="-78"/>
                <a:cs typeface="A Hayat" panose="020B0800040000020004" pitchFamily="34" charset="-78"/>
              </a:rPr>
              <a:t>Mutation Probability</a:t>
            </a:r>
            <a:r>
              <a:rPr lang="fa-IR" sz="2800" b="1" dirty="0">
                <a:latin typeface="A Hayat" panose="020B0800040000020004" pitchFamily="34" charset="-78"/>
                <a:ea typeface="A Hayat" panose="020B0800040000020004" pitchFamily="34" charset="-78"/>
                <a:cs typeface="A Hayat" panose="020B0800040000020004" pitchFamily="34" charset="-78"/>
              </a:rPr>
              <a:t>): </a:t>
            </a:r>
            <a:r>
              <a:rPr lang="fa-IR" sz="2800" dirty="0">
                <a:latin typeface="A Hayat" panose="020B0800040000020004" pitchFamily="34" charset="-78"/>
                <a:ea typeface="A Hayat" panose="020B0800040000020004" pitchFamily="34" charset="-78"/>
                <a:cs typeface="A Hayat" panose="020B0800040000020004" pitchFamily="34" charset="-78"/>
              </a:rPr>
              <a:t>این شاخص احتمال رخداد جهش را به درصد بیان می‌کند. این شاخص در بهبود دقت و عملکرد الگوریتم تاثیر مثبت دارد اما در زمان اجرای الگوریتم تغییری ایجاد نمی‌کند.</a:t>
            </a:r>
            <a:endParaRPr lang="en-US" sz="2800" dirty="0">
              <a:latin typeface="A Hayat" panose="020B0800040000020004" pitchFamily="34" charset="-78"/>
              <a:ea typeface="A Hayat" panose="020B0800040000020004" pitchFamily="34" charset="-78"/>
              <a:cs typeface="A Hayat" panose="020B0800040000020004" pitchFamily="34" charset="-78"/>
            </a:endParaRPr>
          </a:p>
        </p:txBody>
      </p:sp>
    </p:spTree>
    <p:extLst>
      <p:ext uri="{BB962C8B-B14F-4D97-AF65-F5344CB8AC3E}">
        <p14:creationId xmlns:p14="http://schemas.microsoft.com/office/powerpoint/2010/main" val="2797739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9" y="0"/>
            <a:ext cx="10396882" cy="1151965"/>
          </a:xfrm>
        </p:spPr>
        <p:txBody>
          <a:bodyPr/>
          <a:lstStyle/>
          <a:p>
            <a:pPr algn="r"/>
            <a:r>
              <a:rPr lang="fa-IR" dirty="0" smtClean="0">
                <a:cs typeface="B Narm" panose="00000400000000000000" pitchFamily="2" charset="-78"/>
              </a:rPr>
              <a:t>مشخصات سیستم مورد استفاده</a:t>
            </a:r>
            <a:endParaRPr lang="fa-IR" dirty="0">
              <a:cs typeface="B Narm" panose="00000400000000000000" pitchFamily="2" charset="-78"/>
            </a:endParaRPr>
          </a:p>
        </p:txBody>
      </p:sp>
      <p:pic>
        <p:nvPicPr>
          <p:cNvPr id="4" name="Picture 3"/>
          <p:cNvPicPr>
            <a:picLocks noChangeAspect="1"/>
          </p:cNvPicPr>
          <p:nvPr/>
        </p:nvPicPr>
        <p:blipFill>
          <a:blip r:embed="rId2"/>
          <a:stretch>
            <a:fillRect/>
          </a:stretch>
        </p:blipFill>
        <p:spPr>
          <a:xfrm>
            <a:off x="1501360" y="1623019"/>
            <a:ext cx="8876600" cy="3267635"/>
          </a:xfrm>
          <a:prstGeom prst="rect">
            <a:avLst/>
          </a:prstGeom>
        </p:spPr>
      </p:pic>
    </p:spTree>
    <p:extLst>
      <p:ext uri="{BB962C8B-B14F-4D97-AF65-F5344CB8AC3E}">
        <p14:creationId xmlns:p14="http://schemas.microsoft.com/office/powerpoint/2010/main" val="1608965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0"/>
            <a:ext cx="10396882" cy="1151965"/>
          </a:xfrm>
        </p:spPr>
        <p:txBody>
          <a:bodyPr/>
          <a:lstStyle/>
          <a:p>
            <a:pPr algn="r" rtl="1"/>
            <a:r>
              <a:rPr lang="fa-IR" dirty="0" smtClean="0">
                <a:cs typeface="B Narm" panose="00000400000000000000" pitchFamily="2" charset="-78"/>
              </a:rPr>
              <a:t>مراحل اصلی الگوریتم</a:t>
            </a:r>
            <a:endParaRPr lang="en-US" dirty="0">
              <a:cs typeface="B Narm" panose="00000400000000000000" pitchFamily="2" charset="-78"/>
            </a:endParaRPr>
          </a:p>
        </p:txBody>
      </p:sp>
      <p:sp>
        <p:nvSpPr>
          <p:cNvPr id="3" name="Content Placeholder 2"/>
          <p:cNvSpPr>
            <a:spLocks noGrp="1"/>
          </p:cNvSpPr>
          <p:nvPr>
            <p:ph sz="quarter" idx="13"/>
          </p:nvPr>
        </p:nvSpPr>
        <p:spPr>
          <a:xfrm>
            <a:off x="683625" y="1151965"/>
            <a:ext cx="10394707" cy="3311189"/>
          </a:xfrm>
        </p:spPr>
        <p:txBody>
          <a:bodyPr anchor="t">
            <a:normAutofit/>
          </a:bodyPr>
          <a:lstStyle/>
          <a:p>
            <a:pPr algn="r" rtl="1"/>
            <a:r>
              <a:rPr lang="fa-IR" sz="2400" b="1" dirty="0">
                <a:latin typeface="A Hayat" panose="020B0800040000020004" pitchFamily="34" charset="-78"/>
                <a:ea typeface="A Hayat" panose="020B0800040000020004" pitchFamily="34" charset="-78"/>
                <a:cs typeface="A Hayat" panose="020B0800040000020004" pitchFamily="34" charset="-78"/>
              </a:rPr>
              <a:t>انتخاب(</a:t>
            </a:r>
            <a:r>
              <a:rPr lang="en-US" sz="2400" b="1" dirty="0">
                <a:latin typeface="A Hayat" panose="020B0800040000020004" pitchFamily="34" charset="-78"/>
                <a:ea typeface="A Hayat" panose="020B0800040000020004" pitchFamily="34" charset="-78"/>
                <a:cs typeface="A Hayat" panose="020B0800040000020004" pitchFamily="34" charset="-78"/>
              </a:rPr>
              <a:t>Selection</a:t>
            </a:r>
            <a:r>
              <a:rPr lang="fa-IR" sz="2400" b="1" dirty="0">
                <a:latin typeface="A Hayat" panose="020B0800040000020004" pitchFamily="34" charset="-78"/>
                <a:ea typeface="A Hayat" panose="020B0800040000020004" pitchFamily="34" charset="-78"/>
                <a:cs typeface="A Hayat" panose="020B0800040000020004" pitchFamily="34" charset="-78"/>
              </a:rPr>
              <a:t>): </a:t>
            </a:r>
            <a:r>
              <a:rPr lang="fa-IR" sz="2400" dirty="0">
                <a:latin typeface="A Hayat" panose="020B0800040000020004" pitchFamily="34" charset="-78"/>
                <a:ea typeface="A Hayat" panose="020B0800040000020004" pitchFamily="34" charset="-78"/>
                <a:cs typeface="A Hayat" panose="020B0800040000020004" pitchFamily="34" charset="-78"/>
              </a:rPr>
              <a:t>در این مرحله بر اساس استراتژی چرخ شانس به تعداد جمعیت، از نسل فعلی، با جایگذاری، کروموزوم‌ها را انتخاب می‌کنیم. کروموزوم با برازندگی بیشتر شانس انتخاب بالاتری دارد. امکان انتخاب تکراری یک کروموزوم نیست وجود دارد. این مرحله به صورت زیر پیاده‌سازی و موازی‌سازی شده‌است.</a:t>
            </a:r>
            <a:endParaRPr lang="en-US" dirty="0">
              <a:latin typeface="A Hayat" panose="020B0800040000020004" pitchFamily="34" charset="-78"/>
              <a:ea typeface="A Hayat" panose="020B0800040000020004" pitchFamily="34" charset="-78"/>
              <a:cs typeface="A Hayat" panose="020B0800040000020004" pitchFamily="34" charset="-78"/>
            </a:endParaRPr>
          </a:p>
        </p:txBody>
      </p:sp>
      <p:pic>
        <p:nvPicPr>
          <p:cNvPr id="6" name="Picture 5"/>
          <p:cNvPicPr/>
          <p:nvPr/>
        </p:nvPicPr>
        <p:blipFill>
          <a:blip r:embed="rId2"/>
          <a:stretch>
            <a:fillRect/>
          </a:stretch>
        </p:blipFill>
        <p:spPr>
          <a:xfrm>
            <a:off x="681450" y="2673927"/>
            <a:ext cx="4610986" cy="2802642"/>
          </a:xfrm>
          <a:prstGeom prst="rect">
            <a:avLst/>
          </a:prstGeom>
        </p:spPr>
      </p:pic>
    </p:spTree>
    <p:extLst>
      <p:ext uri="{BB962C8B-B14F-4D97-AF65-F5344CB8AC3E}">
        <p14:creationId xmlns:p14="http://schemas.microsoft.com/office/powerpoint/2010/main" val="360512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7418" y="137615"/>
            <a:ext cx="10224656" cy="3311189"/>
          </a:xfrm>
        </p:spPr>
        <p:txBody>
          <a:bodyPr anchor="t">
            <a:noAutofit/>
          </a:bodyPr>
          <a:lstStyle/>
          <a:p>
            <a:pPr algn="r" rtl="1"/>
            <a:r>
              <a:rPr lang="fa-IR" sz="2200" b="1" dirty="0">
                <a:latin typeface="A Hayat" panose="020B0800040000020004" pitchFamily="34" charset="-78"/>
                <a:ea typeface="A Hayat" panose="020B0800040000020004" pitchFamily="34" charset="-78"/>
                <a:cs typeface="A Hayat" panose="020B0800040000020004" pitchFamily="34" charset="-78"/>
              </a:rPr>
              <a:t>تولیدمثل(</a:t>
            </a:r>
            <a:r>
              <a:rPr lang="en-US" sz="2200" b="1" dirty="0">
                <a:latin typeface="A Hayat" panose="020B0800040000020004" pitchFamily="34" charset="-78"/>
                <a:ea typeface="A Hayat" panose="020B0800040000020004" pitchFamily="34" charset="-78"/>
                <a:cs typeface="A Hayat" panose="020B0800040000020004" pitchFamily="34" charset="-78"/>
              </a:rPr>
              <a:t>Crossover</a:t>
            </a:r>
            <a:r>
              <a:rPr lang="fa-IR" sz="2200" b="1" dirty="0">
                <a:latin typeface="A Hayat" panose="020B0800040000020004" pitchFamily="34" charset="-78"/>
                <a:ea typeface="A Hayat" panose="020B0800040000020004" pitchFamily="34" charset="-78"/>
                <a:cs typeface="A Hayat" panose="020B0800040000020004" pitchFamily="34" charset="-78"/>
              </a:rPr>
              <a:t>): </a:t>
            </a:r>
            <a:r>
              <a:rPr lang="fa-IR" sz="2200" dirty="0">
                <a:latin typeface="A Hayat" panose="020B0800040000020004" pitchFamily="34" charset="-78"/>
                <a:ea typeface="A Hayat" panose="020B0800040000020004" pitchFamily="34" charset="-78"/>
                <a:cs typeface="A Hayat" panose="020B0800040000020004" pitchFamily="34" charset="-78"/>
              </a:rPr>
              <a:t>در این مرحله ابتدا جمعیت انتخاب شده از مرحله‌ی قبل دریافت می‌شود و سپس هر دو کروموزوم با انجام یک تولید مثل، دو کروموزوم جدید را تولید می‌کنند تا نسل بعدی تشکیل شود. انتظار می‌رود کروموزوم فرزند، چون حاصل تولید مثل والدین با برازندگی بالاست، دارای برازندگی بالا باشد، اما به دلیل وجود فاکتور شانس و احتمال در عمل تولید مثل، عکس این اتفاق نیز ممکن است.</a:t>
            </a:r>
            <a:endParaRPr lang="en-US" sz="2200" dirty="0">
              <a:latin typeface="A Hayat" panose="020B0800040000020004" pitchFamily="34" charset="-78"/>
              <a:ea typeface="A Hayat" panose="020B0800040000020004" pitchFamily="34" charset="-78"/>
              <a:cs typeface="A Hayat" panose="020B0800040000020004" pitchFamily="34" charset="-78"/>
            </a:endParaRPr>
          </a:p>
        </p:txBody>
      </p:sp>
      <p:pic>
        <p:nvPicPr>
          <p:cNvPr id="5" name="Picture 4"/>
          <p:cNvPicPr/>
          <p:nvPr/>
        </p:nvPicPr>
        <p:blipFill>
          <a:blip r:embed="rId2"/>
          <a:stretch>
            <a:fillRect/>
          </a:stretch>
        </p:blipFill>
        <p:spPr>
          <a:xfrm>
            <a:off x="817417" y="1648691"/>
            <a:ext cx="6968838" cy="3827149"/>
          </a:xfrm>
          <a:prstGeom prst="rect">
            <a:avLst/>
          </a:prstGeom>
        </p:spPr>
      </p:pic>
    </p:spTree>
    <p:extLst>
      <p:ext uri="{BB962C8B-B14F-4D97-AF65-F5344CB8AC3E}">
        <p14:creationId xmlns:p14="http://schemas.microsoft.com/office/powerpoint/2010/main" val="1931672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41218" y="0"/>
            <a:ext cx="10394707" cy="3311189"/>
          </a:xfrm>
        </p:spPr>
        <p:txBody>
          <a:bodyPr anchor="t">
            <a:normAutofit/>
          </a:bodyPr>
          <a:lstStyle/>
          <a:p>
            <a:pPr algn="r" rtl="1"/>
            <a:r>
              <a:rPr lang="fa-IR" sz="3200" b="1" dirty="0">
                <a:latin typeface="A Hayat" panose="020B0800040000020004" pitchFamily="34" charset="-78"/>
                <a:ea typeface="A Hayat" panose="020B0800040000020004" pitchFamily="34" charset="-78"/>
                <a:cs typeface="A Hayat" panose="020B0800040000020004" pitchFamily="34" charset="-78"/>
              </a:rPr>
              <a:t>جهش(</a:t>
            </a:r>
            <a:r>
              <a:rPr lang="en-US" sz="3200" b="1" dirty="0">
                <a:latin typeface="A Hayat" panose="020B0800040000020004" pitchFamily="34" charset="-78"/>
                <a:ea typeface="A Hayat" panose="020B0800040000020004" pitchFamily="34" charset="-78"/>
                <a:cs typeface="A Hayat" panose="020B0800040000020004" pitchFamily="34" charset="-78"/>
              </a:rPr>
              <a:t>Mutation</a:t>
            </a:r>
            <a:r>
              <a:rPr lang="fa-IR" sz="3200" b="1" dirty="0">
                <a:latin typeface="A Hayat" panose="020B0800040000020004" pitchFamily="34" charset="-78"/>
                <a:ea typeface="A Hayat" panose="020B0800040000020004" pitchFamily="34" charset="-78"/>
                <a:cs typeface="A Hayat" panose="020B0800040000020004" pitchFamily="34" charset="-78"/>
              </a:rPr>
              <a:t>): </a:t>
            </a:r>
            <a:r>
              <a:rPr lang="fa-IR" sz="3200" dirty="0">
                <a:latin typeface="A Hayat" panose="020B0800040000020004" pitchFamily="34" charset="-78"/>
                <a:ea typeface="A Hayat" panose="020B0800040000020004" pitchFamily="34" charset="-78"/>
                <a:cs typeface="A Hayat" panose="020B0800040000020004" pitchFamily="34" charset="-78"/>
              </a:rPr>
              <a:t>در این مرحله به صورت تصادفی و با احتمالی ناچیز یک تغیر در یکی از ژن‌های یکی از کروموزوم‌های موجود در جمعیت اتفاق می‌افتد. این مرحله شامل حلقه نیست و مرتبه زمانی </a:t>
            </a:r>
            <a:r>
              <a:rPr lang="en-US" sz="3200" dirty="0">
                <a:latin typeface="A Hayat" panose="020B0800040000020004" pitchFamily="34" charset="-78"/>
                <a:ea typeface="A Hayat" panose="020B0800040000020004" pitchFamily="34" charset="-78"/>
                <a:cs typeface="A Hayat" panose="020B0800040000020004" pitchFamily="34" charset="-78"/>
              </a:rPr>
              <a:t>O(1)</a:t>
            </a:r>
            <a:r>
              <a:rPr lang="fa-IR" sz="3200" dirty="0">
                <a:latin typeface="A Hayat" panose="020B0800040000020004" pitchFamily="34" charset="-78"/>
                <a:ea typeface="A Hayat" panose="020B0800040000020004" pitchFamily="34" charset="-78"/>
                <a:cs typeface="A Hayat" panose="020B0800040000020004" pitchFamily="34" charset="-78"/>
              </a:rPr>
              <a:t> دارد و در زمان اجرای الگوریتم تاثیری ندارد.</a:t>
            </a:r>
            <a:endParaRPr lang="ar-DZ" sz="3200" dirty="0">
              <a:latin typeface="A Hayat" panose="020B0800040000020004" pitchFamily="34" charset="-78"/>
              <a:ea typeface="A Hayat" panose="020B0800040000020004" pitchFamily="34" charset="-78"/>
              <a:cs typeface="A Hayat" panose="020B0800040000020004" pitchFamily="34" charset="-78"/>
            </a:endParaRPr>
          </a:p>
        </p:txBody>
      </p:sp>
      <p:pic>
        <p:nvPicPr>
          <p:cNvPr id="6" name="Picture 5"/>
          <p:cNvPicPr/>
          <p:nvPr/>
        </p:nvPicPr>
        <p:blipFill>
          <a:blip r:embed="rId2"/>
          <a:stretch>
            <a:fillRect/>
          </a:stretch>
        </p:blipFill>
        <p:spPr>
          <a:xfrm>
            <a:off x="741217" y="2161309"/>
            <a:ext cx="6795655" cy="3191626"/>
          </a:xfrm>
          <a:prstGeom prst="rect">
            <a:avLst/>
          </a:prstGeom>
        </p:spPr>
      </p:pic>
    </p:spTree>
    <p:extLst>
      <p:ext uri="{BB962C8B-B14F-4D97-AF65-F5344CB8AC3E}">
        <p14:creationId xmlns:p14="http://schemas.microsoft.com/office/powerpoint/2010/main" val="915804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31719" y="293161"/>
            <a:ext cx="5958099" cy="5123965"/>
          </a:xfrm>
          <a:prstGeom prst="rect">
            <a:avLst/>
          </a:prstGeom>
        </p:spPr>
      </p:pic>
    </p:spTree>
    <p:extLst>
      <p:ext uri="{BB962C8B-B14F-4D97-AF65-F5344CB8AC3E}">
        <p14:creationId xmlns:p14="http://schemas.microsoft.com/office/powerpoint/2010/main" val="9556383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188</TotalTime>
  <Words>1422</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 Hayat</vt:lpstr>
      <vt:lpstr>Arial</vt:lpstr>
      <vt:lpstr>B Narm</vt:lpstr>
      <vt:lpstr>Calibri</vt:lpstr>
      <vt:lpstr>Courier New</vt:lpstr>
      <vt:lpstr>Impact</vt:lpstr>
      <vt:lpstr>Wingdings</vt:lpstr>
      <vt:lpstr>Main Event</vt:lpstr>
      <vt:lpstr>پیاده‌سازی موازی الگوریتم ژنتیک</vt:lpstr>
      <vt:lpstr>PowerPoint Presentation</vt:lpstr>
      <vt:lpstr>کلیات الگوریتم ژنتیک</vt:lpstr>
      <vt:lpstr>فاکتورهای موثر در الگوریتم</vt:lpstr>
      <vt:lpstr>مشخصات سیستم مورد استفاده</vt:lpstr>
      <vt:lpstr>مراحل اصلی الگوریتم</vt:lpstr>
      <vt:lpstr>PowerPoint Presentation</vt:lpstr>
      <vt:lpstr>PowerPoint Presentation</vt:lpstr>
      <vt:lpstr>PowerPoint Presentation</vt:lpstr>
      <vt:lpstr>سایر قسمت‌های برنامه  </vt:lpstr>
      <vt:lpstr>تحلیل عملکرد الگوریتم در دو حالت سری و موازی – فاکتور جمعیت </vt:lpstr>
      <vt:lpstr>PowerPoint Presentation</vt:lpstr>
      <vt:lpstr>تحلیل عملکرد الگوریتم در دو حالت سری و موازی – فاکتور حداکثر دور</vt:lpstr>
      <vt:lpstr>PowerPoint Presentation</vt:lpstr>
      <vt:lpstr>تحلیل عملکرد الگوریتم در دو حالت ایستا و پویا با نخ‌های مختلف</vt:lpstr>
      <vt:lpstr>PowerPoint Presentation</vt:lpstr>
      <vt:lpstr>نکات و چالش‌های پیاده‌سازی *    در پیاده‌سازی پروژه براساس چالشهای مختلفی که در سر راه تیم ما قرار گرفت، تصمیماتی مبنی بر تغییر و نحوهی پیادهسازی گرفته‌شد. *   از جمله این چالشها، که در بالاتر نیز اشارهای به آن شد، ذات ترتیبی مراحل اصلی الگوریتم ژنتیک است. در اجرای الگوریتم ژنتیک باید ترتیب مراحل حفظ شود زیرا هر مرحله به خروجی مرحلهی قبل نیاز دارد. *   در این سناریو برای پیادهسازی موازی الگوریتم با مشکل مواجه هستیم و راه حل این مشکل موازیسازی هر مرحله به صورت جداگونه است، که این زوش در پیادهسازی ما پیش گرفتهشدهاست. *   یکی دیگر از نکات قابل توجه که در مسیر پروژه به چشم آمد، تاثیر منفی زیاد شدن تعداد نخها بیشتر از حدی مشخص، بر زمان اجرای الگوریتم است. قابل مشاهده است که وقتی تعداد نخها از مقدار مشخصی بیشتر میشود، بازدهی اجرا کاهش مییابد. *   از مقایسه‌ نمودارهای به‌دست آمده برای اجرای الگوریتم با نخهای ایستاو پویا نکات جالبی برداشت میشود که در قسمت مربوطه به آن پرداخته شده‌است. *   روند نمایی نمودارهای ترسیم شده نیز از نکاتی است که باید به آن توجه داشت. </vt:lpstr>
      <vt:lpstr>ضمیمه</vt:lpstr>
      <vt:lpstr>مراجع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پیاده‌سازی موازی الگوریتم ژنتیک </dc:title>
  <dc:creator>Julius Andreas</dc:creator>
  <cp:lastModifiedBy>Julius Andreas</cp:lastModifiedBy>
  <cp:revision>25</cp:revision>
  <dcterms:created xsi:type="dcterms:W3CDTF">2022-03-04T12:39:07Z</dcterms:created>
  <dcterms:modified xsi:type="dcterms:W3CDTF">2022-06-10T11:46:48Z</dcterms:modified>
</cp:coreProperties>
</file>