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0" r:id="rId4"/>
    <p:sldId id="262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1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A198-E1B1-4E07-BA63-B848E5929EE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5D3435-F86E-61C4-699C-631907598578}"/>
              </a:ext>
            </a:extLst>
          </p:cNvPr>
          <p:cNvSpPr/>
          <p:nvPr/>
        </p:nvSpPr>
        <p:spPr>
          <a:xfrm>
            <a:off x="860108" y="1467733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getAllBetweenDates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983044-7569-083B-B671-810478ACCD99}"/>
              </a:ext>
            </a:extLst>
          </p:cNvPr>
          <p:cNvSpPr/>
          <p:nvPr/>
        </p:nvSpPr>
        <p:spPr>
          <a:xfrm>
            <a:off x="860108" y="2198861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isBetweenDates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197451-BE66-79D4-6AA9-CD38E9B59C0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886803" y="1804617"/>
            <a:ext cx="0" cy="3942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BB59B-5AE3-A2C9-6DDE-6963BFCB2135}"/>
              </a:ext>
            </a:extLst>
          </p:cNvPr>
          <p:cNvSpPr/>
          <p:nvPr/>
        </p:nvSpPr>
        <p:spPr>
          <a:xfrm>
            <a:off x="3429000" y="1467733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getNHBetweenDates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A705D1-30C6-CE35-DF95-0BE24EDDFE36}"/>
              </a:ext>
            </a:extLst>
          </p:cNvPr>
          <p:cNvSpPr/>
          <p:nvPr/>
        </p:nvSpPr>
        <p:spPr>
          <a:xfrm>
            <a:off x="3429000" y="2198861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isBetweenDates</a:t>
            </a:r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138734-B1B6-7875-1F31-75E96093F5A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455695" y="1804617"/>
            <a:ext cx="0" cy="3942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97054C-7FC5-5680-E88A-1B2343596617}"/>
              </a:ext>
            </a:extLst>
          </p:cNvPr>
          <p:cNvSpPr/>
          <p:nvPr/>
        </p:nvSpPr>
        <p:spPr>
          <a:xfrm>
            <a:off x="2110774" y="2855522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getCameraObservations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98B949-1C75-83D6-50C1-8DE019987F99}"/>
              </a:ext>
            </a:extLst>
          </p:cNvPr>
          <p:cNvSpPr/>
          <p:nvPr/>
        </p:nvSpPr>
        <p:spPr>
          <a:xfrm>
            <a:off x="860108" y="3605115"/>
            <a:ext cx="137306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sortFilesByDate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1A4E68-1FE8-8B2B-FBE8-8114ED0E477F}"/>
              </a:ext>
            </a:extLst>
          </p:cNvPr>
          <p:cNvSpPr/>
          <p:nvPr/>
        </p:nvSpPr>
        <p:spPr>
          <a:xfrm>
            <a:off x="2319322" y="3607568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sortIntoObservations</a:t>
            </a:r>
            <a:endParaRPr lang="en-US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9A9A2AF-2A51-7086-27FE-0BB507FCA2A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2929888" y="3399987"/>
            <a:ext cx="415162" cy="12700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085133-02B3-9132-D4F4-BA0A03161A7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2135701" y="2603346"/>
            <a:ext cx="412709" cy="1590828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B78DEF-1E1F-3A8C-91F7-A90923AF454D}"/>
              </a:ext>
            </a:extLst>
          </p:cNvPr>
          <p:cNvSpPr/>
          <p:nvPr/>
        </p:nvSpPr>
        <p:spPr>
          <a:xfrm>
            <a:off x="4044960" y="3609662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labelObservations</a:t>
            </a:r>
            <a:endParaRPr lang="en-US" sz="14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612947B-0BFA-6AC1-7AB6-8B0A2790E1F0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16200000" flipH="1">
            <a:off x="3791660" y="2538215"/>
            <a:ext cx="417256" cy="1725638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3398E9-5D7C-D7EC-B08E-A071CA22C9D0}"/>
              </a:ext>
            </a:extLst>
          </p:cNvPr>
          <p:cNvSpPr/>
          <p:nvPr/>
        </p:nvSpPr>
        <p:spPr>
          <a:xfrm>
            <a:off x="2250234" y="5707486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getL1AProcessingFiles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A563C0-9CE5-4643-8304-1EB256C477A3}"/>
              </a:ext>
            </a:extLst>
          </p:cNvPr>
          <p:cNvSpPr/>
          <p:nvPr/>
        </p:nvSpPr>
        <p:spPr>
          <a:xfrm>
            <a:off x="642399" y="6457079"/>
            <a:ext cx="185080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getCameraObservations</a:t>
            </a:r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907343-FF5E-F5F1-8A03-77CBE095CA33}"/>
              </a:ext>
            </a:extLst>
          </p:cNvPr>
          <p:cNvSpPr/>
          <p:nvPr/>
        </p:nvSpPr>
        <p:spPr>
          <a:xfrm>
            <a:off x="2582548" y="6459532"/>
            <a:ext cx="1373067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sortFilesByDate</a:t>
            </a:r>
            <a:endParaRPr lang="en-US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3DA0025-7257-576D-1AFC-4D3080CB7319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3065425" y="6248028"/>
            <a:ext cx="415162" cy="7847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B83987B-FF88-FA5F-3D0F-148B6741970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2216011" y="5396160"/>
            <a:ext cx="412709" cy="1709128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8BD48F-1B11-83BC-F39F-89BC13F32C0E}"/>
              </a:ext>
            </a:extLst>
          </p:cNvPr>
          <p:cNvSpPr/>
          <p:nvPr/>
        </p:nvSpPr>
        <p:spPr>
          <a:xfrm>
            <a:off x="4044960" y="6461626"/>
            <a:ext cx="232854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sortIntoExtendedObservations</a:t>
            </a:r>
            <a:endParaRPr lang="en-US" sz="14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46EEB34-680A-FD93-FE7F-3ABE28A00264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rot="16200000" flipH="1">
            <a:off x="4034452" y="5286846"/>
            <a:ext cx="417256" cy="1932303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6A51D7-07C1-AC3A-DC06-A57A8F9ED4EB}"/>
              </a:ext>
            </a:extLst>
          </p:cNvPr>
          <p:cNvSpPr/>
          <p:nvPr/>
        </p:nvSpPr>
        <p:spPr>
          <a:xfrm>
            <a:off x="2590394" y="7204667"/>
            <a:ext cx="1373067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getLAFiles</a:t>
            </a:r>
            <a:endParaRPr lang="en-US" sz="14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0585EC4-B439-FCC0-116A-EBB7781481FD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 rot="16200000" flipH="1">
            <a:off x="3068880" y="6996618"/>
            <a:ext cx="408251" cy="7846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3BEBBF-7FFA-5BA3-F567-DE040AC41872}"/>
              </a:ext>
            </a:extLst>
          </p:cNvPr>
          <p:cNvSpPr/>
          <p:nvPr/>
        </p:nvSpPr>
        <p:spPr>
          <a:xfrm>
            <a:off x="2582547" y="7910201"/>
            <a:ext cx="1373067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isProcessingFile</a:t>
            </a:r>
            <a:endParaRPr lang="en-US" sz="1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175DE97-F832-E3CB-FAE0-DCCC335E85F4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 rot="5400000">
            <a:off x="3088680" y="7721953"/>
            <a:ext cx="368650" cy="7847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8BE8395-14A5-1AA9-564A-4BF73BAE5045}"/>
              </a:ext>
            </a:extLst>
          </p:cNvPr>
          <p:cNvSpPr/>
          <p:nvPr/>
        </p:nvSpPr>
        <p:spPr>
          <a:xfrm>
            <a:off x="860107" y="4421872"/>
            <a:ext cx="1373067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getLAFiles</a:t>
            </a:r>
            <a:endParaRPr lang="en-US" sz="140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5D45705-76FB-51AF-A15A-79D205BA8A55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5400000">
            <a:off x="1306705" y="4181935"/>
            <a:ext cx="479873" cy="12700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B7A67A9-7374-A45B-433C-3E51E0F3DE44}"/>
              </a:ext>
            </a:extLst>
          </p:cNvPr>
          <p:cNvSpPr/>
          <p:nvPr/>
        </p:nvSpPr>
        <p:spPr>
          <a:xfrm>
            <a:off x="853757" y="5144648"/>
            <a:ext cx="1373067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isProcessingFile</a:t>
            </a:r>
            <a:endParaRPr lang="en-US" sz="14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691D2F4-A033-4C92-F4F7-BAEEBF4DF29C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rot="5400000">
            <a:off x="1350520" y="4948527"/>
            <a:ext cx="385892" cy="6350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8AF2-7493-EB83-D4E1-29E491C2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CE876B4-5BA6-9329-3C90-4EA09E7AB3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512598" y="1744248"/>
            <a:ext cx="904648" cy="243098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899705-0BF2-A7E8-3554-64DF2F638B79}"/>
              </a:ext>
            </a:extLst>
          </p:cNvPr>
          <p:cNvSpPr/>
          <p:nvPr/>
        </p:nvSpPr>
        <p:spPr>
          <a:xfrm>
            <a:off x="2493881" y="2170532"/>
            <a:ext cx="137306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L3_Jup_Map_Plot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BC36D6-23C8-71FC-FE02-DC1201F4FB26}"/>
              </a:ext>
            </a:extLst>
          </p:cNvPr>
          <p:cNvSpPr/>
          <p:nvPr/>
        </p:nvSpPr>
        <p:spPr>
          <a:xfrm>
            <a:off x="203998" y="3412064"/>
            <a:ext cx="109086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make_patch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088B1F-F83F-7618-1F23-E8A6992A77DE}"/>
              </a:ext>
            </a:extLst>
          </p:cNvPr>
          <p:cNvSpPr/>
          <p:nvPr/>
        </p:nvSpPr>
        <p:spPr>
          <a:xfrm>
            <a:off x="1481805" y="341617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read_fits_map_L2_L3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FED5FA-DABF-B93D-3671-8FDF8B924013}"/>
              </a:ext>
            </a:extLst>
          </p:cNvPr>
          <p:cNvSpPr/>
          <p:nvPr/>
        </p:nvSpPr>
        <p:spPr>
          <a:xfrm>
            <a:off x="3305042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map_and_context</a:t>
            </a:r>
            <a:endParaRPr 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408430-6FFB-51FE-DD6C-CB199ABE508A}"/>
              </a:ext>
            </a:extLst>
          </p:cNvPr>
          <p:cNvSpPr/>
          <p:nvPr/>
        </p:nvSpPr>
        <p:spPr>
          <a:xfrm>
            <a:off x="5065964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map_and_scatter</a:t>
            </a:r>
            <a:endParaRPr lang="en-US" sz="14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53BABF-6F0E-B9E2-7839-F366A3AAEB82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rot="16200000" flipH="1">
            <a:off x="3199477" y="2488352"/>
            <a:ext cx="904649" cy="942775"/>
          </a:xfrm>
          <a:prstGeom prst="bentConnector3">
            <a:avLst/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28408B-47E6-74CE-758F-2FD2320162A2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4079938" y="1607891"/>
            <a:ext cx="904649" cy="270369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43BB493-6BA7-4AC9-7F22-058A5BC0C230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2285804" y="2521564"/>
            <a:ext cx="908759" cy="8804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6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9BCD9-04A0-2084-B05D-8CE4409A5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977E15-9EC1-7F14-0EBC-1CCF21F027DE}"/>
              </a:ext>
            </a:extLst>
          </p:cNvPr>
          <p:cNvSpPr/>
          <p:nvPr/>
        </p:nvSpPr>
        <p:spPr>
          <a:xfrm>
            <a:off x="253966" y="4603567"/>
            <a:ext cx="109086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E82D27-6634-99FC-0675-0D62C664317F}"/>
              </a:ext>
            </a:extLst>
          </p:cNvPr>
          <p:cNvSpPr/>
          <p:nvPr/>
        </p:nvSpPr>
        <p:spPr>
          <a:xfrm>
            <a:off x="2772041" y="4603567"/>
            <a:ext cx="207872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D0B181-6BF1-D83B-0B8A-D39E291E7CB7}"/>
              </a:ext>
            </a:extLst>
          </p:cNvPr>
          <p:cNvSpPr/>
          <p:nvPr/>
        </p:nvSpPr>
        <p:spPr>
          <a:xfrm>
            <a:off x="1706075" y="4603567"/>
            <a:ext cx="913802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9FED2-8B9A-EDE2-E568-6866364288EE}"/>
              </a:ext>
            </a:extLst>
          </p:cNvPr>
          <p:cNvSpPr/>
          <p:nvPr/>
        </p:nvSpPr>
        <p:spPr>
          <a:xfrm>
            <a:off x="5097528" y="4603567"/>
            <a:ext cx="1407732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make_patch_RGB</a:t>
            </a:r>
            <a:endParaRPr lang="en-US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2565F1-45CC-3EB2-8887-A32AFA9AE92C}"/>
              </a:ext>
            </a:extLst>
          </p:cNvPr>
          <p:cNvSpPr/>
          <p:nvPr/>
        </p:nvSpPr>
        <p:spPr>
          <a:xfrm>
            <a:off x="2351205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map_and_context</a:t>
            </a:r>
            <a:endParaRPr lang="en-US" sz="1400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C161A02-44FB-A4D3-C64A-26AD39789F6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rot="16200000" flipH="1">
            <a:off x="4058064" y="2860237"/>
            <a:ext cx="854618" cy="2632042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32E83AB-49F7-6607-EEFA-224FCEB3E35F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 rot="5400000">
            <a:off x="2238855" y="3673070"/>
            <a:ext cx="854618" cy="1006376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A164A8-8808-19C1-F72E-9DA315FACB22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16200000" flipH="1">
            <a:off x="3063069" y="3855231"/>
            <a:ext cx="854618" cy="6420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E816DF-B219-8530-54BE-2891E2362FF5}"/>
              </a:ext>
            </a:extLst>
          </p:cNvPr>
          <p:cNvSpPr txBox="1"/>
          <p:nvPr/>
        </p:nvSpPr>
        <p:spPr>
          <a:xfrm>
            <a:off x="1056606" y="561608"/>
            <a:ext cx="4744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make </a:t>
            </a:r>
            <a:r>
              <a:rPr lang="en-US" dirty="0" err="1">
                <a:solidFill>
                  <a:srgbClr val="C00000"/>
                </a:solidFill>
              </a:rPr>
              <a:t>make_patch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plot_patch</a:t>
            </a:r>
            <a:r>
              <a:rPr lang="en-US" dirty="0">
                <a:solidFill>
                  <a:srgbClr val="C00000"/>
                </a:solidFill>
              </a:rPr>
              <a:t>, and make_contours_CH4_patch all the same level of call and call them in sequence?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set the color table for the map and scatter to “Blues” rather than greys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Can we provide an alternative that over plots in red and black only the most extreme contours of fNH3 and </a:t>
            </a:r>
            <a:r>
              <a:rPr lang="en-US" dirty="0" err="1">
                <a:solidFill>
                  <a:srgbClr val="C00000"/>
                </a:solidFill>
              </a:rPr>
              <a:t>PCld</a:t>
            </a:r>
            <a:r>
              <a:rPr lang="en-US" dirty="0">
                <a:solidFill>
                  <a:srgbClr val="C00000"/>
                </a:solidFill>
              </a:rPr>
              <a:t>? This would match what was developed for the EPSC abstract in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53C762E-5D09-52D1-13C5-2F6E131A4EFD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rot="5400000">
            <a:off x="1557066" y="2991281"/>
            <a:ext cx="854618" cy="2369954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7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A224B-0645-0FE8-CC4D-2313E956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7EE994-A3CD-1C1C-3160-431F91E5182C}"/>
              </a:ext>
            </a:extLst>
          </p:cNvPr>
          <p:cNvSpPr/>
          <p:nvPr/>
        </p:nvSpPr>
        <p:spPr>
          <a:xfrm>
            <a:off x="483754" y="4092506"/>
            <a:ext cx="84510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B85808-5977-0C23-0630-92847C854DB5}"/>
              </a:ext>
            </a:extLst>
          </p:cNvPr>
          <p:cNvSpPr/>
          <p:nvPr/>
        </p:nvSpPr>
        <p:spPr>
          <a:xfrm>
            <a:off x="2324898" y="4092506"/>
            <a:ext cx="178340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B9DECD-5612-B648-295A-8D8E6C1CC322}"/>
              </a:ext>
            </a:extLst>
          </p:cNvPr>
          <p:cNvSpPr/>
          <p:nvPr/>
        </p:nvSpPr>
        <p:spPr>
          <a:xfrm>
            <a:off x="1454153" y="4092506"/>
            <a:ext cx="74545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A2653E-BC75-6071-CBCC-B8988E179974}"/>
              </a:ext>
            </a:extLst>
          </p:cNvPr>
          <p:cNvSpPr/>
          <p:nvPr/>
        </p:nvSpPr>
        <p:spPr>
          <a:xfrm>
            <a:off x="2749696" y="3146251"/>
            <a:ext cx="135860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map_and_scatter</a:t>
            </a:r>
            <a:endParaRPr lang="en-US" sz="1400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621AB90-0B5B-9723-D6F9-047E5E3301BD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rot="5400000">
            <a:off x="3018116" y="3681621"/>
            <a:ext cx="609371" cy="212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FA9549E7-5FF0-146C-4DA6-726B2C221A4D}"/>
              </a:ext>
            </a:extLst>
          </p:cNvPr>
          <p:cNvSpPr/>
          <p:nvPr/>
        </p:nvSpPr>
        <p:spPr>
          <a:xfrm>
            <a:off x="4239675" y="4092506"/>
            <a:ext cx="115715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plot_roi_scatter</a:t>
            </a:r>
            <a:endParaRPr lang="en-US" sz="1200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223F6C3-F941-540B-C7DC-1F7348605330}"/>
              </a:ext>
            </a:extLst>
          </p:cNvPr>
          <p:cNvSpPr/>
          <p:nvPr/>
        </p:nvSpPr>
        <p:spPr>
          <a:xfrm>
            <a:off x="5492104" y="4092506"/>
            <a:ext cx="113125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plot_map_scatter</a:t>
            </a:r>
            <a:endParaRPr lang="en-US" sz="1200" dirty="0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F38CA7D-3690-6198-F6D7-8BC119CFB06B}"/>
              </a:ext>
            </a:extLst>
          </p:cNvPr>
          <p:cNvCxnSpPr>
            <a:cxnSpLocks/>
            <a:stCxn id="21" idx="2"/>
            <a:endCxn id="143" idx="0"/>
          </p:cNvCxnSpPr>
          <p:nvPr/>
        </p:nvCxnSpPr>
        <p:spPr>
          <a:xfrm rot="16200000" flipH="1">
            <a:off x="3818941" y="3093193"/>
            <a:ext cx="609371" cy="13892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B3DC452-8483-0B15-DD87-C9397CEE080A}"/>
              </a:ext>
            </a:extLst>
          </p:cNvPr>
          <p:cNvCxnSpPr>
            <a:cxnSpLocks/>
            <a:stCxn id="21" idx="2"/>
            <a:endCxn id="144" idx="0"/>
          </p:cNvCxnSpPr>
          <p:nvPr/>
        </p:nvCxnSpPr>
        <p:spPr>
          <a:xfrm rot="16200000" flipH="1">
            <a:off x="4438681" y="2473454"/>
            <a:ext cx="609371" cy="262873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F231C78-7042-D3B0-5340-0309E59392E3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 rot="5400000">
            <a:off x="2323255" y="2986760"/>
            <a:ext cx="609371" cy="160212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276185-B4DD-22C7-C654-ABE96656ED07}"/>
              </a:ext>
            </a:extLst>
          </p:cNvPr>
          <p:cNvSpPr txBox="1"/>
          <p:nvPr/>
        </p:nvSpPr>
        <p:spPr>
          <a:xfrm>
            <a:off x="1056606" y="561608"/>
            <a:ext cx="4744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make </a:t>
            </a:r>
            <a:r>
              <a:rPr lang="en-US" dirty="0" err="1">
                <a:solidFill>
                  <a:srgbClr val="C00000"/>
                </a:solidFill>
              </a:rPr>
              <a:t>make_patch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plot_patch</a:t>
            </a:r>
            <a:r>
              <a:rPr lang="en-US" dirty="0">
                <a:solidFill>
                  <a:srgbClr val="C00000"/>
                </a:solidFill>
              </a:rPr>
              <a:t>, and make_contours_CH4_patch all the same level of call and call them in sequence?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set the color table for the map and scatter to “Blues” rather than greys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Can we provide an alternative that over plots in red and black only the most extreme contours of fNH3 and </a:t>
            </a:r>
            <a:r>
              <a:rPr lang="en-US" dirty="0" err="1">
                <a:solidFill>
                  <a:srgbClr val="C00000"/>
                </a:solidFill>
              </a:rPr>
              <a:t>PCld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550BD9A-483B-9318-1DC5-F64571E67730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5400000">
            <a:off x="1862969" y="2526474"/>
            <a:ext cx="609371" cy="252269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3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16806</TotalTime>
  <Words>249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Hill</dc:creator>
  <cp:lastModifiedBy>Steven Hill</cp:lastModifiedBy>
  <cp:revision>21</cp:revision>
  <dcterms:created xsi:type="dcterms:W3CDTF">2025-05-12T15:19:15Z</dcterms:created>
  <dcterms:modified xsi:type="dcterms:W3CDTF">2025-07-30T17:41:34Z</dcterms:modified>
</cp:coreProperties>
</file>