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49EB-3A72-E0E6-B870-EC50B81AF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9A200-8F11-8E05-B964-5CCC6DBCC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78F9C-EE64-67BC-3CB1-D086821A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9A46-EF01-B2B9-8B43-D7AEAABC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A2AED-F6FD-D7FD-1D08-E8C8F662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5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F174-E31F-410A-F715-1CDFA052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95E8C-65A4-F2CE-CDB3-36752F20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3E26-67E1-EA0C-36AD-19A80ABF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4A11-8AF0-5E63-1E6F-7F934D3D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160D-DEBE-A6D2-E8E0-587887E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9C8E8-1C54-9799-E80D-F573FF6E2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29AAC-2D29-C5C2-E1CB-A404E0325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029E0-1EF6-AFDC-334A-890DF0B1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334C3-CB1A-7AA9-D8BB-D66B325C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9F70-60F1-537D-6BF0-E9158D10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1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370E-960A-7DB9-5F5C-F71FA4FF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ABFA-D7D5-0AD6-E972-4C386A1B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BAD2-6C93-F5DF-B025-FD4E3FF8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FF980-CC44-4CF8-3159-2223BF59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64BE-839D-94D5-DD00-AA7CD229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0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0FAC-EB96-905E-6BAF-4EE8FFF4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5547-BA2D-B590-ADB1-78BFBEBFB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6F299-1CEF-7F1E-E95E-DE1ACB06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2B53-A9D3-E021-F657-8C8235E5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5018E-A6AE-9ADC-5F75-D000ECD5E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3757-3AA6-9D77-615C-67CC02EB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4D46-7625-E88B-94CF-1CCF39929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8038D-BD97-22A6-D0AD-BD4129EF2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AB562-6FC0-A498-5D05-F46E224C8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34155-8496-3273-2045-93FFA8A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9277F-5BEC-8B31-4005-9C3E0AAC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1D61-69F6-830A-A3FC-F7584651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B6987-C61C-4D56-1184-D2A046AE5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9D749-A2BA-413F-0AB4-7E3BD3B8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655D9-32BC-089B-88E7-A860CAE98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9F9DA-A661-1186-2C6C-90A669A5D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8C138-DA8D-7AA5-EB63-48C2366A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98D9E-DB3C-E109-3966-C9F1342B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BCDEC-D19C-9D27-0B29-B9DB384A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5DDD-64E0-C6F6-B25E-41595307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565BC-7DD9-2648-40F2-4967CCF2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284FD-52D2-343D-5DC9-31DB3774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54DF-592A-9395-AEB4-689167B2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7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F02C5B-F972-8466-E509-6D0E03AF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EC5B0-7793-AB02-6850-7B84280B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11A82-FEEE-339C-061F-2989F7B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8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042A-8738-FE07-DE9E-F96D15B4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1F7A5-8EAE-646E-89FF-DA1E9A92A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1D8E2-1608-FF94-9D76-0B927251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16910-1B82-991A-64B5-6302C3B0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F2D75-C8B1-D1C2-CD8C-1120A98A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AFAFE-DFCC-75AD-DE57-BD005479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8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2E7F0-19FE-553C-7AD7-1E433E47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716D1-3D9F-3A92-BAA2-F2FC7636F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5ED6-C9DE-2CB0-9201-85D537652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FDBB-AB1C-33FD-ED96-453AD9A4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7018-D2D6-6F0A-A827-13B414D3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B59F-E929-D753-0A27-CF9F2F0E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2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27278-3C35-C079-9BA8-8888AAAC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6869-EC13-77AD-8B7C-6511FDAA0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EC31-15A5-2416-A236-2791F0B2B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ABB32-5306-4768-AD97-69A74B0CBAA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B96B8-E2B2-6B25-205E-86D456B0D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FB532-DFA5-94D9-F129-61A5D15FF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B553F-2840-4939-820C-B9EBB1172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pvol2.ehu.eus/pvol2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ritastro.org/observations/?library=4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lpo-j.sakura.ne.jp/Latest/Jupiter.ht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E97A-D7A7-FA64-4750-7BE775E30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 and Access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00F92-41EB-6D89-6BBD-030F40FA3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2025-05-28</a:t>
            </a:r>
          </a:p>
        </p:txBody>
      </p:sp>
    </p:spTree>
    <p:extLst>
      <p:ext uri="{BB962C8B-B14F-4D97-AF65-F5344CB8AC3E}">
        <p14:creationId xmlns:p14="http://schemas.microsoft.com/office/powerpoint/2010/main" val="207570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>
            <a:extLst>
              <a:ext uri="{FF2B5EF4-FFF2-40B4-BE49-F238E27FC236}">
                <a16:creationId xmlns:a16="http://schemas.microsoft.com/office/drawing/2014/main" id="{EF388C60-AD12-90C0-E470-CBA7F27FE4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comprises an ‘Observation?’</a:t>
            </a:r>
          </a:p>
        </p:txBody>
      </p:sp>
      <p:sp>
        <p:nvSpPr>
          <p:cNvPr id="192" name="Content Placeholder 2">
            <a:extLst>
              <a:ext uri="{FF2B5EF4-FFF2-40B4-BE49-F238E27FC236}">
                <a16:creationId xmlns:a16="http://schemas.microsoft.com/office/drawing/2014/main" id="{B2E9B4F6-179F-F479-96CA-BC91D19A55CA}"/>
              </a:ext>
            </a:extLst>
          </p:cNvPr>
          <p:cNvSpPr txBox="1">
            <a:spLocks/>
          </p:cNvSpPr>
          <p:nvPr/>
        </p:nvSpPr>
        <p:spPr>
          <a:xfrm>
            <a:off x="838200" y="1343025"/>
            <a:ext cx="5525300" cy="4833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set of 11 videos in two categories: </a:t>
            </a:r>
          </a:p>
          <a:p>
            <a:pPr lvl="1"/>
            <a:r>
              <a:rPr lang="en-US" sz="2000" dirty="0"/>
              <a:t>The science video set includes four pairs of two-minute videos in the science wavelength bands</a:t>
            </a:r>
          </a:p>
          <a:p>
            <a:pPr lvl="1"/>
            <a:r>
              <a:rPr lang="en-US" sz="2000" dirty="0"/>
              <a:t>The context video provides an RGB optical image for context and interpretation of the science data</a:t>
            </a:r>
          </a:p>
          <a:p>
            <a:r>
              <a:rPr lang="en-US" sz="2400" dirty="0"/>
              <a:t>Each observation is identified by an observation key (</a:t>
            </a:r>
            <a:r>
              <a:rPr lang="en-US" sz="2400" dirty="0" err="1"/>
              <a:t>obskey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YYYYMMDDUT&lt;a-z&gt;</a:t>
            </a:r>
          </a:p>
          <a:p>
            <a:pPr lvl="1"/>
            <a:r>
              <a:rPr lang="en-US" sz="2000" dirty="0"/>
              <a:t>Where a-z is a sequential index of the observations on that date</a:t>
            </a:r>
          </a:p>
          <a:p>
            <a:r>
              <a:rPr lang="en-US" sz="2400" dirty="0"/>
              <a:t>‘(Observing) Session’ is comprised of all observations on a given date</a:t>
            </a:r>
          </a:p>
        </p:txBody>
      </p:sp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1064FF73-D4FC-55C3-8956-9A452832D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24123"/>
              </p:ext>
            </p:extLst>
          </p:nvPr>
        </p:nvGraphicFramePr>
        <p:xfrm>
          <a:off x="6465100" y="1282208"/>
          <a:ext cx="5380933" cy="4372356"/>
        </p:xfrm>
        <a:graphic>
          <a:graphicData uri="http://schemas.openxmlformats.org/drawingml/2006/table">
            <a:tbl>
              <a:tblPr firstRow="1" firstCol="1" bandRow="1"/>
              <a:tblGrid>
                <a:gridCol w="427631">
                  <a:extLst>
                    <a:ext uri="{9D8B030D-6E8A-4147-A177-3AD203B41FA5}">
                      <a16:colId xmlns:a16="http://schemas.microsoft.com/office/drawing/2014/main" val="1027328551"/>
                    </a:ext>
                  </a:extLst>
                </a:gridCol>
                <a:gridCol w="427631">
                  <a:extLst>
                    <a:ext uri="{9D8B030D-6E8A-4147-A177-3AD203B41FA5}">
                      <a16:colId xmlns:a16="http://schemas.microsoft.com/office/drawing/2014/main" val="719311189"/>
                    </a:ext>
                  </a:extLst>
                </a:gridCol>
                <a:gridCol w="447848">
                  <a:extLst>
                    <a:ext uri="{9D8B030D-6E8A-4147-A177-3AD203B41FA5}">
                      <a16:colId xmlns:a16="http://schemas.microsoft.com/office/drawing/2014/main" val="2130972362"/>
                    </a:ext>
                  </a:extLst>
                </a:gridCol>
                <a:gridCol w="1273704">
                  <a:extLst>
                    <a:ext uri="{9D8B030D-6E8A-4147-A177-3AD203B41FA5}">
                      <a16:colId xmlns:a16="http://schemas.microsoft.com/office/drawing/2014/main" val="1142940177"/>
                    </a:ext>
                  </a:extLst>
                </a:gridCol>
                <a:gridCol w="1152648">
                  <a:extLst>
                    <a:ext uri="{9D8B030D-6E8A-4147-A177-3AD203B41FA5}">
                      <a16:colId xmlns:a16="http://schemas.microsoft.com/office/drawing/2014/main" val="2957546852"/>
                    </a:ext>
                  </a:extLst>
                </a:gridCol>
                <a:gridCol w="979016">
                  <a:extLst>
                    <a:ext uri="{9D8B030D-6E8A-4147-A177-3AD203B41FA5}">
                      <a16:colId xmlns:a16="http://schemas.microsoft.com/office/drawing/2014/main" val="2759291840"/>
                    </a:ext>
                  </a:extLst>
                </a:gridCol>
                <a:gridCol w="672455">
                  <a:extLst>
                    <a:ext uri="{9D8B030D-6E8A-4147-A177-3AD203B41FA5}">
                      <a16:colId xmlns:a16="http://schemas.microsoft.com/office/drawing/2014/main" val="1979731520"/>
                    </a:ext>
                  </a:extLst>
                </a:gridCol>
              </a:tblGrid>
              <a:tr h="792743">
                <a:tc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Purpose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2835" marR="182835" marT="91417" marB="91417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Center Wavelength (nm)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Video Duration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Center Time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(s)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Sys. 2 CM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(deg)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60965"/>
                  </a:ext>
                </a:extLst>
              </a:tr>
              <a:tr h="255412">
                <a:tc rowSpan="8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Continuum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2835" marR="182835" marT="91417" marB="91417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656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-420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-4.2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73635"/>
                  </a:ext>
                </a:extLst>
              </a:tr>
              <a:tr h="255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-300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-3.0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946306"/>
                  </a:ext>
                </a:extLst>
              </a:tr>
              <a:tr h="255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CH4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2835" marR="182835" marT="91417" marB="91417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-180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-1.8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54364"/>
                  </a:ext>
                </a:extLst>
              </a:tr>
              <a:tr h="255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NH3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647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-60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-0.6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12062"/>
                  </a:ext>
                </a:extLst>
              </a:tr>
              <a:tr h="255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647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0.6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81310"/>
                  </a:ext>
                </a:extLst>
              </a:tr>
              <a:tr h="255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180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1.8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69795"/>
                  </a:ext>
                </a:extLst>
              </a:tr>
              <a:tr h="255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3.0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9302"/>
                  </a:ext>
                </a:extLst>
              </a:tr>
              <a:tr h="255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656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420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4.2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005005"/>
                  </a:ext>
                </a:extLst>
              </a:tr>
              <a:tr h="255412">
                <a:tc rowSpan="3" gridSpan="3"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(IR)GB Context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82835" marR="182835" marT="91417" marB="91417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&gt;685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510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017395"/>
                  </a:ext>
                </a:extLst>
              </a:tr>
              <a:tr h="255412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570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70AD47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5.7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69599"/>
                  </a:ext>
                </a:extLst>
              </a:tr>
              <a:tr h="255412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450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630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6.3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374130"/>
                  </a:ext>
                </a:extLst>
              </a:tr>
            </a:tbl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7B8E4472-824F-7E11-761F-CE126F09C291}"/>
              </a:ext>
            </a:extLst>
          </p:cNvPr>
          <p:cNvSpPr txBox="1"/>
          <p:nvPr/>
        </p:nvSpPr>
        <p:spPr>
          <a:xfrm>
            <a:off x="6465100" y="5725742"/>
            <a:ext cx="5380933" cy="767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 single observation with a “nested” sequence of science observations to maximize signal to noise and minimize rotational offsets in Jupiter’s central .</a:t>
            </a:r>
            <a:endParaRPr lang="en-US" sz="1400" b="1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47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D302C-BEEB-39EB-E513-4C375AE73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69E649B-1B81-127A-FD32-F6943EC0D7FC}"/>
              </a:ext>
            </a:extLst>
          </p:cNvPr>
          <p:cNvGrpSpPr/>
          <p:nvPr/>
        </p:nvGrpSpPr>
        <p:grpSpPr>
          <a:xfrm>
            <a:off x="683086" y="1149578"/>
            <a:ext cx="10825827" cy="2711222"/>
            <a:chOff x="804334" y="490330"/>
            <a:chExt cx="10825827" cy="250493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D5761A4-6C9B-8450-9DB8-0A9C7AF7B443}"/>
                </a:ext>
              </a:extLst>
            </p:cNvPr>
            <p:cNvSpPr/>
            <p:nvPr/>
          </p:nvSpPr>
          <p:spPr>
            <a:xfrm>
              <a:off x="5234608" y="490330"/>
              <a:ext cx="1948070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All Jupiter Data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DEE461-C884-8754-6D88-E850B3DDD427}"/>
                </a:ext>
              </a:extLst>
            </p:cNvPr>
            <p:cNvSpPr/>
            <p:nvPr/>
          </p:nvSpPr>
          <p:spPr>
            <a:xfrm>
              <a:off x="2809460" y="1364974"/>
              <a:ext cx="1948070" cy="3313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Collection 1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3AB9EB7-2743-0CEB-CEA2-9C4821248379}"/>
                </a:ext>
              </a:extLst>
            </p:cNvPr>
            <p:cNvSpPr/>
            <p:nvPr/>
          </p:nvSpPr>
          <p:spPr>
            <a:xfrm>
              <a:off x="5234608" y="1364973"/>
              <a:ext cx="1948070" cy="33130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Collection 2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C28631F-D1BE-C883-9EF1-B2E51C251685}"/>
                </a:ext>
              </a:extLst>
            </p:cNvPr>
            <p:cNvSpPr/>
            <p:nvPr/>
          </p:nvSpPr>
          <p:spPr>
            <a:xfrm>
              <a:off x="7659756" y="1364973"/>
              <a:ext cx="1948070" cy="331305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Collection 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3B5B63F-7890-3B55-81A9-B6077D7184CB}"/>
                </a:ext>
              </a:extLst>
            </p:cNvPr>
            <p:cNvSpPr/>
            <p:nvPr/>
          </p:nvSpPr>
          <p:spPr>
            <a:xfrm>
              <a:off x="804334" y="2663963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FB40084-385E-66A7-1EFB-E77B1E4D3BC9}"/>
                </a:ext>
              </a:extLst>
            </p:cNvPr>
            <p:cNvSpPr/>
            <p:nvPr/>
          </p:nvSpPr>
          <p:spPr>
            <a:xfrm>
              <a:off x="1784351" y="2663963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9B426E5-55B8-A889-1E69-0899F83B6342}"/>
                </a:ext>
              </a:extLst>
            </p:cNvPr>
            <p:cNvSpPr/>
            <p:nvPr/>
          </p:nvSpPr>
          <p:spPr>
            <a:xfrm>
              <a:off x="2764368" y="2663962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3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DF1AAC9-271B-4090-1F2F-B745D3357DFB}"/>
                </a:ext>
              </a:extLst>
            </p:cNvPr>
            <p:cNvSpPr/>
            <p:nvPr/>
          </p:nvSpPr>
          <p:spPr>
            <a:xfrm>
              <a:off x="3744385" y="2663962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4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EFD5A1-B57D-1BA7-3E84-DA2545316DF1}"/>
                </a:ext>
              </a:extLst>
            </p:cNvPr>
            <p:cNvSpPr/>
            <p:nvPr/>
          </p:nvSpPr>
          <p:spPr>
            <a:xfrm>
              <a:off x="4724402" y="2663962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5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6832D3A-B8E9-4DE3-3177-00B704E0BD43}"/>
                </a:ext>
              </a:extLst>
            </p:cNvPr>
            <p:cNvSpPr/>
            <p:nvPr/>
          </p:nvSpPr>
          <p:spPr>
            <a:xfrm>
              <a:off x="5704419" y="2663962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6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D2D2688-4048-B8C6-AFA6-4BC8E62E92FD}"/>
                </a:ext>
              </a:extLst>
            </p:cNvPr>
            <p:cNvSpPr/>
            <p:nvPr/>
          </p:nvSpPr>
          <p:spPr>
            <a:xfrm>
              <a:off x="10800245" y="2661202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N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82E2AC2-D390-6A13-91AA-F3A240347282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 flipH="1">
              <a:off x="1219292" y="1696279"/>
              <a:ext cx="2564203" cy="9676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C37BFE-A995-41F5-E069-5E56F95ED0E5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 flipH="1">
              <a:off x="2199309" y="1696279"/>
              <a:ext cx="1584186" cy="9676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F7F8DA-74FB-F4CE-873E-F90F9FA41BF9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 flipH="1">
              <a:off x="3179326" y="1696279"/>
              <a:ext cx="604169" cy="9676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6DB3985-D486-0E98-911F-B95749BD5B58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>
              <a:off x="3783495" y="1696279"/>
              <a:ext cx="375848" cy="9676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5864B4-9747-16B1-B058-52C1B6D23698}"/>
                </a:ext>
              </a:extLst>
            </p:cNvPr>
            <p:cNvCxnSpPr>
              <a:cxnSpLocks/>
              <a:stCxn id="3" idx="2"/>
              <a:endCxn id="10" idx="0"/>
            </p:cNvCxnSpPr>
            <p:nvPr/>
          </p:nvCxnSpPr>
          <p:spPr>
            <a:xfrm>
              <a:off x="3783495" y="1696279"/>
              <a:ext cx="1355865" cy="9676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A961C84-CE9D-B5D9-DCC0-BDA31AFDE560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>
              <a:off x="3783495" y="1696279"/>
              <a:ext cx="2335882" cy="9676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05BB95-6A2E-C97D-6125-08D94286A591}"/>
                </a:ext>
              </a:extLst>
            </p:cNvPr>
            <p:cNvCxnSpPr>
              <a:cxnSpLocks/>
              <a:stCxn id="3" idx="2"/>
              <a:endCxn id="64" idx="0"/>
            </p:cNvCxnSpPr>
            <p:nvPr/>
          </p:nvCxnSpPr>
          <p:spPr>
            <a:xfrm>
              <a:off x="3783495" y="1696279"/>
              <a:ext cx="3315899" cy="9676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C4E4EC0C-7569-B286-F609-52D919953A95}"/>
                </a:ext>
              </a:extLst>
            </p:cNvPr>
            <p:cNvSpPr/>
            <p:nvPr/>
          </p:nvSpPr>
          <p:spPr>
            <a:xfrm>
              <a:off x="6684436" y="2663962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7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279B92B-785B-7DEA-A397-485329239882}"/>
                </a:ext>
              </a:extLst>
            </p:cNvPr>
            <p:cNvSpPr/>
            <p:nvPr/>
          </p:nvSpPr>
          <p:spPr>
            <a:xfrm>
              <a:off x="7664453" y="2663962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8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0A635CC4-C457-9DA5-1F83-0E00E3707A17}"/>
                </a:ext>
              </a:extLst>
            </p:cNvPr>
            <p:cNvSpPr/>
            <p:nvPr/>
          </p:nvSpPr>
          <p:spPr>
            <a:xfrm>
              <a:off x="8644470" y="2663962"/>
              <a:ext cx="829916" cy="3313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err="1"/>
                <a:t>Obskey</a:t>
              </a:r>
              <a:r>
                <a:rPr lang="en-US" sz="1400" dirty="0"/>
                <a:t> 9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D51661-B82D-6407-BFDF-1442D80A7A69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 flipH="1">
              <a:off x="5139360" y="1696278"/>
              <a:ext cx="1069283" cy="9676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78CDE2D-A66E-5C37-ACE7-4A4AFEFB7580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 flipH="1">
              <a:off x="3179326" y="1696278"/>
              <a:ext cx="3029317" cy="9676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A85F5A8-6646-8273-DB86-1265DD91B37A}"/>
                </a:ext>
              </a:extLst>
            </p:cNvPr>
            <p:cNvCxnSpPr>
              <a:cxnSpLocks/>
              <a:stCxn id="4" idx="2"/>
              <a:endCxn id="64" idx="0"/>
            </p:cNvCxnSpPr>
            <p:nvPr/>
          </p:nvCxnSpPr>
          <p:spPr>
            <a:xfrm>
              <a:off x="6208643" y="1696278"/>
              <a:ext cx="890751" cy="9676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836E696-94EF-68DF-CCE5-ADEB0C84596E}"/>
                </a:ext>
              </a:extLst>
            </p:cNvPr>
            <p:cNvCxnSpPr>
              <a:cxnSpLocks/>
              <a:stCxn id="4" idx="2"/>
              <a:endCxn id="65" idx="0"/>
            </p:cNvCxnSpPr>
            <p:nvPr/>
          </p:nvCxnSpPr>
          <p:spPr>
            <a:xfrm>
              <a:off x="6208643" y="1696278"/>
              <a:ext cx="1870768" cy="9676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B9ED09-D289-1AD5-F185-978CF35AA87B}"/>
                </a:ext>
              </a:extLst>
            </p:cNvPr>
            <p:cNvCxnSpPr>
              <a:cxnSpLocks/>
              <a:stCxn id="4" idx="2"/>
              <a:endCxn id="66" idx="0"/>
            </p:cNvCxnSpPr>
            <p:nvPr/>
          </p:nvCxnSpPr>
          <p:spPr>
            <a:xfrm>
              <a:off x="6208643" y="1696278"/>
              <a:ext cx="2850785" cy="967685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6E2F0C9-D5C1-88BE-2C0A-AEBD3C080731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>
              <a:off x="8633791" y="1696278"/>
              <a:ext cx="2581412" cy="964924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4DB1D36-470E-129B-7A64-DCD5FFF86BA0}"/>
                </a:ext>
              </a:extLst>
            </p:cNvPr>
            <p:cNvCxnSpPr>
              <a:cxnSpLocks/>
              <a:stCxn id="5" idx="2"/>
              <a:endCxn id="66" idx="0"/>
            </p:cNvCxnSpPr>
            <p:nvPr/>
          </p:nvCxnSpPr>
          <p:spPr>
            <a:xfrm>
              <a:off x="8633791" y="1696278"/>
              <a:ext cx="425637" cy="967685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CB7657-DE13-332B-1B88-E1CB9CAB40E9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 flipH="1">
              <a:off x="3783495" y="821635"/>
              <a:ext cx="2425148" cy="5433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DA3AF88-51B6-5468-D8E3-CD1AD3953E57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6208643" y="821635"/>
              <a:ext cx="0" cy="5433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A002DA7-384A-2D42-E906-3235D6E0F9A1}"/>
                </a:ext>
              </a:extLst>
            </p:cNvPr>
            <p:cNvCxnSpPr>
              <a:cxnSpLocks/>
              <a:stCxn id="2" idx="2"/>
              <a:endCxn id="5" idx="0"/>
            </p:cNvCxnSpPr>
            <p:nvPr/>
          </p:nvCxnSpPr>
          <p:spPr>
            <a:xfrm>
              <a:off x="6208643" y="821635"/>
              <a:ext cx="2425148" cy="5433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1" name="Title 1">
            <a:extLst>
              <a:ext uri="{FF2B5EF4-FFF2-40B4-BE49-F238E27FC236}">
                <a16:creationId xmlns:a16="http://schemas.microsoft.com/office/drawing/2014/main" id="{533543A5-9A1D-570C-DE50-27490B9A65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Organization Concept</a:t>
            </a:r>
          </a:p>
        </p:txBody>
      </p:sp>
      <p:sp>
        <p:nvSpPr>
          <p:cNvPr id="192" name="Content Placeholder 2">
            <a:extLst>
              <a:ext uri="{FF2B5EF4-FFF2-40B4-BE49-F238E27FC236}">
                <a16:creationId xmlns:a16="http://schemas.microsoft.com/office/drawing/2014/main" id="{E4159C5B-A4A0-8CA6-765D-B53452911186}"/>
              </a:ext>
            </a:extLst>
          </p:cNvPr>
          <p:cNvSpPr txBox="1">
            <a:spLocks/>
          </p:cNvSpPr>
          <p:nvPr/>
        </p:nvSpPr>
        <p:spPr>
          <a:xfrm>
            <a:off x="838200" y="4034583"/>
            <a:ext cx="10515600" cy="26837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Collections are sets of observations (</a:t>
            </a:r>
            <a:r>
              <a:rPr lang="en-US" dirty="0" err="1"/>
              <a:t>obskeys</a:t>
            </a:r>
            <a:r>
              <a:rPr lang="en-US" dirty="0"/>
              <a:t>) specified by a start and end date and a descriptive string, e.g., ‘20250116-20250116 NEDF Study’</a:t>
            </a:r>
          </a:p>
          <a:p>
            <a:r>
              <a:rPr lang="en-US" dirty="0"/>
              <a:t>Tons of purposes with overlap in collections </a:t>
            </a:r>
          </a:p>
        </p:txBody>
      </p:sp>
    </p:spTree>
    <p:extLst>
      <p:ext uri="{BB962C8B-B14F-4D97-AF65-F5344CB8AC3E}">
        <p14:creationId xmlns:p14="http://schemas.microsoft.com/office/powerpoint/2010/main" val="223961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28EB4-DD9D-309D-198E-9F41B9978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E82AFE6-D735-1D3A-20DA-BED289397B0D}"/>
              </a:ext>
            </a:extLst>
          </p:cNvPr>
          <p:cNvGrpSpPr/>
          <p:nvPr/>
        </p:nvGrpSpPr>
        <p:grpSpPr>
          <a:xfrm>
            <a:off x="1268510" y="1092200"/>
            <a:ext cx="9654980" cy="3176609"/>
            <a:chOff x="1268510" y="3429000"/>
            <a:chExt cx="9654980" cy="317660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0F00384-4313-F676-A18D-C446B858023F}"/>
                </a:ext>
              </a:extLst>
            </p:cNvPr>
            <p:cNvGrpSpPr/>
            <p:nvPr/>
          </p:nvGrpSpPr>
          <p:grpSpPr>
            <a:xfrm>
              <a:off x="1268510" y="3429000"/>
              <a:ext cx="9654980" cy="3176609"/>
              <a:chOff x="-2490982" y="27715652"/>
              <a:chExt cx="17632888" cy="649095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57D847B-C7D9-8D9A-9684-182DAD0A9D4F}"/>
                  </a:ext>
                </a:extLst>
              </p:cNvPr>
              <p:cNvSpPr/>
              <p:nvPr/>
            </p:nvSpPr>
            <p:spPr>
              <a:xfrm>
                <a:off x="11755994" y="27715652"/>
                <a:ext cx="3385912" cy="6490956"/>
              </a:xfrm>
              <a:prstGeom prst="rect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/>
                  <a:t>Level 3 data (FITS):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Retrieved environmental parameters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Images and cylindrical maps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825D78F-DCBD-8773-149C-5A1B653E69C7}"/>
                  </a:ext>
                </a:extLst>
              </p:cNvPr>
              <p:cNvSpPr/>
              <p:nvPr/>
            </p:nvSpPr>
            <p:spPr>
              <a:xfrm>
                <a:off x="8162559" y="27715652"/>
                <a:ext cx="3488035" cy="6490956"/>
              </a:xfrm>
              <a:prstGeom prst="rect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/>
                  <a:t>Level 2 data (FITS):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Ratio of in-band to continuum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Transmission calibration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Images and cylindrical maps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313E7F3E-E4F6-B982-88F5-F2DB1491C1A0}"/>
                  </a:ext>
                </a:extLst>
              </p:cNvPr>
              <p:cNvSpPr/>
              <p:nvPr/>
            </p:nvSpPr>
            <p:spPr>
              <a:xfrm>
                <a:off x="4654786" y="27715652"/>
                <a:ext cx="3372741" cy="6490956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/>
                  <a:t>Level 1b data (PNG):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Image triples (NxMx3)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Navigated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Derotated to a common CM and time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/>
                  <a:t>Brightness normalized channels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FF622AA-7993-06AC-B901-148FF2252528}"/>
                  </a:ext>
                </a:extLst>
              </p:cNvPr>
              <p:cNvSpPr/>
              <p:nvPr/>
            </p:nvSpPr>
            <p:spPr>
              <a:xfrm>
                <a:off x="1097597" y="27715652"/>
                <a:ext cx="3422156" cy="649095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Level 1a data (PNG):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</a:rPr>
                  <a:t>Individual, single-filter images (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NxM</a:t>
                </a:r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</a:rPr>
                  <a:t>Calibrated (flat field)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</a:rPr>
                  <a:t>Navigated (MaximDL &amp; WinJUPOS)</a:t>
                </a: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1DEBEEF0-D656-142D-CF10-72FC0B10D51C}"/>
                  </a:ext>
                </a:extLst>
              </p:cNvPr>
              <p:cNvSpPr/>
              <p:nvPr/>
            </p:nvSpPr>
            <p:spPr>
              <a:xfrm>
                <a:off x="4789818" y="30385316"/>
                <a:ext cx="3132309" cy="37815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CH4 Triple</a:t>
                </a: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2DF8CE19-4C44-5834-F00E-54674922946E}"/>
                  </a:ext>
                </a:extLst>
              </p:cNvPr>
              <p:cNvSpPr/>
              <p:nvPr/>
            </p:nvSpPr>
            <p:spPr>
              <a:xfrm>
                <a:off x="1232626" y="30404789"/>
                <a:ext cx="3132309" cy="35153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620 nm</a:t>
                </a:r>
              </a:p>
            </p:txBody>
          </p:sp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7CA972B2-A8D3-ADE3-AEFC-39884DD0297B}"/>
                  </a:ext>
                </a:extLst>
              </p:cNvPr>
              <p:cNvSpPr/>
              <p:nvPr/>
            </p:nvSpPr>
            <p:spPr>
              <a:xfrm>
                <a:off x="1232628" y="31480159"/>
                <a:ext cx="3132309" cy="37815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632 nm</a:t>
                </a: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795BD9F7-9071-C996-2C44-81043C3753F6}"/>
                  </a:ext>
                </a:extLst>
              </p:cNvPr>
              <p:cNvSpPr/>
              <p:nvPr/>
            </p:nvSpPr>
            <p:spPr>
              <a:xfrm>
                <a:off x="8347008" y="30385316"/>
                <a:ext cx="3132309" cy="390627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CH4 Transmission Map</a:t>
                </a:r>
              </a:p>
            </p:txBody>
          </p: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654011A4-D8B7-6907-9E22-C9E69194D608}"/>
                  </a:ext>
                </a:extLst>
              </p:cNvPr>
              <p:cNvSpPr/>
              <p:nvPr/>
            </p:nvSpPr>
            <p:spPr>
              <a:xfrm>
                <a:off x="11904198" y="30385316"/>
                <a:ext cx="3132309" cy="39062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Effective Cloud-top Map</a:t>
                </a:r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562F519C-6C23-2746-1828-049965EC5051}"/>
                  </a:ext>
                </a:extLst>
              </p:cNvPr>
              <p:cNvCxnSpPr>
                <a:cxnSpLocks/>
                <a:stCxn id="111" idx="3"/>
                <a:endCxn id="123" idx="1"/>
              </p:cNvCxnSpPr>
              <p:nvPr/>
            </p:nvCxnSpPr>
            <p:spPr>
              <a:xfrm>
                <a:off x="11479317" y="30580630"/>
                <a:ext cx="424881" cy="179270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7A2559A-9C4E-F77D-F73C-3B0014FDB87D}"/>
                  </a:ext>
                </a:extLst>
              </p:cNvPr>
              <p:cNvCxnSpPr>
                <a:cxnSpLocks/>
                <a:stCxn id="111" idx="3"/>
                <a:endCxn id="112" idx="1"/>
              </p:cNvCxnSpPr>
              <p:nvPr/>
            </p:nvCxnSpPr>
            <p:spPr>
              <a:xfrm>
                <a:off x="11479317" y="30580630"/>
                <a:ext cx="424882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56CCFCD-BC47-6E4B-E3B2-32970C0C74E9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>
              <a:xfrm flipV="1">
                <a:off x="4384721" y="30574392"/>
                <a:ext cx="405097" cy="74549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3FF20A58-B03E-18F9-FB27-BD20CD039901}"/>
                  </a:ext>
                </a:extLst>
              </p:cNvPr>
              <p:cNvCxnSpPr>
                <a:cxnSpLocks/>
                <a:stCxn id="109" idx="3"/>
                <a:endCxn id="108" idx="1"/>
              </p:cNvCxnSpPr>
              <p:nvPr/>
            </p:nvCxnSpPr>
            <p:spPr>
              <a:xfrm flipV="1">
                <a:off x="4364935" y="30574393"/>
                <a:ext cx="424883" cy="6162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BB3C16C8-10D3-99F1-8D0F-821760C5BD40}"/>
                  </a:ext>
                </a:extLst>
              </p:cNvPr>
              <p:cNvCxnSpPr>
                <a:cxnSpLocks/>
                <a:stCxn id="108" idx="3"/>
                <a:endCxn id="111" idx="1"/>
              </p:cNvCxnSpPr>
              <p:nvPr/>
            </p:nvCxnSpPr>
            <p:spPr>
              <a:xfrm>
                <a:off x="7922127" y="30574393"/>
                <a:ext cx="424882" cy="6238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BB685A9-D3E9-85B5-1B66-3227847A803B}"/>
                  </a:ext>
                </a:extLst>
              </p:cNvPr>
              <p:cNvCxnSpPr>
                <a:cxnSpLocks/>
                <a:stCxn id="110" idx="3"/>
                <a:endCxn id="108" idx="1"/>
              </p:cNvCxnSpPr>
              <p:nvPr/>
            </p:nvCxnSpPr>
            <p:spPr>
              <a:xfrm flipV="1">
                <a:off x="4364937" y="30574392"/>
                <a:ext cx="424881" cy="1094843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Rectangle: Rounded Corners 118">
                <a:extLst>
                  <a:ext uri="{FF2B5EF4-FFF2-40B4-BE49-F238E27FC236}">
                    <a16:creationId xmlns:a16="http://schemas.microsoft.com/office/drawing/2014/main" id="{9B9B6885-4C5E-A38A-F852-ED71FEAAF00C}"/>
                  </a:ext>
                </a:extLst>
              </p:cNvPr>
              <p:cNvSpPr/>
              <p:nvPr/>
            </p:nvSpPr>
            <p:spPr>
              <a:xfrm>
                <a:off x="1232451" y="31103571"/>
                <a:ext cx="3132309" cy="35796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656 nm</a:t>
                </a: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1CBFF7D8-317E-7C79-85FE-0E167BEC35AA}"/>
                  </a:ext>
                </a:extLst>
              </p:cNvPr>
              <p:cNvSpPr/>
              <p:nvPr/>
            </p:nvSpPr>
            <p:spPr>
              <a:xfrm>
                <a:off x="4789818" y="32178016"/>
                <a:ext cx="3132309" cy="37815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NH3 Triple</a:t>
                </a: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EDD890CA-D414-00EE-0F23-5436CEE3AEFD}"/>
                  </a:ext>
                </a:extLst>
              </p:cNvPr>
              <p:cNvSpPr/>
              <p:nvPr/>
            </p:nvSpPr>
            <p:spPr>
              <a:xfrm>
                <a:off x="1232626" y="32197488"/>
                <a:ext cx="3132309" cy="35153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647 nm</a:t>
                </a:r>
              </a:p>
            </p:txBody>
          </p: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C14F37BD-B7E7-99DE-EF4F-F16B96736EAD}"/>
                  </a:ext>
                </a:extLst>
              </p:cNvPr>
              <p:cNvSpPr/>
              <p:nvPr/>
            </p:nvSpPr>
            <p:spPr>
              <a:xfrm>
                <a:off x="8347008" y="32178016"/>
                <a:ext cx="3132309" cy="390627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NH3 Transmission Map</a:t>
                </a: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EEA40AD0-3786-C793-DF0E-B4660EFF1444}"/>
                  </a:ext>
                </a:extLst>
              </p:cNvPr>
              <p:cNvSpPr/>
              <p:nvPr/>
            </p:nvSpPr>
            <p:spPr>
              <a:xfrm>
                <a:off x="11904198" y="32178016"/>
                <a:ext cx="3132309" cy="390627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NH3 Abundance Map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238FB7E-E650-6C67-B3E7-650CD171B7B1}"/>
                  </a:ext>
                </a:extLst>
              </p:cNvPr>
              <p:cNvCxnSpPr>
                <a:cxnSpLocks/>
                <a:stCxn id="122" idx="3"/>
                <a:endCxn id="123" idx="1"/>
              </p:cNvCxnSpPr>
              <p:nvPr/>
            </p:nvCxnSpPr>
            <p:spPr>
              <a:xfrm>
                <a:off x="11479317" y="32373330"/>
                <a:ext cx="424882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C8361E7-1318-6A08-5903-D7802D6ECE46}"/>
                  </a:ext>
                </a:extLst>
              </p:cNvPr>
              <p:cNvCxnSpPr>
                <a:cxnSpLocks/>
                <a:stCxn id="119" idx="3"/>
                <a:endCxn id="120" idx="1"/>
              </p:cNvCxnSpPr>
              <p:nvPr/>
            </p:nvCxnSpPr>
            <p:spPr>
              <a:xfrm>
                <a:off x="4364760" y="31282556"/>
                <a:ext cx="425058" cy="1084536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7A241DD-6277-65F4-906E-B2F9DEB1C7D7}"/>
                  </a:ext>
                </a:extLst>
              </p:cNvPr>
              <p:cNvCxnSpPr>
                <a:cxnSpLocks/>
                <a:stCxn id="121" idx="3"/>
                <a:endCxn id="120" idx="1"/>
              </p:cNvCxnSpPr>
              <p:nvPr/>
            </p:nvCxnSpPr>
            <p:spPr>
              <a:xfrm flipV="1">
                <a:off x="4364935" y="32367092"/>
                <a:ext cx="424883" cy="6162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3E5E947-D6F3-D9F9-22C8-F8FD5048ABED}"/>
                  </a:ext>
                </a:extLst>
              </p:cNvPr>
              <p:cNvCxnSpPr>
                <a:cxnSpLocks/>
                <a:stCxn id="120" idx="3"/>
                <a:endCxn id="122" idx="1"/>
              </p:cNvCxnSpPr>
              <p:nvPr/>
            </p:nvCxnSpPr>
            <p:spPr>
              <a:xfrm>
                <a:off x="7922127" y="32367092"/>
                <a:ext cx="424882" cy="6238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EDCAE5E9-4D62-E4BC-75CB-034BDFFE966B}"/>
                  </a:ext>
                </a:extLst>
              </p:cNvPr>
              <p:cNvCxnSpPr>
                <a:cxnSpLocks/>
                <a:stCxn id="110" idx="3"/>
                <a:endCxn id="120" idx="1"/>
              </p:cNvCxnSpPr>
              <p:nvPr/>
            </p:nvCxnSpPr>
            <p:spPr>
              <a:xfrm>
                <a:off x="4364937" y="31669235"/>
                <a:ext cx="424881" cy="697857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E0524908-2616-6ECA-1F33-B88B5649C998}"/>
                  </a:ext>
                </a:extLst>
              </p:cNvPr>
              <p:cNvSpPr/>
              <p:nvPr/>
            </p:nvSpPr>
            <p:spPr>
              <a:xfrm>
                <a:off x="1232626" y="32873577"/>
                <a:ext cx="3132309" cy="357969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&gt;685 nm</a:t>
                </a:r>
              </a:p>
            </p:txBody>
          </p: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B55BAF53-9E7B-95C7-CD1A-FBF032A3E62E}"/>
                  </a:ext>
                </a:extLst>
              </p:cNvPr>
              <p:cNvSpPr/>
              <p:nvPr/>
            </p:nvSpPr>
            <p:spPr>
              <a:xfrm>
                <a:off x="4789818" y="33238840"/>
                <a:ext cx="3132309" cy="378152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RGB Context Triple</a:t>
                </a: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9EE95B8C-6FD3-1F97-CE05-564CA7DCC97B}"/>
                  </a:ext>
                </a:extLst>
              </p:cNvPr>
              <p:cNvSpPr/>
              <p:nvPr/>
            </p:nvSpPr>
            <p:spPr>
              <a:xfrm>
                <a:off x="1232626" y="33258313"/>
                <a:ext cx="3132309" cy="35153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550 nm</a:t>
                </a:r>
              </a:p>
            </p:txBody>
          </p: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B292A266-077D-6991-0D04-A520BBDE1DEE}"/>
                  </a:ext>
                </a:extLst>
              </p:cNvPr>
              <p:cNvSpPr/>
              <p:nvPr/>
            </p:nvSpPr>
            <p:spPr>
              <a:xfrm>
                <a:off x="1232628" y="33629467"/>
                <a:ext cx="3132309" cy="37815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450 nm</a:t>
                </a:r>
              </a:p>
            </p:txBody>
          </p:sp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526518F6-4A76-F2F8-8872-85163408ED47}"/>
                  </a:ext>
                </a:extLst>
              </p:cNvPr>
              <p:cNvSpPr/>
              <p:nvPr/>
            </p:nvSpPr>
            <p:spPr>
              <a:xfrm>
                <a:off x="8347008" y="33238840"/>
                <a:ext cx="3132309" cy="390627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RGB Context Map</a:t>
                </a:r>
              </a:p>
            </p:txBody>
          </p: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4BB964C6-F2D1-377A-5A96-09B7863C63D7}"/>
                  </a:ext>
                </a:extLst>
              </p:cNvPr>
              <p:cNvCxnSpPr>
                <a:cxnSpLocks/>
                <a:stCxn id="129" idx="3"/>
                <a:endCxn id="130" idx="1"/>
              </p:cNvCxnSpPr>
              <p:nvPr/>
            </p:nvCxnSpPr>
            <p:spPr>
              <a:xfrm>
                <a:off x="4364935" y="33052562"/>
                <a:ext cx="424883" cy="375355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0D8B1386-5EF8-A6FD-E3A4-059D4A1AA700}"/>
                  </a:ext>
                </a:extLst>
              </p:cNvPr>
              <p:cNvCxnSpPr>
                <a:cxnSpLocks/>
                <a:stCxn id="131" idx="3"/>
                <a:endCxn id="130" idx="1"/>
              </p:cNvCxnSpPr>
              <p:nvPr/>
            </p:nvCxnSpPr>
            <p:spPr>
              <a:xfrm flipV="1">
                <a:off x="4364935" y="33427917"/>
                <a:ext cx="424883" cy="6162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29944183-D602-29FF-79E8-E18808775B16}"/>
                  </a:ext>
                </a:extLst>
              </p:cNvPr>
              <p:cNvCxnSpPr>
                <a:cxnSpLocks/>
                <a:stCxn id="130" idx="3"/>
                <a:endCxn id="133" idx="1"/>
              </p:cNvCxnSpPr>
              <p:nvPr/>
            </p:nvCxnSpPr>
            <p:spPr>
              <a:xfrm>
                <a:off x="7922127" y="33427916"/>
                <a:ext cx="424881" cy="6237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1D9C89EB-1CEC-A08E-B34D-76F20C3C5354}"/>
                  </a:ext>
                </a:extLst>
              </p:cNvPr>
              <p:cNvCxnSpPr>
                <a:cxnSpLocks/>
                <a:stCxn id="132" idx="3"/>
                <a:endCxn id="130" idx="1"/>
              </p:cNvCxnSpPr>
              <p:nvPr/>
            </p:nvCxnSpPr>
            <p:spPr>
              <a:xfrm flipV="1">
                <a:off x="4364936" y="33427917"/>
                <a:ext cx="424882" cy="390627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91D0EA9B-B50F-CFC4-88F7-9B04537E497E}"/>
                  </a:ext>
                </a:extLst>
              </p:cNvPr>
              <p:cNvSpPr/>
              <p:nvPr/>
            </p:nvSpPr>
            <p:spPr>
              <a:xfrm>
                <a:off x="-2490982" y="27715652"/>
                <a:ext cx="3422155" cy="6490956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Level 0 data (AVI):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</a:rPr>
                  <a:t>Individual, single-filter videos (</a:t>
                </a:r>
                <a:r>
                  <a:rPr lang="en-US" sz="1100" dirty="0" err="1">
                    <a:solidFill>
                      <a:schemeClr val="tx1"/>
                    </a:solidFill>
                  </a:rPr>
                  <a:t>NxM</a:t>
                </a:r>
                <a:r>
                  <a:rPr lang="en-US" sz="1100" dirty="0">
                    <a:solidFill>
                      <a:schemeClr val="tx1"/>
                    </a:solidFill>
                  </a:rPr>
                  <a:t> pix, L frames)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</a:rPr>
                  <a:t>Nested pairs of videos for science data</a:t>
                </a:r>
              </a:p>
              <a:p>
                <a:pPr marL="119063" indent="-115888"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tx1"/>
                    </a:solidFill>
                  </a:rPr>
                  <a:t>Raw – no calibration applied</a:t>
                </a: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67B3DF2A-F022-8574-7760-E9F14899DA6A}"/>
                  </a:ext>
                </a:extLst>
              </p:cNvPr>
              <p:cNvSpPr/>
              <p:nvPr/>
            </p:nvSpPr>
            <p:spPr>
              <a:xfrm>
                <a:off x="-760437" y="30404787"/>
                <a:ext cx="1515677" cy="36598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620 nm</a:t>
                </a: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A6CB7C14-4C8A-2D88-C1EA-74383DE09371}"/>
                  </a:ext>
                </a:extLst>
              </p:cNvPr>
              <p:cNvSpPr/>
              <p:nvPr/>
            </p:nvSpPr>
            <p:spPr>
              <a:xfrm>
                <a:off x="-760437" y="31480159"/>
                <a:ext cx="1515677" cy="37815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632 nm</a:t>
                </a:r>
              </a:p>
            </p:txBody>
          </p:sp>
          <p:sp>
            <p:nvSpPr>
              <p:cNvPr id="150" name="Rectangle: Rounded Corners 149">
                <a:extLst>
                  <a:ext uri="{FF2B5EF4-FFF2-40B4-BE49-F238E27FC236}">
                    <a16:creationId xmlns:a16="http://schemas.microsoft.com/office/drawing/2014/main" id="{EBBA89FD-8064-C75E-E06E-A64246849CED}"/>
                  </a:ext>
                </a:extLst>
              </p:cNvPr>
              <p:cNvSpPr/>
              <p:nvPr/>
            </p:nvSpPr>
            <p:spPr>
              <a:xfrm>
                <a:off x="-760614" y="31103572"/>
                <a:ext cx="1515677" cy="35796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656 nm</a:t>
                </a:r>
              </a:p>
            </p:txBody>
          </p:sp>
          <p:sp>
            <p:nvSpPr>
              <p:cNvPr id="151" name="Rectangle: Rounded Corners 150">
                <a:extLst>
                  <a:ext uri="{FF2B5EF4-FFF2-40B4-BE49-F238E27FC236}">
                    <a16:creationId xmlns:a16="http://schemas.microsoft.com/office/drawing/2014/main" id="{63F8A427-2573-30D8-B13F-94496216022F}"/>
                  </a:ext>
                </a:extLst>
              </p:cNvPr>
              <p:cNvSpPr/>
              <p:nvPr/>
            </p:nvSpPr>
            <p:spPr>
              <a:xfrm>
                <a:off x="-760435" y="32197489"/>
                <a:ext cx="1515675" cy="35153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647 nm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C46CC6B6-5F40-F38E-9B84-48663970739F}"/>
                  </a:ext>
                </a:extLst>
              </p:cNvPr>
              <p:cNvSpPr/>
              <p:nvPr/>
            </p:nvSpPr>
            <p:spPr>
              <a:xfrm>
                <a:off x="-2377068" y="32873577"/>
                <a:ext cx="3132309" cy="35796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&gt;685 nm</a:t>
                </a:r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A346416E-B837-5A0C-357B-9087C0BDDC15}"/>
                  </a:ext>
                </a:extLst>
              </p:cNvPr>
              <p:cNvSpPr/>
              <p:nvPr/>
            </p:nvSpPr>
            <p:spPr>
              <a:xfrm>
                <a:off x="-2377068" y="33258313"/>
                <a:ext cx="3132309" cy="35153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550 nm</a:t>
                </a: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E8CFC172-C4B0-AD4A-936B-7B3276A9094E}"/>
                  </a:ext>
                </a:extLst>
              </p:cNvPr>
              <p:cNvSpPr/>
              <p:nvPr/>
            </p:nvSpPr>
            <p:spPr>
              <a:xfrm>
                <a:off x="-2377067" y="33629467"/>
                <a:ext cx="3132309" cy="37815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450 nm</a:t>
                </a:r>
              </a:p>
            </p:txBody>
          </p:sp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A0DEEE6E-64C7-D868-B966-7DF7FB4B66B3}"/>
                  </a:ext>
                </a:extLst>
              </p:cNvPr>
              <p:cNvSpPr/>
              <p:nvPr/>
            </p:nvSpPr>
            <p:spPr>
              <a:xfrm>
                <a:off x="-2366622" y="30404787"/>
                <a:ext cx="1515677" cy="36598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620 nm</a:t>
                </a:r>
              </a:p>
            </p:txBody>
          </p:sp>
          <p:sp>
            <p:nvSpPr>
              <p:cNvPr id="183" name="Rectangle: Rounded Corners 182">
                <a:extLst>
                  <a:ext uri="{FF2B5EF4-FFF2-40B4-BE49-F238E27FC236}">
                    <a16:creationId xmlns:a16="http://schemas.microsoft.com/office/drawing/2014/main" id="{E8289A8E-1CFF-AB66-A401-73EFF6A0A99D}"/>
                  </a:ext>
                </a:extLst>
              </p:cNvPr>
              <p:cNvSpPr/>
              <p:nvPr/>
            </p:nvSpPr>
            <p:spPr>
              <a:xfrm>
                <a:off x="-2366799" y="31103572"/>
                <a:ext cx="1515677" cy="357968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656 nm</a:t>
                </a: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914CE935-85B4-0291-A1F8-C652ECFF003E}"/>
                  </a:ext>
                </a:extLst>
              </p:cNvPr>
              <p:cNvSpPr/>
              <p:nvPr/>
            </p:nvSpPr>
            <p:spPr>
              <a:xfrm>
                <a:off x="-2366622" y="31480159"/>
                <a:ext cx="1515677" cy="37815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632 nm</a:t>
                </a:r>
              </a:p>
            </p:txBody>
          </p:sp>
          <p:sp>
            <p:nvSpPr>
              <p:cNvPr id="189" name="Rectangle: Rounded Corners 188">
                <a:extLst>
                  <a:ext uri="{FF2B5EF4-FFF2-40B4-BE49-F238E27FC236}">
                    <a16:creationId xmlns:a16="http://schemas.microsoft.com/office/drawing/2014/main" id="{BB489AAB-A422-5A8B-0633-CDF2BCBA6295}"/>
                  </a:ext>
                </a:extLst>
              </p:cNvPr>
              <p:cNvSpPr/>
              <p:nvPr/>
            </p:nvSpPr>
            <p:spPr>
              <a:xfrm>
                <a:off x="-2355023" y="32197489"/>
                <a:ext cx="1515675" cy="351531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 anchorCtr="0"/>
              <a:lstStyle/>
              <a:p>
                <a:pPr algn="ctr"/>
                <a:r>
                  <a:rPr lang="en-US" sz="1200" b="1" dirty="0"/>
                  <a:t>647 nm</a:t>
                </a:r>
              </a:p>
            </p:txBody>
          </p:sp>
        </p:grp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B011A78-4038-A50C-2F2D-82D7587BE957}"/>
                </a:ext>
              </a:extLst>
            </p:cNvPr>
            <p:cNvCxnSpPr>
              <a:cxnSpLocks/>
              <a:stCxn id="141" idx="3"/>
              <a:endCxn id="109" idx="1"/>
            </p:cNvCxnSpPr>
            <p:nvPr/>
          </p:nvCxnSpPr>
          <p:spPr>
            <a:xfrm flipV="1">
              <a:off x="3045996" y="4831055"/>
              <a:ext cx="261395" cy="3537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032C20B-A4AE-1598-F086-D417B0C8F42C}"/>
                </a:ext>
              </a:extLst>
            </p:cNvPr>
            <p:cNvCxnSpPr>
              <a:cxnSpLocks/>
              <a:stCxn id="150" idx="3"/>
              <a:endCxn id="119" idx="1"/>
            </p:cNvCxnSpPr>
            <p:nvPr/>
          </p:nvCxnSpPr>
          <p:spPr>
            <a:xfrm>
              <a:off x="3045899" y="5174607"/>
              <a:ext cx="261396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DDBFF436-BF9F-EF6C-2FD5-96D537005B48}"/>
                </a:ext>
              </a:extLst>
            </p:cNvPr>
            <p:cNvCxnSpPr>
              <a:cxnSpLocks/>
              <a:stCxn id="154" idx="3"/>
              <a:endCxn id="132" idx="1"/>
            </p:cNvCxnSpPr>
            <p:nvPr/>
          </p:nvCxnSpPr>
          <p:spPr>
            <a:xfrm>
              <a:off x="3045997" y="6415694"/>
              <a:ext cx="261395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CEADBF1-71C7-9F1A-3A87-0F78129B90B7}"/>
                </a:ext>
              </a:extLst>
            </p:cNvPr>
            <p:cNvCxnSpPr>
              <a:cxnSpLocks/>
              <a:stCxn id="149" idx="3"/>
              <a:endCxn id="110" idx="1"/>
            </p:cNvCxnSpPr>
            <p:nvPr/>
          </p:nvCxnSpPr>
          <p:spPr>
            <a:xfrm>
              <a:off x="3045996" y="5363844"/>
              <a:ext cx="261396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425721F6-1717-BEA7-B935-D844854BD67E}"/>
                </a:ext>
              </a:extLst>
            </p:cNvPr>
            <p:cNvCxnSpPr>
              <a:cxnSpLocks/>
              <a:stCxn id="151" idx="3"/>
              <a:endCxn id="121" idx="1"/>
            </p:cNvCxnSpPr>
            <p:nvPr/>
          </p:nvCxnSpPr>
          <p:spPr>
            <a:xfrm>
              <a:off x="3045996" y="5708384"/>
              <a:ext cx="261395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A6595CFC-F66C-1960-0AF6-3324F5E4787A}"/>
                </a:ext>
              </a:extLst>
            </p:cNvPr>
            <p:cNvCxnSpPr>
              <a:cxnSpLocks/>
              <a:stCxn id="152" idx="3"/>
              <a:endCxn id="129" idx="1"/>
            </p:cNvCxnSpPr>
            <p:nvPr/>
          </p:nvCxnSpPr>
          <p:spPr>
            <a:xfrm>
              <a:off x="3045996" y="6040830"/>
              <a:ext cx="261395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A3D12D76-A25C-ACF8-646D-F0AF82002548}"/>
                </a:ext>
              </a:extLst>
            </p:cNvPr>
            <p:cNvCxnSpPr>
              <a:cxnSpLocks/>
              <a:stCxn id="153" idx="3"/>
            </p:cNvCxnSpPr>
            <p:nvPr/>
          </p:nvCxnSpPr>
          <p:spPr>
            <a:xfrm>
              <a:off x="3045996" y="6227541"/>
              <a:ext cx="261299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1" name="Title 1">
            <a:extLst>
              <a:ext uri="{FF2B5EF4-FFF2-40B4-BE49-F238E27FC236}">
                <a16:creationId xmlns:a16="http://schemas.microsoft.com/office/drawing/2014/main" id="{FB841C7B-8008-5FAB-C681-08A440CB19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Levels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E8C2F49-C8A3-AB40-E83D-3CE965804DEB}"/>
              </a:ext>
            </a:extLst>
          </p:cNvPr>
          <p:cNvSpPr txBox="1">
            <a:spLocks/>
          </p:cNvSpPr>
          <p:nvPr/>
        </p:nvSpPr>
        <p:spPr>
          <a:xfrm>
            <a:off x="838200" y="4378865"/>
            <a:ext cx="10515600" cy="22759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Level 0 goes to deep storage after initial procession</a:t>
            </a:r>
          </a:p>
          <a:p>
            <a:r>
              <a:rPr lang="en-US" dirty="0"/>
              <a:t>Level 1a rarely retrieved except for assessing data problems</a:t>
            </a:r>
          </a:p>
          <a:p>
            <a:r>
              <a:rPr lang="en-US" dirty="0"/>
              <a:t>Level 1b accessed rarely, mainly for initial processing</a:t>
            </a:r>
          </a:p>
          <a:p>
            <a:r>
              <a:rPr lang="en-US" dirty="0"/>
              <a:t>Level 2 data are used to understand basic physics of atmosphere</a:t>
            </a:r>
          </a:p>
          <a:p>
            <a:r>
              <a:rPr lang="en-US" dirty="0"/>
              <a:t>Level 3 data are primary product  used for research</a:t>
            </a:r>
          </a:p>
        </p:txBody>
      </p:sp>
    </p:spTree>
    <p:extLst>
      <p:ext uri="{BB962C8B-B14F-4D97-AF65-F5344CB8AC3E}">
        <p14:creationId xmlns:p14="http://schemas.microsoft.com/office/powerpoint/2010/main" val="157649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55FD-2E1B-B0D5-6C98-E7352164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>
            <a:extLst>
              <a:ext uri="{FF2B5EF4-FFF2-40B4-BE49-F238E27FC236}">
                <a16:creationId xmlns:a16="http://schemas.microsoft.com/office/drawing/2014/main" id="{B6AAEA31-30A7-9BD9-B61F-B6DAC4CD132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Access Example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2AFB255-7131-3F77-4B7C-3667A82F46CC}"/>
              </a:ext>
            </a:extLst>
          </p:cNvPr>
          <p:cNvSpPr txBox="1">
            <a:spLocks/>
          </p:cNvSpPr>
          <p:nvPr/>
        </p:nvSpPr>
        <p:spPr>
          <a:xfrm>
            <a:off x="139394" y="3798700"/>
            <a:ext cx="7734606" cy="23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1 public data site </a:t>
            </a:r>
            <a:r>
              <a:rPr lang="en-US" dirty="0">
                <a:hlinkClick r:id="rId2"/>
              </a:rPr>
              <a:t>http://pvol2.ehu.eus/pvol2/</a:t>
            </a:r>
            <a:endParaRPr lang="en-US" dirty="0"/>
          </a:p>
          <a:p>
            <a:r>
              <a:rPr lang="en-US" dirty="0"/>
              <a:t>Data file lists, image displays, search capability</a:t>
            </a:r>
          </a:p>
          <a:p>
            <a:r>
              <a:rPr lang="en-US" dirty="0"/>
              <a:t>Built on webservice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13D0F7-56E2-4751-FC32-091EA7870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94" y="1355725"/>
            <a:ext cx="7356386" cy="1968500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BADFF-5422-E0E3-A7D4-E32090CF0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86" y="0"/>
            <a:ext cx="4124720" cy="681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4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8E7F1-591E-93D1-493C-9109759F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>
            <a:extLst>
              <a:ext uri="{FF2B5EF4-FFF2-40B4-BE49-F238E27FC236}">
                <a16:creationId xmlns:a16="http://schemas.microsoft.com/office/drawing/2014/main" id="{49282781-C7C3-1B19-B8BD-3AC1B0FEA49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Access Example 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3141E2-A2E8-5E5D-7046-0F91478413D9}"/>
              </a:ext>
            </a:extLst>
          </p:cNvPr>
          <p:cNvSpPr txBox="1">
            <a:spLocks/>
          </p:cNvSpPr>
          <p:nvPr/>
        </p:nvSpPr>
        <p:spPr>
          <a:xfrm>
            <a:off x="139394" y="3798700"/>
            <a:ext cx="7734606" cy="2310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2 public data site </a:t>
            </a:r>
            <a:r>
              <a:rPr lang="en-US" dirty="0">
                <a:hlinkClick r:id="rId2"/>
              </a:rPr>
              <a:t>https://britastro.org/observations/?library=42</a:t>
            </a:r>
            <a:endParaRPr lang="en-US" dirty="0"/>
          </a:p>
          <a:p>
            <a:r>
              <a:rPr lang="en-US" dirty="0"/>
              <a:t>Data file lists, image displays, search capability</a:t>
            </a:r>
          </a:p>
          <a:p>
            <a:r>
              <a:rPr lang="en-US" dirty="0"/>
              <a:t>Built on webservice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4B65E-4F40-FB12-3399-C374A3AD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95" y="1331354"/>
            <a:ext cx="8472786" cy="1843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06708-C953-9A29-5013-C3DB7E301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314" y="175282"/>
            <a:ext cx="2063786" cy="650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01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9FC54-AEC4-DDD3-4D71-937657407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>
            <a:extLst>
              <a:ext uri="{FF2B5EF4-FFF2-40B4-BE49-F238E27FC236}">
                <a16:creationId xmlns:a16="http://schemas.microsoft.com/office/drawing/2014/main" id="{A7A0C39A-B96D-1D04-FEF3-F28F6CBEFC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Access Example 3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7835AA-904D-AD60-7648-B81CE536D3B5}"/>
              </a:ext>
            </a:extLst>
          </p:cNvPr>
          <p:cNvSpPr txBox="1">
            <a:spLocks/>
          </p:cNvSpPr>
          <p:nvPr/>
        </p:nvSpPr>
        <p:spPr>
          <a:xfrm>
            <a:off x="139394" y="1449199"/>
            <a:ext cx="5105706" cy="5043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3 public data site </a:t>
            </a:r>
            <a:r>
              <a:rPr lang="en-US" dirty="0">
                <a:hlinkClick r:id="rId2"/>
              </a:rPr>
              <a:t>https://alpo-j.sakura.ne.jp/Latest/Jupiter.htm</a:t>
            </a:r>
            <a:endParaRPr lang="en-US" dirty="0"/>
          </a:p>
          <a:p>
            <a:r>
              <a:rPr lang="en-US" dirty="0"/>
              <a:t>Simple index by date</a:t>
            </a:r>
          </a:p>
          <a:p>
            <a:r>
              <a:rPr lang="en-US" dirty="0"/>
              <a:t>Each date links to a page with Jupiter images posted</a:t>
            </a:r>
          </a:p>
          <a:p>
            <a:r>
              <a:rPr lang="en-US" dirty="0"/>
              <a:t>No search capability</a:t>
            </a:r>
          </a:p>
          <a:p>
            <a:r>
              <a:rPr lang="en-US" dirty="0"/>
              <a:t>Some additional sections for reports and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11778-2AAE-BCE6-12BE-8AA2EB15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700" y="1144590"/>
            <a:ext cx="6426200" cy="1042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9D13C5-D293-5D33-82EF-E98060112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700" y="3101417"/>
            <a:ext cx="6426200" cy="339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5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604</Words>
  <Application>Microsoft Office PowerPoint</Application>
  <PresentationFormat>Widescreen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Data Management and Access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Hill</dc:creator>
  <cp:lastModifiedBy>Steven Hill</cp:lastModifiedBy>
  <cp:revision>14</cp:revision>
  <dcterms:created xsi:type="dcterms:W3CDTF">2025-05-27T18:03:53Z</dcterms:created>
  <dcterms:modified xsi:type="dcterms:W3CDTF">2025-05-28T18:47:54Z</dcterms:modified>
</cp:coreProperties>
</file>