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BB94-1BDC-4671-BF8C-8AD84E3E211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19DB5-5EF8-40CF-995E-58E30CB2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286B-F7E9-2649-C692-920A0796B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73A4E-443F-BD0D-EC96-7394113C7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D020-AEDC-6628-7552-CC39A9FE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8B74-9DCF-4753-B62C-E050F56A6216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F309-8CB4-DF29-7B05-BCF3C352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4CE1-6696-FA00-973C-102A812B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0E0F-ACD3-4440-8812-BFE4691D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78A0A-2F4E-626B-E46B-73AF929A3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02B8-A96E-8E56-3C7D-7B0556F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A68C-5CA1-492A-A9E0-BCF2D9020F84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1716-D7D8-09CE-497A-BE697E6A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1D4F-9B69-DD6A-8700-77756C06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14E0A-5D9E-4A8E-5274-235B05B8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05FDA-310F-2B7D-1C3E-611900E0E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BEAE-7664-2A75-5598-B3AC5988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4DAE-0C7D-4604-AD01-47E7713DAB14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DDA7-E738-E354-737A-E5883C2A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066A-6782-252F-4196-D7264266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4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057-639F-AF3B-9E9D-94F12496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75C8-0EC3-9ED6-F370-E0B70EAD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BEA9-DBF9-F3DD-F69F-B06659E9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A6D-3BF9-4305-83CA-5CA2DC69A1BD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2154-0583-3606-2DAF-54F27396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A0EB-D571-B029-1C8F-9455F7A8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46FE-6ED6-F0CE-6F4D-1CB61757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6F359-0105-99B7-4738-7C43B394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4C0E-9FF2-6637-2C39-FF53D97B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36-BEBD-42F3-A914-B9C16DA89310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11EB-85AA-D0C7-8D33-13C8CD48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116B-5AF7-DF14-BBE8-BB209F53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61E6-421E-C7D4-3209-2E1C69E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0580-9C65-8D0A-350D-7506B32F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5F218-5572-D86C-0433-01670C00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F7B7D-6147-CA33-61D7-BBC4A517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A4FE-9AC5-4942-821A-7750418938A4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1C984-72B3-6F51-4B8A-6135E344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734C6-0D5C-4949-53F2-29A323B7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1971-29B4-0FAF-E287-9497E94A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DD1B-0E66-776A-F7DF-FB9E01D4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38B82-3491-C9C9-ACCB-CF40C966B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DD85D-9B90-9FEB-D136-2ABB3B16F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8EDBB-E6F8-BEC7-DA5B-A856A33A7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1F1BF-E87C-5ECA-7571-4255F42B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5C9E-D153-4B61-88DD-DAC19F3042F5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B549A-3535-A6E4-FA3B-6DBA1C50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317D9-6161-E846-E36E-94259894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76B-2F0E-E044-057D-0C1FC34C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67DB3-4B3A-5202-8BA6-7C470C02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5C6-6FC2-45D0-AFAB-C1A9E1CF7643}" type="datetime1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6CF13-37B3-EFD5-5435-B33793FC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27F38-DA6C-19D1-67E9-8457DE72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6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26FB7-CE8D-ECF2-A50C-F3A9B1A8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0E2-6FD0-470D-BF0E-5DBD733492C6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1ACD7-991A-5D13-85C5-E64CA8C1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DBE1-31CF-415A-45F6-8F62ED09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F96A-5E38-3F1A-A774-CEDED07B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D936-9AA2-6CEF-DDCA-639F0445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67BB2-385E-A1FF-8303-5805BE1B5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C3646-E195-ABEE-4D47-84395410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B62B-EDF1-44F4-84DD-5162A512CF23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42592-E27E-03FC-4EF5-E862CAE8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3D84E-900F-67CE-4C93-5784AFD5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A26B-7A90-F2DA-D50E-53B551FC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02910-D288-0BEC-ED60-5615F720F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227A7-82A0-71B4-9676-93C1032AF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56372-1ECF-0C9A-C07E-7C8E01C2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8AAC-664E-4693-829C-4121556E1791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1567E-FD19-967A-1208-D33FF76A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83DD-4CED-3223-D8CA-AB834792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726D6-3B50-30CB-E523-98E2FE17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BB84F-A5D3-A327-157F-0562C4E3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AF91-584F-5CEA-911F-E5779F7B8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E3960-F812-4F2A-B921-22462C52A4AC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58AD5-5F44-C57E-A355-2FC96B8ED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BFCE-698B-26D7-DDC9-F57C48E68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7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2246-1561-7B8C-5220-41DCCD04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NEZ ‘Population’ study of NH</a:t>
            </a:r>
            <a:r>
              <a:rPr lang="en-US" baseline="-25000" dirty="0"/>
              <a:t>3</a:t>
            </a:r>
            <a:r>
              <a:rPr lang="en-US" dirty="0"/>
              <a:t>, CH</a:t>
            </a:r>
            <a:r>
              <a:rPr lang="en-US" baseline="-25000" dirty="0"/>
              <a:t>4</a:t>
            </a:r>
            <a:r>
              <a:rPr lang="en-US" dirty="0"/>
              <a:t> (619 nm), &amp; </a:t>
            </a:r>
            <a:r>
              <a:rPr lang="en-US" dirty="0" err="1"/>
              <a:t>WINJupos</a:t>
            </a:r>
            <a:r>
              <a:rPr lang="en-US" dirty="0"/>
              <a:t> dark projections &amp; festoons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2524-E437-5B75-7BD4-70933C3D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Hypothesis: Plumes and dark formations (presumably 5-micron hot spots) represent a source-sink pair for gaseous NH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r>
              <a:rPr lang="en-US" dirty="0"/>
              <a:t>NH</a:t>
            </a:r>
            <a:r>
              <a:rPr lang="en-US" baseline="-25000" dirty="0"/>
              <a:t>3</a:t>
            </a:r>
            <a:r>
              <a:rPr lang="en-US" dirty="0"/>
              <a:t> enhancements and CH</a:t>
            </a:r>
            <a:r>
              <a:rPr lang="en-US" baseline="-25000" dirty="0"/>
              <a:t>4</a:t>
            </a:r>
            <a:r>
              <a:rPr lang="en-US" dirty="0"/>
              <a:t> ‘deep clouds’ from current analysis analyzed for:</a:t>
            </a:r>
          </a:p>
          <a:p>
            <a:pPr lvl="1"/>
            <a:r>
              <a:rPr lang="en-US" dirty="0"/>
              <a:t>Location relative to each other: NH</a:t>
            </a:r>
            <a:r>
              <a:rPr lang="en-US" baseline="-25000" dirty="0"/>
              <a:t>3</a:t>
            </a:r>
            <a:r>
              <a:rPr lang="en-US" dirty="0"/>
              <a:t> enhancements appear distributed around a centroid ~3.5 deg S of dark formations, generally the same longitude.</a:t>
            </a:r>
          </a:p>
          <a:p>
            <a:pPr lvl="1"/>
            <a:r>
              <a:rPr lang="en-US" dirty="0"/>
              <a:t>Deep cloud locations match very closely with </a:t>
            </a:r>
            <a:r>
              <a:rPr lang="en-US" dirty="0" err="1"/>
              <a:t>WinJUPOS</a:t>
            </a:r>
            <a:r>
              <a:rPr lang="en-US" dirty="0"/>
              <a:t> dark projections &amp; festoon locations.</a:t>
            </a:r>
          </a:p>
          <a:p>
            <a:r>
              <a:rPr lang="en-US" dirty="0"/>
              <a:t>Distribution of relative locations compared to flow diagram around ‘hot spots’ (Choi et al., 2013).</a:t>
            </a:r>
          </a:p>
          <a:p>
            <a:r>
              <a:rPr lang="en-US" dirty="0"/>
              <a:t>Individual examples of NH</a:t>
            </a:r>
            <a:r>
              <a:rPr lang="en-US" baseline="-25000" dirty="0"/>
              <a:t>3</a:t>
            </a:r>
            <a:r>
              <a:rPr lang="en-US" dirty="0"/>
              <a:t> distribution relative to deeper clouds associated with dark formations.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E647B-09B3-40A7-B43F-E273847C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1F6F-1A64-3CB8-8FE0-1D3870A6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E9095A2-2437-B807-C1E2-9D91BE1A091C}"/>
              </a:ext>
            </a:extLst>
          </p:cNvPr>
          <p:cNvGrpSpPr/>
          <p:nvPr/>
        </p:nvGrpSpPr>
        <p:grpSpPr>
          <a:xfrm>
            <a:off x="7343552" y="0"/>
            <a:ext cx="4848448" cy="6853519"/>
            <a:chOff x="-1" y="0"/>
            <a:chExt cx="5022851" cy="7100046"/>
          </a:xfrm>
        </p:grpSpPr>
        <p:pic>
          <p:nvPicPr>
            <p:cNvPr id="1027" name="Picture 12">
              <a:extLst>
                <a:ext uri="{FF2B5EF4-FFF2-40B4-BE49-F238E27FC236}">
                  <a16:creationId xmlns:a16="http://schemas.microsoft.com/office/drawing/2014/main" id="{5D3DE044-246F-0207-327F-FADFB27BC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022850" cy="250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13">
              <a:extLst>
                <a:ext uri="{FF2B5EF4-FFF2-40B4-BE49-F238E27FC236}">
                  <a16:creationId xmlns:a16="http://schemas.microsoft.com/office/drawing/2014/main" id="{581F1A92-EA82-BF79-B298-F0B658B00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295898"/>
              <a:ext cx="5022850" cy="250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14">
              <a:extLst>
                <a:ext uri="{FF2B5EF4-FFF2-40B4-BE49-F238E27FC236}">
                  <a16:creationId xmlns:a16="http://schemas.microsoft.com/office/drawing/2014/main" id="{7C64C8BD-1A46-6C11-5297-4CE61B7A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91796"/>
              <a:ext cx="5022850" cy="250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3D5547-DB6F-D545-54B3-847BD836E2BC}"/>
              </a:ext>
            </a:extLst>
          </p:cNvPr>
          <p:cNvSpPr txBox="1"/>
          <p:nvPr/>
        </p:nvSpPr>
        <p:spPr>
          <a:xfrm>
            <a:off x="330552" y="826673"/>
            <a:ext cx="7012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/>
              <a:t>Effective cloud top pressure determined by CH</a:t>
            </a:r>
            <a:r>
              <a:rPr lang="en-US" baseline="-25000" dirty="0"/>
              <a:t>4</a:t>
            </a:r>
            <a:r>
              <a:rPr lang="en-US" dirty="0"/>
              <a:t> absorption. Contours show cloud top pressure overlaid on a contemporaneous optical context image.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Ammonia column-averaged abundance derived from the ratio of ammonia to methane absorption images. Contours show cloud top pressure overlaid on a contemporaneous optical context image.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Left: Effective cloud-top pressure rendered as grey scale with ammonia abundance contours. Right: Scatter plot of effective cloud-top pressure versus ammonia mole fraction by latitude band.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3EAED-88AE-903D-34C7-AD122137EF41}"/>
              </a:ext>
            </a:extLst>
          </p:cNvPr>
          <p:cNvSpPr txBox="1"/>
          <p:nvPr/>
        </p:nvSpPr>
        <p:spPr>
          <a:xfrm>
            <a:off x="451706" y="136775"/>
            <a:ext cx="647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NH</a:t>
            </a:r>
            <a:r>
              <a:rPr lang="en-US" sz="2800" b="1" baseline="-25000" dirty="0"/>
              <a:t>3</a:t>
            </a:r>
            <a:r>
              <a:rPr lang="en-US" sz="2800" b="1" dirty="0"/>
              <a:t> enhancements and CH</a:t>
            </a:r>
            <a:r>
              <a:rPr lang="en-US" sz="2800" b="1" baseline="-25000" dirty="0"/>
              <a:t>4</a:t>
            </a:r>
            <a:r>
              <a:rPr lang="en-US" sz="2800" b="1" dirty="0"/>
              <a:t> Deep Clouds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33302-83DC-BF3E-4DCF-FAD934E864B4}"/>
              </a:ext>
            </a:extLst>
          </p:cNvPr>
          <p:cNvSpPr txBox="1"/>
          <p:nvPr/>
        </p:nvSpPr>
        <p:spPr>
          <a:xfrm>
            <a:off x="755039" y="3578674"/>
            <a:ext cx="6171541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Sixty-six NH</a:t>
            </a:r>
            <a:r>
              <a:rPr lang="en-US" sz="2000" baseline="-25000" dirty="0"/>
              <a:t>3</a:t>
            </a:r>
            <a:r>
              <a:rPr lang="en-US" sz="2000" dirty="0"/>
              <a:t> and CH</a:t>
            </a:r>
            <a:r>
              <a:rPr lang="en-US" sz="2000" baseline="-25000" dirty="0"/>
              <a:t>4</a:t>
            </a:r>
            <a:r>
              <a:rPr lang="en-US" sz="2000" dirty="0"/>
              <a:t> observations through 2023-11-28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2022: 18 with SCT, 2 with VLT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2023 45 with SCT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145 CH</a:t>
            </a:r>
            <a:r>
              <a:rPr lang="en-US" baseline="-25000" dirty="0"/>
              <a:t>4</a:t>
            </a:r>
            <a:r>
              <a:rPr lang="en-US" dirty="0"/>
              <a:t> cloud holes / deep clouds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146 NH</a:t>
            </a:r>
            <a:r>
              <a:rPr lang="en-US" baseline="-25000" dirty="0"/>
              <a:t>3</a:t>
            </a:r>
            <a:r>
              <a:rPr lang="en-US" dirty="0"/>
              <a:t> enhanced regions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Dark Projections &amp; Festoons from </a:t>
            </a:r>
            <a:r>
              <a:rPr lang="en-US" sz="2000" dirty="0" err="1"/>
              <a:t>WinJUPOS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Total 7082 positions between 2022-06-01 and 2023-11-22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29E90-1E85-51F9-5AB4-783F622454C5}"/>
              </a:ext>
            </a:extLst>
          </p:cNvPr>
          <p:cNvSpPr txBox="1"/>
          <p:nvPr/>
        </p:nvSpPr>
        <p:spPr>
          <a:xfrm>
            <a:off x="7253502" y="198330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EA635-F992-97AC-0EEA-291F8EED26D6}"/>
              </a:ext>
            </a:extLst>
          </p:cNvPr>
          <p:cNvSpPr txBox="1"/>
          <p:nvPr/>
        </p:nvSpPr>
        <p:spPr>
          <a:xfrm>
            <a:off x="7253502" y="2315345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5B529-3081-8A1D-2897-E15A9033F961}"/>
              </a:ext>
            </a:extLst>
          </p:cNvPr>
          <p:cNvSpPr txBox="1"/>
          <p:nvPr/>
        </p:nvSpPr>
        <p:spPr>
          <a:xfrm>
            <a:off x="7253502" y="4567874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EC86D-0ABC-0E82-F062-8100E29D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276DB-BE64-90B1-BC99-FF140B66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DDCD4B5-E811-FE14-DB5C-41835BB5CF2C}"/>
              </a:ext>
            </a:extLst>
          </p:cNvPr>
          <p:cNvGrpSpPr>
            <a:grpSpLocks noChangeAspect="1"/>
          </p:cNvGrpSpPr>
          <p:nvPr/>
        </p:nvGrpSpPr>
        <p:grpSpPr>
          <a:xfrm>
            <a:off x="5733228" y="22325"/>
            <a:ext cx="3169311" cy="2286000"/>
            <a:chOff x="7947024" y="318009"/>
            <a:chExt cx="3503849" cy="2527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694559-7E52-EB8E-998C-D2E621972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1" t="14657" r="46385" b="16366"/>
            <a:stretch/>
          </p:blipFill>
          <p:spPr bwMode="auto">
            <a:xfrm>
              <a:off x="7947024" y="318009"/>
              <a:ext cx="3503849" cy="252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603425-8304-9173-E194-466C4CCE9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2" r="58482" b="92890"/>
            <a:stretch/>
          </p:blipFill>
          <p:spPr bwMode="auto">
            <a:xfrm>
              <a:off x="8258711" y="318009"/>
              <a:ext cx="2455333" cy="2604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BBE1B-29EA-B7B2-78EF-79E5B0A7D0FF}"/>
              </a:ext>
            </a:extLst>
          </p:cNvPr>
          <p:cNvGrpSpPr>
            <a:grpSpLocks noChangeAspect="1"/>
          </p:cNvGrpSpPr>
          <p:nvPr/>
        </p:nvGrpSpPr>
        <p:grpSpPr>
          <a:xfrm>
            <a:off x="8902539" y="23934"/>
            <a:ext cx="3202137" cy="2286000"/>
            <a:chOff x="4227001" y="3428999"/>
            <a:chExt cx="3211033" cy="22923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D2583B-8D56-D3B2-681D-A9265A8F4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" t="14984" r="46243" b="15560"/>
            <a:stretch/>
          </p:blipFill>
          <p:spPr bwMode="auto">
            <a:xfrm>
              <a:off x="4227001" y="3429000"/>
              <a:ext cx="3211033" cy="2292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7C48E5-C0AE-6797-E21A-5B7A90A34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" r="57046" b="93698"/>
            <a:stretch/>
          </p:blipFill>
          <p:spPr bwMode="auto">
            <a:xfrm>
              <a:off x="4373051" y="3428999"/>
              <a:ext cx="2497913" cy="2079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66EA749-DF1F-4769-787A-536F33E4B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85" y="3728729"/>
            <a:ext cx="4361688" cy="1436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A9282C-4D22-0E4F-03AD-629C4184B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06" y="5065596"/>
            <a:ext cx="4508025" cy="165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B9526C-09DB-7CFF-F447-9C259D20BDA4}"/>
              </a:ext>
            </a:extLst>
          </p:cNvPr>
          <p:cNvSpPr txBox="1"/>
          <p:nvPr/>
        </p:nvSpPr>
        <p:spPr>
          <a:xfrm>
            <a:off x="330553" y="826673"/>
            <a:ext cx="5349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/>
            <a:r>
              <a:rPr lang="en-US" dirty="0"/>
              <a:t>Spatial resolution is 1-2 arcsec, which translates to about 3-6 deg of latitude.</a:t>
            </a:r>
          </a:p>
          <a:p>
            <a:pPr marL="339725" indent="-339725"/>
            <a:r>
              <a:rPr lang="en-US" dirty="0"/>
              <a:t>a-b) show two different regions on different dates</a:t>
            </a:r>
          </a:p>
          <a:p>
            <a:pPr marL="339725" indent="-339725"/>
            <a:r>
              <a:rPr lang="en-US" dirty="0"/>
              <a:t>c-d) and e-f) show the same two regions observed 30 mins apart on 2023-11-13. Note that e) was close relatively close to the limb.</a:t>
            </a:r>
          </a:p>
          <a:p>
            <a:pPr marL="339725" indent="-339725"/>
            <a:r>
              <a:rPr lang="en-US" dirty="0"/>
              <a:t>Note the variations measured in the MIR showing that ammonia enhancements and depletions are not always directly correlated with hotspots and plumes  (Fletcher et al., 2020, excerpts below).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59A66-10E4-E53F-F6AB-0CDD8184E0A5}"/>
              </a:ext>
            </a:extLst>
          </p:cNvPr>
          <p:cNvSpPr txBox="1"/>
          <p:nvPr/>
        </p:nvSpPr>
        <p:spPr>
          <a:xfrm>
            <a:off x="451706" y="136775"/>
            <a:ext cx="564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Additional Examples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6DDB3B-BA99-8811-E215-7FA252449939}"/>
              </a:ext>
            </a:extLst>
          </p:cNvPr>
          <p:cNvGrpSpPr>
            <a:grpSpLocks noChangeAspect="1"/>
          </p:cNvGrpSpPr>
          <p:nvPr/>
        </p:nvGrpSpPr>
        <p:grpSpPr>
          <a:xfrm>
            <a:off x="8935364" y="4570191"/>
            <a:ext cx="3167441" cy="2263874"/>
            <a:chOff x="4816323" y="2118684"/>
            <a:chExt cx="3520717" cy="2516372"/>
          </a:xfrm>
        </p:grpSpPr>
        <p:pic>
          <p:nvPicPr>
            <p:cNvPr id="10" name="Picture 9" descr="A screenshot of a graph&#10;&#10;Description automatically generated">
              <a:extLst>
                <a:ext uri="{FF2B5EF4-FFF2-40B4-BE49-F238E27FC236}">
                  <a16:creationId xmlns:a16="http://schemas.microsoft.com/office/drawing/2014/main" id="{DD544AC3-1273-C5A9-F787-A361FC442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t="14870" r="46455" b="16331"/>
            <a:stretch/>
          </p:blipFill>
          <p:spPr>
            <a:xfrm>
              <a:off x="4816323" y="2118684"/>
              <a:ext cx="3520717" cy="2516372"/>
            </a:xfrm>
            <a:prstGeom prst="rect">
              <a:avLst/>
            </a:prstGeom>
          </p:spPr>
        </p:pic>
        <p:pic>
          <p:nvPicPr>
            <p:cNvPr id="12" name="Picture 11" descr="A screenshot of a graph&#10;&#10;Description automatically generated">
              <a:extLst>
                <a:ext uri="{FF2B5EF4-FFF2-40B4-BE49-F238E27FC236}">
                  <a16:creationId xmlns:a16="http://schemas.microsoft.com/office/drawing/2014/main" id="{F2FA34F5-C4EA-1554-B4DB-8E0ACF3B3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4" r="57279" b="92809"/>
            <a:stretch/>
          </p:blipFill>
          <p:spPr>
            <a:xfrm>
              <a:off x="4939116" y="2118684"/>
              <a:ext cx="2751811" cy="26300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E596F4-E1E6-34B6-BACD-BA713E89788D}"/>
              </a:ext>
            </a:extLst>
          </p:cNvPr>
          <p:cNvGrpSpPr>
            <a:grpSpLocks noChangeAspect="1"/>
          </p:cNvGrpSpPr>
          <p:nvPr/>
        </p:nvGrpSpPr>
        <p:grpSpPr>
          <a:xfrm>
            <a:off x="5786829" y="2286000"/>
            <a:ext cx="3115710" cy="2286000"/>
            <a:chOff x="2881423" y="2162088"/>
            <a:chExt cx="3487480" cy="2558768"/>
          </a:xfrm>
        </p:grpSpPr>
        <p:pic>
          <p:nvPicPr>
            <p:cNvPr id="20" name="Picture 1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D7D731B-E26B-232C-C414-B5F16A695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6" t="15798" r="46269" b="14680"/>
            <a:stretch/>
          </p:blipFill>
          <p:spPr>
            <a:xfrm>
              <a:off x="2881423" y="2178049"/>
              <a:ext cx="3487480" cy="2542807"/>
            </a:xfrm>
            <a:prstGeom prst="rect">
              <a:avLst/>
            </a:prstGeom>
          </p:spPr>
        </p:pic>
        <p:pic>
          <p:nvPicPr>
            <p:cNvPr id="21" name="Picture 2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8B14797-594F-02C1-AD72-4AF3E2AA8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6" r="57042" b="92882"/>
            <a:stretch/>
          </p:blipFill>
          <p:spPr>
            <a:xfrm>
              <a:off x="3065573" y="2162088"/>
              <a:ext cx="2699405" cy="26035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732589-9D55-0767-12AF-CB78670777CC}"/>
              </a:ext>
            </a:extLst>
          </p:cNvPr>
          <p:cNvGrpSpPr>
            <a:grpSpLocks noChangeAspect="1"/>
          </p:cNvGrpSpPr>
          <p:nvPr/>
        </p:nvGrpSpPr>
        <p:grpSpPr>
          <a:xfrm>
            <a:off x="8956140" y="2262067"/>
            <a:ext cx="3152841" cy="2286000"/>
            <a:chOff x="2863028" y="2151417"/>
            <a:chExt cx="3530599" cy="2559897"/>
          </a:xfrm>
        </p:grpSpPr>
        <p:pic>
          <p:nvPicPr>
            <p:cNvPr id="24" name="Picture 23" descr="A screenshot of a graph&#10;&#10;Description automatically generated">
              <a:extLst>
                <a:ext uri="{FF2B5EF4-FFF2-40B4-BE49-F238E27FC236}">
                  <a16:creationId xmlns:a16="http://schemas.microsoft.com/office/drawing/2014/main" id="{BC1BD215-F1C4-6F2C-F04A-5073A5C504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6" t="14511" r="46180" b="15501"/>
            <a:stretch/>
          </p:blipFill>
          <p:spPr>
            <a:xfrm>
              <a:off x="2863028" y="2151417"/>
              <a:ext cx="3530599" cy="2559897"/>
            </a:xfrm>
            <a:prstGeom prst="rect">
              <a:avLst/>
            </a:prstGeom>
          </p:spPr>
        </p:pic>
        <p:pic>
          <p:nvPicPr>
            <p:cNvPr id="25" name="Picture 2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8C79B9E4-D745-C1D3-926A-202699341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6" r="57042" b="93641"/>
            <a:stretch/>
          </p:blipFill>
          <p:spPr>
            <a:xfrm>
              <a:off x="3015546" y="2157198"/>
              <a:ext cx="2736028" cy="23259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2CE157-3165-2044-523A-B9DE2B910BB4}"/>
              </a:ext>
            </a:extLst>
          </p:cNvPr>
          <p:cNvGrpSpPr>
            <a:grpSpLocks noChangeAspect="1"/>
          </p:cNvGrpSpPr>
          <p:nvPr/>
        </p:nvGrpSpPr>
        <p:grpSpPr>
          <a:xfrm>
            <a:off x="5748719" y="4594124"/>
            <a:ext cx="3167442" cy="2189373"/>
            <a:chOff x="2827867" y="2175933"/>
            <a:chExt cx="3564466" cy="2463800"/>
          </a:xfrm>
        </p:grpSpPr>
        <p:pic>
          <p:nvPicPr>
            <p:cNvPr id="28" name="Picture 27" descr="A screenshot of a graph&#10;&#10;Description automatically generated">
              <a:extLst>
                <a:ext uri="{FF2B5EF4-FFF2-40B4-BE49-F238E27FC236}">
                  <a16:creationId xmlns:a16="http://schemas.microsoft.com/office/drawing/2014/main" id="{E22EE049-067A-589A-C6EC-E66AF3C86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4" t="15741" r="45949" b="16898"/>
            <a:stretch/>
          </p:blipFill>
          <p:spPr>
            <a:xfrm>
              <a:off x="2827867" y="2175933"/>
              <a:ext cx="3564466" cy="2463800"/>
            </a:xfrm>
            <a:prstGeom prst="rect">
              <a:avLst/>
            </a:prstGeom>
          </p:spPr>
        </p:pic>
        <p:pic>
          <p:nvPicPr>
            <p:cNvPr id="29" name="Picture 28" descr="A screenshot of a graph&#10;&#10;Description automatically generated">
              <a:extLst>
                <a:ext uri="{FF2B5EF4-FFF2-40B4-BE49-F238E27FC236}">
                  <a16:creationId xmlns:a16="http://schemas.microsoft.com/office/drawing/2014/main" id="{95F37B28-C8E6-FDD5-4DD4-333AB5554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4" r="57101" b="94051"/>
            <a:stretch/>
          </p:blipFill>
          <p:spPr>
            <a:xfrm>
              <a:off x="2992365" y="2175933"/>
              <a:ext cx="2748656" cy="217599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F00E97D-6A51-4E3D-6E59-B9E8992AEAD8}"/>
              </a:ext>
            </a:extLst>
          </p:cNvPr>
          <p:cNvSpPr txBox="1"/>
          <p:nvPr/>
        </p:nvSpPr>
        <p:spPr>
          <a:xfrm>
            <a:off x="5665021" y="-73499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CFCC7A-77AA-3028-F3BA-5DFD0AA2994A}"/>
              </a:ext>
            </a:extLst>
          </p:cNvPr>
          <p:cNvSpPr txBox="1"/>
          <p:nvPr/>
        </p:nvSpPr>
        <p:spPr>
          <a:xfrm>
            <a:off x="8812906" y="-73499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D9173-3592-921F-7BAA-B45902381BAD}"/>
              </a:ext>
            </a:extLst>
          </p:cNvPr>
          <p:cNvSpPr txBox="1"/>
          <p:nvPr/>
        </p:nvSpPr>
        <p:spPr>
          <a:xfrm>
            <a:off x="5665021" y="2131849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B103E4-A64B-81EB-F337-D203DB86B75A}"/>
              </a:ext>
            </a:extLst>
          </p:cNvPr>
          <p:cNvSpPr txBox="1"/>
          <p:nvPr/>
        </p:nvSpPr>
        <p:spPr>
          <a:xfrm>
            <a:off x="8812906" y="2131849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D15405-476A-0CBA-A01D-D34B912D6618}"/>
              </a:ext>
            </a:extLst>
          </p:cNvPr>
          <p:cNvSpPr txBox="1"/>
          <p:nvPr/>
        </p:nvSpPr>
        <p:spPr>
          <a:xfrm>
            <a:off x="5665021" y="4446740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4A307D-C66D-4C70-ACCE-4C50AA25A2BB}"/>
              </a:ext>
            </a:extLst>
          </p:cNvPr>
          <p:cNvSpPr txBox="1"/>
          <p:nvPr/>
        </p:nvSpPr>
        <p:spPr>
          <a:xfrm>
            <a:off x="8812906" y="4446740"/>
            <a:ext cx="383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f)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F098FF1-3267-891A-4DC4-7A4C7BD7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4BF0EFE-5218-D8E7-46B5-38D458EA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hart&#10;&#10;Description automatically generated">
            <a:extLst>
              <a:ext uri="{FF2B5EF4-FFF2-40B4-BE49-F238E27FC236}">
                <a16:creationId xmlns:a16="http://schemas.microsoft.com/office/drawing/2014/main" id="{3B89B397-D9D0-1427-8093-15B4642745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820" y="1102155"/>
            <a:ext cx="12239819" cy="56190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F37949-C87A-FD92-18DF-4E3179CEEA31}"/>
              </a:ext>
            </a:extLst>
          </p:cNvPr>
          <p:cNvSpPr txBox="1"/>
          <p:nvPr/>
        </p:nvSpPr>
        <p:spPr>
          <a:xfrm>
            <a:off x="451706" y="136775"/>
            <a:ext cx="1128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NH</a:t>
            </a:r>
            <a:r>
              <a:rPr lang="en-US" sz="2800" b="1" baseline="-25000" dirty="0"/>
              <a:t>3</a:t>
            </a:r>
            <a:r>
              <a:rPr lang="en-US" sz="2800" b="1" dirty="0"/>
              <a:t> and CH</a:t>
            </a:r>
            <a:r>
              <a:rPr lang="en-US" sz="2800" b="1" baseline="-25000" dirty="0"/>
              <a:t>4</a:t>
            </a:r>
            <a:r>
              <a:rPr lang="en-US" sz="2800" b="1" dirty="0"/>
              <a:t> Features in Context with </a:t>
            </a:r>
            <a:r>
              <a:rPr lang="en-US" sz="2800" b="1" dirty="0" err="1"/>
              <a:t>WinJUPOS</a:t>
            </a:r>
            <a:r>
              <a:rPr lang="en-US" sz="2800" b="1" dirty="0"/>
              <a:t> Dark Formations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653CB-C312-5050-574E-DFE97C9D60AE}"/>
              </a:ext>
            </a:extLst>
          </p:cNvPr>
          <p:cNvSpPr txBox="1"/>
          <p:nvPr/>
        </p:nvSpPr>
        <p:spPr>
          <a:xfrm>
            <a:off x="5899728" y="782534"/>
            <a:ext cx="503763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Centroids of NH</a:t>
            </a:r>
            <a:r>
              <a:rPr lang="en-US" baseline="-25000" dirty="0"/>
              <a:t>3</a:t>
            </a:r>
            <a:r>
              <a:rPr lang="en-US" dirty="0"/>
              <a:t> enhancements and CH</a:t>
            </a:r>
            <a:r>
              <a:rPr lang="en-US" baseline="-25000" dirty="0"/>
              <a:t>4</a:t>
            </a:r>
            <a:r>
              <a:rPr lang="en-US" dirty="0"/>
              <a:t> (619nm) deep clouds were measured by visual inspection and entered into </a:t>
            </a:r>
            <a:r>
              <a:rPr lang="en-US" dirty="0" err="1"/>
              <a:t>WINJupos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Latest release (2023-11-22) of </a:t>
            </a:r>
            <a:r>
              <a:rPr lang="en-US" dirty="0" err="1"/>
              <a:t>WINJupos</a:t>
            </a:r>
            <a:r>
              <a:rPr lang="en-US" dirty="0"/>
              <a:t> measurements of Dark Projections and Festoons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66438-4EEF-D69B-87AA-E2044676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77A9B-FB6C-8AF8-4181-0D5619A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ormation of a human body&#10;&#10;Description automatically generated with medium confidence">
            <a:extLst>
              <a:ext uri="{FF2B5EF4-FFF2-40B4-BE49-F238E27FC236}">
                <a16:creationId xmlns:a16="http://schemas.microsoft.com/office/drawing/2014/main" id="{0EB05E4D-36D9-D13C-344A-4A6C3749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54" y="3472307"/>
            <a:ext cx="6425414" cy="3210266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9F8CB7E0-4A29-7269-137B-E65C20918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36" y="1238696"/>
            <a:ext cx="5486411" cy="5486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C9AEB-C5EA-FCDD-CCFD-3A769FACDEFB}"/>
              </a:ext>
            </a:extLst>
          </p:cNvPr>
          <p:cNvSpPr txBox="1"/>
          <p:nvPr/>
        </p:nvSpPr>
        <p:spPr>
          <a:xfrm>
            <a:off x="609589" y="809395"/>
            <a:ext cx="5486411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a) NH</a:t>
            </a:r>
            <a:r>
              <a:rPr lang="en-US" baseline="-25000" dirty="0"/>
              <a:t>3</a:t>
            </a:r>
            <a:r>
              <a:rPr lang="en-US" dirty="0"/>
              <a:t> enhancements, CH</a:t>
            </a:r>
            <a:r>
              <a:rPr lang="en-US" baseline="-25000" dirty="0"/>
              <a:t>4</a:t>
            </a:r>
            <a:r>
              <a:rPr lang="en-US" dirty="0"/>
              <a:t> deep clouds, and projections/festoons from same UT day are plotted.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b) Same as a), but plotted with longitude </a:t>
            </a:r>
            <a:r>
              <a:rPr lang="en-US" i="1" dirty="0"/>
              <a:t>relative </a:t>
            </a:r>
            <a:r>
              <a:rPr lang="en-US" dirty="0"/>
              <a:t>to closest CH</a:t>
            </a:r>
            <a:r>
              <a:rPr lang="en-US" baseline="-25000" dirty="0"/>
              <a:t>4</a:t>
            </a:r>
            <a:r>
              <a:rPr lang="en-US" dirty="0"/>
              <a:t> deep cloud and density map of NH</a:t>
            </a:r>
            <a:r>
              <a:rPr lang="en-US" baseline="-25000" dirty="0"/>
              <a:t>3</a:t>
            </a:r>
            <a:r>
              <a:rPr lang="en-US" dirty="0"/>
              <a:t> relative locations overlaid.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c) Typical flow patterns near around a hot spot (Choi et al., 2013, Fig. 8).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Suggests NH</a:t>
            </a:r>
            <a:r>
              <a:rPr lang="en-US" baseline="-25000" dirty="0"/>
              <a:t>3</a:t>
            </a:r>
            <a:r>
              <a:rPr lang="en-US" dirty="0"/>
              <a:t> enhancement generally occurs near the anticyclonic gyre and/or westward zonal flow.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CA515-B33D-1E31-69A9-CBF89933E99B}"/>
              </a:ext>
            </a:extLst>
          </p:cNvPr>
          <p:cNvSpPr txBox="1"/>
          <p:nvPr/>
        </p:nvSpPr>
        <p:spPr>
          <a:xfrm>
            <a:off x="451706" y="136775"/>
            <a:ext cx="1128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Relative Locations of Deep Clouds, Dark Features, and NH</a:t>
            </a:r>
            <a:r>
              <a:rPr lang="en-US" sz="2800" b="1" baseline="-25000" dirty="0"/>
              <a:t>3</a:t>
            </a:r>
            <a:r>
              <a:rPr lang="en-US" sz="2800" b="1" dirty="0"/>
              <a:t> Enhancements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A03A1-A2C1-1115-1DFA-4E7947207074}"/>
              </a:ext>
            </a:extLst>
          </p:cNvPr>
          <p:cNvSpPr txBox="1"/>
          <p:nvPr/>
        </p:nvSpPr>
        <p:spPr>
          <a:xfrm>
            <a:off x="6453402" y="91561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8D203-0F47-5444-8EF0-22F8D2CDA026}"/>
              </a:ext>
            </a:extLst>
          </p:cNvPr>
          <p:cNvSpPr txBox="1"/>
          <p:nvPr/>
        </p:nvSpPr>
        <p:spPr>
          <a:xfrm>
            <a:off x="6453402" y="3751068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88774-5904-DEE2-6518-9DFDE1E1C133}"/>
              </a:ext>
            </a:extLst>
          </p:cNvPr>
          <p:cNvSpPr txBox="1"/>
          <p:nvPr/>
        </p:nvSpPr>
        <p:spPr>
          <a:xfrm>
            <a:off x="330553" y="3751068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c)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5591C80-A978-7921-17C2-D227D456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4D4EEE-A722-8000-06E7-51C20239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519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Theme</vt:lpstr>
      <vt:lpstr>NEZ ‘Population’ study of NH3, CH4 (619 nm), &amp; WINJupos dark projections &amp; festoons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Hill</dc:creator>
  <cp:lastModifiedBy>Steven Hill</cp:lastModifiedBy>
  <cp:revision>33</cp:revision>
  <dcterms:created xsi:type="dcterms:W3CDTF">2024-01-04T14:04:36Z</dcterms:created>
  <dcterms:modified xsi:type="dcterms:W3CDTF">2024-01-21T22:20:10Z</dcterms:modified>
</cp:coreProperties>
</file>