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4" r:id="rId5"/>
    <p:sldId id="267" r:id="rId6"/>
    <p:sldId id="269" r:id="rId7"/>
    <p:sldId id="275" r:id="rId8"/>
    <p:sldId id="280" r:id="rId9"/>
    <p:sldId id="273" r:id="rId10"/>
    <p:sldId id="274" r:id="rId11"/>
    <p:sldId id="271" r:id="rId12"/>
    <p:sldId id="277" r:id="rId13"/>
    <p:sldId id="276" r:id="rId14"/>
    <p:sldId id="279" r:id="rId15"/>
    <p:sldId id="272" r:id="rId16"/>
    <p:sldId id="262" r:id="rId17"/>
    <p:sldId id="281" r:id="rId18"/>
    <p:sldId id="282" r:id="rId19"/>
    <p:sldId id="278" r:id="rId20"/>
  </p:sldIdLst>
  <p:sldSz cx="12192000" cy="6858000"/>
  <p:notesSz cx="6858000" cy="9144000"/>
  <p:embeddedFontLst>
    <p:embeddedFont>
      <p:font typeface="a고딕14" panose="02020600000000000000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a하이라이트" panose="02020600000000000000" pitchFamily="18" charset="-127"/>
      <p:regular r:id="rId25"/>
    </p:embeddedFont>
    <p:embeddedFont>
      <p:font typeface="a고딕15" panose="02020600000000000000" pitchFamily="18" charset="-127"/>
      <p:regular r:id="rId26"/>
    </p:embeddedFont>
    <p:embeddedFont>
      <p:font typeface="a시나브로B" panose="02020600000000000000" pitchFamily="18" charset="-127"/>
      <p:regular r:id="rId27"/>
    </p:embeddedFont>
    <p:embeddedFont>
      <p:font typeface="a고딕19" panose="02020600000000000000" pitchFamily="18" charset="-127"/>
      <p:regular r:id="rId28"/>
    </p:embeddedFont>
    <p:embeddedFont>
      <p:font typeface="a시나브로L" panose="02020600000000000000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C57"/>
    <a:srgbClr val="BCAA8A"/>
    <a:srgbClr val="CEC1AA"/>
    <a:srgbClr val="E2DACC"/>
    <a:srgbClr val="F4F1EC"/>
    <a:srgbClr val="D6CBBD"/>
    <a:srgbClr val="FFFFFF"/>
    <a:srgbClr val="3C3228"/>
    <a:srgbClr val="5E5040"/>
    <a:srgbClr val="766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1035" autoAdjust="0"/>
  </p:normalViewPr>
  <p:slideViewPr>
    <p:cSldViewPr snapToGrid="0">
      <p:cViewPr>
        <p:scale>
          <a:sx n="66" d="100"/>
          <a:sy n="66" d="100"/>
        </p:scale>
        <p:origin x="763" y="350"/>
      </p:cViewPr>
      <p:guideLst>
        <p:guide orient="horz" pos="3612"/>
        <p:guide pos="166"/>
        <p:guide orient="horz" pos="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365E0-C42D-4D52-8DFD-767B0B17B98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027AF-C636-4350-91F5-CD0897DF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0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7AF-C636-4350-91F5-CD0897DFF4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8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5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1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6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4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6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9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0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1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4865-56F7-4C2F-81C5-D5E2D8E81E3A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069A-C503-468B-8E46-B361600B4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7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6858000"/>
            <a:chOff x="-77900" y="2404068"/>
            <a:chExt cx="5159624" cy="3429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900" y="2404068"/>
              <a:ext cx="5159624" cy="342900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-77900" y="2404068"/>
              <a:ext cx="5159624" cy="3429000"/>
            </a:xfrm>
            <a:prstGeom prst="rect">
              <a:avLst/>
            </a:prstGeom>
            <a:solidFill>
              <a:srgbClr val="D6CBB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291974" y="311562"/>
            <a:ext cx="4584909" cy="663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책 읽는 사람들의 소셜 살롱 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22219" y="6174972"/>
            <a:ext cx="4243469" cy="500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solidFill>
                  <a:srgbClr val="404040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박선환</a:t>
            </a:r>
            <a:r>
              <a:rPr lang="ko-KR" altLang="en-US" sz="2000" dirty="0" smtClean="0">
                <a:solidFill>
                  <a:srgbClr val="404040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rgbClr val="404040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신채린</a:t>
            </a:r>
            <a:r>
              <a:rPr lang="ko-KR" altLang="en-US" sz="2000" dirty="0" smtClean="0">
                <a:solidFill>
                  <a:srgbClr val="404040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 </a:t>
            </a:r>
            <a:r>
              <a:rPr lang="ko-KR" altLang="en-US" sz="2000" dirty="0" err="1">
                <a:solidFill>
                  <a:srgbClr val="404040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임효진</a:t>
            </a:r>
            <a:r>
              <a:rPr lang="ko-KR" altLang="en-US" sz="2000" dirty="0">
                <a:solidFill>
                  <a:srgbClr val="404040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 </a:t>
            </a:r>
            <a:r>
              <a:rPr lang="ko-KR" altLang="en-US" sz="2000" dirty="0" err="1">
                <a:solidFill>
                  <a:srgbClr val="404040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정다훈</a:t>
            </a:r>
            <a:r>
              <a:rPr lang="ko-KR" altLang="en-US" sz="2000" dirty="0">
                <a:solidFill>
                  <a:srgbClr val="404040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rgbClr val="404040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황수민</a:t>
            </a:r>
            <a:endParaRPr lang="en-US" altLang="ko-KR" sz="2000" dirty="0">
              <a:solidFill>
                <a:srgbClr val="404040"/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3954" y="5382684"/>
            <a:ext cx="2032929" cy="663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907A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시나브로L" panose="02020600000000000000" pitchFamily="18" charset="-127"/>
                <a:ea typeface="a시나브로L" panose="02020600000000000000" pitchFamily="18" charset="-127"/>
              </a:rPr>
              <a:t>#</a:t>
            </a:r>
            <a:r>
              <a:rPr lang="ko-KR" altLang="en-US" sz="2800" dirty="0" err="1" smtClean="0">
                <a:solidFill>
                  <a:srgbClr val="907A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시나브로L" panose="02020600000000000000" pitchFamily="18" charset="-127"/>
                <a:ea typeface="a시나브로L" panose="02020600000000000000" pitchFamily="18" charset="-127"/>
              </a:rPr>
              <a:t>만든이</a:t>
            </a:r>
            <a:r>
              <a:rPr lang="en-US" altLang="ko-KR" sz="2800" dirty="0" smtClean="0">
                <a:solidFill>
                  <a:srgbClr val="907A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시나브로L" panose="02020600000000000000" pitchFamily="18" charset="-127"/>
                <a:ea typeface="a시나브로L" panose="02020600000000000000" pitchFamily="18" charset="-127"/>
              </a:rPr>
              <a:t>101</a:t>
            </a:r>
            <a:endParaRPr lang="en-US" altLang="ko-KR" sz="2800" dirty="0">
              <a:solidFill>
                <a:srgbClr val="907A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668000" y="974821"/>
            <a:ext cx="944880" cy="1107980"/>
            <a:chOff x="4431477" y="2033485"/>
            <a:chExt cx="1867777" cy="206864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477" y="2234353"/>
              <a:ext cx="1867777" cy="186777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376" y="2033485"/>
              <a:ext cx="942067" cy="942067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7854033" y="974820"/>
            <a:ext cx="2807179" cy="989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dirty="0">
                <a:solidFill>
                  <a:srgbClr val="907A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시나브로B" panose="02020600000000000000" pitchFamily="18" charset="-127"/>
                <a:ea typeface="a시나브로B" panose="02020600000000000000" pitchFamily="18" charset="-127"/>
              </a:rPr>
              <a:t>Co- Book</a:t>
            </a:r>
          </a:p>
        </p:txBody>
      </p:sp>
    </p:spTree>
    <p:extLst>
      <p:ext uri="{BB962C8B-B14F-4D97-AF65-F5344CB8AC3E}">
        <p14:creationId xmlns:p14="http://schemas.microsoft.com/office/powerpoint/2010/main" val="27430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3525" y="313393"/>
            <a:ext cx="4002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2. Main Function </a:t>
            </a:r>
            <a:r>
              <a:rPr lang="en-US" altLang="ko-KR" sz="20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–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리딩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68475" y="5734050"/>
            <a:ext cx="811784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36875" y="590498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참여하고 있는 클럽에서 정기적인 책모임을 수행할 수 있습니다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1304925"/>
            <a:ext cx="7996555" cy="3652674"/>
          </a:xfrm>
          <a:prstGeom prst="rect">
            <a:avLst/>
          </a:prstGeom>
          <a:ln w="38100">
            <a:solidFill>
              <a:srgbClr val="7F6C57"/>
            </a:solidFill>
          </a:ln>
        </p:spPr>
      </p:pic>
    </p:spTree>
    <p:extLst>
      <p:ext uri="{BB962C8B-B14F-4D97-AF65-F5344CB8AC3E}">
        <p14:creationId xmlns:p14="http://schemas.microsoft.com/office/powerpoint/2010/main" val="10069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3525" y="310985"/>
            <a:ext cx="5028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2. Main Function </a:t>
            </a:r>
            <a:r>
              <a:rPr lang="en-US" altLang="ko-KR" sz="20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–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프로필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(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피드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)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34" y="1192856"/>
            <a:ext cx="8104516" cy="4015751"/>
          </a:xfrm>
          <a:prstGeom prst="rect">
            <a:avLst/>
          </a:prstGeom>
          <a:ln w="38100">
            <a:solidFill>
              <a:srgbClr val="7F6C57"/>
            </a:solidFill>
          </a:ln>
        </p:spPr>
      </p:pic>
      <p:sp>
        <p:nvSpPr>
          <p:cNvPr id="4" name="모서리가 둥근 직사각형 3"/>
          <p:cNvSpPr/>
          <p:nvPr/>
        </p:nvSpPr>
        <p:spPr>
          <a:xfrm>
            <a:off x="2009634" y="5734050"/>
            <a:ext cx="811784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0314" y="5928133"/>
            <a:ext cx="43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작성한 포스트가 프로필의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피드에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나타납니다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8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3525" y="313393"/>
            <a:ext cx="503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2. Main Function </a:t>
            </a:r>
            <a:r>
              <a:rPr lang="en-US" altLang="ko-KR" sz="20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–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프로필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(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클럽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)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92" y="1109663"/>
            <a:ext cx="7907415" cy="4376738"/>
          </a:xfrm>
          <a:prstGeom prst="rect">
            <a:avLst/>
          </a:prstGeom>
          <a:ln w="38100">
            <a:solidFill>
              <a:srgbClr val="7F6C57"/>
            </a:solidFill>
          </a:ln>
        </p:spPr>
      </p:pic>
      <p:sp>
        <p:nvSpPr>
          <p:cNvPr id="4" name="모서리가 둥근 직사각형 3"/>
          <p:cNvSpPr/>
          <p:nvPr/>
        </p:nvSpPr>
        <p:spPr>
          <a:xfrm>
            <a:off x="2009634" y="5734050"/>
            <a:ext cx="811784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590498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참여중인 클럽 리스트를 프로필 페이지에서 확인할 수 있습니다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9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3525" y="313393"/>
            <a:ext cx="528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2. Main Function </a:t>
            </a:r>
            <a:r>
              <a:rPr lang="en-US" altLang="ko-KR" sz="20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–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프로필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(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북마크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)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75" y="1234377"/>
            <a:ext cx="8161249" cy="4041007"/>
          </a:xfrm>
          <a:prstGeom prst="rect">
            <a:avLst/>
          </a:prstGeom>
          <a:ln w="38100">
            <a:solidFill>
              <a:srgbClr val="7F6C57"/>
            </a:solidFill>
          </a:ln>
        </p:spPr>
      </p:pic>
      <p:sp>
        <p:nvSpPr>
          <p:cNvPr id="4" name="모서리가 둥근 직사각형 3"/>
          <p:cNvSpPr/>
          <p:nvPr/>
        </p:nvSpPr>
        <p:spPr>
          <a:xfrm>
            <a:off x="2009634" y="5734050"/>
            <a:ext cx="811784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96321" y="5904984"/>
            <a:ext cx="579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북마크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해 놓은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피드를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프로필 페이지에서 확인할 수 있습니다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0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3525" y="313393"/>
            <a:ext cx="5337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2. Main Function </a:t>
            </a:r>
            <a:r>
              <a:rPr lang="en-US" altLang="ko-KR" sz="20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팔로우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/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팔로잉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356625" y="5734050"/>
            <a:ext cx="9269188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83302" y="5906876"/>
            <a:ext cx="92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다른 사용자의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팔로우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/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팔로우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리스트를 확인할 수 있으며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해당 사용자를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팔로우를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할 수 있습니다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254" r="2034" b="1970"/>
          <a:stretch/>
        </p:blipFill>
        <p:spPr>
          <a:xfrm>
            <a:off x="1356624" y="1234691"/>
            <a:ext cx="4349621" cy="4155311"/>
          </a:xfrm>
          <a:prstGeom prst="rect">
            <a:avLst/>
          </a:prstGeom>
          <a:ln w="38100">
            <a:solidFill>
              <a:srgbClr val="7F6C57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39" y="1234690"/>
            <a:ext cx="4346674" cy="4155311"/>
          </a:xfrm>
          <a:prstGeom prst="rect">
            <a:avLst/>
          </a:prstGeom>
          <a:ln w="38100">
            <a:solidFill>
              <a:srgbClr val="7F6C57"/>
            </a:solidFill>
          </a:ln>
        </p:spPr>
      </p:pic>
    </p:spTree>
    <p:extLst>
      <p:ext uri="{BB962C8B-B14F-4D97-AF65-F5344CB8AC3E}">
        <p14:creationId xmlns:p14="http://schemas.microsoft.com/office/powerpoint/2010/main" val="9346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63525" y="313393"/>
            <a:ext cx="267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3. Technology</a:t>
            </a:r>
            <a:endParaRPr lang="en-US" altLang="ko-KR" sz="2800" dirty="0">
              <a:solidFill>
                <a:srgbClr val="7F6C57"/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625339" y="2429340"/>
            <a:ext cx="3528655" cy="1482921"/>
            <a:chOff x="594859" y="2429340"/>
            <a:chExt cx="3528655" cy="1482921"/>
          </a:xfrm>
        </p:grpSpPr>
        <p:sp>
          <p:nvSpPr>
            <p:cNvPr id="22" name="육각형 21"/>
            <p:cNvSpPr/>
            <p:nvPr/>
          </p:nvSpPr>
          <p:spPr>
            <a:xfrm>
              <a:off x="2454549" y="2429340"/>
              <a:ext cx="1668965" cy="1482921"/>
            </a:xfrm>
            <a:prstGeom prst="hexagon">
              <a:avLst/>
            </a:prstGeom>
            <a:solidFill>
              <a:srgbClr val="CC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25547" r="21096" b="20592"/>
            <a:stretch/>
          </p:blipFill>
          <p:spPr>
            <a:xfrm>
              <a:off x="2759990" y="2682242"/>
              <a:ext cx="1041722" cy="1018572"/>
            </a:xfrm>
            <a:prstGeom prst="rect">
              <a:avLst/>
            </a:prstGeom>
          </p:spPr>
        </p:pic>
        <p:sp>
          <p:nvSpPr>
            <p:cNvPr id="30" name="타원 29"/>
            <p:cNvSpPr/>
            <p:nvPr/>
          </p:nvSpPr>
          <p:spPr>
            <a:xfrm>
              <a:off x="2590737" y="3148135"/>
              <a:ext cx="72000" cy="72000"/>
            </a:xfrm>
            <a:prstGeom prst="ellipse">
              <a:avLst/>
            </a:prstGeom>
            <a:solidFill>
              <a:srgbClr val="3C3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 flipH="1" flipV="1">
              <a:off x="2046583" y="3177943"/>
              <a:ext cx="544154" cy="2924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594859" y="3005597"/>
              <a:ext cx="1419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Spring Boot</a:t>
              </a:r>
              <a:endParaRPr lang="ko-KR" altLang="en-US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148520" y="3190263"/>
            <a:ext cx="3351273" cy="1887395"/>
            <a:chOff x="2148520" y="3190263"/>
            <a:chExt cx="3351273" cy="1887395"/>
          </a:xfrm>
        </p:grpSpPr>
        <p:sp>
          <p:nvSpPr>
            <p:cNvPr id="24" name="육각형 23"/>
            <p:cNvSpPr/>
            <p:nvPr/>
          </p:nvSpPr>
          <p:spPr>
            <a:xfrm>
              <a:off x="3830828" y="3190263"/>
              <a:ext cx="1668965" cy="1482921"/>
            </a:xfrm>
            <a:prstGeom prst="hexagon">
              <a:avLst/>
            </a:prstGeom>
            <a:solidFill>
              <a:srgbClr val="B7A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 flipH="1">
              <a:off x="3109178" y="4909502"/>
              <a:ext cx="862046" cy="0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3963604" y="4585987"/>
              <a:ext cx="278822" cy="323515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2148520" y="4708326"/>
              <a:ext cx="937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Vuetify</a:t>
              </a:r>
              <a:endParaRPr lang="ko-KR" altLang="en-US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213797" y="4554009"/>
              <a:ext cx="72000" cy="72000"/>
            </a:xfrm>
            <a:prstGeom prst="ellipse">
              <a:avLst/>
            </a:prstGeom>
            <a:solidFill>
              <a:srgbClr val="3C3228"/>
            </a:solidFill>
            <a:ln>
              <a:solidFill>
                <a:srgbClr val="3C32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Vuetify Vector Logo - Download Free SVG Icon | Worldvector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33" b="99167" l="1429" r="97143">
                          <a14:foregroundMark x1="4762" y1="16667" x2="12381" y2="23750"/>
                          <a14:foregroundMark x1="1429" y1="15000" x2="1905" y2="16667"/>
                          <a14:foregroundMark x1="1429" y1="15417" x2="5714" y2="20417"/>
                          <a14:foregroundMark x1="48571" y1="85833" x2="49524" y2="94167"/>
                          <a14:foregroundMark x1="50952" y1="91667" x2="50476" y2="99583"/>
                          <a14:foregroundMark x1="88571" y1="24583" x2="98095" y2="17083"/>
                          <a14:foregroundMark x1="90000" y1="27083" x2="94762" y2="18333"/>
                          <a14:foregroundMark x1="48571" y1="29167" x2="38095" y2="5833"/>
                          <a14:foregroundMark x1="30476" y1="1250" x2="67143" y2="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969" y="3496440"/>
              <a:ext cx="953353" cy="93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그룹 90"/>
          <p:cNvGrpSpPr/>
          <p:nvPr/>
        </p:nvGrpSpPr>
        <p:grpSpPr>
          <a:xfrm>
            <a:off x="3874176" y="3944683"/>
            <a:ext cx="2970661" cy="1821173"/>
            <a:chOff x="3884224" y="3964779"/>
            <a:chExt cx="2970661" cy="1821173"/>
          </a:xfrm>
        </p:grpSpPr>
        <p:sp>
          <p:nvSpPr>
            <p:cNvPr id="44" name="직사각형 43"/>
            <p:cNvSpPr/>
            <p:nvPr/>
          </p:nvSpPr>
          <p:spPr>
            <a:xfrm>
              <a:off x="3884224" y="5416620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E2C</a:t>
              </a:r>
              <a:endParaRPr lang="ko-KR" altLang="en-US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46" name="육각형 45"/>
            <p:cNvSpPr/>
            <p:nvPr/>
          </p:nvSpPr>
          <p:spPr>
            <a:xfrm>
              <a:off x="5185920" y="3964779"/>
              <a:ext cx="1668965" cy="1482921"/>
            </a:xfrm>
            <a:prstGeom prst="hexagon">
              <a:avLst/>
            </a:prstGeom>
            <a:solidFill>
              <a:srgbClr val="A893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3" t="10226" r="31684" b="36940"/>
            <a:stretch/>
          </p:blipFill>
          <p:spPr>
            <a:xfrm>
              <a:off x="5355598" y="4158637"/>
              <a:ext cx="1261640" cy="1157470"/>
            </a:xfrm>
            <a:prstGeom prst="rect">
              <a:avLst/>
            </a:prstGeom>
          </p:spPr>
        </p:pic>
        <p:sp>
          <p:nvSpPr>
            <p:cNvPr id="49" name="타원 48"/>
            <p:cNvSpPr/>
            <p:nvPr/>
          </p:nvSpPr>
          <p:spPr>
            <a:xfrm>
              <a:off x="5604861" y="5292728"/>
              <a:ext cx="72000" cy="72000"/>
            </a:xfrm>
            <a:prstGeom prst="ellipse">
              <a:avLst/>
            </a:prstGeom>
            <a:solidFill>
              <a:srgbClr val="3C3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>
              <a:off x="4510238" y="5639052"/>
              <a:ext cx="862046" cy="0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5364664" y="5315537"/>
              <a:ext cx="278822" cy="323515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3823888" y="1300524"/>
            <a:ext cx="2837780" cy="1994805"/>
            <a:chOff x="3821236" y="1290621"/>
            <a:chExt cx="2837780" cy="1994805"/>
          </a:xfrm>
        </p:grpSpPr>
        <p:sp>
          <p:nvSpPr>
            <p:cNvPr id="23" name="육각형 22"/>
            <p:cNvSpPr/>
            <p:nvPr/>
          </p:nvSpPr>
          <p:spPr>
            <a:xfrm>
              <a:off x="3821236" y="1647213"/>
              <a:ext cx="1668965" cy="1482921"/>
            </a:xfrm>
            <a:prstGeom prst="hexagon">
              <a:avLst/>
            </a:prstGeom>
            <a:solidFill>
              <a:srgbClr val="C1B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9298" y="1832071"/>
              <a:ext cx="1410078" cy="1453355"/>
            </a:xfrm>
            <a:prstGeom prst="rect">
              <a:avLst/>
            </a:prstGeom>
          </p:spPr>
        </p:pic>
        <p:cxnSp>
          <p:nvCxnSpPr>
            <p:cNvPr id="41" name="직선 연결선 40"/>
            <p:cNvCxnSpPr/>
            <p:nvPr/>
          </p:nvCxnSpPr>
          <p:spPr>
            <a:xfrm flipV="1">
              <a:off x="5076475" y="1491920"/>
              <a:ext cx="215544" cy="251422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5040475" y="1707342"/>
              <a:ext cx="72000" cy="72000"/>
            </a:xfrm>
            <a:prstGeom prst="ellipse">
              <a:avLst/>
            </a:prstGeom>
            <a:solidFill>
              <a:srgbClr val="3C3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292019" y="1491920"/>
              <a:ext cx="822313" cy="0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6084435" y="1290621"/>
              <a:ext cx="5745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Vue</a:t>
              </a:r>
              <a:endParaRPr lang="ko-KR" altLang="en-US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511851" y="3170435"/>
            <a:ext cx="1668965" cy="2218678"/>
            <a:chOff x="6552379" y="3170323"/>
            <a:chExt cx="1668965" cy="2218678"/>
          </a:xfrm>
        </p:grpSpPr>
        <p:sp>
          <p:nvSpPr>
            <p:cNvPr id="47" name="육각형 46"/>
            <p:cNvSpPr/>
            <p:nvPr/>
          </p:nvSpPr>
          <p:spPr>
            <a:xfrm>
              <a:off x="6552379" y="3170323"/>
              <a:ext cx="1668965" cy="1482921"/>
            </a:xfrm>
            <a:prstGeom prst="hexagon">
              <a:avLst/>
            </a:prstGeom>
            <a:solidFill>
              <a:srgbClr val="836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4" t="-162" r="12605" b="27004"/>
            <a:stretch/>
          </p:blipFill>
          <p:spPr>
            <a:xfrm>
              <a:off x="6826535" y="3387638"/>
              <a:ext cx="1110270" cy="988834"/>
            </a:xfrm>
            <a:prstGeom prst="rect">
              <a:avLst/>
            </a:prstGeom>
          </p:spPr>
        </p:pic>
        <p:sp>
          <p:nvSpPr>
            <p:cNvPr id="57" name="타원 56"/>
            <p:cNvSpPr/>
            <p:nvPr/>
          </p:nvSpPr>
          <p:spPr>
            <a:xfrm>
              <a:off x="7348067" y="4516485"/>
              <a:ext cx="72000" cy="72000"/>
            </a:xfrm>
            <a:prstGeom prst="ellipse">
              <a:avLst/>
            </a:prstGeom>
            <a:solidFill>
              <a:srgbClr val="3C3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8" name="직선 연결선 57"/>
            <p:cNvCxnSpPr/>
            <p:nvPr/>
          </p:nvCxnSpPr>
          <p:spPr>
            <a:xfrm flipH="1" flipV="1">
              <a:off x="7386692" y="4539296"/>
              <a:ext cx="1832" cy="451804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6983890" y="5019669"/>
              <a:ext cx="8402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NGINX</a:t>
              </a:r>
              <a:endParaRPr lang="ko-KR" altLang="en-US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849136" y="1784766"/>
            <a:ext cx="3059248" cy="2092353"/>
            <a:chOff x="7959665" y="1804862"/>
            <a:chExt cx="3059248" cy="2092353"/>
          </a:xfrm>
        </p:grpSpPr>
        <p:sp>
          <p:nvSpPr>
            <p:cNvPr id="48" name="육각형 47"/>
            <p:cNvSpPr/>
            <p:nvPr/>
          </p:nvSpPr>
          <p:spPr>
            <a:xfrm>
              <a:off x="7959665" y="2414294"/>
              <a:ext cx="1668965" cy="1482921"/>
            </a:xfrm>
            <a:prstGeom prst="hexagon">
              <a:avLst/>
            </a:prstGeom>
            <a:solidFill>
              <a:srgbClr val="766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9" t="15358" r="54962" b="16512"/>
            <a:stretch/>
          </p:blipFill>
          <p:spPr>
            <a:xfrm>
              <a:off x="8222811" y="2633074"/>
              <a:ext cx="1096839" cy="1134769"/>
            </a:xfrm>
            <a:prstGeom prst="rect">
              <a:avLst/>
            </a:prstGeom>
          </p:spPr>
        </p:pic>
        <p:sp>
          <p:nvSpPr>
            <p:cNvPr id="69" name="직사각형 68"/>
            <p:cNvSpPr/>
            <p:nvPr/>
          </p:nvSpPr>
          <p:spPr>
            <a:xfrm>
              <a:off x="10147969" y="1804862"/>
              <a:ext cx="870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GitLab</a:t>
              </a:r>
              <a:endParaRPr lang="ko-KR" altLang="en-US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9195029" y="2012597"/>
              <a:ext cx="486941" cy="508530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9159029" y="2485126"/>
              <a:ext cx="72000" cy="72000"/>
            </a:xfrm>
            <a:prstGeom prst="ellipse">
              <a:avLst/>
            </a:prstGeom>
            <a:solidFill>
              <a:srgbClr val="3C3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9681970" y="2012597"/>
              <a:ext cx="414530" cy="0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7872807" y="3932860"/>
            <a:ext cx="2671271" cy="1970264"/>
            <a:chOff x="7953191" y="3973052"/>
            <a:chExt cx="2671271" cy="1970264"/>
          </a:xfrm>
        </p:grpSpPr>
        <p:sp>
          <p:nvSpPr>
            <p:cNvPr id="25" name="육각형 24"/>
            <p:cNvSpPr/>
            <p:nvPr/>
          </p:nvSpPr>
          <p:spPr>
            <a:xfrm>
              <a:off x="7953191" y="3973052"/>
              <a:ext cx="1668965" cy="1482921"/>
            </a:xfrm>
            <a:prstGeom prst="hexagon">
              <a:avLst/>
            </a:prstGeom>
            <a:solidFill>
              <a:srgbClr val="5E5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763" y="4027651"/>
              <a:ext cx="1227521" cy="1361350"/>
            </a:xfrm>
            <a:prstGeom prst="rect">
              <a:avLst/>
            </a:prstGeom>
          </p:spPr>
        </p:pic>
        <p:cxnSp>
          <p:nvCxnSpPr>
            <p:cNvPr id="76" name="직선 연결선 75"/>
            <p:cNvCxnSpPr/>
            <p:nvPr/>
          </p:nvCxnSpPr>
          <p:spPr>
            <a:xfrm>
              <a:off x="9195029" y="5364728"/>
              <a:ext cx="259284" cy="421224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9159029" y="5328727"/>
              <a:ext cx="72000" cy="72000"/>
            </a:xfrm>
            <a:prstGeom prst="ellipse">
              <a:avLst/>
            </a:prstGeom>
            <a:solidFill>
              <a:srgbClr val="3C3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9438499" y="5785952"/>
              <a:ext cx="624840" cy="0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10091046" y="5573984"/>
              <a:ext cx="533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Jira</a:t>
              </a:r>
              <a:endParaRPr lang="ko-KR" altLang="en-US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167943" y="1809524"/>
            <a:ext cx="3686666" cy="2093522"/>
            <a:chOff x="5193447" y="1793633"/>
            <a:chExt cx="3686666" cy="2093522"/>
          </a:xfrm>
        </p:grpSpPr>
        <p:sp>
          <p:nvSpPr>
            <p:cNvPr id="40" name="직사각형 39"/>
            <p:cNvSpPr/>
            <p:nvPr/>
          </p:nvSpPr>
          <p:spPr>
            <a:xfrm>
              <a:off x="7812192" y="1793633"/>
              <a:ext cx="10679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latin typeface="a고딕15" panose="02020600000000000000" pitchFamily="18" charset="-127"/>
                  <a:ea typeface="a고딕15" panose="02020600000000000000" pitchFamily="18" charset="-127"/>
                </a:rPr>
                <a:t>MariaDB</a:t>
              </a:r>
              <a:endParaRPr lang="ko-KR" altLang="en-US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3" name="육각형 52"/>
            <p:cNvSpPr/>
            <p:nvPr/>
          </p:nvSpPr>
          <p:spPr>
            <a:xfrm>
              <a:off x="5193447" y="2404234"/>
              <a:ext cx="1668965" cy="1482921"/>
            </a:xfrm>
            <a:prstGeom prst="hexagon">
              <a:avLst/>
            </a:prstGeom>
            <a:solidFill>
              <a:srgbClr val="9D8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V="1">
              <a:off x="6407726" y="1964604"/>
              <a:ext cx="486941" cy="508530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894667" y="1964604"/>
              <a:ext cx="822313" cy="0"/>
            </a:xfrm>
            <a:prstGeom prst="line">
              <a:avLst/>
            </a:prstGeom>
            <a:ln w="12700">
              <a:solidFill>
                <a:srgbClr val="3C32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6" r="11506" b="32357"/>
            <a:stretch/>
          </p:blipFill>
          <p:spPr>
            <a:xfrm>
              <a:off x="5321516" y="2661878"/>
              <a:ext cx="1331602" cy="789746"/>
            </a:xfrm>
            <a:prstGeom prst="rect">
              <a:avLst/>
            </a:prstGeom>
          </p:spPr>
        </p:pic>
        <p:sp>
          <p:nvSpPr>
            <p:cNvPr id="90" name="타원 89"/>
            <p:cNvSpPr/>
            <p:nvPr/>
          </p:nvSpPr>
          <p:spPr>
            <a:xfrm>
              <a:off x="6382775" y="2425586"/>
              <a:ext cx="72000" cy="72000"/>
            </a:xfrm>
            <a:prstGeom prst="ellipse">
              <a:avLst/>
            </a:prstGeom>
            <a:solidFill>
              <a:srgbClr val="3C3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9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1033006"/>
            <a:ext cx="12192000" cy="5824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82700"/>
              </p:ext>
            </p:extLst>
          </p:nvPr>
        </p:nvGraphicFramePr>
        <p:xfrm>
          <a:off x="873759" y="1141254"/>
          <a:ext cx="10637522" cy="5381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9438">
                  <a:extLst>
                    <a:ext uri="{9D8B030D-6E8A-4147-A177-3AD203B41FA5}">
                      <a16:colId xmlns:a16="http://schemas.microsoft.com/office/drawing/2014/main" val="1798685045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3232237180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3322190219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2988806551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2704076218"/>
                    </a:ext>
                  </a:extLst>
                </a:gridCol>
                <a:gridCol w="1640894">
                  <a:extLst>
                    <a:ext uri="{9D8B030D-6E8A-4147-A177-3AD203B41FA5}">
                      <a16:colId xmlns:a16="http://schemas.microsoft.com/office/drawing/2014/main" val="3636452732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1366971676"/>
                    </a:ext>
                  </a:extLst>
                </a:gridCol>
              </a:tblGrid>
              <a:tr h="8969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THU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FRI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480018"/>
                  </a:ext>
                </a:extLst>
              </a:tr>
              <a:tr h="8969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097751"/>
                  </a:ext>
                </a:extLst>
              </a:tr>
              <a:tr h="8969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8/1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750136"/>
                  </a:ext>
                </a:extLst>
              </a:tr>
              <a:tr h="8969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401092"/>
                  </a:ext>
                </a:extLst>
              </a:tr>
              <a:tr h="8969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58828"/>
                  </a:ext>
                </a:extLst>
              </a:tr>
              <a:tr h="8969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944383"/>
                  </a:ext>
                </a:extLst>
              </a:tr>
            </a:tbl>
          </a:graphicData>
        </a:graphic>
      </p:graphicFrame>
      <p:cxnSp>
        <p:nvCxnSpPr>
          <p:cNvPr id="25" name="직선 연결선 24"/>
          <p:cNvCxnSpPr/>
          <p:nvPr/>
        </p:nvCxnSpPr>
        <p:spPr>
          <a:xfrm>
            <a:off x="899159" y="2584087"/>
            <a:ext cx="10459721" cy="0"/>
          </a:xfrm>
          <a:prstGeom prst="line">
            <a:avLst/>
          </a:prstGeom>
          <a:ln w="231775" cap="rnd">
            <a:solidFill>
              <a:srgbClr val="F4F1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63525" y="296387"/>
            <a:ext cx="1415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4. Plan</a:t>
            </a:r>
            <a:endParaRPr lang="en-US" altLang="ko-KR" sz="2800" dirty="0">
              <a:solidFill>
                <a:srgbClr val="7F6C57"/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899159" y="3428955"/>
            <a:ext cx="10563861" cy="0"/>
          </a:xfrm>
          <a:prstGeom prst="line">
            <a:avLst/>
          </a:prstGeom>
          <a:ln w="231775" cap="rnd">
            <a:solidFill>
              <a:srgbClr val="F4F1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9820" y="3261360"/>
            <a:ext cx="41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기본 기능 완성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유저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/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피드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/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클럽 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/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리딩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899159" y="4322760"/>
            <a:ext cx="7117081" cy="30756"/>
          </a:xfrm>
          <a:prstGeom prst="line">
            <a:avLst/>
          </a:prstGeom>
          <a:ln w="231775" cap="rnd">
            <a:solidFill>
              <a:srgbClr val="E2DA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32120" y="4138094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기본 기능 보완 및 디자인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922019" y="5232524"/>
            <a:ext cx="7140101" cy="7731"/>
          </a:xfrm>
          <a:prstGeom prst="line">
            <a:avLst/>
          </a:prstGeom>
          <a:ln w="231775" cap="rnd">
            <a:solidFill>
              <a:srgbClr val="CEC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345442" y="4312622"/>
            <a:ext cx="3117578" cy="10138"/>
          </a:xfrm>
          <a:prstGeom prst="line">
            <a:avLst/>
          </a:prstGeom>
          <a:ln w="231775" cap="rnd">
            <a:solidFill>
              <a:srgbClr val="CEC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68934" y="5049649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심화 기능 구현 및 디자인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443987" y="5240820"/>
            <a:ext cx="3117578" cy="10138"/>
          </a:xfrm>
          <a:prstGeom prst="line">
            <a:avLst/>
          </a:prstGeom>
          <a:ln w="231775" cap="rnd">
            <a:solidFill>
              <a:srgbClr val="BCA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22019" y="6226598"/>
            <a:ext cx="5663976" cy="582"/>
          </a:xfrm>
          <a:prstGeom prst="line">
            <a:avLst/>
          </a:prstGeom>
          <a:ln w="231775" cap="rnd">
            <a:solidFill>
              <a:srgbClr val="BCA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50135" y="6041932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테스팅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및 최종 발표 준비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6858000"/>
            <a:chOff x="-77900" y="2404068"/>
            <a:chExt cx="5159624" cy="3429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900" y="2404068"/>
              <a:ext cx="5159624" cy="342900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-77900" y="2404068"/>
              <a:ext cx="5159624" cy="3429000"/>
            </a:xfrm>
            <a:prstGeom prst="rect">
              <a:avLst/>
            </a:prstGeom>
            <a:solidFill>
              <a:srgbClr val="D6CBB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897595" y="3059668"/>
            <a:ext cx="23968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D E M O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영 상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0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1033006"/>
            <a:ext cx="12192000" cy="5824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3525" y="313393"/>
            <a:ext cx="1415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4. Plan</a:t>
            </a:r>
            <a:endParaRPr lang="en-US" altLang="ko-KR" sz="2800" dirty="0">
              <a:solidFill>
                <a:srgbClr val="7F6C57"/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0074" y="2753714"/>
            <a:ext cx="1066318" cy="948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193</a:t>
            </a:r>
            <a:endParaRPr lang="en-US" altLang="ko-KR" sz="4200" dirty="0" smtClean="0">
              <a:solidFill>
                <a:schemeClr val="tx1">
                  <a:lumMod val="75000"/>
                  <a:lumOff val="25000"/>
                </a:schemeClr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63713" y="2753715"/>
            <a:ext cx="1112805" cy="948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525</a:t>
            </a:r>
            <a:endParaRPr lang="en-US" altLang="ko-KR" sz="4200" dirty="0" smtClean="0">
              <a:solidFill>
                <a:schemeClr val="tx1">
                  <a:lumMod val="75000"/>
                  <a:lumOff val="25000"/>
                </a:schemeClr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91917" y="3610134"/>
            <a:ext cx="2056396" cy="948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commit</a:t>
            </a:r>
            <a:endParaRPr lang="en-US" altLang="ko-KR" sz="4200" dirty="0" smtClean="0">
              <a:solidFill>
                <a:schemeClr val="tx1">
                  <a:lumMod val="75000"/>
                  <a:lumOff val="25000"/>
                </a:schemeClr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32762" y="3610134"/>
            <a:ext cx="1800942" cy="948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issues</a:t>
            </a:r>
            <a:endParaRPr lang="en-US" altLang="ko-KR" sz="4200" dirty="0" smtClean="0">
              <a:solidFill>
                <a:schemeClr val="tx1">
                  <a:lumMod val="75000"/>
                  <a:lumOff val="25000"/>
                </a:schemeClr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6858000"/>
            <a:chOff x="-77900" y="2404068"/>
            <a:chExt cx="5159624" cy="3429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900" y="2404068"/>
              <a:ext cx="5159624" cy="342900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-77900" y="2404068"/>
              <a:ext cx="5159624" cy="3429000"/>
            </a:xfrm>
            <a:prstGeom prst="rect">
              <a:avLst/>
            </a:prstGeom>
            <a:solidFill>
              <a:srgbClr val="D6CBB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856718" y="3059668"/>
            <a:ext cx="24785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감 사 합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니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 다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9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12269" y="-230725"/>
            <a:ext cx="1847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sz="2500" dirty="0">
              <a:latin typeface="a하이라이트" panose="02020600000000000000" pitchFamily="18" charset="-127"/>
              <a:ea typeface="a하이라이트" panose="0202060000000000000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12192000" cy="6858000"/>
            <a:chOff x="-77900" y="2404068"/>
            <a:chExt cx="5159624" cy="3429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900" y="2404068"/>
              <a:ext cx="5159624" cy="342900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-77900" y="2404068"/>
              <a:ext cx="5159624" cy="3429000"/>
            </a:xfrm>
            <a:prstGeom prst="rect">
              <a:avLst/>
            </a:prstGeom>
            <a:solidFill>
              <a:srgbClr val="D6CBB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892488" y="0"/>
            <a:ext cx="7299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57219" y="3019262"/>
            <a:ext cx="1778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목 차</a:t>
            </a:r>
            <a:endParaRPr lang="en-US" altLang="ko-KR" sz="5400" dirty="0">
              <a:solidFill>
                <a:srgbClr val="7F6C57"/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074401" y="5767179"/>
            <a:ext cx="873760" cy="1090821"/>
            <a:chOff x="4431477" y="2033485"/>
            <a:chExt cx="1867777" cy="206864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477" y="2234353"/>
              <a:ext cx="1867777" cy="1867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376" y="2033485"/>
              <a:ext cx="942067" cy="942067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5682076" y="1420880"/>
            <a:ext cx="19127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solidFill>
                  <a:srgbClr val="7F6C57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1</a:t>
            </a:r>
            <a:r>
              <a:rPr lang="en-US" altLang="ko-KR" sz="2500" dirty="0" smtClean="0">
                <a:solidFill>
                  <a:srgbClr val="7F6C57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. Overview</a:t>
            </a:r>
            <a:endParaRPr lang="en-US" altLang="ko-KR" sz="2500" dirty="0">
              <a:solidFill>
                <a:srgbClr val="7F6C57"/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82076" y="2537128"/>
            <a:ext cx="27606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solidFill>
                  <a:srgbClr val="7F6C57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2</a:t>
            </a:r>
            <a:r>
              <a:rPr lang="en-US" altLang="ko-KR" sz="2500" dirty="0" smtClean="0">
                <a:solidFill>
                  <a:srgbClr val="7F6C57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. Main Function</a:t>
            </a:r>
            <a:endParaRPr lang="en-US" altLang="ko-KR" sz="2500" dirty="0">
              <a:solidFill>
                <a:srgbClr val="7F6C57"/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2076" y="3653376"/>
            <a:ext cx="23246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solidFill>
                  <a:srgbClr val="7F6C57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3</a:t>
            </a:r>
            <a:r>
              <a:rPr lang="en-US" altLang="ko-KR" sz="2500" dirty="0" smtClean="0">
                <a:solidFill>
                  <a:srgbClr val="7F6C57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. Technology</a:t>
            </a:r>
            <a:endParaRPr lang="en-US" altLang="ko-KR" sz="2500" dirty="0">
              <a:solidFill>
                <a:srgbClr val="7F6C57"/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82076" y="4784368"/>
            <a:ext cx="124425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7F6C57"/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4. Plan</a:t>
            </a:r>
            <a:endParaRPr lang="en-US" altLang="ko-KR" sz="2500" dirty="0">
              <a:solidFill>
                <a:srgbClr val="7F6C57"/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2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006"/>
            <a:ext cx="12192000" cy="5824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99" y="4290192"/>
            <a:ext cx="1748089" cy="17480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43" y="1822423"/>
            <a:ext cx="1648049" cy="16480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94" y="4942813"/>
            <a:ext cx="442846" cy="44284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91727" y="313393"/>
            <a:ext cx="2196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1</a:t>
            </a:r>
            <a:r>
              <a:rPr lang="en-US" altLang="ko-KR" sz="28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. Overview</a:t>
            </a:r>
            <a:endParaRPr lang="en-US" altLang="ko-KR" sz="2800" dirty="0">
              <a:solidFill>
                <a:srgbClr val="7F6C57"/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87842" y="2111276"/>
            <a:ext cx="7216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책 읽는 사람들의 소셜 살롱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endParaRPr lang="en-US" altLang="ko-KR" sz="2800" dirty="0" smtClean="0"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r>
              <a:rPr lang="en-US" altLang="ko-KR" sz="3800" dirty="0" smtClean="0">
                <a:latin typeface="a고딕19" panose="02020600000000000000" pitchFamily="18" charset="-127"/>
                <a:ea typeface="a고딕19" panose="02020600000000000000" pitchFamily="18" charset="-127"/>
              </a:rPr>
              <a:t>Co-Book</a:t>
            </a:r>
            <a:endParaRPr lang="en-US" altLang="ko-KR" sz="3800" dirty="0" smtClean="0"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0513" y="1695778"/>
            <a:ext cx="54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a고딕19" panose="02020600000000000000" pitchFamily="18" charset="-127"/>
                <a:ea typeface="a고딕19" panose="02020600000000000000" pitchFamily="18" charset="-127"/>
              </a:rPr>
              <a:t>“</a:t>
            </a:r>
            <a:endParaRPr lang="ko-KR" altLang="en-US" sz="4800" dirty="0"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64454" y="2891449"/>
            <a:ext cx="455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a고딕19" panose="02020600000000000000" pitchFamily="18" charset="-127"/>
                <a:ea typeface="a고딕19" panose="02020600000000000000" pitchFamily="18" charset="-127"/>
              </a:rPr>
              <a:t>”</a:t>
            </a:r>
            <a:endParaRPr lang="ko-KR" altLang="en-US" sz="48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487527" y="1152197"/>
            <a:ext cx="944880" cy="1107980"/>
            <a:chOff x="4431477" y="2033485"/>
            <a:chExt cx="1867777" cy="20686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477" y="2234353"/>
              <a:ext cx="1867777" cy="186777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376" y="2033485"/>
              <a:ext cx="942067" cy="942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279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17747 0.36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0" y="18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006"/>
            <a:ext cx="12192000" cy="5824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99" y="4290192"/>
            <a:ext cx="1748089" cy="17480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41" y="4290192"/>
            <a:ext cx="1648049" cy="16480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94" y="4942813"/>
            <a:ext cx="442846" cy="44284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91727" y="313393"/>
            <a:ext cx="2196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1</a:t>
            </a:r>
            <a:r>
              <a:rPr lang="en-US" altLang="ko-KR" sz="28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. Overview</a:t>
            </a:r>
            <a:endParaRPr lang="en-US" altLang="ko-KR" sz="2800" dirty="0">
              <a:solidFill>
                <a:srgbClr val="7F6C57"/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87842" y="2111276"/>
            <a:ext cx="7216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책 읽는 사람들의 소셜 살롱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endParaRPr lang="en-US" altLang="ko-KR" sz="2800" dirty="0" smtClean="0"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r>
              <a:rPr lang="en-US" altLang="ko-KR" sz="3800" dirty="0" smtClean="0">
                <a:latin typeface="a고딕19" panose="02020600000000000000" pitchFamily="18" charset="-127"/>
                <a:ea typeface="a고딕19" panose="02020600000000000000" pitchFamily="18" charset="-127"/>
              </a:rPr>
              <a:t>Co-Book</a:t>
            </a:r>
            <a:endParaRPr lang="en-US" altLang="ko-KR" sz="3800" dirty="0" smtClean="0"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0513" y="1695778"/>
            <a:ext cx="54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a고딕19" panose="02020600000000000000" pitchFamily="18" charset="-127"/>
                <a:ea typeface="a고딕19" panose="02020600000000000000" pitchFamily="18" charset="-127"/>
              </a:rPr>
              <a:t>“</a:t>
            </a:r>
            <a:endParaRPr lang="ko-KR" altLang="en-US" sz="4800" dirty="0"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64454" y="2891449"/>
            <a:ext cx="455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a고딕19" panose="02020600000000000000" pitchFamily="18" charset="-127"/>
                <a:ea typeface="a고딕19" panose="02020600000000000000" pitchFamily="18" charset="-127"/>
              </a:rPr>
              <a:t>”</a:t>
            </a:r>
            <a:endParaRPr lang="ko-KR" altLang="en-US" sz="48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487527" y="1152197"/>
            <a:ext cx="944880" cy="1107980"/>
            <a:chOff x="4431477" y="2033485"/>
            <a:chExt cx="1867777" cy="20686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477" y="2234353"/>
              <a:ext cx="1867777" cy="186777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376" y="2033485"/>
              <a:ext cx="942067" cy="942067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3402780" y="5901165"/>
            <a:ext cx="8803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소통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99970" y="5901165"/>
            <a:ext cx="873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시나브로L" panose="02020600000000000000" pitchFamily="18" charset="-127"/>
                <a:ea typeface="a시나브로L" panose="02020600000000000000" pitchFamily="18" charset="-127"/>
              </a:rPr>
              <a:t>연결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시나브로L" panose="02020600000000000000" pitchFamily="18" charset="-127"/>
              <a:ea typeface="a시나브로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6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3525" y="313393"/>
            <a:ext cx="401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2. Main Function </a:t>
            </a:r>
            <a:r>
              <a:rPr lang="en-US" altLang="ko-KR" sz="2000" dirty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–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ERD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43" y="983847"/>
            <a:ext cx="7694426" cy="54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03" y="1196413"/>
            <a:ext cx="7901737" cy="4199069"/>
          </a:xfrm>
          <a:prstGeom prst="rect">
            <a:avLst/>
          </a:prstGeom>
          <a:ln w="38100">
            <a:solidFill>
              <a:srgbClr val="7F6C57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63525" y="313393"/>
            <a:ext cx="4002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2. Main Function </a:t>
            </a:r>
            <a:r>
              <a:rPr lang="en-US" altLang="ko-KR" sz="2000" dirty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피드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25751" y="5734050"/>
            <a:ext cx="811784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88420" y="5915144"/>
            <a:ext cx="54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독서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피드는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도서 이미지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한줄평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태그들로 이루어집니다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7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3525" y="313393"/>
            <a:ext cx="4595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2. Main Function </a:t>
            </a:r>
            <a:r>
              <a:rPr lang="en-US" altLang="ko-KR" sz="2000" dirty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–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피드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 상세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89760" y="5760720"/>
            <a:ext cx="811784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15548" y="5931654"/>
            <a:ext cx="72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피드를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클릭하면 사용자가 작성한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피드의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상세 내용을 확인할 수 있습니다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45" y="1087266"/>
            <a:ext cx="5687110" cy="4353360"/>
          </a:xfrm>
          <a:prstGeom prst="rect">
            <a:avLst/>
          </a:prstGeom>
          <a:ln w="38100">
            <a:solidFill>
              <a:srgbClr val="7F6C57"/>
            </a:solidFill>
          </a:ln>
        </p:spPr>
      </p:pic>
    </p:spTree>
    <p:extLst>
      <p:ext uri="{BB962C8B-B14F-4D97-AF65-F5344CB8AC3E}">
        <p14:creationId xmlns:p14="http://schemas.microsoft.com/office/powerpoint/2010/main" val="1653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3525" y="311659"/>
            <a:ext cx="508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2. Main Function </a:t>
            </a:r>
            <a:r>
              <a:rPr lang="en-US" altLang="ko-KR" sz="2000" dirty="0" smtClean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–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좋아요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댓글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356625" y="5734050"/>
            <a:ext cx="9269188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12102" y="5917379"/>
            <a:ext cx="550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마음에 드는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피드를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dirty="0" err="1" smtClean="0">
                <a:latin typeface="a고딕14" panose="02020600000000000000" pitchFamily="18" charset="-127"/>
                <a:ea typeface="a고딕14" panose="02020600000000000000" pitchFamily="18" charset="-127"/>
              </a:rPr>
              <a:t>좋아요하고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댓글을 작성할 수 있습니다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24" y="1188153"/>
            <a:ext cx="9176337" cy="4376855"/>
          </a:xfrm>
          <a:prstGeom prst="rect">
            <a:avLst/>
          </a:prstGeom>
          <a:ln w="38100">
            <a:solidFill>
              <a:srgbClr val="7F6C57"/>
            </a:solidFill>
          </a:ln>
        </p:spPr>
      </p:pic>
    </p:spTree>
    <p:extLst>
      <p:ext uri="{BB962C8B-B14F-4D97-AF65-F5344CB8AC3E}">
        <p14:creationId xmlns:p14="http://schemas.microsoft.com/office/powerpoint/2010/main" val="9361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3525" y="313393"/>
            <a:ext cx="407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altLang="ko-KR" sz="2800" dirty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2. Main Function </a:t>
            </a:r>
            <a:r>
              <a:rPr lang="en-US" altLang="ko-KR" sz="2000" dirty="0">
                <a:solidFill>
                  <a:srgbClr val="7F6C57"/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–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시나브로B" panose="02020600000000000000" pitchFamily="18" charset="-127"/>
                <a:ea typeface="a시나브로B" panose="02020600000000000000" pitchFamily="18" charset="-127"/>
              </a:rPr>
              <a:t>클럽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시나브로B" panose="02020600000000000000" pitchFamily="18" charset="-127"/>
              <a:ea typeface="a시나브로B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1243564"/>
            <a:ext cx="7916949" cy="4040765"/>
          </a:xfrm>
          <a:prstGeom prst="rect">
            <a:avLst/>
          </a:prstGeom>
          <a:ln w="38100">
            <a:solidFill>
              <a:srgbClr val="7F6C57"/>
            </a:solidFill>
          </a:ln>
        </p:spPr>
      </p:pic>
      <p:sp>
        <p:nvSpPr>
          <p:cNvPr id="22" name="모서리가 둥근 직사각형 21"/>
          <p:cNvSpPr/>
          <p:nvPr/>
        </p:nvSpPr>
        <p:spPr>
          <a:xfrm>
            <a:off x="1889760" y="5760720"/>
            <a:ext cx="811784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94669" y="5931654"/>
            <a:ext cx="54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클럽을 직접 생성하거나 목록에서 모임을 찾을 수 있습니다</a:t>
            </a:r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6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324</Words>
  <Application>Microsoft Office PowerPoint</Application>
  <PresentationFormat>와이드스크린</PresentationFormat>
  <Paragraphs>106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a고딕14</vt:lpstr>
      <vt:lpstr>맑은 고딕</vt:lpstr>
      <vt:lpstr>a하이라이트</vt:lpstr>
      <vt:lpstr>Arial</vt:lpstr>
      <vt:lpstr>a고딕15</vt:lpstr>
      <vt:lpstr>a시나브로B</vt:lpstr>
      <vt:lpstr>a고딕19</vt:lpstr>
      <vt:lpstr>a시나브로L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60</cp:revision>
  <dcterms:created xsi:type="dcterms:W3CDTF">2020-07-19T07:36:37Z</dcterms:created>
  <dcterms:modified xsi:type="dcterms:W3CDTF">2020-07-31T03:46:20Z</dcterms:modified>
</cp:coreProperties>
</file>