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59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19B9-FEEC-4299-A7B8-DC5353C5544C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FE19F-C665-4F7F-A422-25C44C6909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4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507288" cy="576064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/>
            </a:lvl1pPr>
            <a:lvl2pPr marL="617220" indent="-3429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188B5E2-0CF8-4E75-9AC5-338396D288A1}" type="datetimeFigureOut">
              <a:rPr lang="ko-KR" altLang="en-US" smtClean="0"/>
              <a:t>2012-01-13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07C914-84E0-4A50-97D1-FE5BF8866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600"/>
        </a:spcAft>
        <a:buClr>
          <a:srgbClr val="FF0000"/>
        </a:buClr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424936" cy="1470025"/>
          </a:xfrm>
        </p:spPr>
        <p:txBody>
          <a:bodyPr/>
          <a:lstStyle/>
          <a:p>
            <a:pPr fontAlgn="base"/>
            <a:r>
              <a:rPr lang="en-US" altLang="ko-KR" sz="3600" dirty="0" smtClean="0"/>
              <a:t>Chapter </a:t>
            </a:r>
            <a:r>
              <a:rPr lang="en-US" altLang="ko-KR" sz="3600" dirty="0"/>
              <a:t>13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> </a:t>
            </a:r>
            <a:r>
              <a:rPr lang="en-US" altLang="ko-KR" sz="3600" dirty="0" smtClean="0"/>
              <a:t> </a:t>
            </a:r>
            <a:r>
              <a:rPr lang="en-US" altLang="ko-KR" sz="3600" dirty="0" err="1" smtClean="0"/>
              <a:t>jQuery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Mobile </a:t>
            </a:r>
            <a:r>
              <a:rPr lang="ko-KR" altLang="en-US" sz="3600" dirty="0"/>
              <a:t>사용자 인터페이스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0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테마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540" y="1052736"/>
            <a:ext cx="4428492" cy="151216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기본 테마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a~e</a:t>
            </a:r>
            <a:r>
              <a:rPr lang="ko-KR" altLang="en-US" dirty="0"/>
              <a:t>까지 </a:t>
            </a:r>
            <a:r>
              <a:rPr lang="en-US" altLang="ko-KR" dirty="0"/>
              <a:t>5</a:t>
            </a:r>
            <a:r>
              <a:rPr lang="ko-KR" altLang="en-US" dirty="0"/>
              <a:t>가지 스타일을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 fontAlgn="base"/>
            <a:r>
              <a:rPr lang="en-US" altLang="ko-KR" dirty="0"/>
              <a:t>data-theme </a:t>
            </a:r>
            <a:r>
              <a:rPr lang="ko-KR" altLang="en-US" dirty="0" smtClean="0"/>
              <a:t>속성으로 지정</a:t>
            </a:r>
            <a:endParaRPr lang="ko-KR" altLang="en-US" dirty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271599592" descr="EMB000006ec54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70225"/>
            <a:ext cx="3456384" cy="588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67544" y="2348880"/>
            <a:ext cx="4536504" cy="17174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it-IT" altLang="ko-KR" dirty="0"/>
              <a:t> </a:t>
            </a:r>
            <a:r>
              <a:rPr lang="it-IT" altLang="ko-KR" dirty="0" smtClean="0"/>
              <a:t>&lt;</a:t>
            </a:r>
            <a:r>
              <a:rPr lang="it-IT" altLang="ko-KR" dirty="0"/>
              <a:t>div data-role="content" data-theme="a</a:t>
            </a:r>
            <a:r>
              <a:rPr lang="it-IT" altLang="ko-KR" dirty="0" smtClean="0"/>
              <a:t>"&gt;</a:t>
            </a:r>
            <a:endParaRPr lang="it-IT" altLang="ko-KR" dirty="0"/>
          </a:p>
          <a:p>
            <a:pPr fontAlgn="base"/>
            <a:r>
              <a:rPr lang="it-IT" altLang="ko-KR" dirty="0"/>
              <a:t> </a:t>
            </a:r>
            <a:r>
              <a:rPr lang="it-IT" altLang="ko-KR" dirty="0" smtClean="0"/>
              <a:t>&lt;</a:t>
            </a:r>
            <a:r>
              <a:rPr lang="it-IT" altLang="ko-KR" dirty="0"/>
              <a:t>div data-role="content" data-theme="b</a:t>
            </a:r>
            <a:r>
              <a:rPr lang="it-IT" altLang="ko-KR" dirty="0" smtClean="0"/>
              <a:t>"&gt;</a:t>
            </a:r>
            <a:endParaRPr lang="it-IT" altLang="ko-KR" dirty="0"/>
          </a:p>
          <a:p>
            <a:pPr fontAlgn="base"/>
            <a:r>
              <a:rPr lang="it-IT" altLang="ko-KR" dirty="0"/>
              <a:t> </a:t>
            </a:r>
            <a:r>
              <a:rPr lang="it-IT" altLang="ko-KR" dirty="0" smtClean="0"/>
              <a:t>&lt;</a:t>
            </a:r>
            <a:r>
              <a:rPr lang="it-IT" altLang="ko-KR" dirty="0"/>
              <a:t>div data-role="content" data-theme="c</a:t>
            </a:r>
            <a:r>
              <a:rPr lang="it-IT" altLang="ko-KR" dirty="0" smtClean="0"/>
              <a:t>"&gt;</a:t>
            </a:r>
            <a:endParaRPr lang="it-IT" altLang="ko-KR" dirty="0"/>
          </a:p>
          <a:p>
            <a:pPr fontAlgn="base"/>
            <a:r>
              <a:rPr lang="it-IT" altLang="ko-KR" dirty="0"/>
              <a:t> </a:t>
            </a:r>
            <a:r>
              <a:rPr lang="it-IT" altLang="ko-KR" dirty="0" smtClean="0"/>
              <a:t>&lt;</a:t>
            </a:r>
            <a:r>
              <a:rPr lang="it-IT" altLang="ko-KR" dirty="0"/>
              <a:t>div data-role="content" data-theme="d</a:t>
            </a:r>
            <a:r>
              <a:rPr lang="it-IT" altLang="ko-KR" dirty="0" smtClean="0"/>
              <a:t>"&gt;</a:t>
            </a:r>
            <a:endParaRPr lang="it-IT" altLang="ko-KR" dirty="0"/>
          </a:p>
          <a:p>
            <a:pPr fontAlgn="base"/>
            <a:r>
              <a:rPr lang="it-IT" altLang="ko-KR" dirty="0"/>
              <a:t> </a:t>
            </a:r>
            <a:r>
              <a:rPr lang="it-IT" altLang="ko-KR" dirty="0" smtClean="0"/>
              <a:t>&lt;</a:t>
            </a:r>
            <a:r>
              <a:rPr lang="it-IT" altLang="ko-KR" dirty="0"/>
              <a:t>div data-role="content" data-theme="e</a:t>
            </a:r>
            <a:r>
              <a:rPr lang="it-IT" altLang="ko-KR" dirty="0" smtClean="0"/>
              <a:t>"&gt;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1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헤더와 </a:t>
            </a:r>
            <a:r>
              <a:rPr lang="ko-KR" altLang="en-US" b="1" dirty="0" err="1"/>
              <a:t>풋터</a:t>
            </a:r>
            <a:r>
              <a:rPr lang="ko-KR" altLang="en-US" b="1" dirty="0"/>
              <a:t> 위치 조절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7544" y="1124744"/>
            <a:ext cx="7776864" cy="7200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it-IT" altLang="ko-KR" dirty="0"/>
              <a:t> </a:t>
            </a:r>
            <a:r>
              <a:rPr lang="en-US" altLang="ko-KR" dirty="0"/>
              <a:t>&lt;header data-role="header" </a:t>
            </a:r>
            <a:r>
              <a:rPr lang="en-US" altLang="ko-KR" b="1" dirty="0"/>
              <a:t>data-position="fixed"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 smtClean="0"/>
              <a:t> &lt;</a:t>
            </a:r>
            <a:r>
              <a:rPr lang="en-US" altLang="ko-KR" dirty="0"/>
              <a:t>footer data-role="footer" </a:t>
            </a:r>
            <a:r>
              <a:rPr lang="en-US" altLang="ko-KR" b="1" dirty="0"/>
              <a:t>data-position="fixed"</a:t>
            </a:r>
            <a:r>
              <a:rPr lang="en-US" altLang="ko-KR" dirty="0"/>
              <a:t>&gt;</a:t>
            </a:r>
          </a:p>
        </p:txBody>
      </p:sp>
      <p:pic>
        <p:nvPicPr>
          <p:cNvPr id="7170" name="_x271598712" descr="EMB000006ec54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14" y="2132855"/>
            <a:ext cx="3240360" cy="352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_x271600232" descr="EMB000006ec54c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4307"/>
            <a:ext cx="3240360" cy="35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2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툴바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1172344"/>
          </a:xfrm>
        </p:spPr>
        <p:txBody>
          <a:bodyPr/>
          <a:lstStyle/>
          <a:p>
            <a:r>
              <a:rPr lang="en-US" altLang="ko-KR" dirty="0"/>
              <a:t>Header bar</a:t>
            </a:r>
          </a:p>
          <a:p>
            <a:pPr lvl="1" fontAlgn="base"/>
            <a:r>
              <a:rPr lang="ko-KR" altLang="en-US" dirty="0"/>
              <a:t>페이지 상단에 위치하고 </a:t>
            </a:r>
            <a:r>
              <a:rPr lang="en-US" altLang="ko-KR" dirty="0"/>
              <a:t>Header bar </a:t>
            </a:r>
            <a:r>
              <a:rPr lang="ko-KR" altLang="en-US" dirty="0"/>
              <a:t>좌우에 뒤로 가기 혹은 홈으로 가기 등의 기능을 위한 버튼을 제공해 줄 </a:t>
            </a:r>
            <a:r>
              <a:rPr lang="ko-KR" altLang="en-US" dirty="0" smtClean="0"/>
              <a:t>때 사용</a:t>
            </a:r>
            <a:endParaRPr lang="en-US" altLang="ko-KR" dirty="0" smtClean="0"/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809256"/>
            <a:ext cx="7776864" cy="15639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&lt;div data-role="header"&gt;</a:t>
            </a:r>
          </a:p>
          <a:p>
            <a:pPr fontAlgn="base"/>
            <a:r>
              <a:rPr lang="en-US" altLang="ko-KR" dirty="0"/>
              <a:t> 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data-icon="arrow-l"&gt;Back&lt;/a&gt;</a:t>
            </a:r>
          </a:p>
          <a:p>
            <a:pPr fontAlgn="base"/>
            <a:r>
              <a:rPr lang="en-US" altLang="ko-KR" dirty="0"/>
              <a:t>   &lt;h1&gt;Page Header&lt;/h1&gt;</a:t>
            </a:r>
          </a:p>
          <a:p>
            <a:pPr fontAlgn="base"/>
            <a:r>
              <a:rPr lang="en-US" altLang="ko-KR" dirty="0"/>
              <a:t> 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data-icon="home"&gt;Home&lt;/a&gt;</a:t>
            </a:r>
          </a:p>
          <a:p>
            <a:pPr fontAlgn="base"/>
            <a:r>
              <a:rPr lang="en-US" altLang="ko-KR" dirty="0"/>
              <a:t>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1598392" descr="EMB000006ec54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810035"/>
            <a:ext cx="551352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38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툴바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1172344"/>
          </a:xfrm>
        </p:spPr>
        <p:txBody>
          <a:bodyPr/>
          <a:lstStyle/>
          <a:p>
            <a:pPr fontAlgn="base"/>
            <a:r>
              <a:rPr lang="en-US" altLang="ko-KR" dirty="0"/>
              <a:t>Footer bar</a:t>
            </a:r>
          </a:p>
          <a:p>
            <a:pPr lvl="1" fontAlgn="base"/>
            <a:r>
              <a:rPr lang="ko-KR" altLang="en-US" dirty="0"/>
              <a:t>저작권과 같은 부가 정보를 하단에 표시할 때 사용</a:t>
            </a:r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809256"/>
            <a:ext cx="7776864" cy="7200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b="1" dirty="0"/>
              <a:t>&lt;div data-role="footer</a:t>
            </a:r>
            <a:r>
              <a:rPr lang="en-US" altLang="ko-KR" b="1" dirty="0" smtClean="0"/>
              <a:t>"&gt;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271598392" descr="EMB000006ec54d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810035"/>
            <a:ext cx="551352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4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툴바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1172344"/>
          </a:xfrm>
        </p:spPr>
        <p:txBody>
          <a:bodyPr/>
          <a:lstStyle/>
          <a:p>
            <a:pPr fontAlgn="base"/>
            <a:r>
              <a:rPr lang="en-US" altLang="ko-KR" dirty="0" err="1"/>
              <a:t>Nav</a:t>
            </a:r>
            <a:r>
              <a:rPr lang="en-US" altLang="ko-KR" dirty="0"/>
              <a:t> bar</a:t>
            </a:r>
          </a:p>
          <a:p>
            <a:pPr lvl="1" fontAlgn="base"/>
            <a:r>
              <a:rPr lang="ko-KR" altLang="en-US" dirty="0"/>
              <a:t>수평으로 나열해서 한 개의 탭 바를 만들 때 유용</a:t>
            </a:r>
          </a:p>
          <a:p>
            <a:pPr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3212976"/>
            <a:ext cx="7776864" cy="309634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&lt;div data-role="</a:t>
            </a:r>
            <a:r>
              <a:rPr lang="en-US" altLang="ko-KR" dirty="0" err="1"/>
              <a:t>navbar</a:t>
            </a:r>
            <a:r>
              <a:rPr lang="en-US" altLang="ko-KR" dirty="0"/>
              <a:t>"  data-theme="e"&gt;</a:t>
            </a:r>
          </a:p>
          <a:p>
            <a:pPr fontAlgn="base"/>
            <a:r>
              <a:rPr lang="en-US" altLang="ko-KR" dirty="0"/>
              <a:t>        &lt;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         &lt;li&gt; &lt;a </a:t>
            </a:r>
            <a:r>
              <a:rPr lang="en-US" altLang="ko-KR" dirty="0" err="1"/>
              <a:t>href</a:t>
            </a:r>
            <a:r>
              <a:rPr lang="en-US" altLang="ko-KR" dirty="0"/>
              <a:t>="#" data-icon="grid" data-</a:t>
            </a:r>
            <a:r>
              <a:rPr lang="en-US" altLang="ko-KR" dirty="0" err="1"/>
              <a:t>iconpos</a:t>
            </a:r>
            <a:r>
              <a:rPr lang="en-US" altLang="ko-KR" dirty="0"/>
              <a:t>="top" </a:t>
            </a:r>
          </a:p>
          <a:p>
            <a:pPr fontAlgn="base"/>
            <a:r>
              <a:rPr lang="en-US" altLang="ko-KR" dirty="0"/>
              <a:t>            data-theme="b"&gt; Summary &lt;/a&gt;&lt;/li&gt;</a:t>
            </a:r>
          </a:p>
          <a:p>
            <a:pPr fontAlgn="base"/>
            <a:r>
              <a:rPr lang="en-US" altLang="ko-KR" dirty="0"/>
              <a:t>          &lt;li&gt; &lt;a </a:t>
            </a:r>
            <a:r>
              <a:rPr lang="en-US" altLang="ko-KR" dirty="0" err="1"/>
              <a:t>href</a:t>
            </a:r>
            <a:r>
              <a:rPr lang="en-US" altLang="ko-KR" dirty="0"/>
              <a:t>="#" data-icon="star" data-</a:t>
            </a:r>
            <a:r>
              <a:rPr lang="en-US" altLang="ko-KR" dirty="0" err="1"/>
              <a:t>iconpos</a:t>
            </a:r>
            <a:r>
              <a:rPr lang="en-US" altLang="ko-KR" dirty="0"/>
              <a:t>="top" </a:t>
            </a:r>
          </a:p>
          <a:p>
            <a:pPr fontAlgn="base"/>
            <a:r>
              <a:rPr lang="en-US" altLang="ko-KR" dirty="0"/>
              <a:t>            data-theme="b" class="</a:t>
            </a:r>
            <a:r>
              <a:rPr lang="en-US" altLang="ko-KR" dirty="0" err="1"/>
              <a:t>ui</a:t>
            </a:r>
            <a:r>
              <a:rPr lang="en-US" altLang="ko-KR" dirty="0"/>
              <a:t>-</a:t>
            </a:r>
            <a:r>
              <a:rPr lang="en-US" altLang="ko-KR" dirty="0" err="1"/>
              <a:t>btn</a:t>
            </a:r>
            <a:r>
              <a:rPr lang="en-US" altLang="ko-KR" dirty="0"/>
              <a:t>-active"&gt; </a:t>
            </a:r>
            <a:r>
              <a:rPr lang="en-US" altLang="ko-KR" dirty="0" err="1"/>
              <a:t>Favs</a:t>
            </a:r>
            <a:r>
              <a:rPr lang="en-US" altLang="ko-KR" dirty="0"/>
              <a:t> &lt;/a&gt;&lt;/li&gt;</a:t>
            </a:r>
          </a:p>
          <a:p>
            <a:pPr fontAlgn="base"/>
            <a:r>
              <a:rPr lang="en-US" altLang="ko-KR" dirty="0"/>
              <a:t>          &lt;li&gt; &lt;a </a:t>
            </a:r>
            <a:r>
              <a:rPr lang="en-US" altLang="ko-KR" dirty="0" err="1"/>
              <a:t>href</a:t>
            </a:r>
            <a:r>
              <a:rPr lang="en-US" altLang="ko-KR" dirty="0"/>
              <a:t>="#" data-icon="gear" data-</a:t>
            </a:r>
            <a:r>
              <a:rPr lang="en-US" altLang="ko-KR" dirty="0" err="1"/>
              <a:t>iconpos</a:t>
            </a:r>
            <a:r>
              <a:rPr lang="en-US" altLang="ko-KR" dirty="0"/>
              <a:t>="top" </a:t>
            </a:r>
          </a:p>
          <a:p>
            <a:pPr fontAlgn="base"/>
            <a:r>
              <a:rPr lang="en-US" altLang="ko-KR" dirty="0"/>
              <a:t>            data-theme="b"&gt; Setup &lt;/a&gt;&lt;/li&gt;              </a:t>
            </a:r>
          </a:p>
          <a:p>
            <a:pPr fontAlgn="base"/>
            <a:r>
              <a:rPr lang="en-US" altLang="ko-KR" dirty="0"/>
              <a:t>        &lt;/</a:t>
            </a:r>
            <a:r>
              <a:rPr lang="en-US" altLang="ko-KR" dirty="0" err="1"/>
              <a:t>ul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      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271597992" descr="EMB000006ec54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5514037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37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08912" cy="4373563"/>
          </a:xfrm>
        </p:spPr>
        <p:txBody>
          <a:bodyPr/>
          <a:lstStyle/>
          <a:p>
            <a:r>
              <a:rPr lang="ko-KR" altLang="en-US" dirty="0" err="1" smtClean="0"/>
              <a:t>네이티브</a:t>
            </a:r>
            <a:r>
              <a:rPr lang="ko-KR" altLang="en-US" dirty="0" smtClean="0"/>
              <a:t> </a:t>
            </a:r>
            <a:r>
              <a:rPr lang="ko-KR" altLang="en-US" dirty="0" err="1"/>
              <a:t>앱에서</a:t>
            </a:r>
            <a:r>
              <a:rPr lang="ko-KR" altLang="en-US" dirty="0"/>
              <a:t> 흔히 볼 수 있는 </a:t>
            </a:r>
            <a:r>
              <a:rPr lang="en-US" altLang="ko-KR" dirty="0" err="1"/>
              <a:t>ListView</a:t>
            </a:r>
            <a:r>
              <a:rPr lang="en-US" altLang="ko-KR" dirty="0"/>
              <a:t>(</a:t>
            </a:r>
            <a:r>
              <a:rPr lang="ko-KR" altLang="en-US" dirty="0"/>
              <a:t>리스트 </a:t>
            </a:r>
            <a:r>
              <a:rPr lang="ko-KR" altLang="en-US" dirty="0" err="1"/>
              <a:t>뷰</a:t>
            </a:r>
            <a:r>
              <a:rPr lang="en-US" altLang="ko-KR" dirty="0"/>
              <a:t>)</a:t>
            </a:r>
            <a:r>
              <a:rPr lang="ko-KR" altLang="en-US" dirty="0"/>
              <a:t>와 유사한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r>
              <a:rPr lang="ko-KR" altLang="en-US" dirty="0" smtClean="0"/>
              <a:t>순서 </a:t>
            </a:r>
            <a:r>
              <a:rPr lang="ko-KR" altLang="en-US" dirty="0"/>
              <a:t>없는 형태</a:t>
            </a:r>
            <a:r>
              <a:rPr lang="en-US" altLang="ko-KR" dirty="0"/>
              <a:t>(</a:t>
            </a:r>
            <a:r>
              <a:rPr lang="en-US" altLang="ko-KR" dirty="0" err="1"/>
              <a:t>ul</a:t>
            </a:r>
            <a:r>
              <a:rPr lang="en-US" altLang="ko-KR" dirty="0"/>
              <a:t>)</a:t>
            </a:r>
            <a:r>
              <a:rPr lang="ko-KR" altLang="en-US" dirty="0"/>
              <a:t>와 순서 있는 형태</a:t>
            </a:r>
            <a:r>
              <a:rPr lang="en-US" altLang="ko-KR" dirty="0"/>
              <a:t>(</a:t>
            </a:r>
            <a:r>
              <a:rPr lang="en-US" altLang="ko-KR" dirty="0" err="1"/>
              <a:t>ol</a:t>
            </a:r>
            <a:r>
              <a:rPr lang="en-US" altLang="ko-KR" dirty="0"/>
              <a:t>) </a:t>
            </a:r>
            <a:r>
              <a:rPr lang="ko-KR" altLang="en-US" dirty="0"/>
              <a:t>두 가지가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 smtClean="0"/>
              <a:t>data-role</a:t>
            </a:r>
            <a:r>
              <a:rPr lang="en-US" altLang="ko-KR" dirty="0"/>
              <a:t>=”</a:t>
            </a:r>
            <a:r>
              <a:rPr lang="en-US" altLang="ko-KR" dirty="0" err="1"/>
              <a:t>listview</a:t>
            </a:r>
            <a:r>
              <a:rPr lang="en-US" altLang="ko-KR" dirty="0"/>
              <a:t>”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271599592" descr="EMB000006ec5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276872"/>
            <a:ext cx="4032448" cy="42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6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err="1"/>
              <a:t>썸네일</a:t>
            </a:r>
            <a:r>
              <a:rPr lang="ko-KR" altLang="en-US" b="1" dirty="0"/>
              <a:t> 리스트와 아이콘 리스트</a:t>
            </a:r>
            <a:r>
              <a:rPr lang="en-US" altLang="ko-KR" b="1" dirty="0"/>
              <a:t>(Thumbnail &amp; Icon)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08912" cy="4373563"/>
          </a:xfrm>
        </p:spPr>
        <p:txBody>
          <a:bodyPr/>
          <a:lstStyle/>
          <a:p>
            <a:pPr fontAlgn="base"/>
            <a:r>
              <a:rPr lang="ko-KR" altLang="en-US" dirty="0" err="1" smtClean="0"/>
              <a:t>썸네일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리스트 내부에 첫 번째 자식 요소로 이미지를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fontAlgn="base"/>
            <a:r>
              <a:rPr lang="ko-KR" altLang="en-US" dirty="0"/>
              <a:t>아이콘</a:t>
            </a:r>
          </a:p>
          <a:p>
            <a:pPr lvl="1" fontAlgn="base"/>
            <a:r>
              <a:rPr lang="ko-KR" altLang="en-US" dirty="0"/>
              <a:t>이미지 요소에 </a:t>
            </a:r>
            <a:r>
              <a:rPr lang="en-US" altLang="ko-KR" dirty="0" err="1"/>
              <a:t>ui</a:t>
            </a:r>
            <a:r>
              <a:rPr lang="en-US" altLang="ko-KR" dirty="0"/>
              <a:t>-li-icon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를 추가</a:t>
            </a:r>
          </a:p>
          <a:p>
            <a:pPr lvl="1" fontAlgn="base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0" name="_x271600072" descr="EMB000006ec5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608"/>
            <a:ext cx="3048136" cy="31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9" name="_x271598712" descr="EMB000006ec550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00" y="3429000"/>
            <a:ext cx="3048136" cy="31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8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err="1"/>
              <a:t>그리드</a:t>
            </a:r>
            <a:r>
              <a:rPr lang="ko-KR" altLang="en-US" b="1" dirty="0"/>
              <a:t> 레이아웃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08912" cy="4373563"/>
          </a:xfrm>
        </p:spPr>
        <p:txBody>
          <a:bodyPr/>
          <a:lstStyle/>
          <a:p>
            <a:pPr fontAlgn="base"/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컬럼을</a:t>
            </a:r>
            <a:r>
              <a:rPr lang="ko-KR" altLang="en-US" dirty="0"/>
              <a:t> 갖는 </a:t>
            </a:r>
            <a:r>
              <a:rPr lang="ko-KR" altLang="en-US" dirty="0" err="1" smtClean="0"/>
              <a:t>그리드</a:t>
            </a:r>
            <a:r>
              <a:rPr lang="ko-KR" altLang="en-US" dirty="0" smtClean="0"/>
              <a:t> 레이아웃 </a:t>
            </a:r>
            <a:endParaRPr lang="en-US" altLang="ko-KR" dirty="0" smtClean="0"/>
          </a:p>
          <a:p>
            <a:pPr lvl="1" fontAlgn="base"/>
            <a:r>
              <a:rPr lang="ko-KR" altLang="en-US" sz="1800" dirty="0" smtClean="0"/>
              <a:t>부모 </a:t>
            </a:r>
            <a:r>
              <a:rPr lang="ko-KR" altLang="en-US" sz="1800" dirty="0"/>
              <a:t>컨테이너에 </a:t>
            </a:r>
            <a:r>
              <a:rPr lang="en-US" altLang="ko-KR" sz="1800" dirty="0"/>
              <a:t>class="</a:t>
            </a:r>
            <a:r>
              <a:rPr lang="en-US" altLang="ko-KR" sz="1800" dirty="0" err="1"/>
              <a:t>ui</a:t>
            </a:r>
            <a:r>
              <a:rPr lang="en-US" altLang="ko-KR" sz="1800" dirty="0"/>
              <a:t>-grid-a" </a:t>
            </a:r>
            <a:r>
              <a:rPr lang="ko-KR" altLang="en-US" sz="1800" dirty="0"/>
              <a:t>속성을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내부에 </a:t>
            </a:r>
            <a:r>
              <a:rPr lang="ko-KR" altLang="en-US" sz="1800" dirty="0"/>
              <a:t>포함시킬 두 자식 </a:t>
            </a:r>
            <a:r>
              <a:rPr lang="ko-KR" altLang="en-US" sz="1800" dirty="0" err="1"/>
              <a:t>엘리먼트</a:t>
            </a:r>
            <a:r>
              <a:rPr lang="ko-KR" altLang="en-US" sz="1800" dirty="0"/>
              <a:t> 중에 첫 번째 자식 </a:t>
            </a:r>
            <a:r>
              <a:rPr lang="ko-KR" altLang="en-US" sz="1800" dirty="0" err="1"/>
              <a:t>엘리먼트에는</a:t>
            </a:r>
            <a:r>
              <a:rPr lang="ko-KR" altLang="en-US" sz="1800" dirty="0"/>
              <a:t> </a:t>
            </a:r>
            <a:r>
              <a:rPr lang="en-US" altLang="ko-KR" sz="1800" dirty="0"/>
              <a:t>class="</a:t>
            </a:r>
            <a:r>
              <a:rPr lang="en-US" altLang="ko-KR" sz="1800" dirty="0" err="1"/>
              <a:t>ui</a:t>
            </a:r>
            <a:r>
              <a:rPr lang="en-US" altLang="ko-KR" sz="1800" dirty="0"/>
              <a:t>-block-a"</a:t>
            </a:r>
            <a:r>
              <a:rPr lang="ko-KR" altLang="en-US" sz="1800" dirty="0"/>
              <a:t>를 두 번째 자식 </a:t>
            </a:r>
            <a:r>
              <a:rPr lang="ko-KR" altLang="en-US" sz="1800" dirty="0" err="1"/>
              <a:t>엘리먼트에는</a:t>
            </a:r>
            <a:r>
              <a:rPr lang="ko-KR" altLang="en-US" sz="1800" dirty="0"/>
              <a:t> </a:t>
            </a:r>
            <a:r>
              <a:rPr lang="en-US" altLang="ko-KR" sz="1800" dirty="0"/>
              <a:t>class="</a:t>
            </a:r>
            <a:r>
              <a:rPr lang="en-US" altLang="ko-KR" sz="1800" dirty="0" err="1"/>
              <a:t>ui</a:t>
            </a:r>
            <a:r>
              <a:rPr lang="en-US" altLang="ko-KR" sz="1800" dirty="0"/>
              <a:t>-block-b"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lvl="1" fontAlgn="base"/>
            <a:endParaRPr lang="en-US" altLang="ko-KR" sz="1800" dirty="0"/>
          </a:p>
          <a:p>
            <a:pPr fontAlgn="base"/>
            <a:r>
              <a:rPr lang="en-US" altLang="ko-KR" sz="1800" dirty="0"/>
              <a:t>3</a:t>
            </a:r>
            <a:r>
              <a:rPr lang="ko-KR" altLang="en-US" sz="1800" dirty="0"/>
              <a:t>행 </a:t>
            </a:r>
            <a:r>
              <a:rPr lang="en-US" altLang="ko-KR" sz="1800" dirty="0"/>
              <a:t>2</a:t>
            </a:r>
            <a:r>
              <a:rPr lang="ko-KR" altLang="en-US" sz="1800" dirty="0"/>
              <a:t>열로 구성된 </a:t>
            </a:r>
            <a:r>
              <a:rPr lang="ko-KR" altLang="en-US" sz="1800" dirty="0" err="1"/>
              <a:t>그리드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레이아웃</a:t>
            </a:r>
            <a:endParaRPr lang="en-US" altLang="ko-KR" sz="1800" dirty="0" smtClean="0"/>
          </a:p>
          <a:p>
            <a:pPr lvl="1" fontAlgn="base"/>
            <a:r>
              <a:rPr lang="ko-KR" altLang="en-US" sz="1800" dirty="0" smtClean="0"/>
              <a:t>부모 </a:t>
            </a:r>
            <a:r>
              <a:rPr lang="ko-KR" altLang="en-US" sz="1800" dirty="0"/>
              <a:t>컨테이너에 </a:t>
            </a:r>
            <a:r>
              <a:rPr lang="en-US" altLang="ko-KR" sz="1800" dirty="0"/>
              <a:t>class=</a:t>
            </a:r>
            <a:r>
              <a:rPr lang="en-US" altLang="ko-KR" sz="1800" dirty="0" err="1"/>
              <a:t>ui</a:t>
            </a:r>
            <a:r>
              <a:rPr lang="en-US" altLang="ko-KR" sz="1800" dirty="0"/>
              <a:t>-grid-a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추가</a:t>
            </a:r>
            <a:endParaRPr lang="en-US" altLang="ko-KR" sz="1800" dirty="0" smtClean="0"/>
          </a:p>
          <a:p>
            <a:pPr lvl="1" fontAlgn="base"/>
            <a:r>
              <a:rPr lang="en-US" altLang="ko-KR" sz="1800" dirty="0" smtClean="0"/>
              <a:t>class=</a:t>
            </a:r>
            <a:r>
              <a:rPr lang="en-US" altLang="ko-KR" sz="1800" dirty="0" err="1" smtClean="0"/>
              <a:t>ui</a:t>
            </a:r>
            <a:r>
              <a:rPr lang="en-US" altLang="ko-KR" sz="1800" dirty="0" smtClean="0"/>
              <a:t>-block-a</a:t>
            </a:r>
            <a:r>
              <a:rPr lang="ko-KR" altLang="en-US" sz="1800" dirty="0"/>
              <a:t>부터 </a:t>
            </a:r>
            <a:r>
              <a:rPr lang="en-US" altLang="ko-KR" sz="1800" dirty="0"/>
              <a:t>b</a:t>
            </a:r>
            <a:r>
              <a:rPr lang="ko-KR" altLang="en-US" sz="1800" dirty="0"/>
              <a:t>까지 할당한 </a:t>
            </a:r>
            <a:endParaRPr lang="en-US" altLang="ko-KR" sz="1800" dirty="0" smtClean="0"/>
          </a:p>
          <a:p>
            <a:pPr marL="274320" lvl="1" indent="0" fontAlgn="base">
              <a:buNone/>
            </a:pPr>
            <a:r>
              <a:rPr lang="en-US" altLang="ko-KR" sz="1800" dirty="0" smtClean="0"/>
              <a:t>     2</a:t>
            </a:r>
            <a:r>
              <a:rPr lang="ko-KR" altLang="en-US" sz="1800" dirty="0"/>
              <a:t>개의 자식 </a:t>
            </a:r>
            <a:r>
              <a:rPr lang="ko-KR" altLang="en-US" sz="1800" dirty="0" err="1"/>
              <a:t>엘리면트의</a:t>
            </a:r>
            <a:r>
              <a:rPr lang="ko-KR" altLang="en-US" sz="1800" dirty="0"/>
              <a:t> 쌍을 </a:t>
            </a:r>
            <a:endParaRPr lang="en-US" altLang="ko-KR" sz="1800" dirty="0" smtClean="0"/>
          </a:p>
          <a:p>
            <a:pPr marL="274320" lvl="1" indent="0" fontAlgn="base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3</a:t>
            </a:r>
            <a:r>
              <a:rPr lang="ko-KR" altLang="en-US" sz="1800" dirty="0"/>
              <a:t>번 중복해서 기술</a:t>
            </a:r>
          </a:p>
          <a:p>
            <a:pPr lvl="1" fontAlgn="base"/>
            <a:endParaRPr lang="ko-KR" altLang="en-US" sz="1800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71600952" descr="EMB000006ec55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068960"/>
            <a:ext cx="3312368" cy="3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87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 </a:t>
            </a:r>
            <a:r>
              <a:rPr lang="en-US" altLang="ko-KR" dirty="0" smtClean="0"/>
              <a:t>Chapter </a:t>
            </a:r>
            <a:r>
              <a:rPr lang="en-US" altLang="ko-KR" dirty="0"/>
              <a:t>13 </a:t>
            </a:r>
            <a:r>
              <a:rPr lang="en-US" altLang="ko-KR" dirty="0" err="1"/>
              <a:t>jQuery</a:t>
            </a:r>
            <a:r>
              <a:rPr lang="en-US" altLang="ko-KR" dirty="0"/>
              <a:t> Mobile </a:t>
            </a:r>
            <a:r>
              <a:rPr lang="ko-KR" altLang="en-US"/>
              <a:t>사용자 인터페이스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274370"/>
            <a:ext cx="6912768" cy="2088232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prstTxWarp prst="textDeflateTop">
              <a:avLst/>
            </a:prstTxWarp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54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Thank You !</a:t>
            </a:r>
            <a:endParaRPr lang="en-US" altLang="ko-KR" sz="54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68052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sz="2400" dirty="0"/>
              <a:t>버튼 만들기</a:t>
            </a:r>
          </a:p>
          <a:p>
            <a:pPr fontAlgn="base"/>
            <a:r>
              <a:rPr lang="ko-KR" altLang="en-US" sz="2400" dirty="0"/>
              <a:t>버튼 아이콘</a:t>
            </a:r>
          </a:p>
          <a:p>
            <a:pPr fontAlgn="base"/>
            <a:r>
              <a:rPr lang="ko-KR" altLang="en-US" sz="2400" dirty="0"/>
              <a:t>버튼 그룹</a:t>
            </a:r>
          </a:p>
          <a:p>
            <a:pPr fontAlgn="base"/>
            <a:r>
              <a:rPr lang="ko-KR" altLang="en-US" sz="2400" dirty="0"/>
              <a:t>페이지 이동 애니메이션</a:t>
            </a:r>
          </a:p>
          <a:p>
            <a:pPr fontAlgn="base"/>
            <a:r>
              <a:rPr lang="ko-KR" altLang="en-US" sz="2400" dirty="0"/>
              <a:t>이전페이지로 이동하기</a:t>
            </a:r>
          </a:p>
          <a:p>
            <a:pPr fontAlgn="base"/>
            <a:r>
              <a:rPr lang="ko-KR" altLang="en-US" sz="2400" dirty="0"/>
              <a:t>테마</a:t>
            </a:r>
          </a:p>
          <a:p>
            <a:pPr fontAlgn="base"/>
            <a:r>
              <a:rPr lang="ko-KR" altLang="en-US" sz="2400" dirty="0"/>
              <a:t>헤더와 </a:t>
            </a:r>
            <a:r>
              <a:rPr lang="ko-KR" altLang="en-US" sz="2400" dirty="0" err="1"/>
              <a:t>풋터</a:t>
            </a:r>
            <a:r>
              <a:rPr lang="ko-KR" altLang="en-US" sz="2400" dirty="0"/>
              <a:t> 위치 조절</a:t>
            </a:r>
          </a:p>
          <a:p>
            <a:pPr fontAlgn="base"/>
            <a:r>
              <a:rPr lang="ko-KR" altLang="en-US" sz="2400" dirty="0" err="1"/>
              <a:t>툴바</a:t>
            </a:r>
            <a:endParaRPr lang="ko-KR" altLang="en-US" sz="2400" dirty="0"/>
          </a:p>
          <a:p>
            <a:pPr fontAlgn="base"/>
            <a:r>
              <a:rPr lang="ko-KR" altLang="en-US" sz="2400" dirty="0" smtClean="0"/>
              <a:t>리스트</a:t>
            </a:r>
            <a:endParaRPr lang="en-US" altLang="ko-KR" sz="2400" dirty="0" smtClean="0"/>
          </a:p>
          <a:p>
            <a:pPr fontAlgn="base"/>
            <a:r>
              <a:rPr lang="ko-KR" altLang="en-US" sz="2400" dirty="0" err="1"/>
              <a:t>썸네일</a:t>
            </a:r>
            <a:r>
              <a:rPr lang="ko-KR" altLang="en-US" sz="2400" dirty="0"/>
              <a:t> 리스트와 아이콘 리스트</a:t>
            </a:r>
            <a:r>
              <a:rPr lang="en-US" altLang="ko-KR" sz="2400" dirty="0"/>
              <a:t>(Thumbnail &amp; Icon)</a:t>
            </a:r>
            <a:endParaRPr lang="ko-KR" altLang="en-US" sz="2400" dirty="0"/>
          </a:p>
          <a:p>
            <a:pPr fontAlgn="base"/>
            <a:r>
              <a:rPr lang="ko-KR" altLang="en-US" sz="2400" dirty="0" err="1"/>
              <a:t>그리드</a:t>
            </a:r>
            <a:r>
              <a:rPr lang="ko-KR" altLang="en-US" sz="2400" dirty="0"/>
              <a:t> 레이아웃 </a:t>
            </a:r>
          </a:p>
        </p:txBody>
      </p:sp>
    </p:spTree>
    <p:extLst>
      <p:ext uri="{BB962C8B-B14F-4D97-AF65-F5344CB8AC3E}">
        <p14:creationId xmlns:p14="http://schemas.microsoft.com/office/powerpoint/2010/main" val="17351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버튼 </a:t>
            </a:r>
            <a:r>
              <a:rPr lang="ko-KR" altLang="en-US" b="1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21088"/>
            <a:ext cx="7620000" cy="1905075"/>
          </a:xfrm>
        </p:spPr>
        <p:txBody>
          <a:bodyPr/>
          <a:lstStyle/>
          <a:p>
            <a:r>
              <a:rPr lang="ko-KR" altLang="en-US" dirty="0"/>
              <a:t>링크를 위한 앵커 태그에 </a:t>
            </a:r>
            <a:r>
              <a:rPr lang="en-US" altLang="ko-KR" dirty="0"/>
              <a:t>[data-role=”button”] </a:t>
            </a:r>
            <a:r>
              <a:rPr lang="ko-KR" altLang="en-US" dirty="0"/>
              <a:t>속성을 추가한다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ko-KR" altLang="en-US" dirty="0"/>
              <a:t>버튼의 크기를 텍스트에 맞추려면 </a:t>
            </a:r>
            <a:r>
              <a:rPr lang="en-US" altLang="ko-KR" dirty="0"/>
              <a:t>data-inline="true" </a:t>
            </a:r>
            <a:r>
              <a:rPr lang="ko-KR" altLang="en-US" dirty="0"/>
              <a:t>속성을 지정한다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r>
              <a:rPr lang="en-US" altLang="ko-KR" dirty="0"/>
              <a:t>input </a:t>
            </a:r>
            <a:r>
              <a:rPr lang="ko-KR" altLang="en-US" dirty="0"/>
              <a:t>태그로 버튼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25202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     &lt;</a:t>
            </a:r>
            <a:r>
              <a:rPr lang="en-US" altLang="ko-KR" dirty="0"/>
              <a:t>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data-role="button"&gt;link bar&lt;/a&gt;</a:t>
            </a:r>
          </a:p>
          <a:p>
            <a:pPr fontAlgn="base"/>
            <a:r>
              <a:rPr lang="en-US" altLang="ko-KR" dirty="0"/>
              <a:t>        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data-inline="true"&gt;link bar 2&lt;/a&gt; 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        &lt;button&gt;button&lt;/button&gt;         </a:t>
            </a:r>
          </a:p>
          <a:p>
            <a:pPr fontAlgn="base"/>
            <a:r>
              <a:rPr lang="en-US" altLang="ko-KR" dirty="0"/>
              <a:t>        &lt;input type="button" value="Input type=button" /&gt;</a:t>
            </a:r>
          </a:p>
          <a:p>
            <a:pPr fontAlgn="base"/>
            <a:r>
              <a:rPr lang="en-US" altLang="ko-KR" dirty="0"/>
              <a:t>        &lt;input type="submit" value="Input type=submit" /&gt;</a:t>
            </a:r>
          </a:p>
          <a:p>
            <a:pPr fontAlgn="base"/>
            <a:r>
              <a:rPr lang="en-US" altLang="ko-KR" dirty="0"/>
              <a:t>        &lt;input type="reset"  value="Input type=reset" /&gt;</a:t>
            </a:r>
          </a:p>
          <a:p>
            <a:pPr fontAlgn="base"/>
            <a:r>
              <a:rPr lang="en-US" altLang="ko-KR" dirty="0"/>
              <a:t>        &lt;input type="image" value="Input type=image" /&gt; </a:t>
            </a:r>
          </a:p>
        </p:txBody>
      </p:sp>
    </p:spTree>
    <p:extLst>
      <p:ext uri="{BB962C8B-B14F-4D97-AF65-F5344CB8AC3E}">
        <p14:creationId xmlns:p14="http://schemas.microsoft.com/office/powerpoint/2010/main" val="59200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버튼에 아이콘을 추가하고 아이콘 위치를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221089"/>
            <a:ext cx="7620000" cy="504056"/>
          </a:xfrm>
        </p:spPr>
        <p:txBody>
          <a:bodyPr/>
          <a:lstStyle/>
          <a:p>
            <a:pPr fontAlgn="base"/>
            <a:r>
              <a:rPr lang="en-US" altLang="ko-KR" dirty="0" err="1"/>
              <a:t>jQuery</a:t>
            </a:r>
            <a:r>
              <a:rPr lang="en-US" altLang="ko-KR" dirty="0"/>
              <a:t> Mobile</a:t>
            </a:r>
            <a:r>
              <a:rPr lang="ko-KR" altLang="en-US" dirty="0"/>
              <a:t>에서 제공하는 </a:t>
            </a:r>
            <a:r>
              <a:rPr lang="en-US" altLang="ko-KR" dirty="0"/>
              <a:t>18</a:t>
            </a:r>
            <a:r>
              <a:rPr lang="ko-KR" altLang="en-US" dirty="0"/>
              <a:t>개의 표준 아이콘이다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12601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      </a:t>
            </a:r>
            <a:r>
              <a:rPr lang="en-US" altLang="ko-KR" dirty="0" smtClean="0"/>
              <a:t>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data-icon="delete"&gt; link bar &lt;/a&gt;</a:t>
            </a:r>
          </a:p>
          <a:p>
            <a:pPr fontAlgn="base"/>
            <a:r>
              <a:rPr lang="en-US" altLang="ko-KR" dirty="0"/>
              <a:t>      &lt;button data-icon="plus"&gt; button &lt;/button&gt;</a:t>
            </a:r>
          </a:p>
          <a:p>
            <a:pPr fontAlgn="base"/>
            <a:r>
              <a:rPr lang="en-US" altLang="ko-KR" dirty="0"/>
              <a:t>      &lt;input type=button value="type=button" data-icon="minus"/&gt;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71597832" descr="EMB000006ec54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718794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버튼에 아이콘을 추가하고 아이콘 위치를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4005064"/>
            <a:ext cx="8280920" cy="25922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아이콘의 위치 </a:t>
            </a:r>
            <a:r>
              <a:rPr lang="ko-KR" altLang="en-US" dirty="0" smtClean="0"/>
              <a:t> 변경 </a:t>
            </a:r>
            <a:endParaRPr lang="en-US" altLang="ko-KR" dirty="0" smtClean="0"/>
          </a:p>
          <a:p>
            <a:pPr lvl="1" fontAlgn="base"/>
            <a:r>
              <a:rPr lang="ko-KR" altLang="en-US" sz="1800" dirty="0" smtClean="0"/>
              <a:t>아이콘의 </a:t>
            </a:r>
            <a:r>
              <a:rPr lang="ko-KR" altLang="en-US" sz="1800" dirty="0"/>
              <a:t>위치 설정 속성인 </a:t>
            </a:r>
            <a:r>
              <a:rPr lang="en-US" altLang="ko-KR" sz="1800" dirty="0"/>
              <a:t>data-</a:t>
            </a:r>
            <a:r>
              <a:rPr lang="en-US" altLang="ko-KR" sz="1800" dirty="0" err="1"/>
              <a:t>iconpos</a:t>
            </a:r>
            <a:r>
              <a:rPr lang="ko-KR" altLang="en-US" sz="1800" dirty="0"/>
              <a:t>에 </a:t>
            </a:r>
            <a:r>
              <a:rPr lang="en-US" altLang="ko-KR" sz="1800" dirty="0"/>
              <a:t>right, top, bottom </a:t>
            </a:r>
            <a:r>
              <a:rPr lang="ko-KR" altLang="en-US" sz="1800" dirty="0"/>
              <a:t>중 하나를 지정한다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 fontAlgn="base"/>
            <a:r>
              <a:rPr lang="ko-KR" altLang="en-US" sz="1800" dirty="0"/>
              <a:t>아이콘은 디폴트로 왼쪽</a:t>
            </a:r>
            <a:r>
              <a:rPr lang="en-US" altLang="ko-KR" sz="1800" dirty="0"/>
              <a:t>(left)</a:t>
            </a:r>
            <a:r>
              <a:rPr lang="ko-KR" altLang="en-US" sz="1800" dirty="0"/>
              <a:t>에 위치한다</a:t>
            </a:r>
            <a:r>
              <a:rPr lang="en-US" altLang="ko-KR" sz="1800" dirty="0"/>
              <a:t>. </a:t>
            </a:r>
          </a:p>
          <a:p>
            <a:pPr lvl="1" fontAlgn="base"/>
            <a:endParaRPr lang="en-US" altLang="ko-KR" dirty="0" smtClean="0"/>
          </a:p>
          <a:p>
            <a:pPr fontAlgn="base"/>
            <a:r>
              <a:rPr lang="ko-KR" altLang="en-US" dirty="0"/>
              <a:t>텍스트 없는 </a:t>
            </a:r>
            <a:r>
              <a:rPr lang="ko-KR" altLang="en-US" dirty="0" smtClean="0"/>
              <a:t>아이콘</a:t>
            </a:r>
            <a:endParaRPr lang="en-US" altLang="ko-KR" dirty="0" smtClean="0"/>
          </a:p>
          <a:p>
            <a:pPr lvl="1" fontAlgn="base"/>
            <a:r>
              <a:rPr lang="ko-KR" altLang="en-US" sz="1800" dirty="0" smtClean="0"/>
              <a:t>아이콘의 </a:t>
            </a:r>
            <a:r>
              <a:rPr lang="ko-KR" altLang="en-US" sz="1800" dirty="0"/>
              <a:t>위치 설정 속성인 </a:t>
            </a:r>
            <a:r>
              <a:rPr lang="en-US" altLang="ko-KR" sz="1800" dirty="0"/>
              <a:t>data-</a:t>
            </a:r>
            <a:r>
              <a:rPr lang="en-US" altLang="ko-KR" sz="1800" dirty="0" err="1"/>
              <a:t>iconpos</a:t>
            </a:r>
            <a:r>
              <a:rPr lang="ko-KR" altLang="en-US" sz="1800" dirty="0"/>
              <a:t>에 </a:t>
            </a:r>
            <a:r>
              <a:rPr lang="en-US" altLang="ko-KR" sz="1800" dirty="0" err="1"/>
              <a:t>notext</a:t>
            </a:r>
            <a:r>
              <a:rPr lang="ko-KR" altLang="en-US" sz="1800" dirty="0"/>
              <a:t>를 지정하면 된다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252028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 smtClean="0"/>
              <a:t>&lt;</a:t>
            </a:r>
            <a:r>
              <a:rPr lang="en-US" altLang="ko-KR" dirty="0"/>
              <a:t>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data-icon="arrow-r"</a:t>
            </a:r>
          </a:p>
          <a:p>
            <a:pPr fontAlgn="base" latinLnBrk="0"/>
            <a:r>
              <a:rPr lang="en-US" altLang="ko-KR" dirty="0" smtClean="0"/>
              <a:t>	data-</a:t>
            </a:r>
            <a:r>
              <a:rPr lang="en-US" altLang="ko-KR" dirty="0" err="1" smtClean="0"/>
              <a:t>iconpos</a:t>
            </a:r>
            <a:r>
              <a:rPr lang="en-US" altLang="ko-KR" dirty="0"/>
              <a:t>="right"&gt; right position icon button </a:t>
            </a:r>
            <a:r>
              <a:rPr lang="en-US" altLang="ko-KR" dirty="0" smtClean="0"/>
              <a:t>&lt;/</a:t>
            </a:r>
            <a:r>
              <a:rPr lang="en-US" altLang="ko-KR" dirty="0"/>
              <a:t>a&gt;</a:t>
            </a:r>
          </a:p>
          <a:p>
            <a:pPr fontAlgn="base" latinLnBrk="0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data-icon="arrow-l"</a:t>
            </a:r>
          </a:p>
          <a:p>
            <a:pPr fontAlgn="base" latinLnBrk="0"/>
            <a:r>
              <a:rPr lang="en-US" altLang="ko-KR" dirty="0" smtClean="0"/>
              <a:t>	data-</a:t>
            </a:r>
            <a:r>
              <a:rPr lang="en-US" altLang="ko-KR" dirty="0" err="1" smtClean="0"/>
              <a:t>iconpos</a:t>
            </a:r>
            <a:r>
              <a:rPr lang="en-US" altLang="ko-KR" dirty="0"/>
              <a:t>="top"&gt; top position icon </a:t>
            </a:r>
            <a:r>
              <a:rPr lang="en-US" altLang="ko-KR" dirty="0" smtClean="0"/>
              <a:t>button&lt;/</a:t>
            </a:r>
            <a:r>
              <a:rPr lang="en-US" altLang="ko-KR" dirty="0"/>
              <a:t>a&gt;</a:t>
            </a:r>
          </a:p>
          <a:p>
            <a:pPr fontAlgn="base" latinLnBrk="0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data-icon="arrow-d"</a:t>
            </a:r>
          </a:p>
          <a:p>
            <a:pPr fontAlgn="base" latinLnBrk="0"/>
            <a:r>
              <a:rPr lang="en-US" altLang="ko-KR" dirty="0" smtClean="0"/>
              <a:t>	data-</a:t>
            </a:r>
            <a:r>
              <a:rPr lang="en-US" altLang="ko-KR" dirty="0" err="1" smtClean="0"/>
              <a:t>iconpos</a:t>
            </a:r>
            <a:r>
              <a:rPr lang="en-US" altLang="ko-KR" dirty="0"/>
              <a:t>="bottom"&gt;bottom position icon </a:t>
            </a:r>
            <a:r>
              <a:rPr lang="en-US" altLang="ko-KR" dirty="0" smtClean="0"/>
              <a:t>button&lt;/</a:t>
            </a:r>
            <a:r>
              <a:rPr lang="en-US" altLang="ko-KR" dirty="0"/>
              <a:t>a&gt;</a:t>
            </a:r>
          </a:p>
          <a:p>
            <a:pPr fontAlgn="base" latinLnBrk="0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 data-icon="gear"</a:t>
            </a:r>
          </a:p>
          <a:p>
            <a:pPr lvl="1" fontAlgn="base" latinLnBrk="0"/>
            <a:r>
              <a:rPr lang="en-US" altLang="ko-KR" dirty="0"/>
              <a:t>data-</a:t>
            </a:r>
            <a:r>
              <a:rPr lang="en-US" altLang="ko-KR" dirty="0" err="1"/>
              <a:t>iconpos</a:t>
            </a:r>
            <a:r>
              <a:rPr lang="en-US" altLang="ko-KR" dirty="0"/>
              <a:t>="</a:t>
            </a:r>
            <a:r>
              <a:rPr lang="en-US" altLang="ko-KR" dirty="0" err="1"/>
              <a:t>notext</a:t>
            </a:r>
            <a:r>
              <a:rPr lang="en-US" altLang="ko-KR" dirty="0"/>
              <a:t>"&gt;</a:t>
            </a:r>
            <a:r>
              <a:rPr lang="en-US" altLang="ko-KR" dirty="0" err="1"/>
              <a:t>notext</a:t>
            </a:r>
            <a:r>
              <a:rPr lang="en-US" altLang="ko-KR" dirty="0"/>
              <a:t> position icon button </a:t>
            </a:r>
            <a:r>
              <a:rPr lang="en-US" altLang="ko-KR" dirty="0" smtClean="0"/>
              <a:t>&lt;/</a:t>
            </a:r>
            <a:r>
              <a:rPr lang="en-US" altLang="ko-KR" dirty="0"/>
              <a:t>a&gt;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25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버튼 그룹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1060" y="3212976"/>
            <a:ext cx="8280920" cy="108012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버튼들을 </a:t>
            </a:r>
            <a:r>
              <a:rPr lang="en-US" altLang="ko-KR" dirty="0"/>
              <a:t>div </a:t>
            </a:r>
            <a:r>
              <a:rPr lang="ko-KR" altLang="en-US" dirty="0"/>
              <a:t>태그의 자식 태그로 </a:t>
            </a:r>
            <a:r>
              <a:rPr lang="ko-KR" altLang="en-US" dirty="0" smtClean="0"/>
              <a:t>두고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div </a:t>
            </a:r>
            <a:r>
              <a:rPr lang="ko-KR" altLang="en-US" dirty="0"/>
              <a:t>태그에 </a:t>
            </a:r>
            <a:r>
              <a:rPr lang="en-US" altLang="ko-KR" dirty="0"/>
              <a:t>data-role=”</a:t>
            </a:r>
            <a:r>
              <a:rPr lang="en-US" altLang="ko-KR" dirty="0" err="1"/>
              <a:t>controlgroup</a:t>
            </a:r>
            <a:r>
              <a:rPr lang="en-US" altLang="ko-KR" dirty="0"/>
              <a:t>”</a:t>
            </a:r>
            <a:r>
              <a:rPr lang="ko-KR" altLang="en-US" dirty="0"/>
              <a:t> 속성을 추가</a:t>
            </a:r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340768"/>
            <a:ext cx="8280920" cy="165618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&lt;div </a:t>
            </a:r>
            <a:r>
              <a:rPr lang="en-US" altLang="ko-KR" b="1" dirty="0"/>
              <a:t>data-role=”</a:t>
            </a:r>
            <a:r>
              <a:rPr lang="en-US" altLang="ko-KR" b="1" dirty="0" err="1"/>
              <a:t>controlgroup</a:t>
            </a:r>
            <a:r>
              <a:rPr lang="en-US" altLang="ko-KR" b="1" dirty="0"/>
              <a:t>”</a:t>
            </a:r>
            <a:r>
              <a:rPr lang="en-US" altLang="ko-KR" dirty="0"/>
              <a:t>&gt;</a:t>
            </a:r>
          </a:p>
          <a:p>
            <a:pPr fontAlgn="base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data-role="button"&gt;</a:t>
            </a:r>
            <a:r>
              <a:rPr lang="ko-KR" altLang="en-US" dirty="0"/>
              <a:t>확인</a:t>
            </a:r>
            <a:r>
              <a:rPr lang="en-US" altLang="ko-KR" dirty="0"/>
              <a:t>&lt;/a&gt; </a:t>
            </a:r>
          </a:p>
          <a:p>
            <a:pPr fontAlgn="base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data-role="button"&gt;</a:t>
            </a:r>
            <a:r>
              <a:rPr lang="ko-KR" altLang="en-US" dirty="0"/>
              <a:t>취소</a:t>
            </a:r>
            <a:r>
              <a:rPr lang="en-US" altLang="ko-KR" dirty="0"/>
              <a:t>&lt;/a&gt; </a:t>
            </a:r>
          </a:p>
          <a:p>
            <a:pPr fontAlgn="base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 data-role="button"&gt;</a:t>
            </a:r>
            <a:r>
              <a:rPr lang="ko-KR" altLang="en-US" dirty="0"/>
              <a:t>적용</a:t>
            </a:r>
            <a:r>
              <a:rPr lang="en-US" altLang="ko-KR" dirty="0"/>
              <a:t>&lt;/a&gt; </a:t>
            </a:r>
          </a:p>
          <a:p>
            <a:pPr fontAlgn="base"/>
            <a:r>
              <a:rPr lang="en-US" altLang="ko-KR" dirty="0"/>
              <a:t>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47484216" descr="EMB00000da05f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99" y="4365104"/>
            <a:ext cx="4134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74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페이지 이동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540" y="1081641"/>
            <a:ext cx="4356484" cy="2995432"/>
          </a:xfrm>
        </p:spPr>
        <p:txBody>
          <a:bodyPr>
            <a:normAutofit/>
          </a:bodyPr>
          <a:lstStyle/>
          <a:p>
            <a:pPr fontAlgn="base"/>
            <a:r>
              <a:rPr lang="en-US" altLang="ko-KR" dirty="0"/>
              <a:t>data-transition </a:t>
            </a:r>
            <a:r>
              <a:rPr lang="ko-KR" altLang="en-US" dirty="0"/>
              <a:t>속성을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fontAlgn="base"/>
            <a:r>
              <a:rPr lang="ko-KR" altLang="en-US" dirty="0"/>
              <a:t>화면이 </a:t>
            </a:r>
            <a:r>
              <a:rPr lang="ko-KR" altLang="en-US" dirty="0" smtClean="0"/>
              <a:t>전환 </a:t>
            </a:r>
            <a:r>
              <a:rPr lang="ko-KR" altLang="en-US" dirty="0"/>
              <a:t>확인하기 </a:t>
            </a:r>
            <a:r>
              <a:rPr lang="ko-KR" altLang="en-US" dirty="0" smtClean="0"/>
              <a:t>위해서</a:t>
            </a:r>
            <a:endParaRPr lang="en-US" altLang="ko-KR" dirty="0" smtClean="0"/>
          </a:p>
          <a:p>
            <a:pPr lvl="1" fontAlgn="base"/>
            <a:r>
              <a:rPr lang="en-US" altLang="ko-KR" sz="1800" dirty="0" smtClean="0"/>
              <a:t>CSS3</a:t>
            </a:r>
            <a:r>
              <a:rPr lang="ko-KR" altLang="en-US" sz="1800" dirty="0"/>
              <a:t>을 지원하는 </a:t>
            </a:r>
            <a:r>
              <a:rPr lang="ko-KR" altLang="en-US" sz="1800" dirty="0" smtClean="0"/>
              <a:t>브라우저</a:t>
            </a:r>
            <a:endParaRPr lang="en-US" altLang="ko-KR" sz="1800" dirty="0" smtClean="0"/>
          </a:p>
          <a:p>
            <a:pPr marL="274320" lvl="1" indent="0" fontAlgn="base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(</a:t>
            </a:r>
            <a:r>
              <a:rPr lang="ko-KR" altLang="en-US" sz="1800" dirty="0"/>
              <a:t>크롬이나 사파리</a:t>
            </a:r>
            <a:r>
              <a:rPr lang="en-US" altLang="ko-KR" sz="1800" dirty="0"/>
              <a:t>)</a:t>
            </a:r>
            <a:r>
              <a:rPr lang="ko-KR" altLang="en-US" sz="1800" dirty="0"/>
              <a:t>에서 테스트 </a:t>
            </a:r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3375" y="3238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47485256" descr="EMB00000da05f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863" y="1104449"/>
            <a:ext cx="3672408" cy="51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0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페이지 이동 애니메이션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08650"/>
              </p:ext>
            </p:extLst>
          </p:nvPr>
        </p:nvGraphicFramePr>
        <p:xfrm>
          <a:off x="467545" y="1340768"/>
          <a:ext cx="8136904" cy="2811018"/>
        </p:xfrm>
        <a:graphic>
          <a:graphicData uri="http://schemas.openxmlformats.org/drawingml/2006/table">
            <a:tbl>
              <a:tblPr/>
              <a:tblGrid>
                <a:gridCol w="1800199"/>
                <a:gridCol w="6336705"/>
              </a:tblGrid>
              <a:tr h="336419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속성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</a:tr>
              <a:tr h="336419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fade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현재 화면 위에서 서서히 나타남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36419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flip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현재 화면이 뒤집히면서 사라지고 다음 </a:t>
                      </a:r>
                      <a:r>
                        <a:rPr lang="ko-KR" alt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뷰가</a:t>
                      </a: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나타남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36419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pop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화면 한가운데에서 페이지가 올라감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36419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slide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왼쪽이나 오른쪽으로 이전 내용을 밀어내며 나타남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36419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slidedown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화면 위에서 내려오면서 현재 내용을 덮음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36419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slideup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화면 아래에서 올라오며 현재 내용을 덮음</a:t>
                      </a:r>
                      <a:r>
                        <a:rPr lang="en-US" altLang="ko-KR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3375" y="3238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4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이전페이지로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1540" y="4509120"/>
            <a:ext cx="8280920" cy="79208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페이지 이동 애니메이션이 </a:t>
            </a:r>
            <a:r>
              <a:rPr lang="ko-KR" altLang="en-US" dirty="0" err="1"/>
              <a:t>왼쪽으에서</a:t>
            </a:r>
            <a:r>
              <a:rPr lang="ko-KR" altLang="en-US" dirty="0"/>
              <a:t> 오른쪽으로 </a:t>
            </a:r>
            <a:r>
              <a:rPr lang="ko-KR" altLang="en-US" dirty="0" smtClean="0"/>
              <a:t>나타나도록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603375" y="3238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7544" y="1340768"/>
            <a:ext cx="8280920" cy="8280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="#page1" </a:t>
            </a:r>
            <a:r>
              <a:rPr lang="en-US" altLang="ko-KR" b="1" dirty="0"/>
              <a:t>data-direction="reverse"</a:t>
            </a:r>
            <a:r>
              <a:rPr lang="en-US" altLang="ko-KR" dirty="0"/>
              <a:t>&gt;</a:t>
            </a:r>
          </a:p>
          <a:p>
            <a:pPr fontAlgn="base"/>
            <a:r>
              <a:rPr lang="ko-KR" altLang="en-US" dirty="0" smtClean="0"/>
              <a:t>         첫 </a:t>
            </a:r>
            <a:r>
              <a:rPr lang="ko-KR" altLang="en-US" dirty="0"/>
              <a:t>번째 페이지로 돌아가기 </a:t>
            </a:r>
            <a:r>
              <a:rPr lang="en-US" altLang="ko-KR" dirty="0"/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7544" y="2639008"/>
            <a:ext cx="8280920" cy="8280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</a:t>
            </a:r>
            <a:r>
              <a:rPr lang="en-US" altLang="ko-KR" dirty="0" smtClean="0"/>
              <a:t>page2“ </a:t>
            </a:r>
            <a:r>
              <a:rPr lang="en-US" altLang="ko-KR" b="1" dirty="0" smtClean="0"/>
              <a:t>data-</a:t>
            </a:r>
            <a:r>
              <a:rPr lang="en-US" altLang="ko-KR" b="1" dirty="0" err="1" smtClean="0"/>
              <a:t>rel</a:t>
            </a:r>
            <a:r>
              <a:rPr lang="en-US" altLang="ko-KR" b="1" dirty="0"/>
              <a:t>="back"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        첫 </a:t>
            </a:r>
            <a:r>
              <a:rPr lang="ko-KR" altLang="en-US" dirty="0"/>
              <a:t>번째 페이지로 돌아가기</a:t>
            </a:r>
            <a:r>
              <a:rPr lang="en-US" altLang="ko-KR" dirty="0"/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72727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필수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159</TotalTime>
  <Words>836</Words>
  <Application>Microsoft Office PowerPoint</Application>
  <PresentationFormat>화면 슬라이드 쇼(4:3)</PresentationFormat>
  <Paragraphs>141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테마1</vt:lpstr>
      <vt:lpstr>Chapter 13    jQuery Mobile 사용자 인터페이스</vt:lpstr>
      <vt:lpstr>목차</vt:lpstr>
      <vt:lpstr>버튼 만들기</vt:lpstr>
      <vt:lpstr>버튼에 아이콘을 추가하고 아이콘 위치를 변경하기</vt:lpstr>
      <vt:lpstr>버튼에 아이콘을 추가하고 아이콘 위치를 변경하기</vt:lpstr>
      <vt:lpstr>버튼 그룹</vt:lpstr>
      <vt:lpstr>페이지 이동 애니메이션</vt:lpstr>
      <vt:lpstr>페이지 이동 애니메이션</vt:lpstr>
      <vt:lpstr>이전페이지로 이동하기</vt:lpstr>
      <vt:lpstr>테마</vt:lpstr>
      <vt:lpstr>헤더와 풋터 위치 조절</vt:lpstr>
      <vt:lpstr>툴바</vt:lpstr>
      <vt:lpstr>툴바</vt:lpstr>
      <vt:lpstr>툴바</vt:lpstr>
      <vt:lpstr>리스트</vt:lpstr>
      <vt:lpstr>썸네일 리스트와 아이콘 리스트(Thumbnail &amp; Icon)</vt:lpstr>
      <vt:lpstr>그리드 레이아웃 </vt:lpstr>
      <vt:lpstr> Chapter 13 jQuery Mobile 사용자 인터페이스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43</cp:revision>
  <dcterms:created xsi:type="dcterms:W3CDTF">2012-01-12T17:58:20Z</dcterms:created>
  <dcterms:modified xsi:type="dcterms:W3CDTF">2012-01-13T12:51:15Z</dcterms:modified>
</cp:coreProperties>
</file>