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notesMasterIdLst>
    <p:notesMasterId r:id="rId7"/>
  </p:notesMasterIdLst>
  <p:sldIdLst>
    <p:sldId id="494" r:id="rId2"/>
    <p:sldId id="587" r:id="rId3"/>
    <p:sldId id="1024" r:id="rId4"/>
    <p:sldId id="1025" r:id="rId5"/>
    <p:sldId id="1026" r:id="rId6"/>
  </p:sldIdLst>
  <p:sldSz cx="9144000" cy="6858000" type="screen4x3"/>
  <p:notesSz cx="6735763" cy="98663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charset="0"/>
        <a:ea typeface="굴림" charset="0"/>
        <a:cs typeface="굴림" charset="0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charset="0"/>
        <a:ea typeface="굴림" charset="0"/>
        <a:cs typeface="굴림" charset="0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charset="0"/>
        <a:ea typeface="굴림" charset="0"/>
        <a:cs typeface="굴림" charset="0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charset="0"/>
        <a:ea typeface="굴림" charset="0"/>
        <a:cs typeface="굴림" charset="0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charset="0"/>
        <a:ea typeface="굴림" charset="0"/>
        <a:cs typeface="굴림" charset="0"/>
      </a:defRPr>
    </a:lvl5pPr>
    <a:lvl6pPr marL="2286000" algn="l" defTabSz="457200" rtl="0" eaLnBrk="1" latinLnBrk="0" hangingPunct="1">
      <a:defRPr kumimoji="1" kern="1200">
        <a:solidFill>
          <a:schemeClr val="tx1"/>
        </a:solidFill>
        <a:latin typeface="Calibri" charset="0"/>
        <a:ea typeface="굴림" charset="0"/>
        <a:cs typeface="굴림" charset="0"/>
      </a:defRPr>
    </a:lvl6pPr>
    <a:lvl7pPr marL="2743200" algn="l" defTabSz="457200" rtl="0" eaLnBrk="1" latinLnBrk="0" hangingPunct="1">
      <a:defRPr kumimoji="1" kern="1200">
        <a:solidFill>
          <a:schemeClr val="tx1"/>
        </a:solidFill>
        <a:latin typeface="Calibri" charset="0"/>
        <a:ea typeface="굴림" charset="0"/>
        <a:cs typeface="굴림" charset="0"/>
      </a:defRPr>
    </a:lvl7pPr>
    <a:lvl8pPr marL="3200400" algn="l" defTabSz="457200" rtl="0" eaLnBrk="1" latinLnBrk="0" hangingPunct="1">
      <a:defRPr kumimoji="1" kern="1200">
        <a:solidFill>
          <a:schemeClr val="tx1"/>
        </a:solidFill>
        <a:latin typeface="Calibri" charset="0"/>
        <a:ea typeface="굴림" charset="0"/>
        <a:cs typeface="굴림" charset="0"/>
      </a:defRPr>
    </a:lvl8pPr>
    <a:lvl9pPr marL="3657600" algn="l" defTabSz="457200" rtl="0" eaLnBrk="1" latinLnBrk="0" hangingPunct="1">
      <a:defRPr kumimoji="1" kern="1200">
        <a:solidFill>
          <a:schemeClr val="tx1"/>
        </a:solidFill>
        <a:latin typeface="Calibri" charset="0"/>
        <a:ea typeface="굴림" charset="0"/>
        <a:cs typeface="굴림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C48"/>
    <a:srgbClr val="00B050"/>
    <a:srgbClr val="FF0000"/>
    <a:srgbClr val="990101"/>
    <a:srgbClr val="516B7E"/>
    <a:srgbClr val="FFCCCC"/>
    <a:srgbClr val="FFFF00"/>
    <a:srgbClr val="FFFFFF"/>
    <a:srgbClr val="89C0BB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57" autoAdjust="0"/>
    <p:restoredTop sz="93817" autoAdjust="0"/>
  </p:normalViewPr>
  <p:slideViewPr>
    <p:cSldViewPr snapToGrid="0">
      <p:cViewPr varScale="1">
        <p:scale>
          <a:sx n="110" d="100"/>
          <a:sy n="110" d="100"/>
        </p:scale>
        <p:origin x="1722" y="114"/>
      </p:cViewPr>
      <p:guideLst>
        <p:guide orient="horz" pos="4319"/>
        <p:guide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7134"/>
    </p:cViewPr>
  </p:sorterViewPr>
  <p:notesViewPr>
    <p:cSldViewPr snapToGrid="0">
      <p:cViewPr varScale="1">
        <p:scale>
          <a:sx n="51" d="100"/>
          <a:sy n="51" d="100"/>
        </p:scale>
        <p:origin x="-3018" y="-102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맑은 고딕" charset="0"/>
                <a:ea typeface="맑은 고딕" charset="0"/>
                <a:cs typeface="맑은 고딕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맑은 고딕" charset="0"/>
                <a:ea typeface="맑은 고딕" charset="0"/>
                <a:cs typeface="맑은 고딕" charset="0"/>
              </a:defRPr>
            </a:lvl1pPr>
          </a:lstStyle>
          <a:p>
            <a:pPr>
              <a:defRPr/>
            </a:pPr>
            <a:fld id="{70D7182B-2A9B-C249-97E7-61FD7E1AC8BA}" type="datetimeFigureOut">
              <a:rPr lang="ko-KR" altLang="en-US"/>
              <a:pPr>
                <a:defRPr/>
              </a:pPr>
              <a:t>2022-08-12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맑은 고딕" charset="0"/>
                <a:ea typeface="맑은 고딕" charset="0"/>
                <a:cs typeface="맑은 고딕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맑은 고딕" charset="0"/>
                <a:ea typeface="맑은 고딕" charset="0"/>
                <a:cs typeface="맑은 고딕" charset="0"/>
              </a:defRPr>
            </a:lvl1pPr>
          </a:lstStyle>
          <a:p>
            <a:pPr>
              <a:defRPr/>
            </a:pPr>
            <a:fld id="{D80ED70C-0938-A24F-ADCC-499145FF8AC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4912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앱가입은 약관동의</a:t>
            </a:r>
            <a:r>
              <a:rPr lang="en-US" altLang="ko-KR" baseline="0" dirty="0"/>
              <a:t> </a:t>
            </a:r>
            <a:r>
              <a:rPr lang="ko-KR" altLang="en-US" baseline="0" dirty="0"/>
              <a:t>시점에 </a:t>
            </a:r>
            <a:r>
              <a:rPr lang="ko-KR" altLang="en-US" baseline="0" dirty="0" err="1"/>
              <a:t>앱회원으로</a:t>
            </a:r>
            <a:r>
              <a:rPr lang="ko-KR" altLang="en-US" baseline="0" dirty="0"/>
              <a:t> 본다</a:t>
            </a:r>
            <a:r>
              <a:rPr lang="en-US" altLang="ko-KR" baseline="0" dirty="0"/>
              <a:t>.</a:t>
            </a:r>
            <a:r>
              <a:rPr lang="ko-KR" altLang="en-US" dirty="0"/>
              <a:t> 없으면 최초 로그인 일자 체크가능</a:t>
            </a:r>
            <a:r>
              <a:rPr lang="en-US" altLang="ko-KR" dirty="0"/>
              <a:t>? </a:t>
            </a:r>
            <a:r>
              <a:rPr lang="ko-KR" altLang="en-US" dirty="0" err="1"/>
              <a:t>체크시</a:t>
            </a:r>
            <a:r>
              <a:rPr lang="ko-KR" altLang="en-US" dirty="0"/>
              <a:t> 올레</a:t>
            </a:r>
            <a:r>
              <a:rPr lang="en-US" altLang="ko-KR" dirty="0"/>
              <a:t>id</a:t>
            </a:r>
            <a:r>
              <a:rPr lang="ko-KR" altLang="en-US" dirty="0"/>
              <a:t>도 </a:t>
            </a:r>
            <a:r>
              <a:rPr lang="en-US" altLang="ko-KR" dirty="0" err="1"/>
              <a:t>db</a:t>
            </a:r>
            <a:r>
              <a:rPr lang="ko-KR" altLang="en-US" dirty="0"/>
              <a:t>에 자동입력 및 상세정보에 </a:t>
            </a:r>
            <a:r>
              <a:rPr lang="ko-KR" altLang="en-US" dirty="0" err="1"/>
              <a:t>리스팅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 err="1"/>
              <a:t>일시철거</a:t>
            </a:r>
            <a:r>
              <a:rPr lang="ko-KR" altLang="en-US" dirty="0"/>
              <a:t> 개념이 있음</a:t>
            </a:r>
            <a:r>
              <a:rPr lang="en-US" altLang="ko-KR" dirty="0"/>
              <a:t>..(</a:t>
            </a:r>
            <a:r>
              <a:rPr lang="ko-KR" altLang="en-US" dirty="0"/>
              <a:t>일시정지</a:t>
            </a:r>
            <a:r>
              <a:rPr lang="en-US" altLang="ko-KR" dirty="0"/>
              <a:t>)/ </a:t>
            </a:r>
            <a:r>
              <a:rPr lang="ko-KR" altLang="en-US" dirty="0"/>
              <a:t>서비스 자체를 홀딩 시켜야</a:t>
            </a:r>
            <a:r>
              <a:rPr lang="en-US" altLang="ko-KR" dirty="0"/>
              <a:t>.. </a:t>
            </a:r>
            <a:r>
              <a:rPr lang="ko-KR" altLang="en-US" dirty="0" err="1"/>
              <a:t>대표전화별</a:t>
            </a:r>
            <a:r>
              <a:rPr lang="ko-KR" altLang="en-US" dirty="0"/>
              <a:t> 매장 </a:t>
            </a:r>
            <a:r>
              <a:rPr lang="en-US" altLang="ko-KR" dirty="0"/>
              <a:t>1</a:t>
            </a:r>
            <a:r>
              <a:rPr lang="ko-KR" altLang="en-US" dirty="0"/>
              <a:t>대</a:t>
            </a:r>
            <a:r>
              <a:rPr lang="en-US" altLang="ko-KR" dirty="0"/>
              <a:t>1 </a:t>
            </a:r>
            <a:r>
              <a:rPr lang="ko-KR" altLang="en-US" dirty="0" err="1"/>
              <a:t>매핑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사장이 여러 개 매장이 </a:t>
            </a:r>
            <a:r>
              <a:rPr lang="ko-KR" altLang="en-US" dirty="0" err="1"/>
              <a:t>있을시</a:t>
            </a:r>
            <a:r>
              <a:rPr lang="ko-KR" altLang="en-US" dirty="0"/>
              <a:t>  올레</a:t>
            </a:r>
            <a:r>
              <a:rPr lang="en-US" altLang="ko-KR" dirty="0"/>
              <a:t>id</a:t>
            </a:r>
            <a:r>
              <a:rPr lang="ko-KR" altLang="en-US" dirty="0"/>
              <a:t>는 동일한데</a:t>
            </a:r>
            <a:r>
              <a:rPr lang="en-US" altLang="ko-KR" dirty="0"/>
              <a:t>… </a:t>
            </a:r>
            <a:r>
              <a:rPr lang="ko-KR" altLang="en-US" dirty="0"/>
              <a:t>전화번호와 매장이 여러 개 있으면 사장이 선택하게</a:t>
            </a:r>
            <a:r>
              <a:rPr lang="en-US" altLang="ko-KR" dirty="0"/>
              <a:t>..? </a:t>
            </a:r>
            <a:r>
              <a:rPr lang="ko-KR" altLang="en-US" dirty="0"/>
              <a:t>결정필요</a:t>
            </a:r>
            <a:endParaRPr lang="en-US" altLang="ko-KR" dirty="0"/>
          </a:p>
          <a:p>
            <a:r>
              <a:rPr lang="ko-KR" altLang="en-US" dirty="0"/>
              <a:t>소호 </a:t>
            </a:r>
            <a:r>
              <a:rPr lang="en-US" altLang="ko-KR" dirty="0"/>
              <a:t>1</a:t>
            </a:r>
            <a:r>
              <a:rPr lang="ko-KR" altLang="en-US" dirty="0"/>
              <a:t>에 매장이 여러 개</a:t>
            </a:r>
            <a:r>
              <a:rPr lang="en-US" altLang="ko-KR" dirty="0"/>
              <a:t>.. </a:t>
            </a:r>
            <a:r>
              <a:rPr lang="ko-KR" altLang="en-US" dirty="0"/>
              <a:t>있을 수 있음</a:t>
            </a:r>
            <a:r>
              <a:rPr lang="en-US" altLang="ko-KR" dirty="0"/>
              <a:t>..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0ED70C-0938-A24F-ADCC-499145FF8ACE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184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앱가입은 약관동의</a:t>
            </a:r>
            <a:r>
              <a:rPr lang="en-US" altLang="ko-KR" baseline="0" dirty="0"/>
              <a:t> </a:t>
            </a:r>
            <a:r>
              <a:rPr lang="ko-KR" altLang="en-US" baseline="0" dirty="0"/>
              <a:t>시점에 </a:t>
            </a:r>
            <a:r>
              <a:rPr lang="ko-KR" altLang="en-US" baseline="0" dirty="0" err="1"/>
              <a:t>앱회원으로</a:t>
            </a:r>
            <a:r>
              <a:rPr lang="ko-KR" altLang="en-US" baseline="0" dirty="0"/>
              <a:t> 본다</a:t>
            </a:r>
            <a:r>
              <a:rPr lang="en-US" altLang="ko-KR" baseline="0" dirty="0"/>
              <a:t>.</a:t>
            </a:r>
            <a:r>
              <a:rPr lang="ko-KR" altLang="en-US" dirty="0"/>
              <a:t> 없으면 최초 로그인 일자 체크가능</a:t>
            </a:r>
            <a:r>
              <a:rPr lang="en-US" altLang="ko-KR" dirty="0"/>
              <a:t>? </a:t>
            </a:r>
            <a:r>
              <a:rPr lang="ko-KR" altLang="en-US" dirty="0" err="1"/>
              <a:t>체크시</a:t>
            </a:r>
            <a:r>
              <a:rPr lang="ko-KR" altLang="en-US" dirty="0"/>
              <a:t> 올레</a:t>
            </a:r>
            <a:r>
              <a:rPr lang="en-US" altLang="ko-KR" dirty="0"/>
              <a:t>id</a:t>
            </a:r>
            <a:r>
              <a:rPr lang="ko-KR" altLang="en-US" dirty="0"/>
              <a:t>도 </a:t>
            </a:r>
            <a:r>
              <a:rPr lang="en-US" altLang="ko-KR" dirty="0" err="1"/>
              <a:t>db</a:t>
            </a:r>
            <a:r>
              <a:rPr lang="ko-KR" altLang="en-US" dirty="0"/>
              <a:t>에 자동입력 및 상세정보에 </a:t>
            </a:r>
            <a:r>
              <a:rPr lang="ko-KR" altLang="en-US" dirty="0" err="1"/>
              <a:t>리스팅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 err="1"/>
              <a:t>일시철거</a:t>
            </a:r>
            <a:r>
              <a:rPr lang="ko-KR" altLang="en-US" dirty="0"/>
              <a:t> 개념이 있음</a:t>
            </a:r>
            <a:r>
              <a:rPr lang="en-US" altLang="ko-KR" dirty="0"/>
              <a:t>..(</a:t>
            </a:r>
            <a:r>
              <a:rPr lang="ko-KR" altLang="en-US" dirty="0"/>
              <a:t>일시정지</a:t>
            </a:r>
            <a:r>
              <a:rPr lang="en-US" altLang="ko-KR" dirty="0"/>
              <a:t>)/ </a:t>
            </a:r>
            <a:r>
              <a:rPr lang="ko-KR" altLang="en-US" dirty="0"/>
              <a:t>서비스 자체를 홀딩 시켜야</a:t>
            </a:r>
            <a:r>
              <a:rPr lang="en-US" altLang="ko-KR" dirty="0"/>
              <a:t>.. </a:t>
            </a:r>
            <a:r>
              <a:rPr lang="ko-KR" altLang="en-US" dirty="0" err="1"/>
              <a:t>대표전화별</a:t>
            </a:r>
            <a:r>
              <a:rPr lang="ko-KR" altLang="en-US" dirty="0"/>
              <a:t> 매장 </a:t>
            </a:r>
            <a:r>
              <a:rPr lang="en-US" altLang="ko-KR" dirty="0"/>
              <a:t>1</a:t>
            </a:r>
            <a:r>
              <a:rPr lang="ko-KR" altLang="en-US" dirty="0"/>
              <a:t>대</a:t>
            </a:r>
            <a:r>
              <a:rPr lang="en-US" altLang="ko-KR" dirty="0"/>
              <a:t>1 </a:t>
            </a:r>
            <a:r>
              <a:rPr lang="ko-KR" altLang="en-US" dirty="0" err="1"/>
              <a:t>매핑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사장이 여러 개 매장이 </a:t>
            </a:r>
            <a:r>
              <a:rPr lang="ko-KR" altLang="en-US" dirty="0" err="1"/>
              <a:t>있을시</a:t>
            </a:r>
            <a:r>
              <a:rPr lang="ko-KR" altLang="en-US" dirty="0"/>
              <a:t>  올레</a:t>
            </a:r>
            <a:r>
              <a:rPr lang="en-US" altLang="ko-KR" dirty="0"/>
              <a:t>id</a:t>
            </a:r>
            <a:r>
              <a:rPr lang="ko-KR" altLang="en-US" dirty="0"/>
              <a:t>는 동일한데</a:t>
            </a:r>
            <a:r>
              <a:rPr lang="en-US" altLang="ko-KR" dirty="0"/>
              <a:t>… </a:t>
            </a:r>
            <a:r>
              <a:rPr lang="ko-KR" altLang="en-US" dirty="0"/>
              <a:t>전화번호와 매장이 여러 개 있으면 사장이 선택하게</a:t>
            </a:r>
            <a:r>
              <a:rPr lang="en-US" altLang="ko-KR" dirty="0"/>
              <a:t>..? </a:t>
            </a:r>
            <a:r>
              <a:rPr lang="ko-KR" altLang="en-US" dirty="0"/>
              <a:t>결정필요</a:t>
            </a:r>
            <a:endParaRPr lang="en-US" altLang="ko-KR" dirty="0"/>
          </a:p>
          <a:p>
            <a:r>
              <a:rPr lang="ko-KR" altLang="en-US" dirty="0"/>
              <a:t>소호 </a:t>
            </a:r>
            <a:r>
              <a:rPr lang="en-US" altLang="ko-KR" dirty="0"/>
              <a:t>1</a:t>
            </a:r>
            <a:r>
              <a:rPr lang="ko-KR" altLang="en-US" dirty="0"/>
              <a:t>에 매장이 여러 개</a:t>
            </a:r>
            <a:r>
              <a:rPr lang="en-US" altLang="ko-KR" dirty="0"/>
              <a:t>.. </a:t>
            </a:r>
            <a:r>
              <a:rPr lang="ko-KR" altLang="en-US" dirty="0"/>
              <a:t>있을 수 있음</a:t>
            </a:r>
            <a:r>
              <a:rPr lang="en-US" altLang="ko-KR" dirty="0"/>
              <a:t>..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0ED70C-0938-A24F-ADCC-499145FF8ACE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510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앱가입은 약관동의</a:t>
            </a:r>
            <a:r>
              <a:rPr lang="en-US" altLang="ko-KR" baseline="0" dirty="0"/>
              <a:t> </a:t>
            </a:r>
            <a:r>
              <a:rPr lang="ko-KR" altLang="en-US" baseline="0" dirty="0"/>
              <a:t>시점에 </a:t>
            </a:r>
            <a:r>
              <a:rPr lang="ko-KR" altLang="en-US" baseline="0" dirty="0" err="1"/>
              <a:t>앱회원으로</a:t>
            </a:r>
            <a:r>
              <a:rPr lang="ko-KR" altLang="en-US" baseline="0" dirty="0"/>
              <a:t> 본다</a:t>
            </a:r>
            <a:r>
              <a:rPr lang="en-US" altLang="ko-KR" baseline="0" dirty="0"/>
              <a:t>.</a:t>
            </a:r>
            <a:r>
              <a:rPr lang="ko-KR" altLang="en-US" dirty="0"/>
              <a:t> 없으면 최초 로그인 일자 체크가능</a:t>
            </a:r>
            <a:r>
              <a:rPr lang="en-US" altLang="ko-KR" dirty="0"/>
              <a:t>? </a:t>
            </a:r>
            <a:r>
              <a:rPr lang="ko-KR" altLang="en-US" dirty="0" err="1"/>
              <a:t>체크시</a:t>
            </a:r>
            <a:r>
              <a:rPr lang="ko-KR" altLang="en-US" dirty="0"/>
              <a:t> 올레</a:t>
            </a:r>
            <a:r>
              <a:rPr lang="en-US" altLang="ko-KR" dirty="0"/>
              <a:t>id</a:t>
            </a:r>
            <a:r>
              <a:rPr lang="ko-KR" altLang="en-US" dirty="0"/>
              <a:t>도 </a:t>
            </a:r>
            <a:r>
              <a:rPr lang="en-US" altLang="ko-KR" dirty="0" err="1"/>
              <a:t>db</a:t>
            </a:r>
            <a:r>
              <a:rPr lang="ko-KR" altLang="en-US" dirty="0"/>
              <a:t>에 자동입력 및 상세정보에 </a:t>
            </a:r>
            <a:r>
              <a:rPr lang="ko-KR" altLang="en-US" dirty="0" err="1"/>
              <a:t>리스팅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 err="1"/>
              <a:t>일시철거</a:t>
            </a:r>
            <a:r>
              <a:rPr lang="ko-KR" altLang="en-US" dirty="0"/>
              <a:t> 개념이 있음</a:t>
            </a:r>
            <a:r>
              <a:rPr lang="en-US" altLang="ko-KR" dirty="0"/>
              <a:t>..(</a:t>
            </a:r>
            <a:r>
              <a:rPr lang="ko-KR" altLang="en-US" dirty="0"/>
              <a:t>일시정지</a:t>
            </a:r>
            <a:r>
              <a:rPr lang="en-US" altLang="ko-KR" dirty="0"/>
              <a:t>)/ </a:t>
            </a:r>
            <a:r>
              <a:rPr lang="ko-KR" altLang="en-US" dirty="0"/>
              <a:t>서비스 자체를 홀딩 시켜야</a:t>
            </a:r>
            <a:r>
              <a:rPr lang="en-US" altLang="ko-KR" dirty="0"/>
              <a:t>.. </a:t>
            </a:r>
            <a:r>
              <a:rPr lang="ko-KR" altLang="en-US" dirty="0" err="1"/>
              <a:t>대표전화별</a:t>
            </a:r>
            <a:r>
              <a:rPr lang="ko-KR" altLang="en-US" dirty="0"/>
              <a:t> 매장 </a:t>
            </a:r>
            <a:r>
              <a:rPr lang="en-US" altLang="ko-KR" dirty="0"/>
              <a:t>1</a:t>
            </a:r>
            <a:r>
              <a:rPr lang="ko-KR" altLang="en-US" dirty="0"/>
              <a:t>대</a:t>
            </a:r>
            <a:r>
              <a:rPr lang="en-US" altLang="ko-KR" dirty="0"/>
              <a:t>1 </a:t>
            </a:r>
            <a:r>
              <a:rPr lang="ko-KR" altLang="en-US" dirty="0" err="1"/>
              <a:t>매핑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사장이 여러 개 매장이 </a:t>
            </a:r>
            <a:r>
              <a:rPr lang="ko-KR" altLang="en-US" dirty="0" err="1"/>
              <a:t>있을시</a:t>
            </a:r>
            <a:r>
              <a:rPr lang="ko-KR" altLang="en-US" dirty="0"/>
              <a:t>  올레</a:t>
            </a:r>
            <a:r>
              <a:rPr lang="en-US" altLang="ko-KR" dirty="0"/>
              <a:t>id</a:t>
            </a:r>
            <a:r>
              <a:rPr lang="ko-KR" altLang="en-US" dirty="0"/>
              <a:t>는 동일한데</a:t>
            </a:r>
            <a:r>
              <a:rPr lang="en-US" altLang="ko-KR" dirty="0"/>
              <a:t>… </a:t>
            </a:r>
            <a:r>
              <a:rPr lang="ko-KR" altLang="en-US" dirty="0"/>
              <a:t>전화번호와 매장이 여러 개 있으면 사장이 선택하게</a:t>
            </a:r>
            <a:r>
              <a:rPr lang="en-US" altLang="ko-KR" dirty="0"/>
              <a:t>..? </a:t>
            </a:r>
            <a:r>
              <a:rPr lang="ko-KR" altLang="en-US" dirty="0"/>
              <a:t>결정필요</a:t>
            </a:r>
            <a:endParaRPr lang="en-US" altLang="ko-KR" dirty="0"/>
          </a:p>
          <a:p>
            <a:r>
              <a:rPr lang="ko-KR" altLang="en-US" dirty="0"/>
              <a:t>소호 </a:t>
            </a:r>
            <a:r>
              <a:rPr lang="en-US" altLang="ko-KR" dirty="0"/>
              <a:t>1</a:t>
            </a:r>
            <a:r>
              <a:rPr lang="ko-KR" altLang="en-US" dirty="0"/>
              <a:t>에 매장이 여러 개</a:t>
            </a:r>
            <a:r>
              <a:rPr lang="en-US" altLang="ko-KR" dirty="0"/>
              <a:t>.. </a:t>
            </a:r>
            <a:r>
              <a:rPr lang="ko-KR" altLang="en-US" dirty="0"/>
              <a:t>있을 수 있음</a:t>
            </a:r>
            <a:r>
              <a:rPr lang="en-US" altLang="ko-KR" dirty="0"/>
              <a:t>..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0ED70C-0938-A24F-ADCC-499145FF8ACE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631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32"/>
          <p:cNvSpPr>
            <a:spLocks noChangeArrowheads="1"/>
          </p:cNvSpPr>
          <p:nvPr userDrawn="1"/>
        </p:nvSpPr>
        <p:spPr bwMode="auto">
          <a:xfrm>
            <a:off x="115888" y="314325"/>
            <a:ext cx="6915150" cy="6454775"/>
          </a:xfrm>
          <a:prstGeom prst="rect">
            <a:avLst/>
          </a:prstGeom>
          <a:noFill/>
          <a:ln w="3175">
            <a:solidFill>
              <a:srgbClr val="A6AAA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0800" tIns="50800" rIns="50800" bIns="50800" anchor="ctr"/>
          <a:lstStyle/>
          <a:p>
            <a:endParaRPr kumimoji="0" lang="en-US" altLang="ko-KR" sz="2400">
              <a:solidFill>
                <a:srgbClr val="FFFFFF"/>
              </a:solidFill>
              <a:latin typeface="나눔고딕"/>
              <a:ea typeface="나눔고딕"/>
              <a:cs typeface="나눔고딕"/>
            </a:endParaRPr>
          </a:p>
        </p:txBody>
      </p:sp>
      <p:graphicFrame>
        <p:nvGraphicFramePr>
          <p:cNvPr id="3" name="Table 3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75171226"/>
              </p:ext>
            </p:extLst>
          </p:nvPr>
        </p:nvGraphicFramePr>
        <p:xfrm>
          <a:off x="117475" y="63500"/>
          <a:ext cx="8910640" cy="219720"/>
        </p:xfrm>
        <a:graphic>
          <a:graphicData uri="http://schemas.openxmlformats.org/drawingml/2006/table">
            <a:tbl>
              <a:tblPr/>
              <a:tblGrid>
                <a:gridCol w="597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8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4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79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609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64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714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029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90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19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53585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Neue Medium" charset="0"/>
                        </a:rPr>
                        <a:t>Project</a:t>
                      </a:r>
                    </a:p>
                  </a:txBody>
                  <a:tcPr marL="34980" marR="34980" marT="34880" marB="3488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spc="0" baseline="0" dirty="0" err="1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스마트팜</a:t>
                      </a:r>
                      <a:r>
                        <a:rPr kumimoji="0" lang="ko-KR" altLang="en-US" sz="800" spc="0" baseline="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ko-KR" sz="800" spc="0" baseline="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ICT </a:t>
                      </a:r>
                      <a:r>
                        <a:rPr kumimoji="0" lang="ko-KR" altLang="en-US" sz="800" spc="0" baseline="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솔루션</a:t>
                      </a:r>
                      <a:r>
                        <a:rPr kumimoji="0" lang="en-US" altLang="ko-KR" sz="800" spc="0" baseline="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ko-KR" altLang="en-US" sz="800" spc="0" baseline="0" dirty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구축</a:t>
                      </a:r>
                      <a:endParaRPr kumimoji="0" lang="ko-KR" altLang="en-US" sz="800" spc="-100" baseline="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4980" marR="34980" marT="34880" marB="3488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53585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Neue" charset="0"/>
                        </a:rPr>
                        <a:t>Page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53585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Neue" charset="0"/>
                        </a:rPr>
                        <a:t> 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53585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Neue" charset="0"/>
                        </a:rPr>
                        <a:t>name</a:t>
                      </a:r>
                    </a:p>
                  </a:txBody>
                  <a:tcPr marL="34980" marR="34980" marT="34880" marB="3488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53585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Helvetica Neue" charset="0"/>
                      </a:endParaRPr>
                    </a:p>
                  </a:txBody>
                  <a:tcPr marL="34980" marR="34980" marT="34880" marB="3488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53585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Neue" charset="0"/>
                        </a:rPr>
                        <a:t>Location</a:t>
                      </a:r>
                    </a:p>
                  </a:txBody>
                  <a:tcPr marL="34980" marR="34980" marT="34880" marB="3488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53585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Helvetica Neue" charset="0"/>
                      </a:endParaRPr>
                    </a:p>
                  </a:txBody>
                  <a:tcPr marL="34980" marR="34980" marT="34880" marB="3488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3585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Neue" charset="0"/>
                        </a:rPr>
                        <a:t>UI ID</a:t>
                      </a:r>
                    </a:p>
                  </a:txBody>
                  <a:tcPr marL="34980" marR="34980" marT="34880" marB="3488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53585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Helvetica Neue" charset="0"/>
                      </a:endParaRPr>
                    </a:p>
                  </a:txBody>
                  <a:tcPr marL="34980" marR="34980" marT="34880" marB="3488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53585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Neue" charset="0"/>
                        </a:rPr>
                        <a:t>Page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3585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Neue" charset="0"/>
                        </a:rPr>
                        <a:t> </a:t>
                      </a:r>
                    </a:p>
                  </a:txBody>
                  <a:tcPr marL="34980" marR="34980" marT="34880" marB="3488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53585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Helvetica Neue" charset="0"/>
                      </a:endParaRPr>
                    </a:p>
                  </a:txBody>
                  <a:tcPr marL="34980" marR="34980" marT="34880" marB="3488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Shape 32"/>
          <p:cNvSpPr>
            <a:spLocks noChangeArrowheads="1"/>
          </p:cNvSpPr>
          <p:nvPr userDrawn="1"/>
        </p:nvSpPr>
        <p:spPr bwMode="auto">
          <a:xfrm>
            <a:off x="7069138" y="314325"/>
            <a:ext cx="1958975" cy="6454775"/>
          </a:xfrm>
          <a:prstGeom prst="rect">
            <a:avLst/>
          </a:prstGeom>
          <a:noFill/>
          <a:ln w="3175">
            <a:solidFill>
              <a:srgbClr val="A6AAA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0800" tIns="50800" rIns="50800" bIns="50800" anchor="ctr"/>
          <a:lstStyle/>
          <a:p>
            <a:endParaRPr kumimoji="0" lang="en-US" altLang="ko-KR" sz="2400">
              <a:solidFill>
                <a:srgbClr val="FFFFFF"/>
              </a:solidFill>
              <a:latin typeface="나눔고딕"/>
              <a:ea typeface="나눔고딕"/>
              <a:cs typeface="나눔고딕"/>
            </a:endParaRPr>
          </a:p>
        </p:txBody>
      </p:sp>
      <p:graphicFrame>
        <p:nvGraphicFramePr>
          <p:cNvPr id="5" name="Table 30"/>
          <p:cNvGraphicFramePr/>
          <p:nvPr>
            <p:extLst>
              <p:ext uri="{D42A27DB-BD31-4B8C-83A1-F6EECF244321}">
                <p14:modId xmlns:p14="http://schemas.microsoft.com/office/powerpoint/2010/main" val="487227659"/>
              </p:ext>
            </p:extLst>
          </p:nvPr>
        </p:nvGraphicFramePr>
        <p:xfrm>
          <a:off x="7062788" y="360506"/>
          <a:ext cx="1965325" cy="192088"/>
        </p:xfrm>
        <a:graphic>
          <a:graphicData uri="http://schemas.openxmlformats.org/drawingml/2006/table">
            <a:tbl>
              <a:tblPr bandRow="1"/>
              <a:tblGrid>
                <a:gridCol w="196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2088">
                <a:tc>
                  <a:txBody>
                    <a:bodyPr/>
                    <a:lstStyle/>
                    <a:p>
                      <a:pPr lvl="0" defTabSz="914400">
                        <a:defRPr sz="1800"/>
                      </a:pPr>
                      <a:r>
                        <a:rPr sz="8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Helvetica Neue Medium"/>
                        </a:rPr>
                        <a:t>Description</a:t>
                      </a:r>
                    </a:p>
                  </a:txBody>
                  <a:tcPr marL="34975" marR="34975" marT="35019" marB="35019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8650288" y="52388"/>
            <a:ext cx="395287" cy="2308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charset="0"/>
                <a:ea typeface="굴림" charset="0"/>
                <a:cs typeface="굴림" charset="0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굴림" charset="0"/>
                <a:cs typeface="굴림" charset="0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굴림" charset="0"/>
                <a:cs typeface="굴림" charset="0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굴림" charset="0"/>
                <a:cs typeface="굴림" charset="0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굴림" charset="0"/>
                <a:cs typeface="굴림" charset="0"/>
              </a:defRPr>
            </a:lvl9pPr>
          </a:lstStyle>
          <a:p>
            <a:pPr latinLnBrk="0">
              <a:defRPr/>
            </a:pPr>
            <a:fld id="{0D20A4DF-7127-1940-B8BB-CC5D5C5D9492}" type="slidenum">
              <a:rPr kumimoji="0" lang="ko-KR" altLang="en-US" sz="900" smtClean="0">
                <a:latin typeface="+mn-ea"/>
                <a:ea typeface="+mn-ea"/>
                <a:cs typeface="나눔고딕"/>
              </a:rPr>
              <a:pPr latinLnBrk="0">
                <a:defRPr/>
              </a:pPr>
              <a:t>‹#›</a:t>
            </a:fld>
            <a:endParaRPr kumimoji="0" lang="ko-KR" altLang="en-US" sz="900" dirty="0">
              <a:latin typeface="+mn-ea"/>
              <a:ea typeface="+mn-ea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44490245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109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 userDrawn="1"/>
        </p:nvSpPr>
        <p:spPr bwMode="auto">
          <a:xfrm>
            <a:off x="-1" y="2"/>
            <a:ext cx="2108689" cy="37055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29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27" name="직선 연결선 26"/>
          <p:cNvCxnSpPr/>
          <p:nvPr userDrawn="1"/>
        </p:nvCxnSpPr>
        <p:spPr bwMode="auto">
          <a:xfrm>
            <a:off x="0" y="370757"/>
            <a:ext cx="9144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2232747" y="103072"/>
            <a:ext cx="5123574" cy="166199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algn="l">
              <a:defRPr sz="1200" b="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28" name="직선 연결선 27"/>
          <p:cNvCxnSpPr/>
          <p:nvPr userDrawn="1"/>
        </p:nvCxnSpPr>
        <p:spPr bwMode="auto">
          <a:xfrm>
            <a:off x="0" y="6572273"/>
            <a:ext cx="9144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 53"/>
          <p:cNvSpPr>
            <a:spLocks noChangeArrowheads="1"/>
          </p:cNvSpPr>
          <p:nvPr userDrawn="1"/>
        </p:nvSpPr>
        <p:spPr bwMode="auto">
          <a:xfrm>
            <a:off x="4088424" y="6596063"/>
            <a:ext cx="1260231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kumimoji="1" lang="en-US" altLang="ko-KR" sz="900" dirty="0">
                <a:solidFill>
                  <a:srgbClr val="808080"/>
                </a:solidFill>
                <a:latin typeface="+mn-ea"/>
                <a:ea typeface="+mn-ea"/>
              </a:rPr>
              <a:t> </a:t>
            </a:r>
            <a:fld id="{A469E167-009D-4B6B-9C78-6152F26E1666}" type="slidenum">
              <a:rPr kumimoji="1" lang="en-US" altLang="ko-KR" sz="900">
                <a:solidFill>
                  <a:srgbClr val="808080"/>
                </a:solidFill>
                <a:latin typeface="+mn-ea"/>
                <a:ea typeface="+mn-ea"/>
              </a:rPr>
              <a:pPr algn="ctr"/>
              <a:t>‹#›</a:t>
            </a:fld>
            <a:endParaRPr kumimoji="1" lang="en-US" altLang="ko-KR" sz="800" dirty="0">
              <a:solidFill>
                <a:srgbClr val="808080"/>
              </a:solidFill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575" y="6579394"/>
            <a:ext cx="100965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2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190" r:id="rId1"/>
    <p:sldLayoutId id="2147484191" r:id="rId2"/>
    <p:sldLayoutId id="2147484194" r:id="rId3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맑은 고딕" charset="0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  <a:cs typeface="맑은 고딕" charset="0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  <a:cs typeface="맑은 고딕" charset="0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  <a:cs typeface="맑은 고딕" charset="0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  <a:cs typeface="맑은 고딕" charset="0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맑은 고딕" charset="0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맑은 고딕" charset="0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맑은 고딕" charset="0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맑은 고딕" charset="0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맑은 고딕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72"/>
          <p:cNvSpPr>
            <a:spLocks noChangeArrowheads="1"/>
          </p:cNvSpPr>
          <p:nvPr/>
        </p:nvSpPr>
        <p:spPr bwMode="auto">
          <a:xfrm>
            <a:off x="520485" y="2009976"/>
            <a:ext cx="8230113" cy="656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50800" tIns="50800" rIns="50800" bIns="50800">
            <a:spAutoFit/>
          </a:bodyPr>
          <a:lstStyle/>
          <a:p>
            <a:pPr marL="539750" indent="-539750" algn="ctr" defTabSz="449263" latinLnBrk="1"/>
            <a:r>
              <a:rPr lang="ko-KR" altLang="en-US" sz="3600" b="1" dirty="0" err="1">
                <a:latin typeface="+mn-ea"/>
                <a:ea typeface="+mn-ea"/>
                <a:cs typeface="나눔고딕"/>
                <a:sym typeface="Apple SD 산돌고딕 Neo 일반체" charset="0"/>
              </a:rPr>
              <a:t>팁스밸리</a:t>
            </a:r>
            <a:r>
              <a:rPr lang="ko-KR" altLang="en-US" sz="3600" b="1" dirty="0">
                <a:latin typeface="+mn-ea"/>
                <a:ea typeface="+mn-ea"/>
                <a:cs typeface="나눔고딕"/>
                <a:sym typeface="Apple SD 산돌고딕 Neo 일반체" charset="0"/>
              </a:rPr>
              <a:t> 신입테스트 화면설계서</a:t>
            </a:r>
            <a:endParaRPr lang="en-US" altLang="ko-KR" sz="3600" b="1" dirty="0">
              <a:latin typeface="+mn-ea"/>
              <a:ea typeface="+mn-ea"/>
              <a:cs typeface="나눔고딕"/>
              <a:sym typeface="Apple SD 산돌고딕 Neo 일반체" charset="0"/>
            </a:endParaRPr>
          </a:p>
        </p:txBody>
      </p:sp>
      <p:sp>
        <p:nvSpPr>
          <p:cNvPr id="12" name="Shape 77"/>
          <p:cNvSpPr>
            <a:spLocks noChangeShapeType="1"/>
          </p:cNvSpPr>
          <p:nvPr/>
        </p:nvSpPr>
        <p:spPr bwMode="auto">
          <a:xfrm>
            <a:off x="406400" y="2864660"/>
            <a:ext cx="8332788" cy="0"/>
          </a:xfrm>
          <a:prstGeom prst="line">
            <a:avLst/>
          </a:prstGeom>
          <a:noFill/>
          <a:ln w="25400">
            <a:solidFill>
              <a:srgbClr val="E92341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>
              <a:latin typeface="+mn-ea"/>
              <a:ea typeface="+mn-ea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2582692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84"/>
          <p:cNvSpPr txBox="1">
            <a:spLocks noChangeArrowheads="1"/>
          </p:cNvSpPr>
          <p:nvPr/>
        </p:nvSpPr>
        <p:spPr bwMode="auto">
          <a:xfrm>
            <a:off x="96840" y="88289"/>
            <a:ext cx="2710153" cy="21544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914296" eaLnBrk="0" latinLnBrk="0" hangingPunct="0">
              <a:defRPr/>
            </a:pPr>
            <a:r>
              <a:rPr lang="en-US" altLang="ko-KR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1. Document History</a:t>
            </a:r>
            <a:endParaRPr lang="ko-KR" altLang="en-US" sz="1400" b="1" kern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45" name="Group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293279"/>
              </p:ext>
            </p:extLst>
          </p:nvPr>
        </p:nvGraphicFramePr>
        <p:xfrm>
          <a:off x="276958" y="561975"/>
          <a:ext cx="8563708" cy="3279783"/>
        </p:xfrm>
        <a:graphic>
          <a:graphicData uri="http://schemas.openxmlformats.org/drawingml/2006/table">
            <a:tbl>
              <a:tblPr/>
              <a:tblGrid>
                <a:gridCol w="11708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94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96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97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3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7027">
                <a:tc>
                  <a:txBody>
                    <a:bodyPr/>
                    <a:lstStyle/>
                    <a:p>
                      <a:pPr marL="0" marR="0" lvl="0" indent="0" algn="ctr" defTabSz="88265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개정 일시</a:t>
                      </a: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265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버전</a:t>
                      </a: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265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개정내역</a:t>
                      </a: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265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작성자</a:t>
                      </a: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265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승인자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882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2022. 01. 06</a:t>
                      </a: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2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v0.1</a:t>
                      </a: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265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초안 작성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2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홍석범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265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882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2022. 08. 10</a:t>
                      </a: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2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v0.2</a:t>
                      </a: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265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기능 추가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(4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페이지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2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이양호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265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882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2022. 08. 11</a:t>
                      </a: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2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v0.3</a:t>
                      </a: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265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기능 추가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(5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페이지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2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이양호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265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882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2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265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2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265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882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2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265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2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265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882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2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265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2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265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882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2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265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2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265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882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2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265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2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265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882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2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265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2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265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882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2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265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2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265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882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2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265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2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265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882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2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265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2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8265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1486" marR="81486" marT="44137" marB="441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2363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6B3D7DB-64C8-49A4-9150-3851E9E80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449" y="3890463"/>
            <a:ext cx="5058153" cy="194204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9DD8889-3EAE-4BFD-B020-D035BC02C7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201" y="1025489"/>
            <a:ext cx="6631161" cy="2525485"/>
          </a:xfrm>
          <a:prstGeom prst="rect">
            <a:avLst/>
          </a:prstGeom>
        </p:spPr>
      </p:pic>
      <p:graphicFrame>
        <p:nvGraphicFramePr>
          <p:cNvPr id="63" name="Table 3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818482"/>
              </p:ext>
            </p:extLst>
          </p:nvPr>
        </p:nvGraphicFramePr>
        <p:xfrm>
          <a:off x="7072165" y="891611"/>
          <a:ext cx="1956041" cy="5543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6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1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6545">
                <a:tc rowSpan="2"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1430" marR="36000" marT="45674" marB="4567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표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30" marR="36000" marT="45674" marB="4567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545">
                <a:tc vMerge="1">
                  <a:txBody>
                    <a:bodyPr/>
                    <a:lstStyle/>
                    <a:p>
                      <a:endParaRPr 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lnSpc>
                          <a:spcPts val="1100"/>
                        </a:lnSpc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화면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시작시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테이블의 모든 데이터들을 조회하여 뿌려준다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..</a:t>
                      </a:r>
                    </a:p>
                  </a:txBody>
                  <a:tcPr marL="91430" marR="36000" marT="45674" marB="4567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545">
                <a:tc rowSpan="2"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1430" marR="36000" marT="45674" marB="4567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등록 및 수정 팝업 창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30" marR="36000" marT="45674" marB="4567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6545">
                <a:tc vMerge="1">
                  <a:txBody>
                    <a:bodyPr/>
                    <a:lstStyle/>
                    <a:p>
                      <a:endParaRPr 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lnSpc>
                          <a:spcPts val="1100"/>
                        </a:lnSpc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버튼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클릭시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등록 및 수정 팝업창이 뜬다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eaLnBrk="1" hangingPunct="1">
                        <a:lnSpc>
                          <a:spcPts val="11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2-1. x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버튼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클릭시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팝업창이 닫힌다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.(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구현되있음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pPr eaLnBrk="1" hangingPunct="1">
                        <a:lnSpc>
                          <a:spcPts val="11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2-2. col1,col2,col3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정보들을 입력 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저장버튼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클릭시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해당 정보들이 등록 및 수정되고 팝업창이 닫힌다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. (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저장 이후 표에는 등록 또는 수정된 데이터가 반영 되어야한다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.)</a:t>
                      </a:r>
                    </a:p>
                    <a:p>
                      <a:pPr eaLnBrk="1" hangingPunct="1">
                        <a:lnSpc>
                          <a:spcPts val="1100"/>
                        </a:lnSpc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수정의 경우 표에서 하나의 행 선택 후 수정버튼을 클릭하면 팝업창에 해당 정보들이 나타나고 이를 변경 후 저장버튼을 클릭하면 정보가 수정된다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91430" marR="36000" marT="45674" marB="4567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6545">
                <a:tc rowSpan="2"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1430" marR="36000" marT="45674" marB="4567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삭제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30" marR="36000" marT="45674" marB="4567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6005">
                <a:tc vMerge="1">
                  <a:txBody>
                    <a:bodyPr/>
                    <a:lstStyle/>
                    <a:p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나눔고딕"/>
                      </a:endParaRPr>
                    </a:p>
                  </a:txBody>
                  <a:tcPr marL="91430" marR="36000" marT="45674" marB="45674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lnSpc>
                          <a:spcPts val="1100"/>
                        </a:lnSpc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표에서 하나의 행 선택 후 삭제버튼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클릭시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해당 데이터가 삭제된다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91430" marR="36000" marT="45674" marB="4567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6545">
                <a:tc rowSpan="2"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1430" marR="36000" marT="45674" marB="4567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상세보기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30" marR="36000" marT="45674" marB="4567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0488">
                <a:tc vMerge="1">
                  <a:txBody>
                    <a:bodyPr/>
                    <a:lstStyle/>
                    <a:p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나눔고딕"/>
                      </a:endParaRPr>
                    </a:p>
                  </a:txBody>
                  <a:tcPr marL="91430" marR="36000" marT="45674" marB="45674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lnSpc>
                          <a:spcPts val="1100"/>
                        </a:lnSpc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표에서 하나의 행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선택시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해당 정보들이 상세보기에 표시된다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91430" marR="36000" marT="45674" marB="4567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6545">
                <a:tc rowSpan="2"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1430" marR="36000" marT="45674" marB="4567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endParaRPr lang="en-US" altLang="ko-KR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30" marR="36000" marT="45674" marB="4567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0488">
                <a:tc vMerge="1">
                  <a:txBody>
                    <a:bodyPr/>
                    <a:lstStyle/>
                    <a:p>
                      <a:endParaRPr 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0" marR="91430" marT="45677" marB="45677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lnSpc>
                          <a:spcPts val="11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30" marR="36000" marT="45674" marB="4567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0488">
                <a:tc rowSpan="2"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1430" marR="36000" marT="45674" marB="4567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endParaRPr lang="en-US" altLang="ko-KR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30" marR="36000" marT="45674" marB="4567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0488">
                <a:tc vMerge="1">
                  <a:txBody>
                    <a:bodyPr/>
                    <a:lstStyle/>
                    <a:p>
                      <a:endParaRPr 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0" marR="91430" marT="45677" marB="456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lnSpc>
                          <a:spcPts val="11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30" marR="36000" marT="45674" marB="4567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0488">
                <a:tc rowSpan="2"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91430" marR="36000" marT="45674" marB="4567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lnSpc>
                          <a:spcPts val="11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30" marR="36000" marT="45674" marB="4567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0488">
                <a:tc vMerge="1"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endParaRPr 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30" marR="36000" marT="45674" marB="4567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lnSpc>
                          <a:spcPts val="11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30" marR="36000" marT="45674" marB="4567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0488">
                <a:tc rowSpan="2"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91430" marR="36000" marT="45674" marB="4567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lnSpc>
                          <a:spcPts val="11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30" marR="36000" marT="45674" marB="4567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0488">
                <a:tc vMerge="1"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endParaRPr 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30" marR="36000" marT="45674" marB="4567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lnSpc>
                          <a:spcPts val="11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30" marR="36000" marT="45674" marB="4567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7065019" y="517712"/>
            <a:ext cx="1971576" cy="55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b="1" dirty="0">
                <a:latin typeface="+mn-ea"/>
                <a:ea typeface="+mn-ea"/>
                <a:cs typeface="Arial" panose="020B0604020202020204" pitchFamily="34" charset="0"/>
              </a:rPr>
              <a:t>프로그램 실행 후</a:t>
            </a:r>
            <a:r>
              <a:rPr lang="en-US" altLang="ko-KR" sz="700" b="1" dirty="0">
                <a:latin typeface="+mn-ea"/>
                <a:ea typeface="+mn-ea"/>
                <a:cs typeface="Arial" panose="020B0604020202020204" pitchFamily="34" charset="0"/>
              </a:rPr>
              <a:t> localhost:9999</a:t>
            </a:r>
            <a:r>
              <a:rPr lang="ko-KR" altLang="en-US" sz="700" b="1" dirty="0">
                <a:latin typeface="+mn-ea"/>
                <a:ea typeface="+mn-ea"/>
                <a:cs typeface="Arial" panose="020B0604020202020204" pitchFamily="34" charset="0"/>
              </a:rPr>
              <a:t>로 </a:t>
            </a:r>
            <a:r>
              <a:rPr lang="ko-KR" altLang="en-US" sz="700" b="1" dirty="0" err="1">
                <a:latin typeface="+mn-ea"/>
                <a:ea typeface="+mn-ea"/>
                <a:cs typeface="Arial" panose="020B0604020202020204" pitchFamily="34" charset="0"/>
              </a:rPr>
              <a:t>접근시</a:t>
            </a:r>
            <a:r>
              <a:rPr lang="ko-KR" altLang="en-US" sz="700" b="1" dirty="0">
                <a:latin typeface="+mn-ea"/>
                <a:ea typeface="+mn-ea"/>
                <a:cs typeface="Arial" panose="020B0604020202020204" pitchFamily="34" charset="0"/>
              </a:rPr>
              <a:t> 화면</a:t>
            </a:r>
            <a:endParaRPr lang="en-US" altLang="ko-KR" sz="700" b="1" dirty="0">
              <a:latin typeface="+mn-ea"/>
              <a:ea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ko-KR" altLang="en-US" sz="700" b="1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43" name="모서리가 둥근 직사각형 108">
            <a:extLst>
              <a:ext uri="{FF2B5EF4-FFF2-40B4-BE49-F238E27FC236}">
                <a16:creationId xmlns:a16="http://schemas.microsoft.com/office/drawing/2014/main" id="{80C275B7-4013-49E9-84A4-24A06E711B63}"/>
              </a:ext>
            </a:extLst>
          </p:cNvPr>
          <p:cNvSpPr/>
          <p:nvPr/>
        </p:nvSpPr>
        <p:spPr>
          <a:xfrm>
            <a:off x="5890006" y="1126203"/>
            <a:ext cx="208790" cy="140535"/>
          </a:xfrm>
          <a:prstGeom prst="roundRect">
            <a:avLst/>
          </a:prstGeom>
          <a:solidFill>
            <a:srgbClr val="FF0000">
              <a:alpha val="69804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</a:t>
            </a:r>
            <a:endParaRPr lang="ko-KR" altLang="en-US" sz="700" dirty="0">
              <a:solidFill>
                <a:schemeClr val="bg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7" name="모서리가 둥근 직사각형 108">
            <a:extLst>
              <a:ext uri="{FF2B5EF4-FFF2-40B4-BE49-F238E27FC236}">
                <a16:creationId xmlns:a16="http://schemas.microsoft.com/office/drawing/2014/main" id="{83AC793B-C177-4604-B405-10D17D2C9EA0}"/>
              </a:ext>
            </a:extLst>
          </p:cNvPr>
          <p:cNvSpPr/>
          <p:nvPr/>
        </p:nvSpPr>
        <p:spPr>
          <a:xfrm>
            <a:off x="6205061" y="1126203"/>
            <a:ext cx="208790" cy="140535"/>
          </a:xfrm>
          <a:prstGeom prst="roundRect">
            <a:avLst/>
          </a:prstGeom>
          <a:solidFill>
            <a:srgbClr val="FF0000">
              <a:alpha val="69804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</a:t>
            </a:r>
            <a:endParaRPr lang="ko-KR" altLang="en-US" sz="700" dirty="0">
              <a:solidFill>
                <a:schemeClr val="bg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0" name="모서리가 둥근 직사각형 108">
            <a:extLst>
              <a:ext uri="{FF2B5EF4-FFF2-40B4-BE49-F238E27FC236}">
                <a16:creationId xmlns:a16="http://schemas.microsoft.com/office/drawing/2014/main" id="{C663D00C-2050-49C6-BE04-97C54EC0B7F0}"/>
              </a:ext>
            </a:extLst>
          </p:cNvPr>
          <p:cNvSpPr/>
          <p:nvPr/>
        </p:nvSpPr>
        <p:spPr>
          <a:xfrm>
            <a:off x="6679591" y="3865296"/>
            <a:ext cx="208790" cy="140535"/>
          </a:xfrm>
          <a:prstGeom prst="roundRect">
            <a:avLst/>
          </a:prstGeom>
          <a:solidFill>
            <a:srgbClr val="FF0000">
              <a:alpha val="69804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2-1</a:t>
            </a:r>
            <a:endParaRPr lang="ko-KR" altLang="en-US" sz="700" dirty="0">
              <a:solidFill>
                <a:schemeClr val="bg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1" name="모서리가 둥근 직사각형 108">
            <a:extLst>
              <a:ext uri="{FF2B5EF4-FFF2-40B4-BE49-F238E27FC236}">
                <a16:creationId xmlns:a16="http://schemas.microsoft.com/office/drawing/2014/main" id="{BE166B60-C685-4359-91A3-DC6F25352207}"/>
              </a:ext>
            </a:extLst>
          </p:cNvPr>
          <p:cNvSpPr/>
          <p:nvPr/>
        </p:nvSpPr>
        <p:spPr>
          <a:xfrm>
            <a:off x="4284370" y="5513445"/>
            <a:ext cx="208790" cy="140535"/>
          </a:xfrm>
          <a:prstGeom prst="roundRect">
            <a:avLst/>
          </a:prstGeom>
          <a:solidFill>
            <a:srgbClr val="FF0000">
              <a:alpha val="69804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2-2</a:t>
            </a:r>
            <a:endParaRPr lang="ko-KR" altLang="en-US" sz="700" dirty="0">
              <a:solidFill>
                <a:schemeClr val="bg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2" name="모서리가 둥근 직사각형 108">
            <a:extLst>
              <a:ext uri="{FF2B5EF4-FFF2-40B4-BE49-F238E27FC236}">
                <a16:creationId xmlns:a16="http://schemas.microsoft.com/office/drawing/2014/main" id="{046DD714-23E1-44AC-8964-A847C782F5C7}"/>
              </a:ext>
            </a:extLst>
          </p:cNvPr>
          <p:cNvSpPr/>
          <p:nvPr/>
        </p:nvSpPr>
        <p:spPr>
          <a:xfrm>
            <a:off x="6559812" y="1126203"/>
            <a:ext cx="208790" cy="140535"/>
          </a:xfrm>
          <a:prstGeom prst="roundRect">
            <a:avLst/>
          </a:prstGeom>
          <a:solidFill>
            <a:srgbClr val="FF0000">
              <a:alpha val="69804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3</a:t>
            </a:r>
            <a:endParaRPr lang="ko-KR" altLang="en-US" sz="700" dirty="0">
              <a:solidFill>
                <a:schemeClr val="bg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3" name="모서리가 둥근 직사각형 108">
            <a:extLst>
              <a:ext uri="{FF2B5EF4-FFF2-40B4-BE49-F238E27FC236}">
                <a16:creationId xmlns:a16="http://schemas.microsoft.com/office/drawing/2014/main" id="{8154B54A-2DCE-43A4-8FF3-3E8D6557147E}"/>
              </a:ext>
            </a:extLst>
          </p:cNvPr>
          <p:cNvSpPr/>
          <p:nvPr/>
        </p:nvSpPr>
        <p:spPr>
          <a:xfrm>
            <a:off x="227411" y="2530819"/>
            <a:ext cx="208790" cy="140535"/>
          </a:xfrm>
          <a:prstGeom prst="roundRect">
            <a:avLst/>
          </a:prstGeom>
          <a:solidFill>
            <a:srgbClr val="FF0000">
              <a:alpha val="69804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4</a:t>
            </a:r>
            <a:endParaRPr lang="ko-KR" altLang="en-US" sz="700" dirty="0">
              <a:solidFill>
                <a:schemeClr val="bg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4" name="모서리가 둥근 직사각형 108">
            <a:extLst>
              <a:ext uri="{FF2B5EF4-FFF2-40B4-BE49-F238E27FC236}">
                <a16:creationId xmlns:a16="http://schemas.microsoft.com/office/drawing/2014/main" id="{4F7A5871-ABF8-4963-9F79-DD8360DF1DB9}"/>
              </a:ext>
            </a:extLst>
          </p:cNvPr>
          <p:cNvSpPr/>
          <p:nvPr/>
        </p:nvSpPr>
        <p:spPr>
          <a:xfrm>
            <a:off x="244162" y="1716276"/>
            <a:ext cx="208790" cy="140535"/>
          </a:xfrm>
          <a:prstGeom prst="roundRect">
            <a:avLst/>
          </a:prstGeom>
          <a:solidFill>
            <a:srgbClr val="FF0000">
              <a:alpha val="69804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</a:t>
            </a:r>
            <a:endParaRPr lang="ko-KR" altLang="en-US" sz="700" dirty="0">
              <a:solidFill>
                <a:schemeClr val="bg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FCE3021-EFC0-4329-AECB-67EA36930CA8}"/>
              </a:ext>
            </a:extLst>
          </p:cNvPr>
          <p:cNvSpPr/>
          <p:nvPr/>
        </p:nvSpPr>
        <p:spPr>
          <a:xfrm>
            <a:off x="0" y="-12613"/>
            <a:ext cx="9144000" cy="3011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rgbClr val="FFFF00"/>
              </a:solidFill>
              <a:latin typeface="Rix프리스타일 M" panose="02020603020101020101" pitchFamily="18" charset="-127"/>
              <a:ea typeface="Rix프리스타일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798789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67AFCF4-A01C-5430-5BD3-897B4199A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20" y="344654"/>
            <a:ext cx="6914709" cy="6360945"/>
          </a:xfrm>
          <a:prstGeom prst="rect">
            <a:avLst/>
          </a:prstGeom>
        </p:spPr>
      </p:pic>
      <p:graphicFrame>
        <p:nvGraphicFramePr>
          <p:cNvPr id="63" name="Table 3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373737"/>
              </p:ext>
            </p:extLst>
          </p:nvPr>
        </p:nvGraphicFramePr>
        <p:xfrm>
          <a:off x="7072165" y="891611"/>
          <a:ext cx="1956041" cy="4565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6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1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6545">
                <a:tc rowSpan="2"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1430" marR="36000" marT="45674" marB="4567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필터 조회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30" marR="36000" marT="45674" marB="4567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545">
                <a:tc vMerge="1">
                  <a:txBody>
                    <a:bodyPr/>
                    <a:lstStyle/>
                    <a:p>
                      <a:endParaRPr 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lnSpc>
                          <a:spcPts val="11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1-1. 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keyId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에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검색값에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따른 포함된 값 조회하기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eaLnBrk="1" hangingPunct="1">
                        <a:lnSpc>
                          <a:spcPts val="11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1-2. name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에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검색값에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따른 포함된 값 조회하기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eaLnBrk="1" hangingPunct="1">
                        <a:lnSpc>
                          <a:spcPts val="11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1-1, 1-2.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두 값을 동시에 만족하는 값 조회하기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30" marR="36000" marT="45674" marB="4567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545">
                <a:tc rowSpan="2"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1430" marR="36000" marT="45674" marB="4567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조회버튼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30" marR="36000" marT="45674" marB="4567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6545">
                <a:tc vMerge="1">
                  <a:txBody>
                    <a:bodyPr/>
                    <a:lstStyle/>
                    <a:p>
                      <a:endParaRPr 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lnSpc>
                          <a:spcPts val="1100"/>
                        </a:lnSpc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버튼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클릭시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1-1, 1-2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에 따른 값이 하단 표에 조회된다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91430" marR="36000" marT="45674" marB="4567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6545">
                <a:tc rowSpan="2"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1430" marR="36000" marT="45674" marB="4567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초기화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30" marR="36000" marT="45674" marB="4567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6005">
                <a:tc vMerge="1">
                  <a:txBody>
                    <a:bodyPr/>
                    <a:lstStyle/>
                    <a:p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나눔고딕"/>
                      </a:endParaRPr>
                    </a:p>
                  </a:txBody>
                  <a:tcPr marL="91430" marR="36000" marT="45674" marB="45674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lnSpc>
                          <a:spcPts val="1100"/>
                        </a:lnSpc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버튼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클릭시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하단표가 초기화되어 전체 데이터가 조회된다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91430" marR="36000" marT="45674" marB="4567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6545">
                <a:tc rowSpan="2"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1430" marR="36000" marT="45674" marB="4567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상세보기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30" marR="36000" marT="45674" marB="4567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0488">
                <a:tc vMerge="1">
                  <a:txBody>
                    <a:bodyPr/>
                    <a:lstStyle/>
                    <a:p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나눔고딕"/>
                      </a:endParaRPr>
                    </a:p>
                  </a:txBody>
                  <a:tcPr marL="91430" marR="36000" marT="45674" marB="45674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lnSpc>
                          <a:spcPts val="1100"/>
                        </a:lnSpc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상단 표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선택시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위의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개와 마찬가지로 해당 값이 나온다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91430" marR="36000" marT="45674" marB="4567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6545">
                <a:tc rowSpan="2"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1430" marR="36000" marT="45674" marB="4567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표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30" marR="36000" marT="45674" marB="4567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0488">
                <a:tc vMerge="1">
                  <a:txBody>
                    <a:bodyPr/>
                    <a:lstStyle/>
                    <a:p>
                      <a:endParaRPr 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0" marR="91430" marT="45677" marB="45677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lnSpc>
                          <a:spcPts val="1100"/>
                        </a:lnSpc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해당 값에 맞는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sub1, sub2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가 조회된다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91430" marR="36000" marT="45674" marB="4567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0488">
                <a:tc rowSpan="2"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1430" marR="36000" marT="45674" marB="4567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endParaRPr lang="en-US" altLang="ko-KR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30" marR="36000" marT="45674" marB="4567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0488">
                <a:tc vMerge="1">
                  <a:txBody>
                    <a:bodyPr/>
                    <a:lstStyle/>
                    <a:p>
                      <a:endParaRPr 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0" marR="91430" marT="45677" marB="456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lnSpc>
                          <a:spcPts val="11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30" marR="36000" marT="45674" marB="4567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0488">
                <a:tc rowSpan="2"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91430" marR="36000" marT="45674" marB="4567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lnSpc>
                          <a:spcPts val="11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30" marR="36000" marT="45674" marB="4567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0488">
                <a:tc vMerge="1"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endParaRPr 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30" marR="36000" marT="45674" marB="4567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lnSpc>
                          <a:spcPts val="11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30" marR="36000" marT="45674" marB="4567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0488">
                <a:tc rowSpan="2"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91430" marR="36000" marT="45674" marB="4567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lnSpc>
                          <a:spcPts val="11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30" marR="36000" marT="45674" marB="4567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0488">
                <a:tc vMerge="1"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endParaRPr 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30" marR="36000" marT="45674" marB="4567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lnSpc>
                          <a:spcPts val="11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30" marR="36000" marT="45674" marB="4567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7065019" y="517712"/>
            <a:ext cx="1971576" cy="55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b="1" dirty="0">
                <a:latin typeface="+mn-ea"/>
                <a:ea typeface="+mn-ea"/>
                <a:cs typeface="Arial" panose="020B0604020202020204" pitchFamily="34" charset="0"/>
              </a:rPr>
              <a:t>프로그램 실행 후</a:t>
            </a:r>
            <a:r>
              <a:rPr lang="en-US" altLang="ko-KR" sz="700" b="1" dirty="0">
                <a:latin typeface="+mn-ea"/>
                <a:ea typeface="+mn-ea"/>
                <a:cs typeface="Arial" panose="020B0604020202020204" pitchFamily="34" charset="0"/>
              </a:rPr>
              <a:t> localhost:9999</a:t>
            </a:r>
            <a:r>
              <a:rPr lang="ko-KR" altLang="en-US" sz="700" b="1" dirty="0">
                <a:latin typeface="+mn-ea"/>
                <a:ea typeface="+mn-ea"/>
                <a:cs typeface="Arial" panose="020B0604020202020204" pitchFamily="34" charset="0"/>
              </a:rPr>
              <a:t>로 </a:t>
            </a:r>
            <a:r>
              <a:rPr lang="ko-KR" altLang="en-US" sz="700" b="1" dirty="0" err="1">
                <a:latin typeface="+mn-ea"/>
                <a:ea typeface="+mn-ea"/>
                <a:cs typeface="Arial" panose="020B0604020202020204" pitchFamily="34" charset="0"/>
              </a:rPr>
              <a:t>접근시</a:t>
            </a:r>
            <a:r>
              <a:rPr lang="ko-KR" altLang="en-US" sz="700" b="1" dirty="0">
                <a:latin typeface="+mn-ea"/>
                <a:ea typeface="+mn-ea"/>
                <a:cs typeface="Arial" panose="020B0604020202020204" pitchFamily="34" charset="0"/>
              </a:rPr>
              <a:t> 화면</a:t>
            </a:r>
            <a:endParaRPr lang="en-US" altLang="ko-KR" sz="700" b="1" dirty="0">
              <a:latin typeface="+mn-ea"/>
              <a:ea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ko-KR" altLang="en-US" sz="700" b="1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43" name="모서리가 둥근 직사각형 108">
            <a:extLst>
              <a:ext uri="{FF2B5EF4-FFF2-40B4-BE49-F238E27FC236}">
                <a16:creationId xmlns:a16="http://schemas.microsoft.com/office/drawing/2014/main" id="{80C275B7-4013-49E9-84A4-24A06E711B63}"/>
              </a:ext>
            </a:extLst>
          </p:cNvPr>
          <p:cNvSpPr/>
          <p:nvPr/>
        </p:nvSpPr>
        <p:spPr>
          <a:xfrm>
            <a:off x="3024677" y="730103"/>
            <a:ext cx="208790" cy="140535"/>
          </a:xfrm>
          <a:prstGeom prst="roundRect">
            <a:avLst/>
          </a:prstGeom>
          <a:solidFill>
            <a:srgbClr val="FF0000">
              <a:alpha val="69804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</a:t>
            </a:r>
            <a:endParaRPr lang="ko-KR" altLang="en-US" sz="700" dirty="0">
              <a:solidFill>
                <a:schemeClr val="bg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7" name="모서리가 둥근 직사각형 108">
            <a:extLst>
              <a:ext uri="{FF2B5EF4-FFF2-40B4-BE49-F238E27FC236}">
                <a16:creationId xmlns:a16="http://schemas.microsoft.com/office/drawing/2014/main" id="{83AC793B-C177-4604-B405-10D17D2C9EA0}"/>
              </a:ext>
            </a:extLst>
          </p:cNvPr>
          <p:cNvSpPr/>
          <p:nvPr/>
        </p:nvSpPr>
        <p:spPr>
          <a:xfrm>
            <a:off x="4175964" y="1483255"/>
            <a:ext cx="208790" cy="140535"/>
          </a:xfrm>
          <a:prstGeom prst="roundRect">
            <a:avLst/>
          </a:prstGeom>
          <a:solidFill>
            <a:srgbClr val="FF0000">
              <a:alpha val="69804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5</a:t>
            </a:r>
            <a:endParaRPr lang="ko-KR" altLang="en-US" sz="700" dirty="0">
              <a:solidFill>
                <a:schemeClr val="bg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0" name="모서리가 둥근 직사각형 108">
            <a:extLst>
              <a:ext uri="{FF2B5EF4-FFF2-40B4-BE49-F238E27FC236}">
                <a16:creationId xmlns:a16="http://schemas.microsoft.com/office/drawing/2014/main" id="{C663D00C-2050-49C6-BE04-97C54EC0B7F0}"/>
              </a:ext>
            </a:extLst>
          </p:cNvPr>
          <p:cNvSpPr/>
          <p:nvPr/>
        </p:nvSpPr>
        <p:spPr>
          <a:xfrm>
            <a:off x="540048" y="800371"/>
            <a:ext cx="208790" cy="140535"/>
          </a:xfrm>
          <a:prstGeom prst="roundRect">
            <a:avLst/>
          </a:prstGeom>
          <a:solidFill>
            <a:srgbClr val="FF0000">
              <a:alpha val="69804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1-1</a:t>
            </a:r>
            <a:endParaRPr lang="ko-KR" altLang="en-US" sz="700" dirty="0">
              <a:solidFill>
                <a:schemeClr val="bg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2" name="모서리가 둥근 직사각형 108">
            <a:extLst>
              <a:ext uri="{FF2B5EF4-FFF2-40B4-BE49-F238E27FC236}">
                <a16:creationId xmlns:a16="http://schemas.microsoft.com/office/drawing/2014/main" id="{046DD714-23E1-44AC-8964-A847C782F5C7}"/>
              </a:ext>
            </a:extLst>
          </p:cNvPr>
          <p:cNvSpPr/>
          <p:nvPr/>
        </p:nvSpPr>
        <p:spPr>
          <a:xfrm>
            <a:off x="3367981" y="731555"/>
            <a:ext cx="208790" cy="140535"/>
          </a:xfrm>
          <a:prstGeom prst="roundRect">
            <a:avLst/>
          </a:prstGeom>
          <a:solidFill>
            <a:srgbClr val="FF0000">
              <a:alpha val="69804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3</a:t>
            </a:r>
            <a:endParaRPr lang="ko-KR" altLang="en-US" sz="700" dirty="0">
              <a:solidFill>
                <a:schemeClr val="bg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3" name="모서리가 둥근 직사각형 108">
            <a:extLst>
              <a:ext uri="{FF2B5EF4-FFF2-40B4-BE49-F238E27FC236}">
                <a16:creationId xmlns:a16="http://schemas.microsoft.com/office/drawing/2014/main" id="{8154B54A-2DCE-43A4-8FF3-3E8D6557147E}"/>
              </a:ext>
            </a:extLst>
          </p:cNvPr>
          <p:cNvSpPr/>
          <p:nvPr/>
        </p:nvSpPr>
        <p:spPr>
          <a:xfrm>
            <a:off x="184748" y="4498956"/>
            <a:ext cx="208790" cy="140535"/>
          </a:xfrm>
          <a:prstGeom prst="roundRect">
            <a:avLst/>
          </a:prstGeom>
          <a:solidFill>
            <a:srgbClr val="FF0000">
              <a:alpha val="69804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4</a:t>
            </a:r>
            <a:endParaRPr lang="ko-KR" altLang="en-US" sz="700" dirty="0">
              <a:solidFill>
                <a:schemeClr val="bg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4" name="모서리가 둥근 직사각형 108">
            <a:extLst>
              <a:ext uri="{FF2B5EF4-FFF2-40B4-BE49-F238E27FC236}">
                <a16:creationId xmlns:a16="http://schemas.microsoft.com/office/drawing/2014/main" id="{4F7A5871-ABF8-4963-9F79-DD8360DF1DB9}"/>
              </a:ext>
            </a:extLst>
          </p:cNvPr>
          <p:cNvSpPr/>
          <p:nvPr/>
        </p:nvSpPr>
        <p:spPr>
          <a:xfrm>
            <a:off x="184748" y="775696"/>
            <a:ext cx="208790" cy="140535"/>
          </a:xfrm>
          <a:prstGeom prst="roundRect">
            <a:avLst/>
          </a:prstGeom>
          <a:solidFill>
            <a:srgbClr val="FF0000">
              <a:alpha val="69804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</a:t>
            </a:r>
            <a:endParaRPr lang="ko-KR" altLang="en-US" sz="700" dirty="0">
              <a:solidFill>
                <a:schemeClr val="bg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FCE3021-EFC0-4329-AECB-67EA36930CA8}"/>
              </a:ext>
            </a:extLst>
          </p:cNvPr>
          <p:cNvSpPr/>
          <p:nvPr/>
        </p:nvSpPr>
        <p:spPr>
          <a:xfrm>
            <a:off x="0" y="-12613"/>
            <a:ext cx="9144000" cy="3011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rgbClr val="FFFF00"/>
              </a:solidFill>
              <a:latin typeface="Rix프리스타일 M" panose="02020603020101020101" pitchFamily="18" charset="-127"/>
              <a:ea typeface="Rix프리스타일 M" panose="02020603020101020101" pitchFamily="18" charset="-127"/>
            </a:endParaRPr>
          </a:p>
        </p:txBody>
      </p:sp>
      <p:sp>
        <p:nvSpPr>
          <p:cNvPr id="15" name="모서리가 둥근 직사각형 108">
            <a:extLst>
              <a:ext uri="{FF2B5EF4-FFF2-40B4-BE49-F238E27FC236}">
                <a16:creationId xmlns:a16="http://schemas.microsoft.com/office/drawing/2014/main" id="{1601F2DD-8EAC-CE5F-3F20-7660ABD79911}"/>
              </a:ext>
            </a:extLst>
          </p:cNvPr>
          <p:cNvSpPr/>
          <p:nvPr/>
        </p:nvSpPr>
        <p:spPr>
          <a:xfrm>
            <a:off x="1878581" y="800371"/>
            <a:ext cx="208790" cy="140535"/>
          </a:xfrm>
          <a:prstGeom prst="roundRect">
            <a:avLst/>
          </a:prstGeom>
          <a:solidFill>
            <a:srgbClr val="FF0000">
              <a:alpha val="69804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1-2</a:t>
            </a:r>
            <a:endParaRPr lang="ko-KR" altLang="en-US" sz="700" dirty="0">
              <a:solidFill>
                <a:schemeClr val="bg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42078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103800F-D8FB-2731-A08B-60663BF8F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48" y="384255"/>
            <a:ext cx="6764692" cy="6242968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928369F7-DABB-D447-D3FF-38E6BEC7356A}"/>
              </a:ext>
            </a:extLst>
          </p:cNvPr>
          <p:cNvGrpSpPr/>
          <p:nvPr/>
        </p:nvGrpSpPr>
        <p:grpSpPr>
          <a:xfrm>
            <a:off x="271725" y="3193670"/>
            <a:ext cx="5058153" cy="1942048"/>
            <a:chOff x="271725" y="3193670"/>
            <a:chExt cx="5058153" cy="1942048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2B6F46D2-5F2B-4294-98F5-75D92F368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1725" y="3193670"/>
              <a:ext cx="5058153" cy="1942048"/>
            </a:xfrm>
            <a:prstGeom prst="rect">
              <a:avLst/>
            </a:prstGeom>
          </p:spPr>
        </p:pic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CF87A28-AF73-4511-3FA7-A6ED9A20CA1E}"/>
                </a:ext>
              </a:extLst>
            </p:cNvPr>
            <p:cNvSpPr/>
            <p:nvPr/>
          </p:nvSpPr>
          <p:spPr>
            <a:xfrm rot="10800000">
              <a:off x="1983086" y="4598124"/>
              <a:ext cx="115682" cy="130630"/>
            </a:xfrm>
            <a:prstGeom prst="triangle">
              <a:avLst/>
            </a:prstGeom>
            <a:solidFill>
              <a:schemeClr val="tx1">
                <a:alpha val="6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rgbClr val="FFFF00"/>
                </a:solidFill>
                <a:latin typeface="Rix프리스타일 M" panose="02020603020101020101" pitchFamily="18" charset="-127"/>
                <a:ea typeface="Rix프리스타일 M" panose="02020603020101020101" pitchFamily="18" charset="-127"/>
              </a:endParaRPr>
            </a:p>
          </p:txBody>
        </p:sp>
      </p:grpSp>
      <p:graphicFrame>
        <p:nvGraphicFramePr>
          <p:cNvPr id="63" name="Table 3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681527"/>
              </p:ext>
            </p:extLst>
          </p:nvPr>
        </p:nvGraphicFramePr>
        <p:xfrm>
          <a:off x="7072165" y="570262"/>
          <a:ext cx="1956041" cy="4705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6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1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6545">
                <a:tc rowSpan="2"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1430" marR="36000" marT="45674" marB="4567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등록버튼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30" marR="36000" marT="45674" marB="4567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545">
                <a:tc vMerge="1">
                  <a:txBody>
                    <a:bodyPr/>
                    <a:lstStyle/>
                    <a:p>
                      <a:endParaRPr 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lnSpc>
                          <a:spcPts val="11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1-1.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콤보박스로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변경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해당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item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은 공통코드로 해서 가져온다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pPr eaLnBrk="1" hangingPunct="1">
                        <a:lnSpc>
                          <a:spcPts val="11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1-2.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저장시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콤보박스에서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선택한 데이터가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DB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에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저장되어야한다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30" marR="36000" marT="45674" marB="4567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545">
                <a:tc rowSpan="2"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1430" marR="36000" marT="45674" marB="4567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더블클릭 상세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30" marR="36000" marT="45674" marB="4567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6545">
                <a:tc vMerge="1">
                  <a:txBody>
                    <a:bodyPr/>
                    <a:lstStyle/>
                    <a:p>
                      <a:endParaRPr 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lnSpc>
                          <a:spcPts val="11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2-1.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하나의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ROW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를 더블클릭 시 해당 데이터들을 포함한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dialog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가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나와야한다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eaLnBrk="1" hangingPunct="1">
                        <a:lnSpc>
                          <a:spcPts val="11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Dialog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는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static/view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에 새로 생성한다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eaLnBrk="1" hangingPunct="1">
                        <a:lnSpc>
                          <a:spcPts val="1100"/>
                        </a:lnSpc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하단에 있던 상세보기는 제거한다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91430" marR="36000" marT="45674" marB="4567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6545">
                <a:tc rowSpan="2"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1430" marR="36000" marT="45674" marB="4567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포함 유무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30" marR="36000" marT="45674" marB="4567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6005">
                <a:tc vMerge="1">
                  <a:txBody>
                    <a:bodyPr/>
                    <a:lstStyle/>
                    <a:p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나눔고딕"/>
                      </a:endParaRPr>
                    </a:p>
                  </a:txBody>
                  <a:tcPr marL="91430" marR="36000" marT="45674" marB="45674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lnSpc>
                          <a:spcPts val="11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Sub2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의 값이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“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광역시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”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일 경우 포함유무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column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에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“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맞음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“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아닐 경우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“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아님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“ </a:t>
                      </a:r>
                    </a:p>
                    <a:p>
                      <a:pPr eaLnBrk="1" hangingPunct="1">
                        <a:lnSpc>
                          <a:spcPts val="1100"/>
                        </a:lnSpc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인 값이 나오게 한다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eaLnBrk="1" hangingPunct="1">
                        <a:lnSpc>
                          <a:spcPts val="1100"/>
                        </a:lnSpc>
                      </a:pPr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※ </a:t>
                      </a:r>
                      <a:r>
                        <a:rPr lang="en-US" altLang="ko-KR" sz="7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js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가 아닌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xml 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에서 작업할 것</a:t>
                      </a:r>
                      <a:endParaRPr lang="en-US" altLang="ko-KR" sz="7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30" marR="36000" marT="45674" marB="4567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6545">
                <a:tc rowSpan="2"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1430" marR="36000" marT="45674" marB="4567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endParaRPr lang="en-US" altLang="ko-KR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30" marR="36000" marT="45674" marB="4567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0488">
                <a:tc vMerge="1">
                  <a:txBody>
                    <a:bodyPr/>
                    <a:lstStyle/>
                    <a:p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나눔고딕"/>
                      </a:endParaRPr>
                    </a:p>
                  </a:txBody>
                  <a:tcPr marL="91430" marR="36000" marT="45674" marB="45674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lnSpc>
                          <a:spcPts val="11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30" marR="36000" marT="45674" marB="4567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6545">
                <a:tc rowSpan="2"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1430" marR="36000" marT="45674" marB="4567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endParaRPr lang="en-US" altLang="ko-KR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30" marR="36000" marT="45674" marB="4567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0488">
                <a:tc vMerge="1">
                  <a:txBody>
                    <a:bodyPr/>
                    <a:lstStyle/>
                    <a:p>
                      <a:endParaRPr 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0" marR="91430" marT="45677" marB="45677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lnSpc>
                          <a:spcPts val="11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30" marR="36000" marT="45674" marB="4567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0488">
                <a:tc rowSpan="2"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1430" marR="36000" marT="45674" marB="4567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endParaRPr lang="en-US" altLang="ko-KR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30" marR="36000" marT="45674" marB="4567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0488">
                <a:tc vMerge="1">
                  <a:txBody>
                    <a:bodyPr/>
                    <a:lstStyle/>
                    <a:p>
                      <a:endParaRPr 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0" marR="91430" marT="45677" marB="4567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lnSpc>
                          <a:spcPts val="11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30" marR="36000" marT="45674" marB="4567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0488">
                <a:tc rowSpan="2"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91430" marR="36000" marT="45674" marB="4567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lnSpc>
                          <a:spcPts val="11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30" marR="36000" marT="45674" marB="4567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0488">
                <a:tc vMerge="1"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endParaRPr 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30" marR="36000" marT="45674" marB="4567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lnSpc>
                          <a:spcPts val="11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30" marR="36000" marT="45674" marB="4567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0488">
                <a:tc rowSpan="2"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91430" marR="36000" marT="45674" marB="4567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lnSpc>
                          <a:spcPts val="11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30" marR="36000" marT="45674" marB="4567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0488">
                <a:tc vMerge="1"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endParaRPr 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30" marR="36000" marT="45674" marB="4567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lnSpc>
                          <a:spcPts val="11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30" marR="36000" marT="45674" marB="4567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3" name="모서리가 둥근 직사각형 108">
            <a:extLst>
              <a:ext uri="{FF2B5EF4-FFF2-40B4-BE49-F238E27FC236}">
                <a16:creationId xmlns:a16="http://schemas.microsoft.com/office/drawing/2014/main" id="{80C275B7-4013-49E9-84A4-24A06E711B63}"/>
              </a:ext>
            </a:extLst>
          </p:cNvPr>
          <p:cNvSpPr/>
          <p:nvPr/>
        </p:nvSpPr>
        <p:spPr>
          <a:xfrm>
            <a:off x="271725" y="2580534"/>
            <a:ext cx="208790" cy="140535"/>
          </a:xfrm>
          <a:prstGeom prst="roundRect">
            <a:avLst/>
          </a:prstGeom>
          <a:solidFill>
            <a:srgbClr val="FF0000">
              <a:alpha val="69804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</a:t>
            </a:r>
            <a:endParaRPr lang="ko-KR" altLang="en-US" sz="700" dirty="0">
              <a:solidFill>
                <a:schemeClr val="bg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0" name="모서리가 둥근 직사각형 108">
            <a:extLst>
              <a:ext uri="{FF2B5EF4-FFF2-40B4-BE49-F238E27FC236}">
                <a16:creationId xmlns:a16="http://schemas.microsoft.com/office/drawing/2014/main" id="{C663D00C-2050-49C6-BE04-97C54EC0B7F0}"/>
              </a:ext>
            </a:extLst>
          </p:cNvPr>
          <p:cNvSpPr/>
          <p:nvPr/>
        </p:nvSpPr>
        <p:spPr>
          <a:xfrm>
            <a:off x="820361" y="4457589"/>
            <a:ext cx="208790" cy="140535"/>
          </a:xfrm>
          <a:prstGeom prst="roundRect">
            <a:avLst/>
          </a:prstGeom>
          <a:solidFill>
            <a:srgbClr val="FF0000">
              <a:alpha val="69804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1-1</a:t>
            </a:r>
            <a:endParaRPr lang="ko-KR" altLang="en-US" sz="700" dirty="0">
              <a:solidFill>
                <a:schemeClr val="bg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2" name="모서리가 둥근 직사각형 108">
            <a:extLst>
              <a:ext uri="{FF2B5EF4-FFF2-40B4-BE49-F238E27FC236}">
                <a16:creationId xmlns:a16="http://schemas.microsoft.com/office/drawing/2014/main" id="{046DD714-23E1-44AC-8964-A847C782F5C7}"/>
              </a:ext>
            </a:extLst>
          </p:cNvPr>
          <p:cNvSpPr/>
          <p:nvPr/>
        </p:nvSpPr>
        <p:spPr>
          <a:xfrm>
            <a:off x="5619004" y="1444417"/>
            <a:ext cx="208790" cy="140535"/>
          </a:xfrm>
          <a:prstGeom prst="roundRect">
            <a:avLst/>
          </a:prstGeom>
          <a:solidFill>
            <a:srgbClr val="FF0000">
              <a:alpha val="69804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3</a:t>
            </a:r>
            <a:endParaRPr lang="ko-KR" altLang="en-US" sz="700" dirty="0">
              <a:solidFill>
                <a:schemeClr val="bg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4" name="모서리가 둥근 직사각형 108">
            <a:extLst>
              <a:ext uri="{FF2B5EF4-FFF2-40B4-BE49-F238E27FC236}">
                <a16:creationId xmlns:a16="http://schemas.microsoft.com/office/drawing/2014/main" id="{4F7A5871-ABF8-4963-9F79-DD8360DF1DB9}"/>
              </a:ext>
            </a:extLst>
          </p:cNvPr>
          <p:cNvSpPr/>
          <p:nvPr/>
        </p:nvSpPr>
        <p:spPr>
          <a:xfrm>
            <a:off x="5723399" y="1132747"/>
            <a:ext cx="208790" cy="140535"/>
          </a:xfrm>
          <a:prstGeom prst="roundRect">
            <a:avLst/>
          </a:prstGeom>
          <a:solidFill>
            <a:srgbClr val="FF0000">
              <a:alpha val="69804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</a:t>
            </a:r>
            <a:endParaRPr lang="ko-KR" altLang="en-US" sz="700" dirty="0">
              <a:solidFill>
                <a:schemeClr val="bg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FCE3021-EFC0-4329-AECB-67EA36930CA8}"/>
              </a:ext>
            </a:extLst>
          </p:cNvPr>
          <p:cNvSpPr/>
          <p:nvPr/>
        </p:nvSpPr>
        <p:spPr>
          <a:xfrm>
            <a:off x="0" y="-12613"/>
            <a:ext cx="9144000" cy="3011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rgbClr val="FFFF00"/>
              </a:solidFill>
              <a:latin typeface="Rix프리스타일 M" panose="02020603020101020101" pitchFamily="18" charset="-127"/>
              <a:ea typeface="Rix프리스타일 M" panose="02020603020101020101" pitchFamily="18" charset="-127"/>
            </a:endParaRPr>
          </a:p>
        </p:txBody>
      </p:sp>
      <p:sp>
        <p:nvSpPr>
          <p:cNvPr id="15" name="모서리가 둥근 직사각형 108">
            <a:extLst>
              <a:ext uri="{FF2B5EF4-FFF2-40B4-BE49-F238E27FC236}">
                <a16:creationId xmlns:a16="http://schemas.microsoft.com/office/drawing/2014/main" id="{1601F2DD-8EAC-CE5F-3F20-7660ABD79911}"/>
              </a:ext>
            </a:extLst>
          </p:cNvPr>
          <p:cNvSpPr/>
          <p:nvPr/>
        </p:nvSpPr>
        <p:spPr>
          <a:xfrm>
            <a:off x="2462055" y="4823731"/>
            <a:ext cx="208790" cy="140535"/>
          </a:xfrm>
          <a:prstGeom prst="roundRect">
            <a:avLst/>
          </a:prstGeom>
          <a:solidFill>
            <a:srgbClr val="FF0000">
              <a:alpha val="69804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1-2</a:t>
            </a:r>
            <a:endParaRPr lang="ko-KR" altLang="en-US" sz="700" dirty="0">
              <a:solidFill>
                <a:schemeClr val="bg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AF1F38F-58B3-E575-355A-8C15B9B3EC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9163" y="3949083"/>
            <a:ext cx="3936270" cy="268470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9A9E9CC-4CF1-E79D-B4B0-B552EEDEB817}"/>
              </a:ext>
            </a:extLst>
          </p:cNvPr>
          <p:cNvSpPr txBox="1"/>
          <p:nvPr/>
        </p:nvSpPr>
        <p:spPr>
          <a:xfrm>
            <a:off x="4667794" y="4001337"/>
            <a:ext cx="583475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spc="-100" dirty="0">
                <a:latin typeface="+mn-ea"/>
                <a:ea typeface="+mn-ea"/>
              </a:rPr>
              <a:t>상세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C805FE0-8297-F28C-EA8A-586DB0373EDF}"/>
              </a:ext>
            </a:extLst>
          </p:cNvPr>
          <p:cNvSpPr/>
          <p:nvPr/>
        </p:nvSpPr>
        <p:spPr>
          <a:xfrm>
            <a:off x="3709851" y="4387916"/>
            <a:ext cx="3161212" cy="25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rgbClr val="FFFF00"/>
              </a:solidFill>
              <a:latin typeface="Rix프리스타일 M" panose="02020603020101020101" pitchFamily="18" charset="-127"/>
              <a:ea typeface="Rix프리스타일 M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7F38CE1-CDFC-7FA9-D418-B3CBB70F021A}"/>
              </a:ext>
            </a:extLst>
          </p:cNvPr>
          <p:cNvSpPr/>
          <p:nvPr/>
        </p:nvSpPr>
        <p:spPr>
          <a:xfrm>
            <a:off x="3709851" y="4715509"/>
            <a:ext cx="3161212" cy="25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rgbClr val="FFFF00"/>
              </a:solidFill>
              <a:latin typeface="Rix프리스타일 M" panose="02020603020101020101" pitchFamily="18" charset="-127"/>
              <a:ea typeface="Rix프리스타일 M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7654EA2-7B23-389B-859F-309C96DBBDB3}"/>
              </a:ext>
            </a:extLst>
          </p:cNvPr>
          <p:cNvSpPr/>
          <p:nvPr/>
        </p:nvSpPr>
        <p:spPr>
          <a:xfrm>
            <a:off x="3709851" y="5018601"/>
            <a:ext cx="3161212" cy="25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rgbClr val="FFFF00"/>
              </a:solidFill>
              <a:latin typeface="Rix프리스타일 M" panose="02020603020101020101" pitchFamily="18" charset="-127"/>
              <a:ea typeface="Rix프리스타일 M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0CEDCF4-E81B-2605-816B-C729E5AE17A5}"/>
              </a:ext>
            </a:extLst>
          </p:cNvPr>
          <p:cNvSpPr txBox="1"/>
          <p:nvPr/>
        </p:nvSpPr>
        <p:spPr>
          <a:xfrm>
            <a:off x="3124845" y="4387916"/>
            <a:ext cx="5106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spc="-100" dirty="0">
                <a:latin typeface="+mn-ea"/>
                <a:ea typeface="+mn-ea"/>
              </a:rPr>
              <a:t>col1</a:t>
            </a:r>
            <a:endParaRPr lang="ko-KR" altLang="en-US" sz="1000" spc="-100" dirty="0">
              <a:latin typeface="+mn-ea"/>
              <a:ea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549D63-B1E7-C02F-4EA9-359016E717DE}"/>
              </a:ext>
            </a:extLst>
          </p:cNvPr>
          <p:cNvSpPr txBox="1"/>
          <p:nvPr/>
        </p:nvSpPr>
        <p:spPr>
          <a:xfrm>
            <a:off x="3124845" y="4718398"/>
            <a:ext cx="5106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spc="-100" dirty="0">
                <a:latin typeface="+mn-ea"/>
                <a:ea typeface="+mn-ea"/>
              </a:rPr>
              <a:t>col2</a:t>
            </a:r>
            <a:endParaRPr lang="ko-KR" altLang="en-US" sz="1000" spc="-100" dirty="0">
              <a:latin typeface="+mn-ea"/>
              <a:ea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334C10-633A-4EAB-70EB-F5783528F097}"/>
              </a:ext>
            </a:extLst>
          </p:cNvPr>
          <p:cNvSpPr txBox="1"/>
          <p:nvPr/>
        </p:nvSpPr>
        <p:spPr>
          <a:xfrm>
            <a:off x="3124845" y="5015890"/>
            <a:ext cx="5106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spc="-100" dirty="0">
                <a:latin typeface="+mn-ea"/>
                <a:ea typeface="+mn-ea"/>
              </a:rPr>
              <a:t>col3</a:t>
            </a:r>
            <a:endParaRPr lang="ko-KR" altLang="en-US" sz="1000" spc="-100" dirty="0">
              <a:latin typeface="+mn-ea"/>
              <a:ea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1349E3-9764-7B21-111F-8EE90A16603F}"/>
              </a:ext>
            </a:extLst>
          </p:cNvPr>
          <p:cNvSpPr txBox="1"/>
          <p:nvPr/>
        </p:nvSpPr>
        <p:spPr>
          <a:xfrm>
            <a:off x="3022574" y="5328330"/>
            <a:ext cx="70469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spc="-100" dirty="0">
                <a:latin typeface="+mn-ea"/>
                <a:ea typeface="+mn-ea"/>
              </a:rPr>
              <a:t>sub2</a:t>
            </a:r>
            <a:endParaRPr lang="ko-KR" altLang="en-US" sz="1000" spc="-100" dirty="0">
              <a:latin typeface="+mn-ea"/>
              <a:ea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E6992A-11D6-8F4B-5CA1-D4FC18FB095C}"/>
              </a:ext>
            </a:extLst>
          </p:cNvPr>
          <p:cNvSpPr txBox="1"/>
          <p:nvPr/>
        </p:nvSpPr>
        <p:spPr>
          <a:xfrm>
            <a:off x="3124845" y="5616902"/>
            <a:ext cx="5106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spc="-100" dirty="0">
                <a:latin typeface="+mn-ea"/>
                <a:ea typeface="+mn-ea"/>
              </a:rPr>
              <a:t>sub3</a:t>
            </a:r>
            <a:endParaRPr lang="ko-KR" altLang="en-US" sz="1000" spc="-100" dirty="0">
              <a:latin typeface="+mn-ea"/>
              <a:ea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5ABA85E-04D5-2042-7A1D-06E274162757}"/>
              </a:ext>
            </a:extLst>
          </p:cNvPr>
          <p:cNvSpPr txBox="1"/>
          <p:nvPr/>
        </p:nvSpPr>
        <p:spPr>
          <a:xfrm>
            <a:off x="3124845" y="5967559"/>
            <a:ext cx="510636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spc="-100" dirty="0">
                <a:latin typeface="+mn-ea"/>
                <a:ea typeface="+mn-ea"/>
              </a:rPr>
              <a:t>포함유무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4BE7752-2C35-0150-3D8A-874AE1C122E7}"/>
              </a:ext>
            </a:extLst>
          </p:cNvPr>
          <p:cNvSpPr/>
          <p:nvPr/>
        </p:nvSpPr>
        <p:spPr>
          <a:xfrm>
            <a:off x="6426926" y="6400799"/>
            <a:ext cx="444137" cy="209006"/>
          </a:xfrm>
          <a:prstGeom prst="rect">
            <a:avLst/>
          </a:prstGeom>
          <a:solidFill>
            <a:srgbClr val="2F3C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rgbClr val="FFFF00"/>
              </a:solidFill>
              <a:latin typeface="Rix프리스타일 M" panose="02020603020101020101" pitchFamily="18" charset="-127"/>
              <a:ea typeface="Rix프리스타일 M" panose="02020603020101020101" pitchFamily="18" charset="-127"/>
            </a:endParaRPr>
          </a:p>
        </p:txBody>
      </p:sp>
      <p:sp>
        <p:nvSpPr>
          <p:cNvPr id="33" name="모서리가 둥근 직사각형 108">
            <a:extLst>
              <a:ext uri="{FF2B5EF4-FFF2-40B4-BE49-F238E27FC236}">
                <a16:creationId xmlns:a16="http://schemas.microsoft.com/office/drawing/2014/main" id="{00DCC8F4-7771-6515-242A-19A7C44EBB91}"/>
              </a:ext>
            </a:extLst>
          </p:cNvPr>
          <p:cNvSpPr/>
          <p:nvPr/>
        </p:nvSpPr>
        <p:spPr>
          <a:xfrm>
            <a:off x="3116017" y="4012053"/>
            <a:ext cx="208790" cy="140535"/>
          </a:xfrm>
          <a:prstGeom prst="roundRect">
            <a:avLst/>
          </a:prstGeom>
          <a:solidFill>
            <a:srgbClr val="FF0000">
              <a:alpha val="69804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2-1</a:t>
            </a:r>
            <a:endParaRPr lang="ko-KR" altLang="en-US" sz="700" dirty="0">
              <a:solidFill>
                <a:schemeClr val="bg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00894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_2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0000">
            <a:alpha val="69804"/>
          </a:srgbClr>
        </a:solidFill>
        <a:ln>
          <a:noFill/>
        </a:ln>
      </a:spPr>
      <a:bodyPr rtlCol="0" anchor="ctr"/>
      <a:lstStyle>
        <a:defPPr algn="ctr">
          <a:defRPr sz="1600" dirty="0" smtClean="0">
            <a:solidFill>
              <a:srgbClr val="FFFF00"/>
            </a:solidFill>
            <a:latin typeface="Rix프리스타일 M" panose="02020603020101020101" pitchFamily="18" charset="-127"/>
            <a:ea typeface="Rix프리스타일 M" panose="02020603020101020101" pitchFamily="18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accent1"/>
          </a:solidFill>
          <a:headEnd type="none" w="med" len="med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800" spc="-100" smtClean="0">
            <a:latin typeface="+mn-ea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86972</TotalTime>
  <Words>594</Words>
  <Application>Microsoft Office PowerPoint</Application>
  <PresentationFormat>화면 슬라이드 쇼(4:3)</PresentationFormat>
  <Paragraphs>127</Paragraphs>
  <Slides>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Rix프리스타일 M</vt:lpstr>
      <vt:lpstr>나눔고딕</vt:lpstr>
      <vt:lpstr>돋움</vt:lpstr>
      <vt:lpstr>맑은 고딕</vt:lpstr>
      <vt:lpstr>Arial</vt:lpstr>
      <vt:lpstr>Calibri</vt:lpstr>
      <vt:lpstr>Calibri Light</vt:lpstr>
      <vt:lpstr>1_2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박효경</dc:creator>
  <cp:lastModifiedBy>이 양호</cp:lastModifiedBy>
  <cp:revision>4551</cp:revision>
  <cp:lastPrinted>2015-07-15T08:26:28Z</cp:lastPrinted>
  <dcterms:created xsi:type="dcterms:W3CDTF">2014-10-14T02:49:44Z</dcterms:created>
  <dcterms:modified xsi:type="dcterms:W3CDTF">2022-08-11T23:59:13Z</dcterms:modified>
</cp:coreProperties>
</file>