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63" r:id="rId3"/>
    <p:sldId id="265" r:id="rId4"/>
    <p:sldId id="266" r:id="rId5"/>
    <p:sldId id="271" r:id="rId6"/>
    <p:sldId id="275" r:id="rId7"/>
    <p:sldId id="272" r:id="rId8"/>
    <p:sldId id="287" r:id="rId9"/>
    <p:sldId id="289" r:id="rId10"/>
    <p:sldId id="274" r:id="rId11"/>
    <p:sldId id="273" r:id="rId12"/>
    <p:sldId id="267" r:id="rId13"/>
    <p:sldId id="280" r:id="rId14"/>
    <p:sldId id="290" r:id="rId15"/>
    <p:sldId id="284" r:id="rId16"/>
    <p:sldId id="262" r:id="rId17"/>
    <p:sldId id="264" r:id="rId18"/>
    <p:sldId id="278" r:id="rId19"/>
    <p:sldId id="277" r:id="rId20"/>
    <p:sldId id="288" r:id="rId21"/>
    <p:sldId id="282" r:id="rId22"/>
    <p:sldId id="276" r:id="rId23"/>
    <p:sldId id="285" r:id="rId24"/>
    <p:sldId id="281" r:id="rId25"/>
    <p:sldId id="26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CFF"/>
    <a:srgbClr val="E89874"/>
    <a:srgbClr val="FF5050"/>
    <a:srgbClr val="6699FF"/>
    <a:srgbClr val="153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92564" autoAdjust="0"/>
  </p:normalViewPr>
  <p:slideViewPr>
    <p:cSldViewPr>
      <p:cViewPr varScale="1">
        <p:scale>
          <a:sx n="109" d="100"/>
          <a:sy n="109" d="100"/>
        </p:scale>
        <p:origin x="1482"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6CF1-3A1B-4886-99FC-14CFBDE574E6}" type="datetimeFigureOut">
              <a:rPr lang="en-US" smtClean="0"/>
              <a:t>6/2/2016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01BC75-0E5B-4EB9-9962-269DB2427915}" type="slidenum">
              <a:rPr lang="en-US" smtClean="0"/>
              <a:t>‹#›</a:t>
            </a:fld>
            <a:endParaRPr lang="en-US"/>
          </a:p>
        </p:txBody>
      </p:sp>
    </p:spTree>
    <p:extLst>
      <p:ext uri="{BB962C8B-B14F-4D97-AF65-F5344CB8AC3E}">
        <p14:creationId xmlns:p14="http://schemas.microsoft.com/office/powerpoint/2010/main" val="3460508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01BC75-0E5B-4EB9-9962-269DB2427915}" type="slidenum">
              <a:rPr lang="en-US" smtClean="0"/>
              <a:t>1</a:t>
            </a:fld>
            <a:endParaRPr lang="en-US"/>
          </a:p>
        </p:txBody>
      </p:sp>
    </p:spTree>
    <p:extLst>
      <p:ext uri="{BB962C8B-B14F-4D97-AF65-F5344CB8AC3E}">
        <p14:creationId xmlns:p14="http://schemas.microsoft.com/office/powerpoint/2010/main" val="38553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5B4EBD-0EB7-42AB-ADB8-F3EA516CAABB}" type="slidenum">
              <a:rPr lang="en-US" smtClean="0"/>
              <a:t>5</a:t>
            </a:fld>
            <a:endParaRPr lang="en-US"/>
          </a:p>
        </p:txBody>
      </p:sp>
    </p:spTree>
    <p:extLst>
      <p:ext uri="{BB962C8B-B14F-4D97-AF65-F5344CB8AC3E}">
        <p14:creationId xmlns:p14="http://schemas.microsoft.com/office/powerpoint/2010/main" val="286548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5B4EBD-0EB7-42AB-ADB8-F3EA516CAABB}" type="slidenum">
              <a:rPr lang="en-US" smtClean="0"/>
              <a:t>14</a:t>
            </a:fld>
            <a:endParaRPr lang="en-US"/>
          </a:p>
        </p:txBody>
      </p:sp>
    </p:spTree>
    <p:extLst>
      <p:ext uri="{BB962C8B-B14F-4D97-AF65-F5344CB8AC3E}">
        <p14:creationId xmlns:p14="http://schemas.microsoft.com/office/powerpoint/2010/main" val="162819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04800"/>
            <a:ext cx="8229600" cy="990600"/>
          </a:xfrm>
          <a:prstGeom prst="rect">
            <a:avLst/>
          </a:prstGeom>
        </p:spPr>
        <p:txBody>
          <a:bodyPr/>
          <a:lstStyle>
            <a:lvl1pPr>
              <a:defRPr/>
            </a:lvl1pPr>
          </a:lstStyle>
          <a:p>
            <a:r>
              <a:rPr lang="en-US" dirty="0" smtClean="0"/>
              <a:t>Instructions</a:t>
            </a:r>
            <a:endParaRPr lang="en-US" dirty="0"/>
          </a:p>
        </p:txBody>
      </p:sp>
      <p:sp>
        <p:nvSpPr>
          <p:cNvPr id="3" name="Content Placeholder 2"/>
          <p:cNvSpPr>
            <a:spLocks noGrp="1"/>
          </p:cNvSpPr>
          <p:nvPr>
            <p:ph idx="1" hasCustomPrompt="1"/>
          </p:nvPr>
        </p:nvSpPr>
        <p:spPr>
          <a:xfrm>
            <a:off x="457200" y="1600200"/>
            <a:ext cx="8229600" cy="4525963"/>
          </a:xfrm>
          <a:prstGeom prst="rect">
            <a:avLst/>
          </a:prstGeom>
        </p:spPr>
        <p:txBody>
          <a:bodyPr/>
          <a:lstStyle>
            <a:lvl1pPr marL="457200" indent="-457200">
              <a:buFont typeface="Arial" panose="020B0604020202020204" pitchFamily="34" charset="0"/>
              <a:buChar char="•"/>
              <a:defRPr baseline="0">
                <a:latin typeface="+mn-lt"/>
              </a:defRPr>
            </a:lvl1pPr>
            <a:lvl2pPr>
              <a:defRPr>
                <a:latin typeface="+mn-lt"/>
              </a:defRPr>
            </a:lvl2pPr>
            <a:lvl3pPr>
              <a:defRPr>
                <a:latin typeface="+mn-lt"/>
              </a:defRPr>
            </a:lvl3pPr>
            <a:lvl4pPr>
              <a:defRPr>
                <a:latin typeface="+mn-lt"/>
              </a:defRPr>
            </a:lvl4pPr>
            <a:lvl5pPr>
              <a:defRPr>
                <a:latin typeface="+mn-lt"/>
              </a:defRPr>
            </a:lvl5pPr>
          </a:lstStyle>
          <a:p>
            <a:r>
              <a:rPr lang="en-US" dirty="0" smtClean="0"/>
              <a:t>The footers and headers should only be modified in the Master Slide view. Do not modify the slide directly.</a:t>
            </a:r>
          </a:p>
          <a:p>
            <a:pPr lvl="1"/>
            <a:r>
              <a:rPr lang="en-US" dirty="0" smtClean="0"/>
              <a:t>From “View” menu select “Master” and “Slide Master”</a:t>
            </a:r>
          </a:p>
          <a:p>
            <a:pPr lvl="1"/>
            <a:r>
              <a:rPr lang="en-US" dirty="0" smtClean="0"/>
              <a:t>Edit the document number on the first slide.</a:t>
            </a:r>
          </a:p>
          <a:p>
            <a:pPr lvl="1"/>
            <a:r>
              <a:rPr lang="en-US" dirty="0" smtClean="0"/>
              <a:t>Click on “Close”</a:t>
            </a:r>
          </a:p>
          <a:p>
            <a:r>
              <a:rPr lang="en-US" dirty="0" smtClean="0"/>
              <a:t>Use only red or blue text for emphasis.</a:t>
            </a:r>
          </a:p>
          <a:p>
            <a:pPr lvl="0"/>
            <a:endParaRPr lang="en-US" dirty="0" smtClean="0"/>
          </a:p>
        </p:txBody>
      </p:sp>
    </p:spTree>
    <p:extLst>
      <p:ext uri="{BB962C8B-B14F-4D97-AF65-F5344CB8AC3E}">
        <p14:creationId xmlns:p14="http://schemas.microsoft.com/office/powerpoint/2010/main" val="22380176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arious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47800"/>
            <a:ext cx="5111750" cy="4678363"/>
          </a:xfrm>
          <a:prstGeom prst="rect">
            <a:avLst/>
          </a:prstGeom>
        </p:spPr>
        <p:txBody>
          <a:bodyPr/>
          <a:lstStyle>
            <a:lvl1pPr>
              <a:defRPr sz="2800"/>
            </a:lvl1pPr>
            <a:lvl2pPr>
              <a:defRPr sz="2400"/>
            </a:lvl2pPr>
            <a:lvl3pPr>
              <a:defRPr sz="2000"/>
            </a:lvl3pPr>
            <a:lvl4pPr>
              <a:defRPr sz="1800"/>
            </a:lvl4pPr>
            <a:lvl5pPr>
              <a:defRPr lang="en-US" dirty="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itle 1"/>
          <p:cNvSpPr>
            <a:spLocks noGrp="1"/>
          </p:cNvSpPr>
          <p:nvPr>
            <p:ph type="title"/>
          </p:nvPr>
        </p:nvSpPr>
        <p:spPr>
          <a:xfrm>
            <a:off x="457200" y="228600"/>
            <a:ext cx="8229600" cy="10541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0375327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Empty with tit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821994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k">
    <p:spTree>
      <p:nvGrpSpPr>
        <p:cNvPr id="1" name=""/>
        <p:cNvGrpSpPr/>
        <p:nvPr/>
      </p:nvGrpSpPr>
      <p:grpSpPr>
        <a:xfrm>
          <a:off x="0" y="0"/>
          <a:ext cx="0" cy="0"/>
          <a:chOff x="0" y="0"/>
          <a:chExt cx="0" cy="0"/>
        </a:xfrm>
      </p:grpSpPr>
      <p:sp>
        <p:nvSpPr>
          <p:cNvPr id="2" name="Text Placeholder 2"/>
          <p:cNvSpPr>
            <a:spLocks noGrp="1"/>
          </p:cNvSpPr>
          <p:nvPr>
            <p:ph type="body" sz="half" idx="2"/>
          </p:nvPr>
        </p:nvSpPr>
        <p:spPr>
          <a:xfrm>
            <a:off x="441960" y="1676400"/>
            <a:ext cx="8168640" cy="4511040"/>
          </a:xfrm>
          <a:prstGeom prst="rect">
            <a:avLst/>
          </a:prstGeom>
        </p:spPr>
        <p:txBody>
          <a:bodyPr>
            <a:normAutofit lnSpcReduction="10000"/>
          </a:bodyPr>
          <a:lstStyle>
            <a:lvl1pPr marL="0" indent="0">
              <a:buNone/>
              <a:defRPr/>
            </a:lvl1pPr>
          </a:lstStyle>
          <a:p>
            <a:pPr lvl="0" algn="ctr"/>
            <a:r>
              <a:rPr lang="en-US" sz="2200" smtClean="0">
                <a:latin typeface="Calibri" panose="020F0502020204030204" pitchFamily="34" charset="0"/>
              </a:rPr>
              <a:t>Click to edit Master text styles</a:t>
            </a:r>
          </a:p>
        </p:txBody>
      </p:sp>
      <p:sp>
        <p:nvSpPr>
          <p:cNvPr id="3" name="Title 3"/>
          <p:cNvSpPr>
            <a:spLocks noGrp="1"/>
          </p:cNvSpPr>
          <p:nvPr>
            <p:ph type="title"/>
          </p:nvPr>
        </p:nvSpPr>
        <p:spPr>
          <a:xfrm>
            <a:off x="441960" y="304800"/>
            <a:ext cx="8229600" cy="9144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3368843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772400" cy="1470025"/>
          </a:xfrm>
          <a:prstGeom prst="rect">
            <a:avLst/>
          </a:prstGeo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a:effectLst>
            <a:outerShdw blurRad="25400" dist="25400" dir="2700000" algn="tl" rotWithShape="0">
              <a:prstClr val="black"/>
            </a:outerShdw>
          </a:effectLst>
        </p:spPr>
        <p:txBody>
          <a:bodyPr>
            <a:normAutofit/>
          </a:bodyPr>
          <a:lstStyle>
            <a:lvl1pPr marL="0" indent="0" algn="ctr">
              <a:buNone/>
              <a:defRPr sz="2800">
                <a:solidFill>
                  <a:schemeClr val="bg1"/>
                </a:solidFill>
                <a:latin typeface="Myriad Pro"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631975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ullet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0877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 picture with bullet tex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 y="1447800"/>
            <a:ext cx="4114800" cy="4648200"/>
          </a:xfrm>
          <a:prstGeom prst="rect">
            <a:avLst/>
          </a:prstGeo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p:nvPr>
        </p:nvSpPr>
        <p:spPr>
          <a:xfrm>
            <a:off x="457200" y="381000"/>
            <a:ext cx="8229600" cy="914400"/>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6365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icture with bullet tex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8178" y="1447800"/>
            <a:ext cx="4114800" cy="4648200"/>
          </a:xfrm>
          <a:prstGeom prst="rect">
            <a:avLst/>
          </a:prstGeo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p:nvPr>
        </p:nvSpPr>
        <p:spPr>
          <a:xfrm>
            <a:off x="457200" y="357477"/>
            <a:ext cx="8229600" cy="937923"/>
          </a:xfrm>
          <a:prstGeom prst="rect">
            <a:avLst/>
          </a:prstGeom>
        </p:spPr>
        <p:txBody>
          <a:bodyPr/>
          <a:lstStyle/>
          <a:p>
            <a:r>
              <a:rPr lang="en-US" smtClean="0"/>
              <a:t>Click to edit Master title style</a:t>
            </a:r>
            <a:endParaRPr lang="en-US" dirty="0"/>
          </a:p>
        </p:txBody>
      </p:sp>
      <p:sp>
        <p:nvSpPr>
          <p:cNvPr id="5" name="Text Placeholder 4"/>
          <p:cNvSpPr>
            <a:spLocks noGrp="1"/>
          </p:cNvSpPr>
          <p:nvPr>
            <p:ph type="body" sz="quarter" idx="3"/>
          </p:nvPr>
        </p:nvSpPr>
        <p:spPr>
          <a:xfrm>
            <a:off x="457200"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59750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Placeholder 1"/>
          <p:cNvSpPr txBox="1">
            <a:spLocks/>
          </p:cNvSpPr>
          <p:nvPr userDrawn="1"/>
        </p:nvSpPr>
        <p:spPr>
          <a:xfrm>
            <a:off x="533400" y="152400"/>
            <a:ext cx="8229600" cy="1066800"/>
          </a:xfrm>
          <a:prstGeom prst="rect">
            <a:avLst/>
          </a:prstGeom>
          <a:effectLst>
            <a:outerShdw blurRad="25400" dist="25400" dir="2700000" algn="tl" rotWithShape="0">
              <a:prstClr val="black"/>
            </a:outerShdw>
          </a:effectLst>
        </p:spPr>
        <p:txBody>
          <a:bodyPr vert="horz" lIns="91440" tIns="45720" rIns="91440" bIns="45720" rtlCol="0" anchor="ctr">
            <a:normAutofit/>
          </a:bodyPr>
          <a:lstStyle>
            <a:lvl1pPr algn="ctr" defTabSz="914400" rtl="0" eaLnBrk="1" latinLnBrk="0" hangingPunct="1">
              <a:spcBef>
                <a:spcPct val="0"/>
              </a:spcBef>
              <a:buNone/>
              <a:defRPr sz="3200" b="1" kern="1200">
                <a:solidFill>
                  <a:schemeClr val="bg1"/>
                </a:solidFill>
                <a:latin typeface="Myriad Pro" pitchFamily="34" charset="0"/>
                <a:ea typeface="+mj-ea"/>
                <a:cs typeface="+mj-cs"/>
              </a:defRPr>
            </a:lvl1pPr>
          </a:lstStyle>
          <a:p>
            <a:r>
              <a:rPr lang="en-US" dirty="0" smtClean="0"/>
              <a:t>Click to edit Master title style</a:t>
            </a:r>
            <a:endParaRPr lang="en-US" dirty="0"/>
          </a:p>
        </p:txBody>
      </p:sp>
      <p:sp>
        <p:nvSpPr>
          <p:cNvPr id="8" name="Title 1"/>
          <p:cNvSpPr txBox="1">
            <a:spLocks/>
          </p:cNvSpPr>
          <p:nvPr userDrawn="1"/>
        </p:nvSpPr>
        <p:spPr>
          <a:xfrm>
            <a:off x="685800" y="2130425"/>
            <a:ext cx="7772400" cy="1470025"/>
          </a:xfrm>
          <a:prstGeom prst="rect">
            <a:avLst/>
          </a:prstGeom>
          <a:effectLst/>
        </p:spPr>
        <p:txBody>
          <a:bodyPr vert="horz" lIns="91440" tIns="45720" rIns="91440" bIns="45720" rtlCol="0" anchor="ctr">
            <a:normAutofit/>
          </a:bodyPr>
          <a:lstStyle>
            <a:lvl1pPr algn="ctr" defTabSz="914400" rtl="0" eaLnBrk="1" latinLnBrk="0" hangingPunct="1">
              <a:spcBef>
                <a:spcPct val="0"/>
              </a:spcBef>
              <a:buNone/>
              <a:defRPr sz="3200" b="1" kern="1200">
                <a:solidFill>
                  <a:schemeClr val="bg1"/>
                </a:solidFill>
                <a:latin typeface="Myriad Pro" pitchFamily="34" charset="0"/>
                <a:ea typeface="+mj-ea"/>
                <a:cs typeface="+mj-cs"/>
              </a:defRPr>
            </a:lvl1pPr>
          </a:lstStyle>
          <a:p>
            <a:r>
              <a:rPr lang="en-US" dirty="0" smtClean="0">
                <a:solidFill>
                  <a:schemeClr val="tx1"/>
                </a:solidFill>
                <a:latin typeface="+mj-lt"/>
              </a:rPr>
              <a:t>Click to edit Master title style</a:t>
            </a:r>
            <a:endParaRPr lang="en-US" dirty="0">
              <a:solidFill>
                <a:schemeClr val="tx1"/>
              </a:solidFill>
              <a:latin typeface="+mj-lt"/>
            </a:endParaRPr>
          </a:p>
        </p:txBody>
      </p:sp>
      <p:sp>
        <p:nvSpPr>
          <p:cNvPr id="9" name="Subtitle 2"/>
          <p:cNvSpPr>
            <a:spLocks noGrp="1"/>
          </p:cNvSpPr>
          <p:nvPr>
            <p:ph type="subTitle" idx="1"/>
          </p:nvPr>
        </p:nvSpPr>
        <p:spPr>
          <a:xfrm>
            <a:off x="1371600" y="3886200"/>
            <a:ext cx="6400800" cy="1752600"/>
          </a:xfrm>
          <a:prstGeom prst="rect">
            <a:avLst/>
          </a:prstGeom>
          <a:effectLst/>
        </p:spPr>
        <p:txBody>
          <a:bodyPr>
            <a:normAutofit/>
          </a:bodyPr>
          <a:lstStyle>
            <a:lvl1pPr marL="0" indent="0" algn="ctr">
              <a:buNone/>
              <a:defRPr sz="28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6269458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 y="1295400"/>
            <a:ext cx="8229600" cy="4267200"/>
          </a:xfrm>
          <a:prstGeom prst="rect">
            <a:avLst/>
          </a:prstGeo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5638800"/>
            <a:ext cx="82296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457200" y="258762"/>
            <a:ext cx="8229600" cy="1036638"/>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8931881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box side-by-sid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9689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wo box side-by-side + headers">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97142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361000" y="6526975"/>
            <a:ext cx="3406863" cy="246221"/>
          </a:xfrm>
          <a:prstGeom prst="rect">
            <a:avLst/>
          </a:prstGeom>
          <a:noFill/>
        </p:spPr>
        <p:txBody>
          <a:bodyPr wrap="square" rtlCol="0">
            <a:spAutoFit/>
          </a:bodyPr>
          <a:lstStyle/>
          <a:p>
            <a:pPr algn="ctr">
              <a:buNone/>
            </a:pPr>
            <a:r>
              <a:rPr lang="en-US" sz="1000" b="1" kern="1200" dirty="0" smtClean="0">
                <a:solidFill>
                  <a:srgbClr val="3B7CFF"/>
                </a:solidFill>
                <a:latin typeface="Myriad Pro" pitchFamily="34" charset="0"/>
                <a:ea typeface="+mn-ea"/>
                <a:cs typeface="+mn-cs"/>
              </a:rPr>
              <a:t>Information Restricted Per Cover Page</a:t>
            </a:r>
            <a:endParaRPr lang="en-US" sz="1000" dirty="0">
              <a:solidFill>
                <a:schemeClr val="bg1"/>
              </a:solidFill>
            </a:endParaRPr>
          </a:p>
        </p:txBody>
      </p:sp>
      <p:sp>
        <p:nvSpPr>
          <p:cNvPr id="11" name="TextBox 10"/>
          <p:cNvSpPr txBox="1"/>
          <p:nvPr/>
        </p:nvSpPr>
        <p:spPr>
          <a:xfrm>
            <a:off x="7696200" y="6502946"/>
            <a:ext cx="1105680" cy="307777"/>
          </a:xfrm>
          <a:prstGeom prst="rect">
            <a:avLst/>
          </a:prstGeom>
          <a:noFill/>
        </p:spPr>
        <p:txBody>
          <a:bodyPr wrap="square" rtlCol="0">
            <a:spAutoFit/>
          </a:bodyPr>
          <a:lstStyle/>
          <a:p>
            <a:pPr algn="r"/>
            <a:fld id="{60FF15B5-A97F-4410-8223-FFD69BAB2ADB}" type="slidenum">
              <a:rPr lang="en-US" sz="1400" b="1" smtClean="0">
                <a:solidFill>
                  <a:srgbClr val="3B7CFF"/>
                </a:solidFill>
                <a:latin typeface="Myriad Pro" pitchFamily="34" charset="0"/>
              </a:rPr>
              <a:t>‹#›</a:t>
            </a:fld>
            <a:endParaRPr lang="en-US" sz="1400" b="1" dirty="0">
              <a:solidFill>
                <a:srgbClr val="3B7CFF"/>
              </a:solidFill>
              <a:latin typeface="Myriad Pro" pitchFamily="34" charset="0"/>
            </a:endParaRPr>
          </a:p>
        </p:txBody>
      </p:sp>
      <p:sp>
        <p:nvSpPr>
          <p:cNvPr id="2" name="Footer Placeholder 1"/>
          <p:cNvSpPr>
            <a:spLocks noGrp="1"/>
          </p:cNvSpPr>
          <p:nvPr>
            <p:ph type="ftr" sz="quarter" idx="3"/>
          </p:nvPr>
        </p:nvSpPr>
        <p:spPr>
          <a:xfrm>
            <a:off x="3056254" y="6398153"/>
            <a:ext cx="3086100" cy="365125"/>
          </a:xfrm>
          <a:prstGeom prst="rect">
            <a:avLst/>
          </a:prstGeom>
        </p:spPr>
        <p:txBody>
          <a:bodyPr vert="horz" lIns="91440" tIns="45720" rIns="91440" bIns="45720" rtlCol="0" anchor="ctr"/>
          <a:lstStyle>
            <a:lvl1pPr algn="ctr">
              <a:defRPr sz="1400">
                <a:solidFill>
                  <a:schemeClr val="tx1">
                    <a:tint val="75000"/>
                  </a:schemeClr>
                </a:solidFill>
                <a:latin typeface="Myriad Pro"/>
              </a:defRPr>
            </a:lvl1pPr>
          </a:lstStyle>
          <a:p>
            <a:endParaRPr lang="en-US" dirty="0"/>
          </a:p>
        </p:txBody>
      </p:sp>
      <p:sp>
        <p:nvSpPr>
          <p:cNvPr id="4" name="Title Placeholder 3"/>
          <p:cNvSpPr>
            <a:spLocks noGrp="1"/>
          </p:cNvSpPr>
          <p:nvPr>
            <p:ph type="title"/>
          </p:nvPr>
        </p:nvSpPr>
        <p:spPr>
          <a:xfrm>
            <a:off x="685800" y="228600"/>
            <a:ext cx="7886700" cy="1006475"/>
          </a:xfrm>
          <a:prstGeom prst="rect">
            <a:avLst/>
          </a:prstGeom>
          <a:effectLst>
            <a:outerShdw blurRad="25400" dist="25400" dir="2700000" algn="ctr" rotWithShape="0">
              <a:srgbClr val="000000"/>
            </a:outerShdw>
          </a:effectLst>
        </p:spPr>
        <p:txBody>
          <a:bodyPr vert="horz" lIns="91440" tIns="45720" rIns="91440" bIns="45720" rtlCol="0" anchor="ctr">
            <a:normAutofit/>
          </a:bodyPr>
          <a:lstStyle/>
          <a:p>
            <a:r>
              <a:rPr lang="en-US" smtClean="0"/>
              <a:t>Click to edit Master title style</a:t>
            </a:r>
            <a:endParaRPr lang="en-US" dirty="0"/>
          </a:p>
        </p:txBody>
      </p:sp>
      <p:sp>
        <p:nvSpPr>
          <p:cNvPr id="10" name="TextBox 9"/>
          <p:cNvSpPr txBox="1"/>
          <p:nvPr userDrawn="1"/>
        </p:nvSpPr>
        <p:spPr>
          <a:xfrm>
            <a:off x="3056254" y="6496196"/>
            <a:ext cx="3316600" cy="307777"/>
          </a:xfrm>
          <a:prstGeom prst="rect">
            <a:avLst/>
          </a:prstGeom>
          <a:noFill/>
        </p:spPr>
        <p:txBody>
          <a:bodyPr wrap="square" rtlCol="0">
            <a:spAutoFit/>
          </a:bodyPr>
          <a:lstStyle/>
          <a:p>
            <a:pPr algn="ctr"/>
            <a:r>
              <a:rPr lang="en-US" sz="1400" b="1" dirty="0" smtClean="0">
                <a:solidFill>
                  <a:srgbClr val="3B7CFF"/>
                </a:solidFill>
                <a:latin typeface="Myriad Pro" pitchFamily="34" charset="0"/>
              </a:rPr>
              <a:t>TMT.XXX.XXX.XX.XXX.RELXX</a:t>
            </a:r>
            <a:endParaRPr lang="en-US" sz="1400" b="1" dirty="0">
              <a:solidFill>
                <a:srgbClr val="3B7CFF"/>
              </a:solidFill>
              <a:latin typeface="Myriad Pro" pitchFamily="34" charset="0"/>
            </a:endParaRPr>
          </a:p>
        </p:txBody>
      </p:sp>
    </p:spTree>
    <p:extLst>
      <p:ext uri="{BB962C8B-B14F-4D97-AF65-F5344CB8AC3E}">
        <p14:creationId xmlns:p14="http://schemas.microsoft.com/office/powerpoint/2010/main" val="251578061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8" r:id="rId4"/>
    <p:sldLayoutId id="2147483659" r:id="rId5"/>
    <p:sldLayoutId id="2147483651" r:id="rId6"/>
    <p:sldLayoutId id="2147483657" r:id="rId7"/>
    <p:sldLayoutId id="2147483652" r:id="rId8"/>
    <p:sldLayoutId id="2147483653" r:id="rId9"/>
    <p:sldLayoutId id="2147483656" r:id="rId10"/>
    <p:sldLayoutId id="2147483654" r:id="rId11"/>
    <p:sldLayoutId id="2147483655" r:id="rId12"/>
  </p:sldLayoutIdLst>
  <p:timing>
    <p:tnLst>
      <p:par>
        <p:cTn id="1" dur="indefinite" restart="never" nodeType="tmRoot"/>
      </p:par>
    </p:tnLst>
  </p:timing>
  <p:hf hdr="0" ftr="0" dt="0"/>
  <p:txStyles>
    <p:titleStyle>
      <a:lvl1pPr algn="ctr" defTabSz="914400" rtl="0" eaLnBrk="1" latinLnBrk="0" hangingPunct="1">
        <a:spcBef>
          <a:spcPct val="0"/>
        </a:spcBef>
        <a:buNone/>
        <a:defRPr sz="3200" b="1"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Tx/>
        <a:buBlip>
          <a:blip r:embed="rId15"/>
        </a:buBlip>
        <a:defRPr sz="28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6"/>
        </a:buBlip>
        <a:defRPr sz="24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15"/>
        </a:buBlip>
        <a:defRPr sz="2000" kern="1200">
          <a:solidFill>
            <a:schemeClr val="tx1"/>
          </a:solidFill>
          <a:latin typeface="+mn-lt"/>
          <a:ea typeface="+mn-ea"/>
          <a:cs typeface="+mn-cs"/>
        </a:defRPr>
      </a:lvl3pPr>
      <a:lvl4pPr marL="1600200" indent="-228600" algn="l" defTabSz="914400" rtl="0" eaLnBrk="1" latinLnBrk="0" hangingPunct="1">
        <a:spcBef>
          <a:spcPct val="20000"/>
        </a:spcBef>
        <a:buFontTx/>
        <a:buBlip>
          <a:blip r:embed="rId16"/>
        </a:buBlip>
        <a:defRPr sz="180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15"/>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3.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 Id="rId5" Type="http://schemas.microsoft.com/office/2007/relationships/hdphoto" Target="../media/hdphoto2.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804194"/>
            <a:ext cx="7772400" cy="1376363"/>
          </a:xfrm>
        </p:spPr>
        <p:txBody>
          <a:bodyPr>
            <a:normAutofit/>
          </a:bodyPr>
          <a:lstStyle/>
          <a:p>
            <a:pPr>
              <a:lnSpc>
                <a:spcPct val="90000"/>
              </a:lnSpc>
            </a:pPr>
            <a:r>
              <a:rPr lang="en-US" sz="3600" b="0" dirty="0" smtClean="0">
                <a:effectLst>
                  <a:outerShdw blurRad="38100" dist="38100" dir="2700000" algn="tl">
                    <a:srgbClr val="000000">
                      <a:alpha val="43000"/>
                    </a:srgbClr>
                  </a:outerShdw>
                </a:effectLst>
                <a:latin typeface="Myriad Pro"/>
                <a:cs typeface="Arial" panose="020B0604020202020204" pitchFamily="34" charset="0"/>
              </a:rPr>
              <a:t>APS Telescope Stimulus</a:t>
            </a:r>
            <a:endParaRPr lang="en-US" sz="3600" b="0" dirty="0">
              <a:effectLst>
                <a:outerShdw blurRad="38100" dist="38100" dir="2700000" algn="tl">
                  <a:srgbClr val="000000">
                    <a:alpha val="43000"/>
                  </a:srgbClr>
                </a:outerShdw>
              </a:effectLst>
              <a:latin typeface="Myriad Pro"/>
              <a:cs typeface="Arial" panose="020B0604020202020204" pitchFamily="34" charset="0"/>
            </a:endParaRPr>
          </a:p>
        </p:txBody>
      </p:sp>
      <p:sp>
        <p:nvSpPr>
          <p:cNvPr id="3" name="Subtitle 2"/>
          <p:cNvSpPr>
            <a:spLocks noGrp="1"/>
          </p:cNvSpPr>
          <p:nvPr>
            <p:ph type="subTitle" idx="1"/>
          </p:nvPr>
        </p:nvSpPr>
        <p:spPr>
          <a:xfrm>
            <a:off x="685800" y="3392090"/>
            <a:ext cx="7772400" cy="1425576"/>
          </a:xfrm>
        </p:spPr>
        <p:txBody>
          <a:bodyPr>
            <a:normAutofit/>
          </a:bodyPr>
          <a:lstStyle/>
          <a:p>
            <a:pPr>
              <a:lnSpc>
                <a:spcPct val="90000"/>
              </a:lnSpc>
            </a:pPr>
            <a:r>
              <a:rPr lang="en-US" dirty="0" smtClean="0">
                <a:effectLst>
                  <a:outerShdw blurRad="25400" dir="1800000" algn="tl">
                    <a:srgbClr val="000000">
                      <a:alpha val="43137"/>
                    </a:srgbClr>
                  </a:outerShdw>
                </a:effectLst>
                <a:latin typeface="Myriad Pro"/>
                <a:cs typeface="Arial" panose="020B0604020202020204" pitchFamily="34" charset="0"/>
              </a:rPr>
              <a:t>Jenny Roberts</a:t>
            </a:r>
          </a:p>
          <a:p>
            <a:pPr>
              <a:lnSpc>
                <a:spcPct val="90000"/>
              </a:lnSpc>
            </a:pPr>
            <a:r>
              <a:rPr lang="en-US" dirty="0" smtClean="0">
                <a:effectLst>
                  <a:outerShdw blurRad="25400" dir="1800000" algn="tl">
                    <a:srgbClr val="000000">
                      <a:alpha val="43137"/>
                    </a:srgbClr>
                  </a:outerShdw>
                </a:effectLst>
                <a:latin typeface="Myriad Pro"/>
                <a:cs typeface="Arial" panose="020B0604020202020204" pitchFamily="34" charset="0"/>
              </a:rPr>
              <a:t>Peer Review</a:t>
            </a:r>
            <a:endParaRPr lang="en-US" dirty="0">
              <a:effectLst>
                <a:outerShdw blurRad="25400" dir="1800000" algn="tl">
                  <a:srgbClr val="000000">
                    <a:alpha val="43137"/>
                  </a:srgbClr>
                </a:outerShdw>
              </a:effectLst>
              <a:latin typeface="Myriad Pro"/>
              <a:cs typeface="Arial" panose="020B0604020202020204" pitchFamily="34" charset="0"/>
            </a:endParaRPr>
          </a:p>
          <a:p>
            <a:pPr>
              <a:lnSpc>
                <a:spcPct val="90000"/>
              </a:lnSpc>
            </a:pPr>
            <a:r>
              <a:rPr lang="en-US" dirty="0" smtClean="0">
                <a:effectLst>
                  <a:outerShdw blurRad="38100" dist="38100" dir="2700000" algn="tl">
                    <a:srgbClr val="000000">
                      <a:alpha val="43137"/>
                    </a:srgbClr>
                  </a:outerShdw>
                </a:effectLst>
                <a:latin typeface="Myriad Pro"/>
                <a:cs typeface="Arial" panose="020B0604020202020204" pitchFamily="34" charset="0"/>
              </a:rPr>
              <a:t>June 2, 2016</a:t>
            </a:r>
            <a:endParaRPr lang="en-US" sz="2600" dirty="0" smtClean="0">
              <a:latin typeface="Arial" panose="020B0604020202020204" pitchFamily="34" charset="0"/>
              <a:cs typeface="Arial" panose="020B0604020202020204" pitchFamily="34" charset="0"/>
            </a:endParaRPr>
          </a:p>
          <a:p>
            <a:pPr>
              <a:lnSpc>
                <a:spcPct val="90000"/>
              </a:lnSpc>
            </a:pPr>
            <a:endParaRPr lang="en-US" dirty="0"/>
          </a:p>
          <a:p>
            <a:pPr>
              <a:lnSpc>
                <a:spcPct val="90000"/>
              </a:lnSpc>
            </a:pPr>
            <a:endParaRPr lang="en-US" sz="1000" dirty="0" smtClean="0">
              <a:latin typeface="Arial" panose="020B0604020202020204" pitchFamily="34" charset="0"/>
              <a:cs typeface="Arial" panose="020B0604020202020204" pitchFamily="34" charset="0"/>
            </a:endParaRPr>
          </a:p>
          <a:p>
            <a:endParaRPr lang="en-US" dirty="0"/>
          </a:p>
        </p:txBody>
      </p:sp>
      <p:sp>
        <p:nvSpPr>
          <p:cNvPr id="5" name="Rectangle 3"/>
          <p:cNvSpPr txBox="1">
            <a:spLocks noChangeArrowheads="1"/>
          </p:cNvSpPr>
          <p:nvPr/>
        </p:nvSpPr>
        <p:spPr bwMode="auto">
          <a:xfrm>
            <a:off x="266700" y="5029200"/>
            <a:ext cx="8610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Body)"/>
                <a:cs typeface="Arial" panose="020B0604020202020204" pitchFamily="34" charset="0"/>
              </a:rPr>
              <a:t>TMT Confidential</a:t>
            </a:r>
          </a:p>
          <a:p>
            <a:pPr algn="ctr">
              <a:buNone/>
            </a:pPr>
            <a:r>
              <a:rPr lang="en-US" sz="1000" dirty="0">
                <a:solidFill>
                  <a:schemeClr val="bg1"/>
                </a:solidFill>
                <a:latin typeface="Arial (Body)"/>
                <a:cs typeface="Arial" panose="020B0604020202020204" pitchFamily="34" charset="0"/>
              </a:rPr>
              <a:t>The Information herein contains Cost Estimates and Business Strategies which are proprietary to the TMT Project and may be used by the recipient only for the purpose of performing a confidential internal review of TMT. Disclosure outside of the TMT Project and its review panel is subject to the prior written approval of the TMT Project Manager.</a:t>
            </a:r>
          </a:p>
          <a:p>
            <a:pPr marL="0" marR="0" lvl="0" indent="0" algn="ctr" defTabSz="914400" rtl="0" eaLnBrk="1" fontAlgn="base" latinLnBrk="0" hangingPunct="1">
              <a:lnSpc>
                <a:spcPct val="100000"/>
              </a:lnSpc>
              <a:spcBef>
                <a:spcPct val="20000"/>
              </a:spcBef>
              <a:spcAft>
                <a:spcPct val="0"/>
              </a:spcAft>
              <a:buClr>
                <a:schemeClr val="accent2"/>
              </a:buClr>
              <a:buSzTx/>
              <a:buFontTx/>
              <a:buNone/>
              <a:tabLst/>
              <a:defRPr/>
            </a:pPr>
            <a:endParaRPr kumimoji="0" lang="en-US" sz="12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20000"/>
              </a:spcBef>
              <a:spcAft>
                <a:spcPct val="0"/>
              </a:spcAft>
              <a:buClr>
                <a:schemeClr val="accent2"/>
              </a:buClr>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71480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p:cNvPicPr>
            <a:picLocks noGrp="1" noChangeAspect="1"/>
          </p:cNvPicPr>
          <p:nvPr>
            <p:ph sz="quarter" idx="4"/>
          </p:nvPr>
        </p:nvPicPr>
        <p:blipFill>
          <a:blip r:embed="rId2"/>
          <a:stretch>
            <a:fillRect/>
          </a:stretch>
        </p:blipFill>
        <p:spPr>
          <a:xfrm>
            <a:off x="4572000" y="2195136"/>
            <a:ext cx="4416566" cy="3310756"/>
          </a:xfrm>
          <a:prstGeom prst="rect">
            <a:avLst/>
          </a:prstGeom>
        </p:spPr>
      </p:pic>
      <p:sp>
        <p:nvSpPr>
          <p:cNvPr id="6" name="Text Placeholder 5"/>
          <p:cNvSpPr>
            <a:spLocks noGrp="1"/>
          </p:cNvSpPr>
          <p:nvPr>
            <p:ph type="body" idx="1"/>
          </p:nvPr>
        </p:nvSpPr>
        <p:spPr>
          <a:xfrm>
            <a:off x="629842" y="1520491"/>
            <a:ext cx="3868340" cy="317709"/>
          </a:xfrm>
        </p:spPr>
        <p:txBody>
          <a:bodyPr>
            <a:noAutofit/>
          </a:bodyPr>
          <a:lstStyle/>
          <a:p>
            <a:pPr algn="ctr"/>
            <a:r>
              <a:rPr lang="en-US" b="0" dirty="0"/>
              <a:t>OPD vs. FOV</a:t>
            </a:r>
          </a:p>
        </p:txBody>
      </p:sp>
      <p:sp>
        <p:nvSpPr>
          <p:cNvPr id="8" name="Text Placeholder 7"/>
          <p:cNvSpPr>
            <a:spLocks noGrp="1"/>
          </p:cNvSpPr>
          <p:nvPr>
            <p:ph type="body" sz="quarter" idx="3"/>
          </p:nvPr>
        </p:nvSpPr>
        <p:spPr>
          <a:xfrm>
            <a:off x="4629150" y="1520491"/>
            <a:ext cx="3887391" cy="317709"/>
          </a:xfrm>
        </p:spPr>
        <p:txBody>
          <a:bodyPr/>
          <a:lstStyle/>
          <a:p>
            <a:pPr algn="ctr"/>
            <a:r>
              <a:rPr lang="en-US" b="0" dirty="0"/>
              <a:t>Spot Diagram vs. FOV</a:t>
            </a:r>
          </a:p>
        </p:txBody>
      </p:sp>
      <p:sp>
        <p:nvSpPr>
          <p:cNvPr id="14" name="TextBox 13"/>
          <p:cNvSpPr txBox="1"/>
          <p:nvPr/>
        </p:nvSpPr>
        <p:spPr>
          <a:xfrm>
            <a:off x="6034824" y="1881164"/>
            <a:ext cx="1588560" cy="369332"/>
          </a:xfrm>
          <a:prstGeom prst="rect">
            <a:avLst/>
          </a:prstGeom>
          <a:noFill/>
        </p:spPr>
        <p:txBody>
          <a:bodyPr wrap="square" rtlCol="0">
            <a:spAutoFit/>
          </a:bodyPr>
          <a:lstStyle/>
          <a:p>
            <a:r>
              <a:rPr lang="en-US" sz="900" dirty="0"/>
              <a:t>Diffraction limit for WL 600 nm</a:t>
            </a:r>
          </a:p>
        </p:txBody>
      </p:sp>
      <p:cxnSp>
        <p:nvCxnSpPr>
          <p:cNvPr id="16" name="Straight Connector 15"/>
          <p:cNvCxnSpPr/>
          <p:nvPr/>
        </p:nvCxnSpPr>
        <p:spPr>
          <a:xfrm flipV="1">
            <a:off x="5942096" y="2104775"/>
            <a:ext cx="284246" cy="3180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8650" y="5752550"/>
            <a:ext cx="7886700" cy="461665"/>
          </a:xfrm>
          <a:prstGeom prst="rect">
            <a:avLst/>
          </a:prstGeom>
          <a:noFill/>
        </p:spPr>
        <p:txBody>
          <a:bodyPr wrap="square" rtlCol="0">
            <a:spAutoFit/>
          </a:bodyPr>
          <a:lstStyle/>
          <a:p>
            <a:pPr marL="214313" indent="-214313">
              <a:buFont typeface="Arial" panose="020B0604020202020204" pitchFamily="34" charset="0"/>
              <a:buChar char="•"/>
            </a:pPr>
            <a:r>
              <a:rPr lang="en-US" sz="2400" dirty="0"/>
              <a:t>WFE (as-designed): ~ 0.25 wave P-V (~ 0.05 wave RMS )</a:t>
            </a:r>
          </a:p>
        </p:txBody>
      </p:sp>
      <p:pic>
        <p:nvPicPr>
          <p:cNvPr id="18" name="Content Placeholder 17"/>
          <p:cNvPicPr>
            <a:picLocks noGrp="1" noChangeAspect="1"/>
          </p:cNvPicPr>
          <p:nvPr>
            <p:ph sz="half" idx="2"/>
          </p:nvPr>
        </p:nvPicPr>
        <p:blipFill>
          <a:blip r:embed="rId3"/>
          <a:stretch>
            <a:fillRect/>
          </a:stretch>
        </p:blipFill>
        <p:spPr>
          <a:xfrm>
            <a:off x="199782" y="2151720"/>
            <a:ext cx="4475699" cy="3354523"/>
          </a:xfrm>
          <a:prstGeom prst="rect">
            <a:avLst/>
          </a:prstGeom>
        </p:spPr>
      </p:pic>
      <p:sp>
        <p:nvSpPr>
          <p:cNvPr id="11" name="Title 1"/>
          <p:cNvSpPr>
            <a:spLocks noGrp="1"/>
          </p:cNvSpPr>
          <p:nvPr>
            <p:ph type="title"/>
          </p:nvPr>
        </p:nvSpPr>
        <p:spPr>
          <a:xfrm>
            <a:off x="457200" y="304800"/>
            <a:ext cx="8229600" cy="990600"/>
          </a:xfrm>
        </p:spPr>
        <p:txBody>
          <a:bodyPr/>
          <a:lstStyle/>
          <a:p>
            <a:r>
              <a:rPr lang="en-US" dirty="0"/>
              <a:t>System Optical Performance</a:t>
            </a:r>
          </a:p>
        </p:txBody>
      </p:sp>
    </p:spTree>
    <p:extLst>
      <p:ext uri="{BB962C8B-B14F-4D97-AF65-F5344CB8AC3E}">
        <p14:creationId xmlns:p14="http://schemas.microsoft.com/office/powerpoint/2010/main" val="394702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307563" y="2521568"/>
            <a:ext cx="4354991" cy="3263504"/>
          </a:xfrm>
          <a:prstGeom prst="rect">
            <a:avLst/>
          </a:prstGeom>
        </p:spPr>
      </p:pic>
      <p:sp>
        <p:nvSpPr>
          <p:cNvPr id="29" name="TextBox 28"/>
          <p:cNvSpPr txBox="1"/>
          <p:nvPr/>
        </p:nvSpPr>
        <p:spPr>
          <a:xfrm>
            <a:off x="152400" y="2057401"/>
            <a:ext cx="4152085" cy="3885679"/>
          </a:xfrm>
          <a:prstGeom prst="rect">
            <a:avLst/>
          </a:prstGeom>
          <a:noFill/>
        </p:spPr>
        <p:txBody>
          <a:bodyPr wrap="square" rtlCol="0">
            <a:spAutoFit/>
          </a:bodyPr>
          <a:lstStyle/>
          <a:p>
            <a:pPr marL="214313" indent="-214313">
              <a:spcAft>
                <a:spcPts val="600"/>
              </a:spcAft>
              <a:buFont typeface="Arial" panose="020B0604020202020204" pitchFamily="34" charset="0"/>
              <a:buChar char="•"/>
            </a:pPr>
            <a:r>
              <a:rPr lang="en-US" sz="2400" dirty="0"/>
              <a:t>Collimator lens: Achromatic F/5 doublet, 15 mm </a:t>
            </a:r>
            <a:r>
              <a:rPr lang="en-US" sz="2400" dirty="0" smtClean="0"/>
              <a:t>CA</a:t>
            </a:r>
            <a:endParaRPr lang="en-US" sz="2400" dirty="0"/>
          </a:p>
          <a:p>
            <a:pPr marL="214313" indent="-214313">
              <a:spcAft>
                <a:spcPts val="600"/>
              </a:spcAft>
              <a:buFont typeface="Arial" panose="020B0604020202020204" pitchFamily="34" charset="0"/>
              <a:buChar char="•"/>
            </a:pPr>
            <a:r>
              <a:rPr lang="en-US" sz="2400" dirty="0"/>
              <a:t>Relay lens 1: Achromatic F/15 doublet, 15 mm CA </a:t>
            </a:r>
          </a:p>
          <a:p>
            <a:pPr marL="214313" indent="-214313">
              <a:spcAft>
                <a:spcPts val="600"/>
              </a:spcAft>
              <a:buFont typeface="Arial" panose="020B0604020202020204" pitchFamily="34" charset="0"/>
              <a:buChar char="•"/>
            </a:pPr>
            <a:r>
              <a:rPr lang="en-US" sz="2400" dirty="0"/>
              <a:t>Relay lens 2: Achromatic F/15 doublet, 65 mm CA</a:t>
            </a:r>
          </a:p>
          <a:p>
            <a:pPr marL="214313" indent="-214313">
              <a:spcAft>
                <a:spcPts val="600"/>
              </a:spcAft>
              <a:buFont typeface="Arial" panose="020B0604020202020204" pitchFamily="34" charset="0"/>
              <a:buChar char="•"/>
            </a:pPr>
            <a:r>
              <a:rPr lang="en-US" sz="2400" dirty="0"/>
              <a:t>Cass focusing lens: Achromatic F/15 doublet, 65 mm CA (same as Relay Lens 2)</a:t>
            </a:r>
          </a:p>
          <a:p>
            <a:pPr marL="214313" indent="-214313">
              <a:buFont typeface="Arial" panose="020B0604020202020204" pitchFamily="34" charset="0"/>
              <a:buChar char="•"/>
            </a:pPr>
            <a:endParaRPr lang="en-US" sz="1050" dirty="0"/>
          </a:p>
        </p:txBody>
      </p:sp>
      <p:grpSp>
        <p:nvGrpSpPr>
          <p:cNvPr id="27" name="Group 26"/>
          <p:cNvGrpSpPr>
            <a:grpSpLocks noChangeAspect="1"/>
          </p:cNvGrpSpPr>
          <p:nvPr/>
        </p:nvGrpSpPr>
        <p:grpSpPr>
          <a:xfrm>
            <a:off x="4370903" y="2936462"/>
            <a:ext cx="4392097" cy="1778766"/>
            <a:chOff x="3908284" y="2936462"/>
            <a:chExt cx="4392097" cy="1778766"/>
          </a:xfrm>
        </p:grpSpPr>
        <p:sp>
          <p:nvSpPr>
            <p:cNvPr id="7" name="TextBox 6"/>
            <p:cNvSpPr txBox="1"/>
            <p:nvPr/>
          </p:nvSpPr>
          <p:spPr>
            <a:xfrm>
              <a:off x="6217404" y="4345896"/>
              <a:ext cx="769763" cy="369332"/>
            </a:xfrm>
            <a:prstGeom prst="rect">
              <a:avLst/>
            </a:prstGeom>
            <a:noFill/>
          </p:spPr>
          <p:txBody>
            <a:bodyPr wrap="none" rtlCol="0">
              <a:spAutoFit/>
            </a:bodyPr>
            <a:lstStyle/>
            <a:p>
              <a:pPr algn="ctr"/>
              <a:r>
                <a:rPr lang="en-US" sz="900" dirty="0"/>
                <a:t>Point source</a:t>
              </a:r>
            </a:p>
            <a:p>
              <a:pPr algn="ctr"/>
              <a:r>
                <a:rPr lang="en-US" sz="900" dirty="0"/>
                <a:t>(white light)</a:t>
              </a:r>
            </a:p>
          </p:txBody>
        </p:sp>
        <p:sp>
          <p:nvSpPr>
            <p:cNvPr id="8" name="TextBox 7"/>
            <p:cNvSpPr txBox="1"/>
            <p:nvPr/>
          </p:nvSpPr>
          <p:spPr>
            <a:xfrm>
              <a:off x="7179560" y="4351488"/>
              <a:ext cx="1120821" cy="230832"/>
            </a:xfrm>
            <a:prstGeom prst="rect">
              <a:avLst/>
            </a:prstGeom>
            <a:noFill/>
          </p:spPr>
          <p:txBody>
            <a:bodyPr wrap="none" rtlCol="0">
              <a:spAutoFit/>
            </a:bodyPr>
            <a:lstStyle/>
            <a:p>
              <a:pPr algn="ctr"/>
              <a:r>
                <a:rPr lang="en-US" sz="900" dirty="0"/>
                <a:t>F/5 Fiber Collimator</a:t>
              </a:r>
            </a:p>
          </p:txBody>
        </p:sp>
        <p:sp>
          <p:nvSpPr>
            <p:cNvPr id="9" name="TextBox 8"/>
            <p:cNvSpPr txBox="1"/>
            <p:nvPr/>
          </p:nvSpPr>
          <p:spPr>
            <a:xfrm>
              <a:off x="4997988" y="2936462"/>
              <a:ext cx="1124027" cy="230832"/>
            </a:xfrm>
            <a:prstGeom prst="rect">
              <a:avLst/>
            </a:prstGeom>
            <a:noFill/>
          </p:spPr>
          <p:txBody>
            <a:bodyPr wrap="none" rtlCol="0">
              <a:spAutoFit/>
            </a:bodyPr>
            <a:lstStyle/>
            <a:p>
              <a:pPr algn="ctr"/>
              <a:r>
                <a:rPr lang="en-US" sz="900" dirty="0"/>
                <a:t>Pupil 2 (dia. 60 mm)</a:t>
              </a:r>
            </a:p>
          </p:txBody>
        </p:sp>
        <p:sp>
          <p:nvSpPr>
            <p:cNvPr id="10" name="TextBox 9"/>
            <p:cNvSpPr txBox="1"/>
            <p:nvPr/>
          </p:nvSpPr>
          <p:spPr>
            <a:xfrm>
              <a:off x="6253403" y="3087011"/>
              <a:ext cx="678392" cy="230832"/>
            </a:xfrm>
            <a:prstGeom prst="rect">
              <a:avLst/>
            </a:prstGeom>
            <a:noFill/>
          </p:spPr>
          <p:txBody>
            <a:bodyPr wrap="none" rtlCol="0">
              <a:spAutoFit/>
            </a:bodyPr>
            <a:lstStyle/>
            <a:p>
              <a:pPr algn="ctr"/>
              <a:r>
                <a:rPr lang="en-US" sz="900" dirty="0"/>
                <a:t>F/15 Relay</a:t>
              </a:r>
            </a:p>
          </p:txBody>
        </p:sp>
        <p:sp>
          <p:nvSpPr>
            <p:cNvPr id="11" name="TextBox 10"/>
            <p:cNvSpPr txBox="1"/>
            <p:nvPr/>
          </p:nvSpPr>
          <p:spPr>
            <a:xfrm>
              <a:off x="6870740" y="3416160"/>
              <a:ext cx="1345240" cy="369332"/>
            </a:xfrm>
            <a:prstGeom prst="rect">
              <a:avLst/>
            </a:prstGeom>
            <a:noFill/>
          </p:spPr>
          <p:txBody>
            <a:bodyPr wrap="none" rtlCol="0">
              <a:spAutoFit/>
            </a:bodyPr>
            <a:lstStyle/>
            <a:p>
              <a:pPr algn="ctr"/>
              <a:r>
                <a:rPr lang="en-US" sz="900" dirty="0"/>
                <a:t>Pupil 1 (dia. 14.528 mm, </a:t>
              </a:r>
            </a:p>
            <a:p>
              <a:pPr algn="ctr"/>
              <a:r>
                <a:rPr lang="en-US" sz="900" dirty="0"/>
                <a:t>DM or flat, AOI 7.5 deg.)</a:t>
              </a:r>
            </a:p>
          </p:txBody>
        </p:sp>
        <p:sp>
          <p:nvSpPr>
            <p:cNvPr id="12" name="TextBox 11"/>
            <p:cNvSpPr txBox="1"/>
            <p:nvPr/>
          </p:nvSpPr>
          <p:spPr>
            <a:xfrm>
              <a:off x="4380808" y="4452543"/>
              <a:ext cx="1120821" cy="230832"/>
            </a:xfrm>
            <a:prstGeom prst="rect">
              <a:avLst/>
            </a:prstGeom>
            <a:noFill/>
          </p:spPr>
          <p:txBody>
            <a:bodyPr wrap="none" rtlCol="0">
              <a:spAutoFit/>
            </a:bodyPr>
            <a:lstStyle/>
            <a:p>
              <a:pPr algn="ctr"/>
              <a:r>
                <a:rPr lang="en-US" sz="900" dirty="0"/>
                <a:t>F/15 Cass focus lens</a:t>
              </a:r>
            </a:p>
          </p:txBody>
        </p:sp>
        <p:cxnSp>
          <p:nvCxnSpPr>
            <p:cNvPr id="14" name="Straight Connector 13"/>
            <p:cNvCxnSpPr/>
            <p:nvPr/>
          </p:nvCxnSpPr>
          <p:spPr>
            <a:xfrm flipH="1" flipV="1">
              <a:off x="7134124" y="4046584"/>
              <a:ext cx="241160" cy="314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873071" y="4047228"/>
              <a:ext cx="170742" cy="29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5624669" y="3160366"/>
              <a:ext cx="103100" cy="2821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2"/>
            </p:cNvCxnSpPr>
            <p:nvPr/>
          </p:nvCxnSpPr>
          <p:spPr>
            <a:xfrm flipV="1">
              <a:off x="6528401" y="3317843"/>
              <a:ext cx="64198" cy="124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6592599" y="3294762"/>
              <a:ext cx="451214" cy="66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212406" y="3715221"/>
              <a:ext cx="186575" cy="248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4886347" y="4213313"/>
              <a:ext cx="53473" cy="239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54247" y="3413851"/>
              <a:ext cx="756938" cy="369332"/>
            </a:xfrm>
            <a:prstGeom prst="rect">
              <a:avLst/>
            </a:prstGeom>
            <a:noFill/>
          </p:spPr>
          <p:txBody>
            <a:bodyPr wrap="none" rtlCol="0">
              <a:spAutoFit/>
            </a:bodyPr>
            <a:lstStyle/>
            <a:p>
              <a:pPr algn="ctr"/>
              <a:r>
                <a:rPr lang="en-US" sz="900" dirty="0"/>
                <a:t>F/15</a:t>
              </a:r>
            </a:p>
            <a:p>
              <a:pPr algn="ctr"/>
              <a:r>
                <a:rPr lang="en-US" sz="900" dirty="0"/>
                <a:t>(</a:t>
              </a:r>
              <a:r>
                <a:rPr lang="en-US" sz="900" dirty="0" err="1"/>
                <a:t>telecentric</a:t>
              </a:r>
              <a:r>
                <a:rPr lang="en-US" sz="900" dirty="0"/>
                <a:t>)</a:t>
              </a:r>
            </a:p>
          </p:txBody>
        </p:sp>
        <p:cxnSp>
          <p:nvCxnSpPr>
            <p:cNvPr id="32" name="Straight Connector 31"/>
            <p:cNvCxnSpPr/>
            <p:nvPr/>
          </p:nvCxnSpPr>
          <p:spPr>
            <a:xfrm flipH="1" flipV="1">
              <a:off x="4680016" y="3792109"/>
              <a:ext cx="164171" cy="171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08284" y="2936462"/>
              <a:ext cx="1671735" cy="230832"/>
            </a:xfrm>
            <a:prstGeom prst="rect">
              <a:avLst/>
            </a:prstGeom>
            <a:noFill/>
          </p:spPr>
          <p:txBody>
            <a:bodyPr wrap="square" rtlCol="0">
              <a:spAutoFit/>
            </a:bodyPr>
            <a:lstStyle/>
            <a:p>
              <a:r>
                <a:rPr lang="en-US" sz="900" dirty="0"/>
                <a:t>Cass focusing lens</a:t>
              </a:r>
            </a:p>
          </p:txBody>
        </p:sp>
        <p:cxnSp>
          <p:nvCxnSpPr>
            <p:cNvPr id="25" name="Straight Connector 24"/>
            <p:cNvCxnSpPr/>
            <p:nvPr/>
          </p:nvCxnSpPr>
          <p:spPr>
            <a:xfrm flipH="1" flipV="1">
              <a:off x="4762101" y="3144212"/>
              <a:ext cx="177719" cy="269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itle 30"/>
          <p:cNvSpPr>
            <a:spLocks noGrp="1"/>
          </p:cNvSpPr>
          <p:nvPr>
            <p:ph type="title"/>
          </p:nvPr>
        </p:nvSpPr>
        <p:spPr/>
        <p:txBody>
          <a:bodyPr/>
          <a:lstStyle/>
          <a:p>
            <a:r>
              <a:rPr lang="en-US" dirty="0" smtClean="0"/>
              <a:t>Simulator Optics</a:t>
            </a:r>
            <a:endParaRPr lang="en-US" dirty="0"/>
          </a:p>
        </p:txBody>
      </p:sp>
    </p:spTree>
    <p:extLst>
      <p:ext uri="{BB962C8B-B14F-4D97-AF65-F5344CB8AC3E}">
        <p14:creationId xmlns:p14="http://schemas.microsoft.com/office/powerpoint/2010/main" val="4115686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ea typeface="ＭＳ Ｐゴシック" charset="0"/>
                <a:cs typeface="ＭＳ Ｐゴシック" charset="0"/>
              </a:rPr>
              <a:t>IRIS DM</a:t>
            </a:r>
          </a:p>
        </p:txBody>
      </p:sp>
      <p:sp>
        <p:nvSpPr>
          <p:cNvPr id="4" name="Slide Number Placeholder 3"/>
          <p:cNvSpPr>
            <a:spLocks noGrp="1"/>
          </p:cNvSpPr>
          <p:nvPr>
            <p:ph type="sldNum" idx="4294967295"/>
          </p:nvPr>
        </p:nvSpPr>
        <p:spPr>
          <a:xfrm>
            <a:off x="6553200" y="6245225"/>
            <a:ext cx="2128838" cy="471488"/>
          </a:xfrm>
          <a:prstGeom prst="rect">
            <a:avLst/>
          </a:prstGeom>
        </p:spPr>
        <p:txBody>
          <a:bodyPr/>
          <a:lstStyle/>
          <a:p>
            <a:fld id="{A0E62009-AFE7-EC44-9E71-5F73C5394A95}" type="slidenum">
              <a:rPr lang="en-GB" smtClean="0"/>
              <a:pPr/>
              <a:t>12</a:t>
            </a:fld>
            <a:endParaRPr lang="en-GB" dirty="0"/>
          </a:p>
        </p:txBody>
      </p:sp>
      <p:sp>
        <p:nvSpPr>
          <p:cNvPr id="3" name="Content Placeholder 2"/>
          <p:cNvSpPr>
            <a:spLocks noGrp="1"/>
          </p:cNvSpPr>
          <p:nvPr>
            <p:ph idx="1"/>
          </p:nvPr>
        </p:nvSpPr>
        <p:spPr>
          <a:xfrm>
            <a:off x="457200" y="1600200"/>
            <a:ext cx="4419600" cy="4953000"/>
          </a:xfrm>
        </p:spPr>
        <p:txBody>
          <a:bodyPr>
            <a:normAutofit fontScale="62500" lnSpcReduction="20000"/>
          </a:bodyPr>
          <a:lstStyle/>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latin typeface="Arial" charset="0"/>
                <a:ea typeface="ＭＳ Ｐゴシック" charset="0"/>
                <a:cs typeface="ＭＳ Ｐゴシック" charset="0"/>
              </a:rPr>
              <a:t>489 </a:t>
            </a:r>
            <a:r>
              <a:rPr lang="en-US" dirty="0">
                <a:latin typeface="Arial" charset="0"/>
                <a:ea typeface="ＭＳ Ｐゴシック" charset="0"/>
                <a:cs typeface="ＭＳ Ｐゴシック" charset="0"/>
              </a:rPr>
              <a:t>actuators, 163 segments</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ea typeface="ＭＳ Ｐゴシック" charset="0"/>
                <a:cs typeface="ＭＳ Ｐゴシック" charset="0"/>
              </a:rPr>
              <a:t>5um stroke</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ea typeface="ＭＳ Ｐゴシック" charset="0"/>
                <a:cs typeface="ＭＳ Ｐゴシック" charset="0"/>
              </a:rPr>
              <a:t>7.7mm inscribed </a:t>
            </a:r>
            <a:r>
              <a:rPr lang="en-US" sz="2400" dirty="0" smtClean="0">
                <a:latin typeface="Arial" charset="0"/>
                <a:ea typeface="ＭＳ Ｐゴシック" charset="0"/>
                <a:cs typeface="ＭＳ Ｐゴシック" charset="0"/>
              </a:rPr>
              <a:t>CA</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smtClean="0">
                <a:latin typeface="Arial" charset="0"/>
                <a:ea typeface="ＭＳ Ｐゴシック" charset="0"/>
                <a:cs typeface="ＭＳ Ｐゴシック" charset="0"/>
              </a:rPr>
              <a:t>700um per segment, across corners</a:t>
            </a:r>
            <a:endParaRPr lang="en-US" sz="2400" dirty="0">
              <a:latin typeface="Arial" charset="0"/>
              <a:ea typeface="ＭＳ Ｐゴシック" charset="0"/>
              <a:cs typeface="ＭＳ Ｐゴシック" charset="0"/>
            </a:endParaRP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ea typeface="ＭＳ Ｐゴシック" charset="0"/>
                <a:cs typeface="ＭＳ Ｐゴシック" charset="0"/>
              </a:rPr>
              <a:t>+/-4mrad (825”) tilt</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ea typeface="ＭＳ Ｐゴシック" charset="0"/>
                <a:cs typeface="ＭＳ Ｐゴシック" charset="0"/>
              </a:rPr>
              <a:t>7nm RMS surface per segment</a:t>
            </a:r>
          </a:p>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ea typeface="ＭＳ Ｐゴシック" charset="0"/>
                <a:cs typeface="ＭＳ Ｐゴシック" charset="0"/>
              </a:rPr>
              <a:t>Resolution</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ea typeface="ＭＳ Ｐゴシック" charset="0"/>
                <a:cs typeface="ＭＳ Ｐゴシック" charset="0"/>
              </a:rPr>
              <a:t>0.3nm</a:t>
            </a:r>
          </a:p>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Open-loop positioning accuracy</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Arial" charset="0"/>
                <a:ea typeface="ＭＳ Ｐゴシック" charset="0"/>
                <a:cs typeface="ＭＳ Ｐゴシック" charset="0"/>
              </a:rPr>
              <a:t>5nm rms</a:t>
            </a:r>
          </a:p>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latin typeface="Arial" charset="0"/>
                <a:ea typeface="ＭＳ Ｐゴシック" charset="0"/>
                <a:cs typeface="ＭＳ Ｐゴシック" charset="0"/>
              </a:rPr>
              <a:t>Stability</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t>0.5 nm over 15 min</a:t>
            </a:r>
          </a:p>
          <a:p>
            <a:pPr>
              <a:lnSpc>
                <a:spcPct val="100000"/>
              </a:lnSpc>
            </a:pPr>
            <a:r>
              <a:rPr lang="en-US" dirty="0" smtClean="0"/>
              <a:t>Piston maps one-to-one</a:t>
            </a:r>
          </a:p>
          <a:p>
            <a:pPr lvl="1">
              <a:lnSpc>
                <a:spcPct val="100000"/>
              </a:lnSpc>
            </a:pPr>
            <a:r>
              <a:rPr lang="en-US" sz="2400" dirty="0" smtClean="0"/>
              <a:t>Positioning accuracy (5nm) is very close to desired minimum motion of 10nm</a:t>
            </a:r>
          </a:p>
          <a:p>
            <a:pPr>
              <a:lnSpc>
                <a:spcPct val="100000"/>
              </a:lnSpc>
            </a:pPr>
            <a:r>
              <a:rPr lang="en-US" dirty="0" smtClean="0"/>
              <a:t>Tilt maps 1” on-sky to 1042” at the DM</a:t>
            </a:r>
          </a:p>
          <a:p>
            <a:pPr lvl="1">
              <a:lnSpc>
                <a:spcPct val="100000"/>
              </a:lnSpc>
            </a:pPr>
            <a:r>
              <a:rPr lang="en-US" sz="2400" dirty="0" smtClean="0"/>
              <a:t>For the 4mrad option, we could introduce 0.79” of tilt per segment</a:t>
            </a:r>
          </a:p>
          <a:p>
            <a:r>
              <a:rPr lang="en-US" sz="2800" dirty="0" smtClean="0"/>
              <a:t>APS 12cm spot on sky will be 58um at the DM (and 239um at the mask pupil)</a:t>
            </a:r>
          </a:p>
        </p:txBody>
      </p:sp>
      <p:sp>
        <p:nvSpPr>
          <p:cNvPr id="9" name="TextBox 8"/>
          <p:cNvSpPr txBox="1"/>
          <p:nvPr/>
        </p:nvSpPr>
        <p:spPr>
          <a:xfrm>
            <a:off x="5372100" y="5393711"/>
            <a:ext cx="3048000" cy="646331"/>
          </a:xfrm>
          <a:prstGeom prst="rect">
            <a:avLst/>
          </a:prstGeom>
          <a:noFill/>
        </p:spPr>
        <p:txBody>
          <a:bodyPr wrap="square" rtlCol="0">
            <a:spAutoFit/>
          </a:bodyPr>
          <a:lstStyle/>
          <a:p>
            <a:pPr algn="ctr">
              <a:lnSpc>
                <a:spcPct val="100000"/>
              </a:lnSpc>
            </a:pPr>
            <a:r>
              <a:rPr lang="en-US" dirty="0" smtClean="0">
                <a:solidFill>
                  <a:schemeClr val="tx1"/>
                </a:solidFill>
              </a:rPr>
              <a:t>Map central portion of telescope onto DM</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1425" t="6186" r="17139" b="9994"/>
          <a:stretch/>
        </p:blipFill>
        <p:spPr>
          <a:xfrm>
            <a:off x="5257800" y="1905000"/>
            <a:ext cx="3276600" cy="3352800"/>
          </a:xfrm>
          <a:prstGeom prst="rect">
            <a:avLst/>
          </a:prstGeom>
        </p:spPr>
      </p:pic>
    </p:spTree>
    <p:extLst>
      <p:ext uri="{BB962C8B-B14F-4D97-AF65-F5344CB8AC3E}">
        <p14:creationId xmlns:p14="http://schemas.microsoft.com/office/powerpoint/2010/main" val="4016199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361" t="5650" r="9165" b="5650"/>
          <a:stretch/>
        </p:blipFill>
        <p:spPr>
          <a:xfrm rot="16200000">
            <a:off x="1266825" y="3000375"/>
            <a:ext cx="3028954" cy="4038604"/>
          </a:xfrm>
          <a:prstGeom prst="rect">
            <a:avLst/>
          </a:prstGeom>
        </p:spPr>
      </p:pic>
      <p:sp>
        <p:nvSpPr>
          <p:cNvPr id="2" name="Title 1"/>
          <p:cNvSpPr>
            <a:spLocks noGrp="1"/>
          </p:cNvSpPr>
          <p:nvPr>
            <p:ph type="title"/>
          </p:nvPr>
        </p:nvSpPr>
        <p:spPr/>
        <p:txBody>
          <a:bodyPr/>
          <a:lstStyle/>
          <a:p>
            <a:r>
              <a:rPr lang="en-US" dirty="0" smtClean="0"/>
              <a:t>BB Pupil Scale </a:t>
            </a:r>
            <a:r>
              <a:rPr lang="en-US" dirty="0" smtClean="0"/>
              <a:t>at DM</a:t>
            </a:r>
            <a:endParaRPr lang="en-US" dirty="0"/>
          </a:p>
        </p:txBody>
      </p:sp>
      <p:sp>
        <p:nvSpPr>
          <p:cNvPr id="3" name="Content Placeholder 2"/>
          <p:cNvSpPr>
            <a:spLocks noGrp="1"/>
          </p:cNvSpPr>
          <p:nvPr>
            <p:ph idx="1"/>
          </p:nvPr>
        </p:nvSpPr>
        <p:spPr/>
        <p:txBody>
          <a:bodyPr/>
          <a:lstStyle/>
          <a:p>
            <a:r>
              <a:rPr lang="en-US" dirty="0" smtClean="0"/>
              <a:t>On-axis: 2-3um across 600-950nm</a:t>
            </a:r>
          </a:p>
          <a:p>
            <a:r>
              <a:rPr lang="en-US" dirty="0" smtClean="0"/>
              <a:t>1” off-axis: 4-7um across 600-950nm</a:t>
            </a:r>
          </a:p>
          <a:p>
            <a:r>
              <a:rPr lang="en-US" dirty="0" smtClean="0"/>
              <a:t>Compare to 12cm=58um</a:t>
            </a:r>
          </a:p>
          <a:p>
            <a:pPr lvl="1"/>
            <a:r>
              <a:rPr lang="en-US" dirty="0" smtClean="0"/>
              <a:t>3-12% shift across wavelengths</a:t>
            </a:r>
            <a:endParaRPr lang="en-US" dirty="0"/>
          </a:p>
        </p:txBody>
      </p:sp>
      <p:pic>
        <p:nvPicPr>
          <p:cNvPr id="5" name="Picture 4"/>
          <p:cNvPicPr>
            <a:picLocks noChangeAspect="1"/>
          </p:cNvPicPr>
          <p:nvPr/>
        </p:nvPicPr>
        <p:blipFill rotWithShape="1">
          <a:blip r:embed="rId3"/>
          <a:srcRect l="20881" t="23127" r="29528" b="40651"/>
          <a:stretch/>
        </p:blipFill>
        <p:spPr>
          <a:xfrm rot="5400000">
            <a:off x="5242718" y="2834482"/>
            <a:ext cx="3611563" cy="3429000"/>
          </a:xfrm>
          <a:prstGeom prst="rect">
            <a:avLst/>
          </a:prstGeom>
        </p:spPr>
      </p:pic>
    </p:spTree>
    <p:extLst>
      <p:ext uri="{BB962C8B-B14F-4D97-AF65-F5344CB8AC3E}">
        <p14:creationId xmlns:p14="http://schemas.microsoft.com/office/powerpoint/2010/main" val="867921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2319" y="2913272"/>
            <a:ext cx="7886700" cy="506705"/>
          </a:xfrm>
        </p:spPr>
        <p:txBody>
          <a:bodyPr>
            <a:normAutofit/>
          </a:bodyPr>
          <a:lstStyle/>
          <a:p>
            <a:pPr algn="ctr"/>
            <a:r>
              <a:rPr lang="en-US" sz="2100" dirty="0" smtClean="0"/>
              <a:t>Stimulus Mechanical Design</a:t>
            </a:r>
            <a:endParaRPr lang="en-US" sz="2100" dirty="0"/>
          </a:p>
        </p:txBody>
      </p:sp>
      <p:sp>
        <p:nvSpPr>
          <p:cNvPr id="6" name="Slide Number Placeholder 5"/>
          <p:cNvSpPr>
            <a:spLocks noGrp="1"/>
          </p:cNvSpPr>
          <p:nvPr>
            <p:ph type="sldNum" sz="quarter" idx="4294967295"/>
          </p:nvPr>
        </p:nvSpPr>
        <p:spPr>
          <a:xfrm>
            <a:off x="6457950" y="5624513"/>
            <a:ext cx="2057400" cy="273844"/>
          </a:xfrm>
          <a:prstGeom prst="rect">
            <a:avLst/>
          </a:prstGeom>
        </p:spPr>
        <p:txBody>
          <a:bodyPr/>
          <a:lstStyle/>
          <a:p>
            <a:fld id="{2B8DF0BA-7250-4797-B708-34CDDBDDEEF1}" type="slidenum">
              <a:rPr lang="en-US" smtClean="0"/>
              <a:t>14</a:t>
            </a:fld>
            <a:endParaRPr lang="en-US"/>
          </a:p>
        </p:txBody>
      </p:sp>
    </p:spTree>
    <p:extLst>
      <p:ext uri="{BB962C8B-B14F-4D97-AF65-F5344CB8AC3E}">
        <p14:creationId xmlns:p14="http://schemas.microsoft.com/office/powerpoint/2010/main" val="442486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Conditions at the Bench</a:t>
            </a:r>
            <a:endParaRPr lang="en-US" dirty="0"/>
          </a:p>
        </p:txBody>
      </p:sp>
      <p:grpSp>
        <p:nvGrpSpPr>
          <p:cNvPr id="33" name="Group 32"/>
          <p:cNvGrpSpPr/>
          <p:nvPr/>
        </p:nvGrpSpPr>
        <p:grpSpPr>
          <a:xfrm>
            <a:off x="297151" y="1676400"/>
            <a:ext cx="7561441" cy="4786699"/>
            <a:chOff x="297151" y="1676400"/>
            <a:chExt cx="7561441" cy="4786699"/>
          </a:xfrm>
        </p:grpSpPr>
        <p:pic>
          <p:nvPicPr>
            <p:cNvPr id="4" name="Picture 3"/>
            <p:cNvPicPr>
              <a:picLocks noChangeAspect="1"/>
            </p:cNvPicPr>
            <p:nvPr/>
          </p:nvPicPr>
          <p:blipFill rotWithShape="1">
            <a:blip r:embed="rId2"/>
            <a:srcRect l="7235" t="2974" r="2324" b="6983"/>
            <a:stretch/>
          </p:blipFill>
          <p:spPr>
            <a:xfrm>
              <a:off x="1981200" y="1703218"/>
              <a:ext cx="5877392" cy="4545182"/>
            </a:xfrm>
            <a:prstGeom prst="rect">
              <a:avLst/>
            </a:prstGeom>
          </p:spPr>
        </p:pic>
        <p:sp>
          <p:nvSpPr>
            <p:cNvPr id="19" name="Rectangle 18"/>
            <p:cNvSpPr/>
            <p:nvPr/>
          </p:nvSpPr>
          <p:spPr>
            <a:xfrm>
              <a:off x="3200400" y="1676400"/>
              <a:ext cx="609600" cy="20236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3810000" y="2861814"/>
              <a:ext cx="1752600" cy="914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514600" y="3242814"/>
              <a:ext cx="914400" cy="79578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590800" y="4038600"/>
              <a:ext cx="685800" cy="179501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352800" y="5071614"/>
              <a:ext cx="4495800" cy="685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3818466" y="2029448"/>
              <a:ext cx="609600" cy="369332"/>
            </a:xfrm>
            <a:prstGeom prst="rect">
              <a:avLst/>
            </a:prstGeom>
            <a:noFill/>
          </p:spPr>
          <p:txBody>
            <a:bodyPr wrap="square" rtlCol="0">
              <a:spAutoFit/>
            </a:bodyPr>
            <a:lstStyle/>
            <a:p>
              <a:r>
                <a:rPr lang="en-US" dirty="0" smtClean="0"/>
                <a:t>PIT</a:t>
              </a:r>
              <a:endParaRPr lang="en-US" dirty="0"/>
            </a:p>
          </p:txBody>
        </p:sp>
        <p:sp>
          <p:nvSpPr>
            <p:cNvPr id="25" name="TextBox 24"/>
            <p:cNvSpPr txBox="1"/>
            <p:nvPr/>
          </p:nvSpPr>
          <p:spPr>
            <a:xfrm>
              <a:off x="4876800" y="2881868"/>
              <a:ext cx="457200" cy="369332"/>
            </a:xfrm>
            <a:prstGeom prst="rect">
              <a:avLst/>
            </a:prstGeom>
            <a:noFill/>
          </p:spPr>
          <p:txBody>
            <a:bodyPr wrap="square" rtlCol="0">
              <a:spAutoFit/>
            </a:bodyPr>
            <a:lstStyle/>
            <a:p>
              <a:r>
                <a:rPr lang="en-US" dirty="0" smtClean="0"/>
                <a:t>SH</a:t>
              </a:r>
              <a:endParaRPr lang="en-US" dirty="0"/>
            </a:p>
          </p:txBody>
        </p:sp>
        <p:sp>
          <p:nvSpPr>
            <p:cNvPr id="26" name="TextBox 25"/>
            <p:cNvSpPr txBox="1"/>
            <p:nvPr/>
          </p:nvSpPr>
          <p:spPr>
            <a:xfrm>
              <a:off x="3429000" y="3835229"/>
              <a:ext cx="1274232" cy="369332"/>
            </a:xfrm>
            <a:prstGeom prst="rect">
              <a:avLst/>
            </a:prstGeom>
            <a:noFill/>
          </p:spPr>
          <p:txBody>
            <a:bodyPr wrap="square" rtlCol="0">
              <a:spAutoFit/>
            </a:bodyPr>
            <a:lstStyle/>
            <a:p>
              <a:r>
                <a:rPr lang="en-US" dirty="0" smtClean="0"/>
                <a:t>Collimator</a:t>
              </a:r>
              <a:endParaRPr lang="en-US" dirty="0"/>
            </a:p>
          </p:txBody>
        </p:sp>
        <p:sp>
          <p:nvSpPr>
            <p:cNvPr id="27" name="TextBox 26"/>
            <p:cNvSpPr txBox="1"/>
            <p:nvPr/>
          </p:nvSpPr>
          <p:spPr>
            <a:xfrm>
              <a:off x="3227916" y="4511220"/>
              <a:ext cx="1420284" cy="369332"/>
            </a:xfrm>
            <a:prstGeom prst="rect">
              <a:avLst/>
            </a:prstGeom>
            <a:noFill/>
          </p:spPr>
          <p:txBody>
            <a:bodyPr wrap="square" rtlCol="0">
              <a:spAutoFit/>
            </a:bodyPr>
            <a:lstStyle/>
            <a:p>
              <a:r>
                <a:rPr lang="en-US" dirty="0" smtClean="0"/>
                <a:t>Fore-optics</a:t>
              </a:r>
              <a:endParaRPr lang="en-US" dirty="0"/>
            </a:p>
          </p:txBody>
        </p:sp>
        <p:sp>
          <p:nvSpPr>
            <p:cNvPr id="28" name="TextBox 27"/>
            <p:cNvSpPr txBox="1"/>
            <p:nvPr/>
          </p:nvSpPr>
          <p:spPr>
            <a:xfrm>
              <a:off x="5283200" y="4750919"/>
              <a:ext cx="762000" cy="369332"/>
            </a:xfrm>
            <a:prstGeom prst="rect">
              <a:avLst/>
            </a:prstGeom>
            <a:noFill/>
          </p:spPr>
          <p:txBody>
            <a:bodyPr wrap="square" rtlCol="0">
              <a:spAutoFit/>
            </a:bodyPr>
            <a:lstStyle/>
            <a:p>
              <a:r>
                <a:rPr lang="en-US" dirty="0" smtClean="0"/>
                <a:t>APT</a:t>
              </a:r>
              <a:endParaRPr lang="en-US" dirty="0"/>
            </a:p>
          </p:txBody>
        </p:sp>
        <p:sp>
          <p:nvSpPr>
            <p:cNvPr id="31" name="Rectangle 30"/>
            <p:cNvSpPr/>
            <p:nvPr/>
          </p:nvSpPr>
          <p:spPr>
            <a:xfrm>
              <a:off x="6087533" y="3912243"/>
              <a:ext cx="1371600" cy="184517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6352993" y="4141888"/>
              <a:ext cx="840679" cy="369332"/>
            </a:xfrm>
            <a:prstGeom prst="rect">
              <a:avLst/>
            </a:prstGeom>
            <a:noFill/>
          </p:spPr>
          <p:txBody>
            <a:bodyPr wrap="none" rtlCol="0">
              <a:spAutoFit/>
            </a:bodyPr>
            <a:lstStyle/>
            <a:p>
              <a:r>
                <a:rPr lang="en-US" dirty="0" smtClean="0"/>
                <a:t>LOWFS</a:t>
              </a:r>
              <a:endParaRPr lang="en-US" dirty="0"/>
            </a:p>
          </p:txBody>
        </p:sp>
        <p:sp>
          <p:nvSpPr>
            <p:cNvPr id="10" name="TextBox 9"/>
            <p:cNvSpPr txBox="1"/>
            <p:nvPr/>
          </p:nvSpPr>
          <p:spPr>
            <a:xfrm>
              <a:off x="297151" y="4428067"/>
              <a:ext cx="1524000" cy="369332"/>
            </a:xfrm>
            <a:prstGeom prst="rect">
              <a:avLst/>
            </a:prstGeom>
            <a:noFill/>
          </p:spPr>
          <p:txBody>
            <a:bodyPr wrap="square" rtlCol="0">
              <a:spAutoFit/>
            </a:bodyPr>
            <a:lstStyle/>
            <a:p>
              <a:r>
                <a:rPr lang="en-US" dirty="0" smtClean="0"/>
                <a:t>25 arcsec FOV</a:t>
              </a:r>
              <a:endParaRPr lang="en-US" dirty="0"/>
            </a:p>
          </p:txBody>
        </p:sp>
        <p:cxnSp>
          <p:nvCxnSpPr>
            <p:cNvPr id="11" name="Straight Arrow Connector 10"/>
            <p:cNvCxnSpPr>
              <a:stCxn id="10" idx="3"/>
            </p:cNvCxnSpPr>
            <p:nvPr/>
          </p:nvCxnSpPr>
          <p:spPr>
            <a:xfrm>
              <a:off x="1821151" y="4612733"/>
              <a:ext cx="1082267" cy="2338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04066" y="5791200"/>
              <a:ext cx="1524000" cy="369332"/>
            </a:xfrm>
            <a:prstGeom prst="rect">
              <a:avLst/>
            </a:prstGeom>
            <a:noFill/>
          </p:spPr>
          <p:txBody>
            <a:bodyPr wrap="square" rtlCol="0">
              <a:spAutoFit/>
            </a:bodyPr>
            <a:lstStyle/>
            <a:p>
              <a:r>
                <a:rPr lang="en-US" dirty="0" smtClean="0"/>
                <a:t>1 arcmin FOV</a:t>
              </a:r>
              <a:endParaRPr lang="en-US" dirty="0"/>
            </a:p>
          </p:txBody>
        </p:sp>
        <p:cxnSp>
          <p:nvCxnSpPr>
            <p:cNvPr id="13" name="Straight Arrow Connector 12"/>
            <p:cNvCxnSpPr/>
            <p:nvPr/>
          </p:nvCxnSpPr>
          <p:spPr>
            <a:xfrm flipV="1">
              <a:off x="3395133" y="5501162"/>
              <a:ext cx="0" cy="3877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727413" y="1778081"/>
              <a:ext cx="0" cy="44403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25133" y="6324600"/>
              <a:ext cx="572346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16" name="TextBox 15"/>
            <p:cNvSpPr txBox="1"/>
            <p:nvPr/>
          </p:nvSpPr>
          <p:spPr>
            <a:xfrm>
              <a:off x="1519767" y="3741101"/>
              <a:ext cx="533400" cy="276999"/>
            </a:xfrm>
            <a:prstGeom prst="rect">
              <a:avLst/>
            </a:prstGeom>
          </p:spPr>
          <p:txBody>
            <a:bodyPr wrap="square" rtlCol="0">
              <a:spAutoFit/>
            </a:bodyPr>
            <a:lstStyle/>
            <a:p>
              <a:r>
                <a:rPr lang="en-US" sz="1200" dirty="0" smtClean="0"/>
                <a:t>3.4m</a:t>
              </a:r>
              <a:endParaRPr lang="en-US" sz="1200" dirty="0"/>
            </a:p>
          </p:txBody>
        </p:sp>
        <p:sp useBgFill="1">
          <p:nvSpPr>
            <p:cNvPr id="17" name="TextBox 16"/>
            <p:cNvSpPr txBox="1"/>
            <p:nvPr/>
          </p:nvSpPr>
          <p:spPr>
            <a:xfrm>
              <a:off x="4610100" y="6186100"/>
              <a:ext cx="533400" cy="276999"/>
            </a:xfrm>
            <a:prstGeom prst="rect">
              <a:avLst/>
            </a:prstGeom>
          </p:spPr>
          <p:txBody>
            <a:bodyPr wrap="square" rtlCol="0">
              <a:spAutoFit/>
            </a:bodyPr>
            <a:lstStyle/>
            <a:p>
              <a:r>
                <a:rPr lang="en-US" sz="1200" dirty="0"/>
                <a:t>4</a:t>
              </a:r>
              <a:r>
                <a:rPr lang="en-US" sz="1200" dirty="0" smtClean="0"/>
                <a:t>.4m</a:t>
              </a:r>
              <a:endParaRPr lang="en-US" sz="1200" dirty="0"/>
            </a:p>
          </p:txBody>
        </p:sp>
        <p:sp>
          <p:nvSpPr>
            <p:cNvPr id="7" name="TextBox 6"/>
            <p:cNvSpPr txBox="1"/>
            <p:nvPr/>
          </p:nvSpPr>
          <p:spPr>
            <a:xfrm>
              <a:off x="421642" y="5143480"/>
              <a:ext cx="1062567" cy="523220"/>
            </a:xfrm>
            <a:prstGeom prst="rect">
              <a:avLst/>
            </a:prstGeom>
            <a:noFill/>
          </p:spPr>
          <p:txBody>
            <a:bodyPr wrap="square" rtlCol="0">
              <a:spAutoFit/>
            </a:bodyPr>
            <a:lstStyle/>
            <a:p>
              <a:pPr algn="ctr"/>
              <a:r>
                <a:rPr lang="en-US" sz="1400" dirty="0" smtClean="0"/>
                <a:t>Telescope Focus</a:t>
              </a:r>
              <a:endParaRPr lang="en-US" sz="1400" dirty="0"/>
            </a:p>
          </p:txBody>
        </p:sp>
        <p:cxnSp>
          <p:nvCxnSpPr>
            <p:cNvPr id="8" name="Straight Arrow Connector 7"/>
            <p:cNvCxnSpPr>
              <a:stCxn id="7" idx="3"/>
            </p:cNvCxnSpPr>
            <p:nvPr/>
          </p:nvCxnSpPr>
          <p:spPr>
            <a:xfrm flipV="1">
              <a:off x="1484209" y="4973598"/>
              <a:ext cx="1407158" cy="431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6407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Addition to Bench</a:t>
            </a:r>
            <a:endParaRPr lang="en-US" dirty="0"/>
          </a:p>
        </p:txBody>
      </p:sp>
      <p:grpSp>
        <p:nvGrpSpPr>
          <p:cNvPr id="42" name="Group 41"/>
          <p:cNvGrpSpPr/>
          <p:nvPr/>
        </p:nvGrpSpPr>
        <p:grpSpPr>
          <a:xfrm>
            <a:off x="297151" y="1676400"/>
            <a:ext cx="7551449" cy="4786699"/>
            <a:chOff x="297151" y="1676400"/>
            <a:chExt cx="7551449" cy="4786699"/>
          </a:xfrm>
        </p:grpSpPr>
        <p:grpSp>
          <p:nvGrpSpPr>
            <p:cNvPr id="32" name="Group 31"/>
            <p:cNvGrpSpPr/>
            <p:nvPr/>
          </p:nvGrpSpPr>
          <p:grpSpPr>
            <a:xfrm>
              <a:off x="297151" y="1676400"/>
              <a:ext cx="7551449" cy="4786699"/>
              <a:chOff x="77018" y="1676400"/>
              <a:chExt cx="7551449" cy="4786699"/>
            </a:xfrm>
          </p:grpSpPr>
          <p:grpSp>
            <p:nvGrpSpPr>
              <p:cNvPr id="23" name="Group 22"/>
              <p:cNvGrpSpPr/>
              <p:nvPr/>
            </p:nvGrpSpPr>
            <p:grpSpPr>
              <a:xfrm>
                <a:off x="1752600" y="1676400"/>
                <a:ext cx="5875867" cy="4471686"/>
                <a:chOff x="1752600" y="1676400"/>
                <a:chExt cx="5875867" cy="4471686"/>
              </a:xfrm>
            </p:grpSpPr>
            <p:pic>
              <p:nvPicPr>
                <p:cNvPr id="4" name="Picture 3"/>
                <p:cNvPicPr>
                  <a:picLocks noChangeAspect="1"/>
                </p:cNvPicPr>
                <p:nvPr/>
              </p:nvPicPr>
              <p:blipFill rotWithShape="1">
                <a:blip r:embed="rId2"/>
                <a:srcRect l="13465" t="12912" r="8527" b="9076"/>
                <a:stretch/>
              </p:blipFill>
              <p:spPr>
                <a:xfrm>
                  <a:off x="1837266" y="1676400"/>
                  <a:ext cx="5791201" cy="4471686"/>
                </a:xfrm>
                <a:prstGeom prst="rect">
                  <a:avLst/>
                </a:prstGeom>
              </p:spPr>
            </p:pic>
            <p:sp>
              <p:nvSpPr>
                <p:cNvPr id="5" name="Rectangle 4"/>
                <p:cNvSpPr/>
                <p:nvPr/>
              </p:nvSpPr>
              <p:spPr>
                <a:xfrm>
                  <a:off x="2980267" y="1676400"/>
                  <a:ext cx="609600" cy="202361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589867" y="2861814"/>
                  <a:ext cx="1752600" cy="914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94467" y="3242814"/>
                  <a:ext cx="914400" cy="79578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370667" y="4038600"/>
                  <a:ext cx="685800" cy="179501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132667" y="5071614"/>
                  <a:ext cx="4495800" cy="6858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598333" y="2029448"/>
                  <a:ext cx="609600" cy="369332"/>
                </a:xfrm>
                <a:prstGeom prst="rect">
                  <a:avLst/>
                </a:prstGeom>
                <a:noFill/>
              </p:spPr>
              <p:txBody>
                <a:bodyPr wrap="square" rtlCol="0">
                  <a:spAutoFit/>
                </a:bodyPr>
                <a:lstStyle/>
                <a:p>
                  <a:r>
                    <a:rPr lang="en-US" dirty="0" smtClean="0"/>
                    <a:t>PIT</a:t>
                  </a:r>
                  <a:endParaRPr lang="en-US" dirty="0"/>
                </a:p>
              </p:txBody>
            </p:sp>
            <p:sp>
              <p:nvSpPr>
                <p:cNvPr id="13" name="TextBox 12"/>
                <p:cNvSpPr txBox="1"/>
                <p:nvPr/>
              </p:nvSpPr>
              <p:spPr>
                <a:xfrm>
                  <a:off x="4656667" y="2881868"/>
                  <a:ext cx="457200" cy="369332"/>
                </a:xfrm>
                <a:prstGeom prst="rect">
                  <a:avLst/>
                </a:prstGeom>
                <a:noFill/>
              </p:spPr>
              <p:txBody>
                <a:bodyPr wrap="square" rtlCol="0">
                  <a:spAutoFit/>
                </a:bodyPr>
                <a:lstStyle/>
                <a:p>
                  <a:r>
                    <a:rPr lang="en-US" dirty="0" smtClean="0"/>
                    <a:t>SH</a:t>
                  </a:r>
                  <a:endParaRPr lang="en-US" dirty="0"/>
                </a:p>
              </p:txBody>
            </p:sp>
            <p:sp>
              <p:nvSpPr>
                <p:cNvPr id="14" name="TextBox 13"/>
                <p:cNvSpPr txBox="1"/>
                <p:nvPr/>
              </p:nvSpPr>
              <p:spPr>
                <a:xfrm>
                  <a:off x="3208867" y="3835229"/>
                  <a:ext cx="1274232" cy="369332"/>
                </a:xfrm>
                <a:prstGeom prst="rect">
                  <a:avLst/>
                </a:prstGeom>
                <a:noFill/>
              </p:spPr>
              <p:txBody>
                <a:bodyPr wrap="square" rtlCol="0">
                  <a:spAutoFit/>
                </a:bodyPr>
                <a:lstStyle/>
                <a:p>
                  <a:r>
                    <a:rPr lang="en-US" dirty="0" smtClean="0"/>
                    <a:t>Collimator</a:t>
                  </a:r>
                  <a:endParaRPr lang="en-US" dirty="0"/>
                </a:p>
              </p:txBody>
            </p:sp>
            <p:sp>
              <p:nvSpPr>
                <p:cNvPr id="15" name="TextBox 14"/>
                <p:cNvSpPr txBox="1"/>
                <p:nvPr/>
              </p:nvSpPr>
              <p:spPr>
                <a:xfrm>
                  <a:off x="3007783" y="4511220"/>
                  <a:ext cx="1420284" cy="369332"/>
                </a:xfrm>
                <a:prstGeom prst="rect">
                  <a:avLst/>
                </a:prstGeom>
                <a:noFill/>
              </p:spPr>
              <p:txBody>
                <a:bodyPr wrap="square" rtlCol="0">
                  <a:spAutoFit/>
                </a:bodyPr>
                <a:lstStyle/>
                <a:p>
                  <a:r>
                    <a:rPr lang="en-US" dirty="0" smtClean="0"/>
                    <a:t>Fore-optics</a:t>
                  </a:r>
                  <a:endParaRPr lang="en-US" dirty="0"/>
                </a:p>
              </p:txBody>
            </p:sp>
            <p:sp>
              <p:nvSpPr>
                <p:cNvPr id="16" name="TextBox 15"/>
                <p:cNvSpPr txBox="1"/>
                <p:nvPr/>
              </p:nvSpPr>
              <p:spPr>
                <a:xfrm>
                  <a:off x="5063067" y="4750919"/>
                  <a:ext cx="762000" cy="369332"/>
                </a:xfrm>
                <a:prstGeom prst="rect">
                  <a:avLst/>
                </a:prstGeom>
                <a:noFill/>
              </p:spPr>
              <p:txBody>
                <a:bodyPr wrap="square" rtlCol="0">
                  <a:spAutoFit/>
                </a:bodyPr>
                <a:lstStyle/>
                <a:p>
                  <a:r>
                    <a:rPr lang="en-US" dirty="0" smtClean="0"/>
                    <a:t>APT</a:t>
                  </a:r>
                  <a:endParaRPr lang="en-US" dirty="0"/>
                </a:p>
              </p:txBody>
            </p:sp>
            <p:sp>
              <p:nvSpPr>
                <p:cNvPr id="18" name="Freeform 17"/>
                <p:cNvSpPr/>
                <p:nvPr/>
              </p:nvSpPr>
              <p:spPr>
                <a:xfrm>
                  <a:off x="1905000" y="1778081"/>
                  <a:ext cx="1270000" cy="3852333"/>
                </a:xfrm>
                <a:custGeom>
                  <a:avLst/>
                  <a:gdLst>
                    <a:gd name="connsiteX0" fmla="*/ 804334 w 1270000"/>
                    <a:gd name="connsiteY0" fmla="*/ 0 h 3852333"/>
                    <a:gd name="connsiteX1" fmla="*/ 1253067 w 1270000"/>
                    <a:gd name="connsiteY1" fmla="*/ 0 h 3852333"/>
                    <a:gd name="connsiteX2" fmla="*/ 1270000 w 1270000"/>
                    <a:gd name="connsiteY2" fmla="*/ 1143000 h 3852333"/>
                    <a:gd name="connsiteX3" fmla="*/ 448734 w 1270000"/>
                    <a:gd name="connsiteY3" fmla="*/ 1185333 h 3852333"/>
                    <a:gd name="connsiteX4" fmla="*/ 465667 w 1270000"/>
                    <a:gd name="connsiteY4" fmla="*/ 3843866 h 3852333"/>
                    <a:gd name="connsiteX5" fmla="*/ 25400 w 1270000"/>
                    <a:gd name="connsiteY5" fmla="*/ 3852333 h 3852333"/>
                    <a:gd name="connsiteX6" fmla="*/ 0 w 1270000"/>
                    <a:gd name="connsiteY6" fmla="*/ 905933 h 3852333"/>
                    <a:gd name="connsiteX7" fmla="*/ 778934 w 1270000"/>
                    <a:gd name="connsiteY7" fmla="*/ 914400 h 3852333"/>
                    <a:gd name="connsiteX8" fmla="*/ 804334 w 1270000"/>
                    <a:gd name="connsiteY8" fmla="*/ 0 h 385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3852333">
                      <a:moveTo>
                        <a:pt x="804334" y="0"/>
                      </a:moveTo>
                      <a:lnTo>
                        <a:pt x="1253067" y="0"/>
                      </a:lnTo>
                      <a:lnTo>
                        <a:pt x="1270000" y="1143000"/>
                      </a:lnTo>
                      <a:lnTo>
                        <a:pt x="448734" y="1185333"/>
                      </a:lnTo>
                      <a:lnTo>
                        <a:pt x="465667" y="3843866"/>
                      </a:lnTo>
                      <a:lnTo>
                        <a:pt x="25400" y="3852333"/>
                      </a:lnTo>
                      <a:lnTo>
                        <a:pt x="0" y="905933"/>
                      </a:lnTo>
                      <a:lnTo>
                        <a:pt x="778934" y="914400"/>
                      </a:lnTo>
                      <a:lnTo>
                        <a:pt x="804334" y="0"/>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752600" y="2316242"/>
                  <a:ext cx="1016000" cy="369332"/>
                </a:xfrm>
                <a:prstGeom prst="rect">
                  <a:avLst/>
                </a:prstGeom>
                <a:noFill/>
              </p:spPr>
              <p:txBody>
                <a:bodyPr wrap="square" rtlCol="0">
                  <a:spAutoFit/>
                </a:bodyPr>
                <a:lstStyle/>
                <a:p>
                  <a:r>
                    <a:rPr lang="en-US" dirty="0" smtClean="0"/>
                    <a:t>Stimulus</a:t>
                  </a:r>
                  <a:endParaRPr lang="en-US" dirty="0"/>
                </a:p>
              </p:txBody>
            </p:sp>
            <p:sp>
              <p:nvSpPr>
                <p:cNvPr id="21" name="Rectangle 20"/>
                <p:cNvSpPr/>
                <p:nvPr/>
              </p:nvSpPr>
              <p:spPr>
                <a:xfrm>
                  <a:off x="5867400" y="3912243"/>
                  <a:ext cx="1371600" cy="184517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32860" y="4141888"/>
                  <a:ext cx="840679" cy="369332"/>
                </a:xfrm>
                <a:prstGeom prst="rect">
                  <a:avLst/>
                </a:prstGeom>
                <a:noFill/>
              </p:spPr>
              <p:txBody>
                <a:bodyPr wrap="none" rtlCol="0">
                  <a:spAutoFit/>
                </a:bodyPr>
                <a:lstStyle/>
                <a:p>
                  <a:r>
                    <a:rPr lang="en-US" dirty="0" smtClean="0"/>
                    <a:t>LOWFS</a:t>
                  </a:r>
                  <a:endParaRPr lang="en-US" dirty="0"/>
                </a:p>
              </p:txBody>
            </p:sp>
          </p:grpSp>
          <p:sp>
            <p:nvSpPr>
              <p:cNvPr id="3" name="TextBox 2"/>
              <p:cNvSpPr txBox="1"/>
              <p:nvPr/>
            </p:nvSpPr>
            <p:spPr>
              <a:xfrm>
                <a:off x="77018" y="4428067"/>
                <a:ext cx="1524000" cy="369332"/>
              </a:xfrm>
              <a:prstGeom prst="rect">
                <a:avLst/>
              </a:prstGeom>
              <a:noFill/>
            </p:spPr>
            <p:txBody>
              <a:bodyPr wrap="square" rtlCol="0">
                <a:spAutoFit/>
              </a:bodyPr>
              <a:lstStyle/>
              <a:p>
                <a:r>
                  <a:rPr lang="en-US" dirty="0" smtClean="0"/>
                  <a:t>25 arcsec FOV</a:t>
                </a:r>
                <a:endParaRPr lang="en-US" dirty="0"/>
              </a:p>
            </p:txBody>
          </p:sp>
          <p:cxnSp>
            <p:nvCxnSpPr>
              <p:cNvPr id="11" name="Straight Arrow Connector 10"/>
              <p:cNvCxnSpPr>
                <a:stCxn id="3" idx="3"/>
              </p:cNvCxnSpPr>
              <p:nvPr/>
            </p:nvCxnSpPr>
            <p:spPr>
              <a:xfrm>
                <a:off x="1601018" y="4612733"/>
                <a:ext cx="1082267" cy="2338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83933" y="5791200"/>
                <a:ext cx="1524000" cy="369332"/>
              </a:xfrm>
              <a:prstGeom prst="rect">
                <a:avLst/>
              </a:prstGeom>
              <a:noFill/>
            </p:spPr>
            <p:txBody>
              <a:bodyPr wrap="square" rtlCol="0">
                <a:spAutoFit/>
              </a:bodyPr>
              <a:lstStyle/>
              <a:p>
                <a:r>
                  <a:rPr lang="en-US" dirty="0" smtClean="0"/>
                  <a:t>1 arcmin FOV</a:t>
                </a:r>
                <a:endParaRPr lang="en-US" dirty="0"/>
              </a:p>
            </p:txBody>
          </p:sp>
          <p:cxnSp>
            <p:nvCxnSpPr>
              <p:cNvPr id="25" name="Straight Arrow Connector 24"/>
              <p:cNvCxnSpPr/>
              <p:nvPr/>
            </p:nvCxnSpPr>
            <p:spPr>
              <a:xfrm flipV="1">
                <a:off x="3175000" y="5501162"/>
                <a:ext cx="0" cy="3877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507280" y="1778081"/>
                <a:ext cx="0" cy="44403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905000" y="6324600"/>
                <a:ext cx="572346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0" name="TextBox 29"/>
              <p:cNvSpPr txBox="1"/>
              <p:nvPr/>
            </p:nvSpPr>
            <p:spPr>
              <a:xfrm>
                <a:off x="1299634" y="3741101"/>
                <a:ext cx="533400" cy="276999"/>
              </a:xfrm>
              <a:prstGeom prst="rect">
                <a:avLst/>
              </a:prstGeom>
            </p:spPr>
            <p:txBody>
              <a:bodyPr wrap="square" rtlCol="0">
                <a:spAutoFit/>
              </a:bodyPr>
              <a:lstStyle/>
              <a:p>
                <a:r>
                  <a:rPr lang="en-US" sz="1200" dirty="0" smtClean="0"/>
                  <a:t>3.4m</a:t>
                </a:r>
                <a:endParaRPr lang="en-US" sz="1200" dirty="0"/>
              </a:p>
            </p:txBody>
          </p:sp>
          <p:sp useBgFill="1">
            <p:nvSpPr>
              <p:cNvPr id="31" name="TextBox 30"/>
              <p:cNvSpPr txBox="1"/>
              <p:nvPr/>
            </p:nvSpPr>
            <p:spPr>
              <a:xfrm>
                <a:off x="4389967" y="6186100"/>
                <a:ext cx="533400" cy="276999"/>
              </a:xfrm>
              <a:prstGeom prst="rect">
                <a:avLst/>
              </a:prstGeom>
            </p:spPr>
            <p:txBody>
              <a:bodyPr wrap="square" rtlCol="0">
                <a:spAutoFit/>
              </a:bodyPr>
              <a:lstStyle/>
              <a:p>
                <a:r>
                  <a:rPr lang="en-US" sz="1200" dirty="0"/>
                  <a:t>4</a:t>
                </a:r>
                <a:r>
                  <a:rPr lang="en-US" sz="1200" dirty="0" smtClean="0"/>
                  <a:t>.4m</a:t>
                </a:r>
                <a:endParaRPr lang="en-US" sz="1200" dirty="0"/>
              </a:p>
            </p:txBody>
          </p:sp>
        </p:grpSp>
        <p:sp>
          <p:nvSpPr>
            <p:cNvPr id="36" name="TextBox 35"/>
            <p:cNvSpPr txBox="1"/>
            <p:nvPr/>
          </p:nvSpPr>
          <p:spPr>
            <a:xfrm>
              <a:off x="421642" y="5143480"/>
              <a:ext cx="1062567" cy="523220"/>
            </a:xfrm>
            <a:prstGeom prst="rect">
              <a:avLst/>
            </a:prstGeom>
            <a:noFill/>
          </p:spPr>
          <p:txBody>
            <a:bodyPr wrap="square" rtlCol="0">
              <a:spAutoFit/>
            </a:bodyPr>
            <a:lstStyle/>
            <a:p>
              <a:pPr algn="ctr"/>
              <a:r>
                <a:rPr lang="en-US" sz="1400" dirty="0" smtClean="0"/>
                <a:t>Telescope Focus</a:t>
              </a:r>
              <a:endParaRPr lang="en-US" sz="1400" dirty="0"/>
            </a:p>
          </p:txBody>
        </p:sp>
        <p:cxnSp>
          <p:nvCxnSpPr>
            <p:cNvPr id="38" name="Straight Arrow Connector 37"/>
            <p:cNvCxnSpPr>
              <a:stCxn id="36" idx="3"/>
            </p:cNvCxnSpPr>
            <p:nvPr/>
          </p:nvCxnSpPr>
          <p:spPr>
            <a:xfrm flipV="1">
              <a:off x="1484209" y="4973598"/>
              <a:ext cx="1407158" cy="4314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8468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Stimulus Opto-Mechanical</a:t>
            </a:r>
            <a:endParaRPr lang="en-US" dirty="0"/>
          </a:p>
        </p:txBody>
      </p:sp>
      <p:grpSp>
        <p:nvGrpSpPr>
          <p:cNvPr id="9" name="Group 8"/>
          <p:cNvGrpSpPr/>
          <p:nvPr/>
        </p:nvGrpSpPr>
        <p:grpSpPr>
          <a:xfrm>
            <a:off x="384652" y="3820570"/>
            <a:ext cx="8534400" cy="2667000"/>
            <a:chOff x="384652" y="3820570"/>
            <a:chExt cx="8534400" cy="2667000"/>
          </a:xfrm>
        </p:grpSpPr>
        <p:pic>
          <p:nvPicPr>
            <p:cNvPr id="4" name="Picture 3"/>
            <p:cNvPicPr>
              <a:picLocks noChangeAspect="1"/>
            </p:cNvPicPr>
            <p:nvPr/>
          </p:nvPicPr>
          <p:blipFill rotWithShape="1">
            <a:blip r:embed="rId2"/>
            <a:srcRect t="17028" r="885" b="43096"/>
            <a:stretch/>
          </p:blipFill>
          <p:spPr>
            <a:xfrm>
              <a:off x="384652" y="3820570"/>
              <a:ext cx="8534400" cy="2667000"/>
            </a:xfrm>
            <a:prstGeom prst="rect">
              <a:avLst/>
            </a:prstGeom>
          </p:spPr>
        </p:pic>
        <p:sp>
          <p:nvSpPr>
            <p:cNvPr id="5" name="TextBox 4"/>
            <p:cNvSpPr txBox="1"/>
            <p:nvPr/>
          </p:nvSpPr>
          <p:spPr>
            <a:xfrm>
              <a:off x="3499449" y="3820570"/>
              <a:ext cx="1168424" cy="230832"/>
            </a:xfrm>
            <a:prstGeom prst="rect">
              <a:avLst/>
            </a:prstGeom>
            <a:solidFill>
              <a:schemeClr val="bg1"/>
            </a:solidFill>
          </p:spPr>
          <p:txBody>
            <a:bodyPr wrap="square" rtlCol="0">
              <a:spAutoFit/>
            </a:bodyPr>
            <a:lstStyle/>
            <a:p>
              <a:r>
                <a:rPr lang="en-US" sz="900" b="1" dirty="0" smtClean="0"/>
                <a:t>Pupil Rotation Stage</a:t>
              </a:r>
              <a:endParaRPr lang="en-US" sz="900" b="1" dirty="0"/>
            </a:p>
          </p:txBody>
        </p:sp>
        <p:sp>
          <p:nvSpPr>
            <p:cNvPr id="6" name="TextBox 5"/>
            <p:cNvSpPr txBox="1"/>
            <p:nvPr/>
          </p:nvSpPr>
          <p:spPr>
            <a:xfrm>
              <a:off x="8001000" y="5292198"/>
              <a:ext cx="918052" cy="230832"/>
            </a:xfrm>
            <a:prstGeom prst="rect">
              <a:avLst/>
            </a:prstGeom>
            <a:solidFill>
              <a:schemeClr val="bg1"/>
            </a:solidFill>
          </p:spPr>
          <p:txBody>
            <a:bodyPr wrap="square" rtlCol="0">
              <a:spAutoFit/>
            </a:bodyPr>
            <a:lstStyle/>
            <a:p>
              <a:r>
                <a:rPr lang="en-US" sz="900" b="1" dirty="0" smtClean="0"/>
                <a:t>DM/Flat Stage</a:t>
              </a:r>
              <a:endParaRPr lang="en-US" sz="900" b="1" dirty="0"/>
            </a:p>
          </p:txBody>
        </p:sp>
        <p:sp>
          <p:nvSpPr>
            <p:cNvPr id="7" name="TextBox 6"/>
            <p:cNvSpPr txBox="1"/>
            <p:nvPr/>
          </p:nvSpPr>
          <p:spPr>
            <a:xfrm>
              <a:off x="6934200" y="6096000"/>
              <a:ext cx="794349" cy="369332"/>
            </a:xfrm>
            <a:prstGeom prst="rect">
              <a:avLst/>
            </a:prstGeom>
            <a:solidFill>
              <a:schemeClr val="bg1"/>
            </a:solidFill>
          </p:spPr>
          <p:txBody>
            <a:bodyPr wrap="square" rtlCol="0">
              <a:spAutoFit/>
            </a:bodyPr>
            <a:lstStyle/>
            <a:p>
              <a:r>
                <a:rPr lang="en-US" sz="900" b="1" dirty="0" smtClean="0"/>
                <a:t>Fiber Source 3-axis stage</a:t>
              </a:r>
              <a:endParaRPr lang="en-US" sz="900" b="1" dirty="0"/>
            </a:p>
          </p:txBody>
        </p:sp>
        <p:sp>
          <p:nvSpPr>
            <p:cNvPr id="8" name="TextBox 7"/>
            <p:cNvSpPr txBox="1"/>
            <p:nvPr/>
          </p:nvSpPr>
          <p:spPr>
            <a:xfrm>
              <a:off x="965176" y="3820570"/>
              <a:ext cx="1397023" cy="230832"/>
            </a:xfrm>
            <a:prstGeom prst="rect">
              <a:avLst/>
            </a:prstGeom>
            <a:solidFill>
              <a:schemeClr val="bg1"/>
            </a:solidFill>
          </p:spPr>
          <p:txBody>
            <a:bodyPr wrap="square" rtlCol="0">
              <a:spAutoFit/>
            </a:bodyPr>
            <a:lstStyle/>
            <a:p>
              <a:pPr algn="ctr"/>
              <a:r>
                <a:rPr lang="en-US" sz="900" b="1" dirty="0" smtClean="0"/>
                <a:t>Stimulus Insertion Stage</a:t>
              </a:r>
              <a:endParaRPr lang="en-US" sz="900" b="1" dirty="0"/>
            </a:p>
          </p:txBody>
        </p:sp>
      </p:grpSp>
      <p:grpSp>
        <p:nvGrpSpPr>
          <p:cNvPr id="17" name="Group 16"/>
          <p:cNvGrpSpPr/>
          <p:nvPr/>
        </p:nvGrpSpPr>
        <p:grpSpPr>
          <a:xfrm>
            <a:off x="1333500" y="1430602"/>
            <a:ext cx="6477000" cy="2285999"/>
            <a:chOff x="958251" y="1447800"/>
            <a:chExt cx="6477000" cy="2285999"/>
          </a:xfrm>
        </p:grpSpPr>
        <p:pic>
          <p:nvPicPr>
            <p:cNvPr id="11" name="Picture 10"/>
            <p:cNvPicPr>
              <a:picLocks noChangeAspect="1"/>
            </p:cNvPicPr>
            <p:nvPr/>
          </p:nvPicPr>
          <p:blipFill rotWithShape="1">
            <a:blip r:embed="rId3"/>
            <a:srcRect l="38503" t="8480" r="23175" b="7490"/>
            <a:stretch/>
          </p:blipFill>
          <p:spPr>
            <a:xfrm rot="16200000">
              <a:off x="3053751" y="-647700"/>
              <a:ext cx="2285999" cy="6477000"/>
            </a:xfrm>
            <a:prstGeom prst="rect">
              <a:avLst/>
            </a:prstGeom>
          </p:spPr>
        </p:pic>
        <p:sp>
          <p:nvSpPr>
            <p:cNvPr id="13" name="TextBox 12"/>
            <p:cNvSpPr txBox="1"/>
            <p:nvPr/>
          </p:nvSpPr>
          <p:spPr>
            <a:xfrm>
              <a:off x="3124200" y="1981200"/>
              <a:ext cx="782620" cy="230832"/>
            </a:xfrm>
            <a:prstGeom prst="rect">
              <a:avLst/>
            </a:prstGeom>
            <a:solidFill>
              <a:schemeClr val="bg1"/>
            </a:solidFill>
          </p:spPr>
          <p:txBody>
            <a:bodyPr wrap="square" rtlCol="0">
              <a:spAutoFit/>
            </a:bodyPr>
            <a:lstStyle/>
            <a:p>
              <a:r>
                <a:rPr lang="en-US" sz="900" b="1" dirty="0" smtClean="0"/>
                <a:t>Pupil Masks</a:t>
              </a:r>
              <a:endParaRPr lang="en-US" sz="900" b="1" dirty="0"/>
            </a:p>
          </p:txBody>
        </p:sp>
        <p:sp>
          <p:nvSpPr>
            <p:cNvPr id="14" name="TextBox 13"/>
            <p:cNvSpPr txBox="1"/>
            <p:nvPr/>
          </p:nvSpPr>
          <p:spPr>
            <a:xfrm>
              <a:off x="7010400" y="2817168"/>
              <a:ext cx="381000" cy="230832"/>
            </a:xfrm>
            <a:prstGeom prst="rect">
              <a:avLst/>
            </a:prstGeom>
            <a:solidFill>
              <a:schemeClr val="bg1"/>
            </a:solidFill>
          </p:spPr>
          <p:txBody>
            <a:bodyPr wrap="square" rtlCol="0">
              <a:spAutoFit/>
            </a:bodyPr>
            <a:lstStyle/>
            <a:p>
              <a:r>
                <a:rPr lang="en-US" sz="900" b="1" dirty="0" smtClean="0"/>
                <a:t>DM</a:t>
              </a:r>
              <a:endParaRPr lang="en-US" sz="900" b="1" dirty="0"/>
            </a:p>
          </p:txBody>
        </p:sp>
        <p:sp>
          <p:nvSpPr>
            <p:cNvPr id="15" name="TextBox 14"/>
            <p:cNvSpPr txBox="1"/>
            <p:nvPr/>
          </p:nvSpPr>
          <p:spPr>
            <a:xfrm>
              <a:off x="6400800" y="3275484"/>
              <a:ext cx="533400" cy="230832"/>
            </a:xfrm>
            <a:prstGeom prst="rect">
              <a:avLst/>
            </a:prstGeom>
            <a:solidFill>
              <a:schemeClr val="bg1"/>
            </a:solidFill>
          </p:spPr>
          <p:txBody>
            <a:bodyPr wrap="square" rtlCol="0">
              <a:spAutoFit/>
            </a:bodyPr>
            <a:lstStyle/>
            <a:p>
              <a:r>
                <a:rPr lang="en-US" sz="900" b="1" dirty="0" smtClean="0"/>
                <a:t>Source</a:t>
              </a:r>
              <a:endParaRPr lang="en-US" sz="900" b="1" dirty="0"/>
            </a:p>
          </p:txBody>
        </p:sp>
        <p:sp>
          <p:nvSpPr>
            <p:cNvPr id="16" name="TextBox 15"/>
            <p:cNvSpPr txBox="1"/>
            <p:nvPr/>
          </p:nvSpPr>
          <p:spPr>
            <a:xfrm>
              <a:off x="1371600" y="3459583"/>
              <a:ext cx="990600" cy="230832"/>
            </a:xfrm>
            <a:prstGeom prst="rect">
              <a:avLst/>
            </a:prstGeom>
            <a:solidFill>
              <a:schemeClr val="bg1"/>
            </a:solidFill>
          </p:spPr>
          <p:txBody>
            <a:bodyPr wrap="square" rtlCol="0">
              <a:spAutoFit/>
            </a:bodyPr>
            <a:lstStyle/>
            <a:p>
              <a:r>
                <a:rPr lang="en-US" sz="900" b="1" dirty="0" smtClean="0"/>
                <a:t>Telescope focus</a:t>
              </a:r>
              <a:endParaRPr lang="en-US" sz="900" b="1" dirty="0"/>
            </a:p>
          </p:txBody>
        </p:sp>
      </p:grpSp>
    </p:spTree>
    <p:extLst>
      <p:ext uri="{BB962C8B-B14F-4D97-AF65-F5344CB8AC3E}">
        <p14:creationId xmlns:p14="http://schemas.microsoft.com/office/powerpoint/2010/main" val="4173155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a:t>
            </a:r>
            <a:endParaRPr lang="en-US" dirty="0"/>
          </a:p>
        </p:txBody>
      </p:sp>
      <p:pic>
        <p:nvPicPr>
          <p:cNvPr id="4" name="Picture 3"/>
          <p:cNvPicPr>
            <a:picLocks noChangeAspect="1"/>
          </p:cNvPicPr>
          <p:nvPr/>
        </p:nvPicPr>
        <p:blipFill rotWithShape="1">
          <a:blip r:embed="rId2"/>
          <a:srcRect t="30876" b="26095"/>
          <a:stretch/>
        </p:blipFill>
        <p:spPr>
          <a:xfrm>
            <a:off x="228600" y="1676399"/>
            <a:ext cx="8763000" cy="2928847"/>
          </a:xfrm>
          <a:prstGeom prst="rect">
            <a:avLst/>
          </a:prstGeom>
        </p:spPr>
      </p:pic>
      <p:pic>
        <p:nvPicPr>
          <p:cNvPr id="5" name="Picture 4"/>
          <p:cNvPicPr>
            <a:picLocks noChangeAspect="1"/>
          </p:cNvPicPr>
          <p:nvPr/>
        </p:nvPicPr>
        <p:blipFill>
          <a:blip r:embed="rId3"/>
          <a:stretch>
            <a:fillRect/>
          </a:stretch>
        </p:blipFill>
        <p:spPr>
          <a:xfrm>
            <a:off x="2514600" y="3392445"/>
            <a:ext cx="4103775" cy="3187600"/>
          </a:xfrm>
          <a:prstGeom prst="rect">
            <a:avLst/>
          </a:prstGeom>
        </p:spPr>
      </p:pic>
    </p:spTree>
    <p:extLst>
      <p:ext uri="{BB962C8B-B14F-4D97-AF65-F5344CB8AC3E}">
        <p14:creationId xmlns:p14="http://schemas.microsoft.com/office/powerpoint/2010/main" val="4082159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Stimulus Insertion</a:t>
            </a:r>
            <a:endParaRPr lang="en-US" dirty="0"/>
          </a:p>
        </p:txBody>
      </p:sp>
      <p:sp>
        <p:nvSpPr>
          <p:cNvPr id="3" name="Content Placeholder 2"/>
          <p:cNvSpPr>
            <a:spLocks noGrp="1"/>
          </p:cNvSpPr>
          <p:nvPr>
            <p:ph idx="1"/>
          </p:nvPr>
        </p:nvSpPr>
        <p:spPr/>
        <p:txBody>
          <a:bodyPr/>
          <a:lstStyle/>
          <a:p>
            <a:r>
              <a:rPr lang="en-US" dirty="0" smtClean="0"/>
              <a:t>Initial fold translates to insert stimulus or allow telescope beam to pass</a:t>
            </a:r>
          </a:p>
          <a:p>
            <a:pPr lvl="1"/>
            <a:r>
              <a:rPr lang="en-US" dirty="0" smtClean="0"/>
              <a:t>Aerotech ATS100-200, 8” travel</a:t>
            </a:r>
          </a:p>
          <a:p>
            <a:pPr lvl="1"/>
            <a:r>
              <a:rPr lang="en-US" dirty="0" smtClean="0"/>
              <a:t>Final collimating lens will travel with this as well due to space constraints</a:t>
            </a:r>
          </a:p>
          <a:p>
            <a:r>
              <a:rPr lang="en-US" dirty="0" smtClean="0"/>
              <a:t>Possible </a:t>
            </a:r>
            <a:r>
              <a:rPr lang="en-US" dirty="0" smtClean="0"/>
              <a:t>interference</a:t>
            </a:r>
          </a:p>
          <a:p>
            <a:pPr lvl="1"/>
            <a:r>
              <a:rPr lang="en-US" dirty="0" smtClean="0"/>
              <a:t>Change </a:t>
            </a:r>
            <a:r>
              <a:rPr lang="en-US" dirty="0" smtClean="0"/>
              <a:t>stage orientation</a:t>
            </a:r>
          </a:p>
          <a:p>
            <a:pPr lvl="1"/>
            <a:r>
              <a:rPr lang="en-US" dirty="0" smtClean="0"/>
              <a:t>Add block</a:t>
            </a:r>
            <a:endParaRPr lang="en-US" dirty="0"/>
          </a:p>
        </p:txBody>
      </p:sp>
      <p:pic>
        <p:nvPicPr>
          <p:cNvPr id="4" name="Picture 3"/>
          <p:cNvPicPr>
            <a:picLocks noChangeAspect="1"/>
          </p:cNvPicPr>
          <p:nvPr/>
        </p:nvPicPr>
        <p:blipFill>
          <a:blip r:embed="rId2"/>
          <a:stretch>
            <a:fillRect/>
          </a:stretch>
        </p:blipFill>
        <p:spPr>
          <a:xfrm>
            <a:off x="4495800" y="3352800"/>
            <a:ext cx="4103775" cy="3187600"/>
          </a:xfrm>
          <a:prstGeom prst="rect">
            <a:avLst/>
          </a:prstGeom>
        </p:spPr>
      </p:pic>
    </p:spTree>
    <p:extLst>
      <p:ext uri="{BB962C8B-B14F-4D97-AF65-F5344CB8AC3E}">
        <p14:creationId xmlns:p14="http://schemas.microsoft.com/office/powerpoint/2010/main" val="3799568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Telescope Simulator</a:t>
            </a:r>
            <a:endParaRPr lang="en-US" dirty="0"/>
          </a:p>
        </p:txBody>
      </p:sp>
      <p:sp>
        <p:nvSpPr>
          <p:cNvPr id="3" name="Content Placeholder 2"/>
          <p:cNvSpPr>
            <a:spLocks noGrp="1"/>
          </p:cNvSpPr>
          <p:nvPr>
            <p:ph idx="1"/>
          </p:nvPr>
        </p:nvSpPr>
        <p:spPr/>
        <p:txBody>
          <a:bodyPr>
            <a:normAutofit fontScale="85000" lnSpcReduction="20000"/>
          </a:bodyPr>
          <a:lstStyle/>
          <a:p>
            <a:pPr lvl="0">
              <a:lnSpc>
                <a:spcPct val="100000"/>
              </a:lnSpc>
            </a:pPr>
            <a:r>
              <a:rPr lang="en-US" dirty="0" smtClean="0"/>
              <a:t>Purpose</a:t>
            </a:r>
          </a:p>
          <a:p>
            <a:pPr lvl="1">
              <a:lnSpc>
                <a:spcPct val="100000"/>
              </a:lnSpc>
            </a:pPr>
            <a:r>
              <a:rPr lang="en-US" dirty="0" smtClean="0"/>
              <a:t>Simulate </a:t>
            </a:r>
            <a:r>
              <a:rPr lang="en-US" dirty="0"/>
              <a:t>telescope (on-sky operation) for the purpose of testing APS functionality like, segment phasing measurements, segment phasing control, pupil alignment</a:t>
            </a:r>
          </a:p>
          <a:p>
            <a:pPr lvl="2">
              <a:lnSpc>
                <a:spcPct val="100000"/>
              </a:lnSpc>
            </a:pPr>
            <a:r>
              <a:rPr lang="en-US" dirty="0"/>
              <a:t>Testing of APS measurement capabilities is required, software/algorithm testing is a goal</a:t>
            </a:r>
          </a:p>
          <a:p>
            <a:pPr lvl="1">
              <a:lnSpc>
                <a:spcPct val="100000"/>
              </a:lnSpc>
            </a:pPr>
            <a:r>
              <a:rPr lang="en-US" dirty="0"/>
              <a:t>Simulate telescope for APS LOWFS to align/test </a:t>
            </a:r>
            <a:r>
              <a:rPr lang="en-US" dirty="0" smtClean="0"/>
              <a:t>LOWFS</a:t>
            </a:r>
          </a:p>
          <a:p>
            <a:pPr>
              <a:lnSpc>
                <a:spcPct val="100000"/>
              </a:lnSpc>
            </a:pPr>
            <a:r>
              <a:rPr lang="en-US" dirty="0" smtClean="0"/>
              <a:t>Functionality</a:t>
            </a:r>
          </a:p>
          <a:p>
            <a:pPr lvl="1">
              <a:lnSpc>
                <a:spcPct val="100000"/>
              </a:lnSpc>
            </a:pPr>
            <a:r>
              <a:rPr lang="en-US" dirty="0"/>
              <a:t>Located before initial beamsplitter to provide common source for all paths on APS bench (APS SH, APS Pupil, APT, LOWFS)		</a:t>
            </a:r>
            <a:endParaRPr lang="en-US" dirty="0" smtClean="0"/>
          </a:p>
          <a:p>
            <a:pPr lvl="1">
              <a:lnSpc>
                <a:spcPct val="100000"/>
              </a:lnSpc>
            </a:pPr>
            <a:r>
              <a:rPr lang="en-US" dirty="0" smtClean="0"/>
              <a:t>Used primarily </a:t>
            </a:r>
            <a:r>
              <a:rPr lang="en-US" dirty="0"/>
              <a:t>on-axis (2” FOV is sufficient)	</a:t>
            </a:r>
          </a:p>
          <a:p>
            <a:pPr lvl="1">
              <a:lnSpc>
                <a:spcPct val="100000"/>
              </a:lnSpc>
            </a:pPr>
            <a:r>
              <a:rPr lang="en-US" dirty="0"/>
              <a:t>Other goals</a:t>
            </a:r>
          </a:p>
          <a:p>
            <a:pPr lvl="2">
              <a:lnSpc>
                <a:spcPct val="100000"/>
              </a:lnSpc>
            </a:pPr>
            <a:r>
              <a:rPr lang="en-US" dirty="0"/>
              <a:t>Designed to fit in path permanently </a:t>
            </a:r>
            <a:r>
              <a:rPr lang="en-US" dirty="0" smtClean="0"/>
              <a:t>(bench space </a:t>
            </a:r>
            <a:r>
              <a:rPr lang="en-US" dirty="0"/>
              <a:t>+ beam selection [sky vs stimulus])</a:t>
            </a:r>
          </a:p>
          <a:p>
            <a:pPr lvl="2">
              <a:lnSpc>
                <a:spcPct val="100000"/>
              </a:lnSpc>
            </a:pPr>
            <a:r>
              <a:rPr lang="en-US" dirty="0"/>
              <a:t>Designed to work in the telescope environment			</a:t>
            </a:r>
          </a:p>
          <a:p>
            <a:pPr lvl="2">
              <a:lnSpc>
                <a:spcPct val="100000"/>
              </a:lnSpc>
            </a:pPr>
            <a:r>
              <a:rPr lang="en-US" dirty="0"/>
              <a:t>Control software incorporated into APS (ICS and PEAS) (stage, DM)	</a:t>
            </a:r>
          </a:p>
          <a:p>
            <a:pPr lvl="0">
              <a:lnSpc>
                <a:spcPct val="100000"/>
              </a:lnSpc>
            </a:pPr>
            <a:endParaRPr lang="en-US" dirty="0"/>
          </a:p>
          <a:p>
            <a:pPr marL="0" indent="0">
              <a:buNone/>
            </a:pPr>
            <a:endParaRPr lang="en-US" dirty="0"/>
          </a:p>
        </p:txBody>
      </p:sp>
      <p:sp>
        <p:nvSpPr>
          <p:cNvPr id="4" name="Slide Number Placeholder 3"/>
          <p:cNvSpPr>
            <a:spLocks noGrp="1"/>
          </p:cNvSpPr>
          <p:nvPr>
            <p:ph type="sldNum" idx="4294967295"/>
          </p:nvPr>
        </p:nvSpPr>
        <p:spPr>
          <a:xfrm>
            <a:off x="6553200" y="6245225"/>
            <a:ext cx="2128838" cy="471488"/>
          </a:xfrm>
          <a:prstGeom prst="rect">
            <a:avLst/>
          </a:prstGeom>
        </p:spPr>
        <p:txBody>
          <a:bodyPr/>
          <a:lstStyle/>
          <a:p>
            <a:fld id="{A0E62009-AFE7-EC44-9E71-5F73C5394A95}" type="slidenum">
              <a:rPr lang="en-GB" smtClean="0"/>
              <a:pPr/>
              <a:t>2</a:t>
            </a:fld>
            <a:endParaRPr lang="en-GB" dirty="0"/>
          </a:p>
        </p:txBody>
      </p:sp>
    </p:spTree>
    <p:extLst>
      <p:ext uri="{BB962C8B-B14F-4D97-AF65-F5344CB8AC3E}">
        <p14:creationId xmlns:p14="http://schemas.microsoft.com/office/powerpoint/2010/main" val="1203662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t>Single mode fiber</a:t>
            </a:r>
          </a:p>
          <a:p>
            <a:r>
              <a:rPr lang="en-US" dirty="0" smtClean="0"/>
              <a:t>White light source (Ocean, CVI)</a:t>
            </a:r>
          </a:p>
          <a:p>
            <a:pPr lvl="1"/>
            <a:r>
              <a:rPr lang="en-US" dirty="0" smtClean="0"/>
              <a:t>Filters in source before fiber coupling</a:t>
            </a:r>
          </a:p>
          <a:p>
            <a:r>
              <a:rPr lang="en-US" dirty="0" smtClean="0"/>
              <a:t>Laser option for alignment</a:t>
            </a:r>
          </a:p>
          <a:p>
            <a:pPr lvl="1"/>
            <a:r>
              <a:rPr lang="en-US" dirty="0" smtClean="0"/>
              <a:t>Manual fiber swap</a:t>
            </a:r>
          </a:p>
          <a:p>
            <a:r>
              <a:rPr lang="en-US" dirty="0" smtClean="0"/>
              <a:t>3 axis stage for tip/tilt/focus image control</a:t>
            </a:r>
          </a:p>
          <a:p>
            <a:pPr lvl="1"/>
            <a:r>
              <a:rPr lang="en-US" dirty="0" err="1" smtClean="0"/>
              <a:t>Thorlabs</a:t>
            </a:r>
            <a:r>
              <a:rPr lang="en-US" dirty="0" smtClean="0"/>
              <a:t> MAX343, 4mm travel per axis, 60nm resolution</a:t>
            </a:r>
          </a:p>
          <a:p>
            <a:r>
              <a:rPr lang="en-US" dirty="0" smtClean="0"/>
              <a:t>Implementing seeing size spot not yet determined</a:t>
            </a:r>
          </a:p>
          <a:p>
            <a:pPr lvl="1"/>
            <a:r>
              <a:rPr lang="en-US" dirty="0" smtClean="0"/>
              <a:t>Diffuser?</a:t>
            </a:r>
            <a:endParaRPr lang="en-US" dirty="0"/>
          </a:p>
        </p:txBody>
      </p:sp>
    </p:spTree>
    <p:extLst>
      <p:ext uri="{BB962C8B-B14F-4D97-AF65-F5344CB8AC3E}">
        <p14:creationId xmlns:p14="http://schemas.microsoft.com/office/powerpoint/2010/main" val="2138500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Pupils</a:t>
            </a:r>
            <a:endParaRPr lang="en-US" dirty="0"/>
          </a:p>
        </p:txBody>
      </p:sp>
      <p:sp>
        <p:nvSpPr>
          <p:cNvPr id="3" name="Content Placeholder 2"/>
          <p:cNvSpPr>
            <a:spLocks noGrp="1"/>
          </p:cNvSpPr>
          <p:nvPr>
            <p:ph idx="1"/>
          </p:nvPr>
        </p:nvSpPr>
        <p:spPr>
          <a:xfrm>
            <a:off x="457200" y="1600200"/>
            <a:ext cx="8305800" cy="4525963"/>
          </a:xfrm>
        </p:spPr>
        <p:txBody>
          <a:bodyPr>
            <a:normAutofit/>
          </a:bodyPr>
          <a:lstStyle/>
          <a:p>
            <a:r>
              <a:rPr lang="en-US" dirty="0" smtClean="0"/>
              <a:t>DM Pupil</a:t>
            </a:r>
          </a:p>
          <a:p>
            <a:pPr lvl="1"/>
            <a:r>
              <a:rPr lang="en-US" dirty="0" smtClean="0"/>
              <a:t>14.5mm </a:t>
            </a:r>
            <a:r>
              <a:rPr lang="en-US" dirty="0" smtClean="0"/>
              <a:t>full telescope, 7.7mm DM</a:t>
            </a:r>
          </a:p>
          <a:p>
            <a:pPr lvl="1"/>
            <a:r>
              <a:rPr lang="en-US" dirty="0" smtClean="0"/>
              <a:t>Translate between DM and 25mm flat</a:t>
            </a:r>
          </a:p>
          <a:p>
            <a:pPr lvl="2"/>
            <a:r>
              <a:rPr lang="en-US" dirty="0" smtClean="0"/>
              <a:t>Aerotech ANT-50-95L, 50mm travel, 5nm resolution</a:t>
            </a:r>
          </a:p>
          <a:p>
            <a:r>
              <a:rPr lang="en-US" dirty="0" smtClean="0"/>
              <a:t>Pupil for masks</a:t>
            </a:r>
          </a:p>
          <a:p>
            <a:pPr lvl="1"/>
            <a:r>
              <a:rPr lang="en-US" dirty="0" smtClean="0"/>
              <a:t>60mm</a:t>
            </a:r>
          </a:p>
          <a:p>
            <a:pPr lvl="1"/>
            <a:r>
              <a:rPr lang="en-US" dirty="0" smtClean="0"/>
              <a:t>Full rotation, X-Y positioning </a:t>
            </a:r>
          </a:p>
          <a:p>
            <a:pPr lvl="2"/>
            <a:r>
              <a:rPr lang="en-US" dirty="0" smtClean="0"/>
              <a:t>Aerotech ALAR rotation stage, 100mm CA</a:t>
            </a:r>
          </a:p>
          <a:p>
            <a:pPr lvl="2"/>
            <a:r>
              <a:rPr lang="en-US" dirty="0" smtClean="0"/>
              <a:t>Aerotech AVSI125 (lift/y-axis), 25mm travel, 0.5um resolution</a:t>
            </a:r>
          </a:p>
          <a:p>
            <a:pPr lvl="2"/>
            <a:r>
              <a:rPr lang="en-US" dirty="0"/>
              <a:t>Aerotech ATS03005 </a:t>
            </a:r>
            <a:r>
              <a:rPr lang="en-US" dirty="0" smtClean="0"/>
              <a:t>(x-axis), 50mm travel, 0.12um resolution</a:t>
            </a:r>
            <a:endParaRPr lang="en-US" dirty="0"/>
          </a:p>
        </p:txBody>
      </p:sp>
    </p:spTree>
    <p:extLst>
      <p:ext uri="{BB962C8B-B14F-4D97-AF65-F5344CB8AC3E}">
        <p14:creationId xmlns:p14="http://schemas.microsoft.com/office/powerpoint/2010/main" val="681048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components</a:t>
            </a:r>
            <a:endParaRPr lang="en-US" dirty="0"/>
          </a:p>
        </p:txBody>
      </p:sp>
      <p:pic>
        <p:nvPicPr>
          <p:cNvPr id="9" name="Picture 8"/>
          <p:cNvPicPr>
            <a:picLocks noChangeAspect="1"/>
          </p:cNvPicPr>
          <p:nvPr/>
        </p:nvPicPr>
        <p:blipFill>
          <a:blip r:embed="rId2"/>
          <a:stretch>
            <a:fillRect/>
          </a:stretch>
        </p:blipFill>
        <p:spPr>
          <a:xfrm>
            <a:off x="4688668" y="2056900"/>
            <a:ext cx="3998132" cy="3963400"/>
          </a:xfrm>
          <a:prstGeom prst="rect">
            <a:avLst/>
          </a:prstGeom>
        </p:spPr>
      </p:pic>
      <p:pic>
        <p:nvPicPr>
          <p:cNvPr id="10" name="Picture 9"/>
          <p:cNvPicPr>
            <a:picLocks noChangeAspect="1"/>
          </p:cNvPicPr>
          <p:nvPr/>
        </p:nvPicPr>
        <p:blipFill>
          <a:blip r:embed="rId3"/>
          <a:stretch>
            <a:fillRect/>
          </a:stretch>
        </p:blipFill>
        <p:spPr>
          <a:xfrm>
            <a:off x="489438" y="4038600"/>
            <a:ext cx="3742474" cy="2276569"/>
          </a:xfrm>
          <a:prstGeom prst="rect">
            <a:avLst/>
          </a:prstGeom>
        </p:spPr>
      </p:pic>
      <p:pic>
        <p:nvPicPr>
          <p:cNvPr id="12" name="Picture 11"/>
          <p:cNvPicPr>
            <a:picLocks noChangeAspect="1"/>
          </p:cNvPicPr>
          <p:nvPr/>
        </p:nvPicPr>
        <p:blipFill>
          <a:blip r:embed="rId4"/>
          <a:stretch>
            <a:fillRect/>
          </a:stretch>
        </p:blipFill>
        <p:spPr>
          <a:xfrm>
            <a:off x="492368" y="1694544"/>
            <a:ext cx="3739543" cy="1963056"/>
          </a:xfrm>
          <a:prstGeom prst="rect">
            <a:avLst/>
          </a:prstGeom>
        </p:spPr>
      </p:pic>
    </p:spTree>
    <p:extLst>
      <p:ext uri="{BB962C8B-B14F-4D97-AF65-F5344CB8AC3E}">
        <p14:creationId xmlns:p14="http://schemas.microsoft.com/office/powerpoint/2010/main" val="2647267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Lenses</a:t>
            </a:r>
          </a:p>
          <a:p>
            <a:pPr lvl="1"/>
            <a:r>
              <a:rPr lang="en-US" dirty="0" smtClean="0"/>
              <a:t>Glasses were selected from a “preferred” catalog offered by </a:t>
            </a:r>
            <a:r>
              <a:rPr lang="en-US" dirty="0" err="1" smtClean="0"/>
              <a:t>Optimax</a:t>
            </a:r>
            <a:r>
              <a:rPr lang="en-US" dirty="0" smtClean="0"/>
              <a:t> (a vendor Mike has used for custom lenses)</a:t>
            </a:r>
          </a:p>
          <a:p>
            <a:r>
              <a:rPr lang="en-US" dirty="0" smtClean="0"/>
              <a:t>Iris DM</a:t>
            </a:r>
          </a:p>
          <a:p>
            <a:pPr lvl="1"/>
            <a:r>
              <a:rPr lang="en-US" dirty="0" smtClean="0"/>
              <a:t>To be procured by TMT</a:t>
            </a:r>
          </a:p>
          <a:p>
            <a:pPr lvl="1"/>
            <a:r>
              <a:rPr lang="en-US" dirty="0" smtClean="0"/>
              <a:t>May have a long lead time and should be ordered soon (flat can be used until DM is available)</a:t>
            </a:r>
          </a:p>
          <a:p>
            <a:r>
              <a:rPr lang="en-US" dirty="0" smtClean="0"/>
              <a:t>Aerotech stages</a:t>
            </a:r>
          </a:p>
          <a:p>
            <a:pPr lvl="1"/>
            <a:r>
              <a:rPr lang="en-US" dirty="0" smtClean="0"/>
              <a:t>Can have a long lead time, but this has improved for catalog products</a:t>
            </a:r>
          </a:p>
          <a:p>
            <a:pPr lvl="1"/>
            <a:r>
              <a:rPr lang="en-US" dirty="0" smtClean="0"/>
              <a:t>Controller?  We’re not planning to use Aerotech for APS, so we should discuss what to do for this</a:t>
            </a:r>
          </a:p>
          <a:p>
            <a:pPr lvl="1"/>
            <a:endParaRPr lang="en-US" dirty="0" smtClean="0"/>
          </a:p>
        </p:txBody>
      </p:sp>
    </p:spTree>
    <p:extLst>
      <p:ext uri="{BB962C8B-B14F-4D97-AF65-F5344CB8AC3E}">
        <p14:creationId xmlns:p14="http://schemas.microsoft.com/office/powerpoint/2010/main" val="767739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to do</a:t>
            </a:r>
            <a:endParaRPr lang="en-US" dirty="0"/>
          </a:p>
        </p:txBody>
      </p:sp>
      <p:sp>
        <p:nvSpPr>
          <p:cNvPr id="3" name="Content Placeholder 2"/>
          <p:cNvSpPr>
            <a:spLocks noGrp="1"/>
          </p:cNvSpPr>
          <p:nvPr>
            <p:ph idx="1"/>
          </p:nvPr>
        </p:nvSpPr>
        <p:spPr/>
        <p:txBody>
          <a:bodyPr/>
          <a:lstStyle/>
          <a:p>
            <a:r>
              <a:rPr lang="en-US" dirty="0" smtClean="0"/>
              <a:t>Fix X-Y stages for pupil rotator</a:t>
            </a:r>
          </a:p>
          <a:p>
            <a:r>
              <a:rPr lang="en-US" dirty="0" smtClean="0"/>
              <a:t>Re-orient insertion stage and check</a:t>
            </a:r>
          </a:p>
          <a:p>
            <a:r>
              <a:rPr lang="en-US" dirty="0" smtClean="0"/>
              <a:t>Look at imaging from pupil to pupil (rather than image to image)</a:t>
            </a:r>
          </a:p>
          <a:p>
            <a:r>
              <a:rPr lang="en-US" dirty="0" smtClean="0"/>
              <a:t>Source size</a:t>
            </a:r>
          </a:p>
          <a:p>
            <a:r>
              <a:rPr lang="en-US" dirty="0" smtClean="0"/>
              <a:t>Tolerance on pupil magnification</a:t>
            </a:r>
            <a:endParaRPr lang="en-US" dirty="0"/>
          </a:p>
        </p:txBody>
      </p:sp>
    </p:spTree>
    <p:extLst>
      <p:ext uri="{BB962C8B-B14F-4D97-AF65-F5344CB8AC3E}">
        <p14:creationId xmlns:p14="http://schemas.microsoft.com/office/powerpoint/2010/main" val="4035010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441960" y="1676400"/>
            <a:ext cx="8229600" cy="4511040"/>
          </a:xfrm>
        </p:spPr>
        <p:txBody>
          <a:bodyPr>
            <a:normAutofit lnSpcReduction="10000"/>
          </a:bodyPr>
          <a:lstStyle/>
          <a:p>
            <a:pPr algn="ctr"/>
            <a:r>
              <a:rPr lang="en-US" sz="2200" dirty="0">
                <a:latin typeface="Calibri" panose="020F0502020204030204" pitchFamily="34" charset="0"/>
                <a:cs typeface="Calibri"/>
              </a:rPr>
              <a:t>The TMT Project gratefully acknowledges the support of the TMT collaborating institutions.  They are the Association of Canadian Universities for Research in Astronomy (ACURA), the California Institute of Technology, the University of California, the National Astronomical Observatory of Japan, the National Astronomical Observatories of China and their consortium partners, and the Department of Science and Technology of India and their supported institutes. This work was supported as well by the Gordon and Betty Moore Foundation, the Canada Foundation for Innovation, the Ontario Ministry of Research and Innovation, the National Research Council of Canada, the Natural Sciences and Engineering Research Council of Canada, the British Columbia Knowledge Development Fund, the Association of Universities for Research in Astronomy (AURA) and the U.S. National Science Foundation.</a:t>
            </a:r>
            <a:endParaRPr lang="en-US" sz="2200" dirty="0">
              <a:latin typeface="Calibri" panose="020F0502020204030204" pitchFamily="34" charset="0"/>
            </a:endParaRPr>
          </a:p>
        </p:txBody>
      </p:sp>
      <p:sp>
        <p:nvSpPr>
          <p:cNvPr id="4" name="Title 3"/>
          <p:cNvSpPr>
            <a:spLocks noGrp="1"/>
          </p:cNvSpPr>
          <p:nvPr>
            <p:ph type="title"/>
          </p:nvPr>
        </p:nvSpPr>
        <p:spPr/>
        <p:txBody>
          <a:bodyPr/>
          <a:lstStyle/>
          <a:p>
            <a:r>
              <a:rPr lang="en-US" dirty="0"/>
              <a:t>Acknowledgments</a:t>
            </a:r>
          </a:p>
        </p:txBody>
      </p:sp>
    </p:spTree>
    <p:extLst>
      <p:ext uri="{BB962C8B-B14F-4D97-AF65-F5344CB8AC3E}">
        <p14:creationId xmlns:p14="http://schemas.microsoft.com/office/powerpoint/2010/main" val="85429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Stimulus Required Elements</a:t>
            </a:r>
            <a:endParaRPr lang="en-US" dirty="0"/>
          </a:p>
        </p:txBody>
      </p:sp>
      <p:sp>
        <p:nvSpPr>
          <p:cNvPr id="3" name="Content Placeholder 2"/>
          <p:cNvSpPr>
            <a:spLocks noGrp="1"/>
          </p:cNvSpPr>
          <p:nvPr>
            <p:ph idx="1"/>
          </p:nvPr>
        </p:nvSpPr>
        <p:spPr>
          <a:xfrm>
            <a:off x="457200" y="1447799"/>
            <a:ext cx="8224838" cy="5257801"/>
          </a:xfrm>
        </p:spPr>
        <p:txBody>
          <a:bodyPr>
            <a:normAutofit fontScale="70000" lnSpcReduction="20000"/>
          </a:bodyPr>
          <a:lstStyle/>
          <a:p>
            <a:pPr lvl="0">
              <a:lnSpc>
                <a:spcPct val="120000"/>
              </a:lnSpc>
            </a:pPr>
            <a:r>
              <a:rPr lang="en-US" dirty="0"/>
              <a:t>Pupil stop</a:t>
            </a:r>
          </a:p>
          <a:p>
            <a:pPr lvl="1">
              <a:lnSpc>
                <a:spcPct val="120000"/>
              </a:lnSpc>
            </a:pPr>
            <a:r>
              <a:rPr lang="en-US" dirty="0"/>
              <a:t>Simulate telescope pupil (</a:t>
            </a:r>
            <a:r>
              <a:rPr lang="en-US" dirty="0" smtClean="0"/>
              <a:t>outer/inner </a:t>
            </a:r>
            <a:r>
              <a:rPr lang="en-US" dirty="0"/>
              <a:t>obscuration, </a:t>
            </a:r>
            <a:r>
              <a:rPr lang="en-US" dirty="0" smtClean="0"/>
              <a:t>M2 </a:t>
            </a:r>
            <a:r>
              <a:rPr lang="en-US" dirty="0"/>
              <a:t>supports, no segment gaps</a:t>
            </a:r>
            <a:r>
              <a:rPr lang="en-US" dirty="0" smtClean="0"/>
              <a:t>)</a:t>
            </a:r>
            <a:endParaRPr lang="en-US" dirty="0"/>
          </a:p>
          <a:p>
            <a:pPr lvl="1">
              <a:lnSpc>
                <a:spcPct val="120000"/>
              </a:lnSpc>
            </a:pPr>
            <a:r>
              <a:rPr lang="en-US" dirty="0"/>
              <a:t>Other goals	</a:t>
            </a:r>
          </a:p>
          <a:p>
            <a:pPr lvl="2">
              <a:lnSpc>
                <a:spcPct val="120000"/>
              </a:lnSpc>
            </a:pPr>
            <a:r>
              <a:rPr lang="en-US" dirty="0" smtClean="0"/>
              <a:t>Multiple, interchangeable stops (i.e.., </a:t>
            </a:r>
            <a:r>
              <a:rPr lang="en-US" dirty="0"/>
              <a:t>with/without obscuration)</a:t>
            </a:r>
          </a:p>
          <a:p>
            <a:pPr lvl="2">
              <a:lnSpc>
                <a:spcPct val="120000"/>
              </a:lnSpc>
            </a:pPr>
            <a:r>
              <a:rPr lang="en-US" dirty="0"/>
              <a:t>Motorized rotation (to simulate pupil rotation and test K-mirror)		</a:t>
            </a:r>
          </a:p>
          <a:p>
            <a:pPr lvl="2">
              <a:lnSpc>
                <a:spcPct val="120000"/>
              </a:lnSpc>
            </a:pPr>
            <a:r>
              <a:rPr lang="en-US" dirty="0"/>
              <a:t>Motorized translation (enough to test PIT loop</a:t>
            </a:r>
            <a:r>
              <a:rPr lang="en-US" dirty="0" smtClean="0"/>
              <a:t>)</a:t>
            </a:r>
            <a:endParaRPr lang="en-US" dirty="0"/>
          </a:p>
          <a:p>
            <a:pPr lvl="0">
              <a:lnSpc>
                <a:spcPct val="120000"/>
              </a:lnSpc>
            </a:pPr>
            <a:r>
              <a:rPr lang="en-US" dirty="0"/>
              <a:t>Segmented deformable mirror					</a:t>
            </a:r>
          </a:p>
          <a:p>
            <a:pPr lvl="1">
              <a:lnSpc>
                <a:spcPct val="120000"/>
              </a:lnSpc>
            </a:pPr>
            <a:r>
              <a:rPr lang="en-US" dirty="0"/>
              <a:t>Hex segments, tip/tilt, piston			</a:t>
            </a:r>
          </a:p>
          <a:p>
            <a:pPr lvl="1">
              <a:lnSpc>
                <a:spcPct val="120000"/>
              </a:lnSpc>
            </a:pPr>
            <a:r>
              <a:rPr lang="en-US" dirty="0"/>
              <a:t>Ability to remove DM from </a:t>
            </a:r>
            <a:r>
              <a:rPr lang="en-US" dirty="0" smtClean="0"/>
              <a:t>path and replace with flat that covers the </a:t>
            </a:r>
            <a:r>
              <a:rPr lang="en-US" dirty="0"/>
              <a:t>full </a:t>
            </a:r>
            <a:r>
              <a:rPr lang="en-US" dirty="0" smtClean="0"/>
              <a:t>pupil</a:t>
            </a:r>
            <a:endParaRPr lang="en-US" dirty="0"/>
          </a:p>
          <a:p>
            <a:pPr lvl="0">
              <a:lnSpc>
                <a:spcPct val="120000"/>
              </a:lnSpc>
            </a:pPr>
            <a:r>
              <a:rPr lang="en-US" dirty="0"/>
              <a:t>Light </a:t>
            </a:r>
            <a:r>
              <a:rPr lang="en-US" dirty="0" smtClean="0"/>
              <a:t>source</a:t>
            </a:r>
            <a:r>
              <a:rPr lang="en-US" dirty="0"/>
              <a:t>						</a:t>
            </a:r>
          </a:p>
          <a:p>
            <a:pPr lvl="1">
              <a:lnSpc>
                <a:spcPct val="120000"/>
              </a:lnSpc>
            </a:pPr>
            <a:r>
              <a:rPr lang="en-US" dirty="0"/>
              <a:t>Broadband source (Broad enough for CPH-30, </a:t>
            </a:r>
            <a:r>
              <a:rPr lang="en-US" dirty="0" smtClean="0"/>
              <a:t>600-950nm)</a:t>
            </a:r>
            <a:endParaRPr lang="en-US" dirty="0"/>
          </a:p>
          <a:p>
            <a:pPr lvl="1">
              <a:lnSpc>
                <a:spcPct val="120000"/>
              </a:lnSpc>
            </a:pPr>
            <a:r>
              <a:rPr lang="en-US" dirty="0"/>
              <a:t>Seeing size image, uniform illumination, very low aberration		</a:t>
            </a:r>
          </a:p>
          <a:p>
            <a:pPr lvl="1">
              <a:lnSpc>
                <a:spcPct val="120000"/>
              </a:lnSpc>
            </a:pPr>
            <a:r>
              <a:rPr lang="en-US" dirty="0"/>
              <a:t>Variable </a:t>
            </a:r>
            <a:r>
              <a:rPr lang="en-US" dirty="0" smtClean="0"/>
              <a:t>intensity</a:t>
            </a:r>
            <a:r>
              <a:rPr lang="en-US" dirty="0"/>
              <a:t>		</a:t>
            </a:r>
          </a:p>
          <a:p>
            <a:pPr lvl="0">
              <a:lnSpc>
                <a:spcPct val="120000"/>
              </a:lnSpc>
            </a:pPr>
            <a:r>
              <a:rPr lang="en-US" dirty="0"/>
              <a:t>Tip/tilt control					</a:t>
            </a:r>
          </a:p>
        </p:txBody>
      </p:sp>
      <p:sp>
        <p:nvSpPr>
          <p:cNvPr id="4" name="Slide Number Placeholder 3"/>
          <p:cNvSpPr>
            <a:spLocks noGrp="1"/>
          </p:cNvSpPr>
          <p:nvPr>
            <p:ph type="sldNum" idx="4294967295"/>
          </p:nvPr>
        </p:nvSpPr>
        <p:spPr>
          <a:xfrm>
            <a:off x="6553200" y="6245225"/>
            <a:ext cx="2128838" cy="471488"/>
          </a:xfrm>
          <a:prstGeom prst="rect">
            <a:avLst/>
          </a:prstGeom>
        </p:spPr>
        <p:txBody>
          <a:bodyPr/>
          <a:lstStyle/>
          <a:p>
            <a:fld id="{A0E62009-AFE7-EC44-9E71-5F73C5394A95}" type="slidenum">
              <a:rPr lang="en-GB" smtClean="0"/>
              <a:pPr/>
              <a:t>3</a:t>
            </a:fld>
            <a:endParaRPr lang="en-GB" dirty="0"/>
          </a:p>
        </p:txBody>
      </p:sp>
    </p:spTree>
    <p:extLst>
      <p:ext uri="{BB962C8B-B14F-4D97-AF65-F5344CB8AC3E}">
        <p14:creationId xmlns:p14="http://schemas.microsoft.com/office/powerpoint/2010/main" val="382499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and Caveats</a:t>
            </a:r>
            <a:endParaRPr lang="en-US" dirty="0"/>
          </a:p>
        </p:txBody>
      </p:sp>
      <p:sp>
        <p:nvSpPr>
          <p:cNvPr id="3" name="Content Placeholder 2"/>
          <p:cNvSpPr>
            <a:spLocks noGrp="1"/>
          </p:cNvSpPr>
          <p:nvPr>
            <p:ph idx="1"/>
          </p:nvPr>
        </p:nvSpPr>
        <p:spPr>
          <a:xfrm>
            <a:off x="457200" y="1600200"/>
            <a:ext cx="8224838" cy="4876800"/>
          </a:xfrm>
        </p:spPr>
        <p:txBody>
          <a:bodyPr>
            <a:normAutofit fontScale="85000" lnSpcReduction="10000"/>
          </a:bodyPr>
          <a:lstStyle/>
          <a:p>
            <a:pPr>
              <a:lnSpc>
                <a:spcPct val="100000"/>
              </a:lnSpc>
            </a:pPr>
            <a:r>
              <a:rPr lang="en-US" dirty="0"/>
              <a:t>DM is already </a:t>
            </a:r>
            <a:r>
              <a:rPr lang="en-US" dirty="0" smtClean="0"/>
              <a:t>selected, </a:t>
            </a:r>
            <a:r>
              <a:rPr lang="en-US" dirty="0"/>
              <a:t>so </a:t>
            </a:r>
            <a:r>
              <a:rPr lang="en-US" dirty="0" smtClean="0"/>
              <a:t>there are associated constraints</a:t>
            </a:r>
          </a:p>
          <a:p>
            <a:pPr>
              <a:lnSpc>
                <a:spcPct val="100000"/>
              </a:lnSpc>
            </a:pPr>
            <a:r>
              <a:rPr lang="en-US" dirty="0" smtClean="0"/>
              <a:t>No </a:t>
            </a:r>
            <a:r>
              <a:rPr lang="en-US" dirty="0"/>
              <a:t>atmospheric simulation </a:t>
            </a:r>
            <a:endParaRPr lang="en-US" dirty="0" smtClean="0"/>
          </a:p>
          <a:p>
            <a:pPr>
              <a:lnSpc>
                <a:spcPct val="100000"/>
              </a:lnSpc>
            </a:pPr>
            <a:r>
              <a:rPr lang="en-US" dirty="0" smtClean="0"/>
              <a:t>No </a:t>
            </a:r>
            <a:r>
              <a:rPr lang="en-US" dirty="0"/>
              <a:t>simulation of M2 </a:t>
            </a:r>
            <a:r>
              <a:rPr lang="en-US" dirty="0" smtClean="0"/>
              <a:t>or M3</a:t>
            </a:r>
          </a:p>
          <a:p>
            <a:pPr>
              <a:lnSpc>
                <a:spcPct val="100000"/>
              </a:lnSpc>
            </a:pPr>
            <a:r>
              <a:rPr lang="en-US" dirty="0" smtClean="0"/>
              <a:t>No </a:t>
            </a:r>
            <a:r>
              <a:rPr lang="en-US" dirty="0"/>
              <a:t>s</a:t>
            </a:r>
            <a:r>
              <a:rPr lang="en-US" dirty="0" smtClean="0"/>
              <a:t>egment </a:t>
            </a:r>
            <a:r>
              <a:rPr lang="en-US" dirty="0"/>
              <a:t>aberrations/WH simulations - This </a:t>
            </a:r>
            <a:r>
              <a:rPr lang="en-US" dirty="0" smtClean="0"/>
              <a:t>will </a:t>
            </a:r>
            <a:r>
              <a:rPr lang="en-US" dirty="0"/>
              <a:t>be done via modeling and based on experience at Keck</a:t>
            </a:r>
          </a:p>
          <a:p>
            <a:pPr>
              <a:lnSpc>
                <a:spcPct val="100000"/>
              </a:lnSpc>
            </a:pPr>
            <a:r>
              <a:rPr lang="en-US" dirty="0"/>
              <a:t>We can test pupil tracking, and SH measurements separately </a:t>
            </a:r>
          </a:p>
          <a:p>
            <a:pPr lvl="1">
              <a:lnSpc>
                <a:spcPct val="100000"/>
              </a:lnSpc>
            </a:pPr>
            <a:r>
              <a:rPr lang="en-US" dirty="0"/>
              <a:t>This means we can rotate and translate the pupil mask vs requiring a K-mirror and tilt </a:t>
            </a:r>
            <a:r>
              <a:rPr lang="en-US" dirty="0" smtClean="0"/>
              <a:t>plate for the full beam</a:t>
            </a:r>
            <a:endParaRPr lang="en-US" dirty="0"/>
          </a:p>
          <a:p>
            <a:pPr lvl="0">
              <a:lnSpc>
                <a:spcPct val="100000"/>
              </a:lnSpc>
            </a:pPr>
            <a:r>
              <a:rPr lang="en-US" dirty="0"/>
              <a:t>Not used to verify telescope pupil mapping to APS re-imaged pupil masks		</a:t>
            </a:r>
          </a:p>
          <a:p>
            <a:pPr lvl="0">
              <a:lnSpc>
                <a:spcPct val="100000"/>
              </a:lnSpc>
            </a:pPr>
            <a:r>
              <a:rPr lang="en-US" dirty="0"/>
              <a:t>Not used to calibrate the WFE of APS. We will have reference sources internal to APS for </a:t>
            </a:r>
            <a:r>
              <a:rPr lang="en-US" dirty="0" smtClean="0"/>
              <a:t>this</a:t>
            </a:r>
            <a:r>
              <a:rPr lang="en-US" dirty="0"/>
              <a:t>.</a:t>
            </a:r>
          </a:p>
        </p:txBody>
      </p:sp>
      <p:sp>
        <p:nvSpPr>
          <p:cNvPr id="4" name="Slide Number Placeholder 3"/>
          <p:cNvSpPr>
            <a:spLocks noGrp="1"/>
          </p:cNvSpPr>
          <p:nvPr>
            <p:ph type="sldNum" idx="4294967295"/>
          </p:nvPr>
        </p:nvSpPr>
        <p:spPr>
          <a:xfrm>
            <a:off x="6553200" y="6245225"/>
            <a:ext cx="2128838" cy="471488"/>
          </a:xfrm>
          <a:prstGeom prst="rect">
            <a:avLst/>
          </a:prstGeom>
        </p:spPr>
        <p:txBody>
          <a:bodyPr/>
          <a:lstStyle/>
          <a:p>
            <a:fld id="{A0E62009-AFE7-EC44-9E71-5F73C5394A95}" type="slidenum">
              <a:rPr lang="en-GB" smtClean="0"/>
              <a:pPr/>
              <a:t>4</a:t>
            </a:fld>
            <a:endParaRPr lang="en-GB" dirty="0"/>
          </a:p>
        </p:txBody>
      </p:sp>
    </p:spTree>
    <p:extLst>
      <p:ext uri="{BB962C8B-B14F-4D97-AF65-F5344CB8AC3E}">
        <p14:creationId xmlns:p14="http://schemas.microsoft.com/office/powerpoint/2010/main" val="3892357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2319" y="2913272"/>
            <a:ext cx="7886700" cy="506705"/>
          </a:xfrm>
        </p:spPr>
        <p:txBody>
          <a:bodyPr>
            <a:normAutofit/>
          </a:bodyPr>
          <a:lstStyle/>
          <a:p>
            <a:pPr algn="ctr"/>
            <a:r>
              <a:rPr lang="en-US" sz="2100" dirty="0" smtClean="0"/>
              <a:t>Stimulus Optical Design</a:t>
            </a:r>
            <a:endParaRPr lang="en-US" sz="2100" dirty="0"/>
          </a:p>
        </p:txBody>
      </p:sp>
      <p:sp>
        <p:nvSpPr>
          <p:cNvPr id="6" name="Slide Number Placeholder 5"/>
          <p:cNvSpPr>
            <a:spLocks noGrp="1"/>
          </p:cNvSpPr>
          <p:nvPr>
            <p:ph type="sldNum" sz="quarter" idx="4294967295"/>
          </p:nvPr>
        </p:nvSpPr>
        <p:spPr>
          <a:xfrm>
            <a:off x="6457950" y="5624513"/>
            <a:ext cx="2057400" cy="273844"/>
          </a:xfrm>
          <a:prstGeom prst="rect">
            <a:avLst/>
          </a:prstGeom>
        </p:spPr>
        <p:txBody>
          <a:bodyPr/>
          <a:lstStyle/>
          <a:p>
            <a:fld id="{2B8DF0BA-7250-4797-B708-34CDDBDDEEF1}" type="slidenum">
              <a:rPr lang="en-US" smtClean="0"/>
              <a:t>5</a:t>
            </a:fld>
            <a:endParaRPr lang="en-US"/>
          </a:p>
        </p:txBody>
      </p:sp>
    </p:spTree>
    <p:extLst>
      <p:ext uri="{BB962C8B-B14F-4D97-AF65-F5344CB8AC3E}">
        <p14:creationId xmlns:p14="http://schemas.microsoft.com/office/powerpoint/2010/main" val="332707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Parameters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Design optical system to simulate PM of TMT telescope, using small DM (IRISAO)</a:t>
            </a:r>
          </a:p>
          <a:p>
            <a:r>
              <a:rPr lang="en-US" dirty="0"/>
              <a:t>Pupil 1: diameter 14.528 mm (60/4.13 mm, DM or flat mirror) </a:t>
            </a:r>
          </a:p>
          <a:p>
            <a:r>
              <a:rPr lang="en-US" dirty="0"/>
              <a:t>Pupil 2: diameter  60 mm </a:t>
            </a:r>
            <a:r>
              <a:rPr lang="en-US" dirty="0" smtClean="0"/>
              <a:t>(for pupil masks)</a:t>
            </a:r>
            <a:endParaRPr lang="en-US" dirty="0"/>
          </a:p>
          <a:p>
            <a:r>
              <a:rPr lang="en-US" dirty="0"/>
              <a:t>Input: fiber optic white light source WL 600 nm to 950 nm</a:t>
            </a:r>
          </a:p>
          <a:p>
            <a:r>
              <a:rPr lang="en-US" dirty="0"/>
              <a:t>White light point source (fiber) is collimated by the collimating lens,  and followed by a </a:t>
            </a:r>
            <a:r>
              <a:rPr lang="en-US" dirty="0" smtClean="0"/>
              <a:t>Pupil </a:t>
            </a:r>
            <a:r>
              <a:rPr lang="en-US" dirty="0"/>
              <a:t>1 (DM)</a:t>
            </a:r>
          </a:p>
          <a:p>
            <a:r>
              <a:rPr lang="en-US" dirty="0"/>
              <a:t>Pupil 1 is relayed to expanded Pupil 2 </a:t>
            </a:r>
            <a:r>
              <a:rPr lang="en-US" dirty="0" smtClean="0"/>
              <a:t>(SF</a:t>
            </a:r>
            <a:r>
              <a:rPr lang="en-US" dirty="0"/>
              <a:t>: </a:t>
            </a:r>
            <a:r>
              <a:rPr lang="en-US" dirty="0" smtClean="0"/>
              <a:t>4.13) </a:t>
            </a:r>
            <a:endParaRPr lang="en-US" dirty="0"/>
          </a:p>
          <a:p>
            <a:r>
              <a:rPr lang="en-US" dirty="0"/>
              <a:t>F/15 focusing lens simulates Cass </a:t>
            </a:r>
            <a:r>
              <a:rPr lang="en-US" dirty="0" smtClean="0"/>
              <a:t>focus</a:t>
            </a:r>
            <a:endParaRPr lang="en-US" dirty="0"/>
          </a:p>
        </p:txBody>
      </p:sp>
    </p:spTree>
    <p:extLst>
      <p:ext uri="{BB962C8B-B14F-4D97-AF65-F5344CB8AC3E}">
        <p14:creationId xmlns:p14="http://schemas.microsoft.com/office/powerpoint/2010/main" val="245306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75912" y="1614916"/>
            <a:ext cx="4143688" cy="448051"/>
          </a:xfrm>
        </p:spPr>
        <p:txBody>
          <a:bodyPr>
            <a:noAutofit/>
          </a:bodyPr>
          <a:lstStyle/>
          <a:p>
            <a:pPr algn="ctr"/>
            <a:r>
              <a:rPr lang="en-US" dirty="0"/>
              <a:t>TMT Telescope</a:t>
            </a:r>
          </a:p>
        </p:txBody>
      </p:sp>
      <p:pic>
        <p:nvPicPr>
          <p:cNvPr id="9" name="Content Placeholder 8"/>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14325" y="2209800"/>
            <a:ext cx="5459306" cy="4099972"/>
          </a:xfrm>
          <a:prstGeom prst="rect">
            <a:avLst/>
          </a:prstGeom>
        </p:spPr>
      </p:pic>
      <p:sp>
        <p:nvSpPr>
          <p:cNvPr id="7" name="Text Placeholder 6"/>
          <p:cNvSpPr>
            <a:spLocks noGrp="1"/>
          </p:cNvSpPr>
          <p:nvPr>
            <p:ph type="body" sz="quarter" idx="3"/>
          </p:nvPr>
        </p:nvSpPr>
        <p:spPr>
          <a:xfrm>
            <a:off x="4572000" y="1713675"/>
            <a:ext cx="4141177" cy="349292"/>
          </a:xfrm>
        </p:spPr>
        <p:txBody>
          <a:bodyPr/>
          <a:lstStyle/>
          <a:p>
            <a:pPr algn="ctr"/>
            <a:r>
              <a:rPr lang="en-US" dirty="0" smtClean="0"/>
              <a:t>f/15, </a:t>
            </a:r>
            <a:r>
              <a:rPr lang="en-US" dirty="0" err="1" smtClean="0"/>
              <a:t>Telecentric</a:t>
            </a:r>
            <a:r>
              <a:rPr lang="en-US" dirty="0" smtClean="0"/>
              <a:t> </a:t>
            </a:r>
            <a:r>
              <a:rPr lang="en-US" dirty="0"/>
              <a:t>at Cass Focus</a:t>
            </a:r>
          </a:p>
        </p:txBody>
      </p:sp>
      <p:pic>
        <p:nvPicPr>
          <p:cNvPr id="10" name="Content Placeholder 9"/>
          <p:cNvPicPr>
            <a:picLocks noGrp="1" noChangeAspect="1"/>
          </p:cNvPicPr>
          <p:nvPr>
            <p:ph sz="quarter" idx="4"/>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419600" y="2209800"/>
            <a:ext cx="4592665" cy="3438149"/>
          </a:xfrm>
          <a:prstGeom prst="rect">
            <a:avLst/>
          </a:prstGeom>
        </p:spPr>
      </p:pic>
      <p:sp>
        <p:nvSpPr>
          <p:cNvPr id="11" name="Oval 10"/>
          <p:cNvSpPr/>
          <p:nvPr/>
        </p:nvSpPr>
        <p:spPr>
          <a:xfrm>
            <a:off x="3367089" y="4661841"/>
            <a:ext cx="230104" cy="2255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3" name="Straight Arrow Connector 12"/>
          <p:cNvCxnSpPr>
            <a:stCxn id="11" idx="6"/>
          </p:cNvCxnSpPr>
          <p:nvPr/>
        </p:nvCxnSpPr>
        <p:spPr>
          <a:xfrm flipV="1">
            <a:off x="3597193" y="4495800"/>
            <a:ext cx="2898845" cy="278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457200" y="304800"/>
            <a:ext cx="8229600" cy="990600"/>
          </a:xfrm>
        </p:spPr>
        <p:txBody>
          <a:bodyPr/>
          <a:lstStyle/>
          <a:p>
            <a:r>
              <a:rPr lang="en-US" dirty="0" smtClean="0"/>
              <a:t>Existing </a:t>
            </a:r>
            <a:r>
              <a:rPr lang="en-US" dirty="0"/>
              <a:t>C</a:t>
            </a:r>
            <a:r>
              <a:rPr lang="en-US" dirty="0" smtClean="0"/>
              <a:t>onditions</a:t>
            </a:r>
            <a:endParaRPr lang="en-US" dirty="0"/>
          </a:p>
        </p:txBody>
      </p:sp>
    </p:spTree>
    <p:extLst>
      <p:ext uri="{BB962C8B-B14F-4D97-AF65-F5344CB8AC3E}">
        <p14:creationId xmlns:p14="http://schemas.microsoft.com/office/powerpoint/2010/main" val="478552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Reflective (OAPs) vs </a:t>
            </a:r>
            <a:r>
              <a:rPr lang="en-US" dirty="0" smtClean="0"/>
              <a:t>Refractive </a:t>
            </a:r>
            <a:endParaRPr lang="en-US" dirty="0"/>
          </a:p>
        </p:txBody>
      </p:sp>
      <p:sp>
        <p:nvSpPr>
          <p:cNvPr id="3" name="Content Placeholder 2"/>
          <p:cNvSpPr>
            <a:spLocks noGrp="1"/>
          </p:cNvSpPr>
          <p:nvPr>
            <p:ph idx="1"/>
          </p:nvPr>
        </p:nvSpPr>
        <p:spPr>
          <a:xfrm>
            <a:off x="457200" y="1600200"/>
            <a:ext cx="8458200" cy="4800600"/>
          </a:xfrm>
        </p:spPr>
        <p:txBody>
          <a:bodyPr>
            <a:normAutofit fontScale="92500" lnSpcReduction="20000"/>
          </a:bodyPr>
          <a:lstStyle/>
          <a:p>
            <a:r>
              <a:rPr lang="en-US" dirty="0" smtClean="0"/>
              <a:t>Broadband imaging performance on-axis</a:t>
            </a:r>
          </a:p>
          <a:p>
            <a:pPr lvl="1"/>
            <a:r>
              <a:rPr lang="en-US" dirty="0" smtClean="0"/>
              <a:t>Reflective performs better, but refractive meets needs</a:t>
            </a:r>
          </a:p>
          <a:p>
            <a:r>
              <a:rPr lang="en-US" dirty="0" smtClean="0"/>
              <a:t>Broadband imaging performance off-axis</a:t>
            </a:r>
          </a:p>
          <a:p>
            <a:pPr lvl="1"/>
            <a:r>
              <a:rPr lang="en-US" dirty="0" smtClean="0"/>
              <a:t>Even over the small FOV refractive performs better, but we did not spend significant effort to improve reflective </a:t>
            </a:r>
          </a:p>
          <a:p>
            <a:r>
              <a:rPr lang="en-US" dirty="0" smtClean="0"/>
              <a:t>Focal plane tilt</a:t>
            </a:r>
          </a:p>
          <a:p>
            <a:pPr lvl="1"/>
            <a:r>
              <a:rPr lang="en-US" dirty="0" smtClean="0"/>
              <a:t>Significant for reflective design (corrective measures were not explored)</a:t>
            </a:r>
          </a:p>
          <a:p>
            <a:r>
              <a:rPr lang="en-US" dirty="0" smtClean="0"/>
              <a:t>Alignment tolerances</a:t>
            </a:r>
          </a:p>
          <a:p>
            <a:pPr lvl="1"/>
            <a:r>
              <a:rPr lang="en-US" dirty="0" smtClean="0"/>
              <a:t>Much looser for refractive design</a:t>
            </a:r>
          </a:p>
          <a:p>
            <a:pPr marL="457200" lvl="1" indent="0">
              <a:buNone/>
            </a:pPr>
            <a:endParaRPr lang="en-US" dirty="0" smtClean="0"/>
          </a:p>
          <a:p>
            <a:pPr marL="0" indent="0">
              <a:buNone/>
            </a:pPr>
            <a:r>
              <a:rPr lang="en-US" dirty="0" smtClean="0"/>
              <a:t>Refractive was selected because it meets the needed performance and it is much simpler to implement</a:t>
            </a:r>
          </a:p>
          <a:p>
            <a:pPr lvl="1"/>
            <a:endParaRPr lang="en-US" dirty="0" smtClean="0"/>
          </a:p>
          <a:p>
            <a:pPr lvl="1"/>
            <a:endParaRPr lang="en-US" dirty="0"/>
          </a:p>
        </p:txBody>
      </p:sp>
    </p:spTree>
    <p:extLst>
      <p:ext uri="{BB962C8B-B14F-4D97-AF65-F5344CB8AC3E}">
        <p14:creationId xmlns:p14="http://schemas.microsoft.com/office/powerpoint/2010/main" val="820681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Simulator Optical Design</a:t>
            </a:r>
            <a:endParaRPr lang="en-US" dirty="0"/>
          </a:p>
        </p:txBody>
      </p:sp>
      <p:sp>
        <p:nvSpPr>
          <p:cNvPr id="3" name="Content Placeholder 2"/>
          <p:cNvSpPr>
            <a:spLocks noGrp="1"/>
          </p:cNvSpPr>
          <p:nvPr>
            <p:ph idx="1"/>
          </p:nvPr>
        </p:nvSpPr>
        <p:spPr>
          <a:xfrm>
            <a:off x="457200" y="1600201"/>
            <a:ext cx="8229600" cy="818028"/>
          </a:xfrm>
        </p:spPr>
        <p:txBody>
          <a:bodyPr/>
          <a:lstStyle/>
          <a:p>
            <a:r>
              <a:rPr lang="en-US" dirty="0" smtClean="0"/>
              <a:t>Collimated</a:t>
            </a:r>
            <a:r>
              <a:rPr lang="en-US" dirty="0"/>
              <a:t> </a:t>
            </a:r>
            <a:r>
              <a:rPr lang="en-US" dirty="0" smtClean="0"/>
              <a:t>in both pupil spaces</a:t>
            </a:r>
            <a:endParaRPr lang="en-US" dirty="0" smtClean="0"/>
          </a:p>
        </p:txBody>
      </p:sp>
      <p:grpSp>
        <p:nvGrpSpPr>
          <p:cNvPr id="21" name="Group 20"/>
          <p:cNvGrpSpPr/>
          <p:nvPr/>
        </p:nvGrpSpPr>
        <p:grpSpPr>
          <a:xfrm>
            <a:off x="341313" y="3001963"/>
            <a:ext cx="8497887" cy="3124200"/>
            <a:chOff x="341313" y="3001963"/>
            <a:chExt cx="8497887" cy="3124200"/>
          </a:xfrm>
        </p:grpSpPr>
        <p:grpSp>
          <p:nvGrpSpPr>
            <p:cNvPr id="16" name="Group 15"/>
            <p:cNvGrpSpPr/>
            <p:nvPr/>
          </p:nvGrpSpPr>
          <p:grpSpPr>
            <a:xfrm>
              <a:off x="341313" y="3001963"/>
              <a:ext cx="8497887" cy="3124200"/>
              <a:chOff x="341313" y="3001963"/>
              <a:chExt cx="8497887" cy="3124200"/>
            </a:xfrm>
          </p:grpSpPr>
          <p:pic>
            <p:nvPicPr>
              <p:cNvPr id="4" name="Picture 3"/>
              <p:cNvPicPr>
                <a:picLocks noChangeAspect="1"/>
              </p:cNvPicPr>
              <p:nvPr/>
            </p:nvPicPr>
            <p:blipFill rotWithShape="1">
              <a:blip r:embed="rId2"/>
              <a:srcRect l="35980" t="8115" r="23916" b="8327"/>
              <a:stretch/>
            </p:blipFill>
            <p:spPr>
              <a:xfrm rot="16200000">
                <a:off x="3009900" y="333376"/>
                <a:ext cx="3124200" cy="8461374"/>
              </a:xfrm>
              <a:prstGeom prst="rect">
                <a:avLst/>
              </a:prstGeom>
            </p:spPr>
          </p:pic>
          <p:sp>
            <p:nvSpPr>
              <p:cNvPr id="5" name="TextBox 4"/>
              <p:cNvSpPr txBox="1"/>
              <p:nvPr/>
            </p:nvSpPr>
            <p:spPr>
              <a:xfrm>
                <a:off x="3048000" y="3863181"/>
                <a:ext cx="1371600" cy="523220"/>
              </a:xfrm>
              <a:prstGeom prst="rect">
                <a:avLst/>
              </a:prstGeom>
              <a:noFill/>
            </p:spPr>
            <p:txBody>
              <a:bodyPr wrap="square" rtlCol="0">
                <a:spAutoFit/>
              </a:bodyPr>
              <a:lstStyle/>
              <a:p>
                <a:r>
                  <a:rPr lang="en-US" sz="1400" dirty="0" smtClean="0"/>
                  <a:t>Pupil for masks: 60mm</a:t>
                </a:r>
                <a:endParaRPr lang="en-US" sz="1400" dirty="0"/>
              </a:p>
            </p:txBody>
          </p:sp>
          <p:sp>
            <p:nvSpPr>
              <p:cNvPr id="6" name="TextBox 5"/>
              <p:cNvSpPr txBox="1"/>
              <p:nvPr/>
            </p:nvSpPr>
            <p:spPr>
              <a:xfrm>
                <a:off x="7467600" y="4040842"/>
                <a:ext cx="1371600" cy="523220"/>
              </a:xfrm>
              <a:prstGeom prst="rect">
                <a:avLst/>
              </a:prstGeom>
              <a:noFill/>
            </p:spPr>
            <p:txBody>
              <a:bodyPr wrap="square" rtlCol="0">
                <a:spAutoFit/>
              </a:bodyPr>
              <a:lstStyle/>
              <a:p>
                <a:r>
                  <a:rPr lang="en-US" sz="1400" dirty="0" smtClean="0"/>
                  <a:t>DM Pupil: 14.5mm/7.7mm</a:t>
                </a:r>
                <a:endParaRPr lang="en-US" sz="1400" dirty="0"/>
              </a:p>
            </p:txBody>
          </p:sp>
          <p:sp>
            <p:nvSpPr>
              <p:cNvPr id="7" name="TextBox 6"/>
              <p:cNvSpPr txBox="1"/>
              <p:nvPr/>
            </p:nvSpPr>
            <p:spPr>
              <a:xfrm>
                <a:off x="1143000" y="5410200"/>
                <a:ext cx="1371600" cy="523220"/>
              </a:xfrm>
              <a:prstGeom prst="rect">
                <a:avLst/>
              </a:prstGeom>
              <a:noFill/>
            </p:spPr>
            <p:txBody>
              <a:bodyPr wrap="square" rtlCol="0">
                <a:spAutoFit/>
              </a:bodyPr>
              <a:lstStyle/>
              <a:p>
                <a:r>
                  <a:rPr lang="en-US" sz="1400" dirty="0" smtClean="0"/>
                  <a:t>Telescope focus: f/15</a:t>
                </a:r>
                <a:endParaRPr lang="en-US" sz="1400" dirty="0"/>
              </a:p>
            </p:txBody>
          </p:sp>
          <p:cxnSp>
            <p:nvCxnSpPr>
              <p:cNvPr id="9" name="Straight Arrow Connector 8"/>
              <p:cNvCxnSpPr/>
              <p:nvPr/>
            </p:nvCxnSpPr>
            <p:spPr>
              <a:xfrm>
                <a:off x="8153400" y="4564062"/>
                <a:ext cx="304800" cy="54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657600" y="3505200"/>
                <a:ext cx="762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1"/>
              </p:cNvCxnSpPr>
              <p:nvPr/>
            </p:nvCxnSpPr>
            <p:spPr>
              <a:xfrm flipH="1">
                <a:off x="838200" y="5671810"/>
                <a:ext cx="304800" cy="431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6781800" y="5367010"/>
              <a:ext cx="685800" cy="307777"/>
            </a:xfrm>
            <a:prstGeom prst="rect">
              <a:avLst/>
            </a:prstGeom>
            <a:noFill/>
          </p:spPr>
          <p:txBody>
            <a:bodyPr wrap="square" rtlCol="0">
              <a:spAutoFit/>
            </a:bodyPr>
            <a:lstStyle/>
            <a:p>
              <a:r>
                <a:rPr lang="en-US" sz="1400" dirty="0" smtClean="0"/>
                <a:t>Source</a:t>
              </a:r>
              <a:endParaRPr lang="en-US" sz="1400" dirty="0"/>
            </a:p>
          </p:txBody>
        </p:sp>
        <p:cxnSp>
          <p:nvCxnSpPr>
            <p:cNvPr id="19" name="Straight Arrow Connector 18"/>
            <p:cNvCxnSpPr>
              <a:stCxn id="17" idx="3"/>
            </p:cNvCxnSpPr>
            <p:nvPr/>
          </p:nvCxnSpPr>
          <p:spPr>
            <a:xfrm flipV="1">
              <a:off x="7467600" y="5257800"/>
              <a:ext cx="533400" cy="263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287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MTPowerpoint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MTPowerpointTemplate_updated_20151030_SR" id="{62404408-A592-4497-BE3D-2A95E71A5315}" vid="{FA4E0688-3B95-4FF1-AA5C-5C138C99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TMTPowerpointTemplate_updated_20151031</Template>
  <TotalTime>1220</TotalTime>
  <Words>1218</Words>
  <Application>Microsoft Office PowerPoint</Application>
  <PresentationFormat>On-screen Show (4:3)</PresentationFormat>
  <Paragraphs>208</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Arial</vt:lpstr>
      <vt:lpstr>Arial (Body)</vt:lpstr>
      <vt:lpstr>Calibri</vt:lpstr>
      <vt:lpstr>Myriad Pro</vt:lpstr>
      <vt:lpstr>TMTPowerpointTemplate</vt:lpstr>
      <vt:lpstr>APS Telescope Stimulus</vt:lpstr>
      <vt:lpstr>Telescope Simulator</vt:lpstr>
      <vt:lpstr>Stimulus Required Elements</vt:lpstr>
      <vt:lpstr>Notes and Caveats</vt:lpstr>
      <vt:lpstr>Stimulus Optical Design</vt:lpstr>
      <vt:lpstr>Design Parameters</vt:lpstr>
      <vt:lpstr>Existing Conditions</vt:lpstr>
      <vt:lpstr>Reflective (OAPs) vs Refractive </vt:lpstr>
      <vt:lpstr>Simulator Optical Design</vt:lpstr>
      <vt:lpstr>System Optical Performance</vt:lpstr>
      <vt:lpstr>Simulator Optics</vt:lpstr>
      <vt:lpstr>IRIS DM</vt:lpstr>
      <vt:lpstr>BB Pupil Scale at DM</vt:lpstr>
      <vt:lpstr>Stimulus Mechanical Design</vt:lpstr>
      <vt:lpstr>Existing Conditions at the Bench</vt:lpstr>
      <vt:lpstr>Proposed Addition to Bench</vt:lpstr>
      <vt:lpstr>Stimulus Opto-Mechanical</vt:lpstr>
      <vt:lpstr>Mounting</vt:lpstr>
      <vt:lpstr>Stimulus Insertion</vt:lpstr>
      <vt:lpstr>Sources</vt:lpstr>
      <vt:lpstr>Pupils</vt:lpstr>
      <vt:lpstr>List of components</vt:lpstr>
      <vt:lpstr>Procurements</vt:lpstr>
      <vt:lpstr>Still to do</vt:lpstr>
      <vt:lpstr>Acknowledgments</vt:lpstr>
    </vt:vector>
  </TitlesOfParts>
  <Company>JPL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use  of this template</dc:title>
  <dc:creator>Roberts, Jenny (383F)</dc:creator>
  <cp:lastModifiedBy>Roberts, Jenny (383F)</cp:lastModifiedBy>
  <cp:revision>50</cp:revision>
  <dcterms:created xsi:type="dcterms:W3CDTF">2016-06-01T21:40:47Z</dcterms:created>
  <dcterms:modified xsi:type="dcterms:W3CDTF">2016-06-02T18:31:28Z</dcterms:modified>
</cp:coreProperties>
</file>