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sldIdLst>
    <p:sldId id="256" r:id="rId5"/>
    <p:sldId id="262" r:id="rId6"/>
    <p:sldId id="263" r:id="rId7"/>
    <p:sldId id="264" r:id="rId8"/>
    <p:sldId id="265" r:id="rId9"/>
    <p:sldId id="266" r:id="rId10"/>
    <p:sldId id="267" r:id="rId11"/>
    <p:sldId id="268" r:id="rId12"/>
    <p:sldId id="286" r:id="rId13"/>
    <p:sldId id="269" r:id="rId14"/>
    <p:sldId id="275" r:id="rId15"/>
    <p:sldId id="270" r:id="rId16"/>
    <p:sldId id="273" r:id="rId17"/>
    <p:sldId id="272" r:id="rId18"/>
    <p:sldId id="274" r:id="rId19"/>
    <p:sldId id="276" r:id="rId20"/>
    <p:sldId id="277" r:id="rId21"/>
    <p:sldId id="278" r:id="rId22"/>
    <p:sldId id="279" r:id="rId23"/>
    <p:sldId id="280" r:id="rId24"/>
    <p:sldId id="282" r:id="rId25"/>
    <p:sldId id="281" r:id="rId26"/>
    <p:sldId id="283" r:id="rId27"/>
    <p:sldId id="284" r:id="rId28"/>
    <p:sldId id="285" r:id="rId29"/>
    <p:sldId id="287" r:id="rId30"/>
    <p:sldId id="26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C084DB-A6C0-4A3D-836C-1BF879A5FA9E}" v="101" dt="2019-03-03T08:31:47.281"/>
    <p1510:client id="{B1F65433-9E87-4E42-88FE-598E66A930BB}" v="56" dt="2019-03-03T16:18:05.2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48" autoAdjust="0"/>
  </p:normalViewPr>
  <p:slideViewPr>
    <p:cSldViewPr snapToGrid="0">
      <p:cViewPr varScale="1">
        <p:scale>
          <a:sx n="115" d="100"/>
          <a:sy n="115" d="100"/>
        </p:scale>
        <p:origin x="14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5352D3-3991-4C41-80B6-238A63D579F1}" type="doc">
      <dgm:prSet loTypeId="urn:microsoft.com/office/officeart/2018/5/layout/IconCircleLabelList" loCatId="icon" qsTypeId="urn:microsoft.com/office/officeart/2005/8/quickstyle/simple4" qsCatId="simple" csTypeId="urn:microsoft.com/office/officeart/2018/5/colors/Iconchunking_neutralicon_colorful1" csCatId="colorful" phldr="1"/>
      <dgm:spPr/>
      <dgm:t>
        <a:bodyPr/>
        <a:lstStyle/>
        <a:p>
          <a:endParaRPr lang="en-US"/>
        </a:p>
      </dgm:t>
    </dgm:pt>
    <dgm:pt modelId="{4A1FF246-0B85-4187-ADCD-7693A280FB9C}">
      <dgm:prSet/>
      <dgm:spPr/>
      <dgm:t>
        <a:bodyPr/>
        <a:lstStyle/>
        <a:p>
          <a:pPr>
            <a:lnSpc>
              <a:spcPct val="100000"/>
            </a:lnSpc>
            <a:defRPr cap="all"/>
          </a:pPr>
          <a:r>
            <a:rPr lang="en-US"/>
            <a:t>Overview</a:t>
          </a:r>
        </a:p>
      </dgm:t>
    </dgm:pt>
    <dgm:pt modelId="{78D0E3C1-48B3-47DF-B73C-4CF80A65CBF7}" type="parTrans" cxnId="{D1891708-4B91-4069-8941-0E08858FB628}">
      <dgm:prSet/>
      <dgm:spPr/>
      <dgm:t>
        <a:bodyPr/>
        <a:lstStyle/>
        <a:p>
          <a:endParaRPr lang="en-US"/>
        </a:p>
      </dgm:t>
    </dgm:pt>
    <dgm:pt modelId="{577842B6-6AB9-4B07-9E10-1BBD69E66EAD}" type="sibTrans" cxnId="{D1891708-4B91-4069-8941-0E08858FB628}">
      <dgm:prSet/>
      <dgm:spPr/>
      <dgm:t>
        <a:bodyPr/>
        <a:lstStyle/>
        <a:p>
          <a:endParaRPr lang="en-US"/>
        </a:p>
      </dgm:t>
    </dgm:pt>
    <dgm:pt modelId="{92BE1A66-41DE-4E72-887C-5DFB33ED0221}">
      <dgm:prSet/>
      <dgm:spPr/>
      <dgm:t>
        <a:bodyPr/>
        <a:lstStyle/>
        <a:p>
          <a:pPr>
            <a:lnSpc>
              <a:spcPct val="100000"/>
            </a:lnSpc>
            <a:defRPr cap="all"/>
          </a:pPr>
          <a:r>
            <a:rPr lang="en-US"/>
            <a:t>Dataset</a:t>
          </a:r>
        </a:p>
      </dgm:t>
    </dgm:pt>
    <dgm:pt modelId="{FAC6EC1F-D4DA-4C7C-8C49-251BDBCEBDD5}" type="parTrans" cxnId="{16C30AB1-6BA1-4C0C-A857-F18E2AE6D448}">
      <dgm:prSet/>
      <dgm:spPr/>
      <dgm:t>
        <a:bodyPr/>
        <a:lstStyle/>
        <a:p>
          <a:endParaRPr lang="en-US"/>
        </a:p>
      </dgm:t>
    </dgm:pt>
    <dgm:pt modelId="{144E61E8-A793-4DB5-9B52-D46351AFA53F}" type="sibTrans" cxnId="{16C30AB1-6BA1-4C0C-A857-F18E2AE6D448}">
      <dgm:prSet/>
      <dgm:spPr/>
      <dgm:t>
        <a:bodyPr/>
        <a:lstStyle/>
        <a:p>
          <a:endParaRPr lang="en-US"/>
        </a:p>
      </dgm:t>
    </dgm:pt>
    <dgm:pt modelId="{209C876A-BA14-408B-B164-291ADD9BE388}">
      <dgm:prSet/>
      <dgm:spPr/>
      <dgm:t>
        <a:bodyPr/>
        <a:lstStyle/>
        <a:p>
          <a:pPr>
            <a:lnSpc>
              <a:spcPct val="100000"/>
            </a:lnSpc>
            <a:defRPr cap="all"/>
          </a:pPr>
          <a:r>
            <a:rPr lang="en-US"/>
            <a:t>Data Cleaning</a:t>
          </a:r>
        </a:p>
      </dgm:t>
    </dgm:pt>
    <dgm:pt modelId="{7C2F38BA-9A97-4960-887D-957851CB1D65}" type="parTrans" cxnId="{BD5D3048-2125-4230-BC51-81A6FE9ED37A}">
      <dgm:prSet/>
      <dgm:spPr/>
      <dgm:t>
        <a:bodyPr/>
        <a:lstStyle/>
        <a:p>
          <a:endParaRPr lang="en-US"/>
        </a:p>
      </dgm:t>
    </dgm:pt>
    <dgm:pt modelId="{1E19BFE4-241C-4C11-8BF0-BDBF9C3989D2}" type="sibTrans" cxnId="{BD5D3048-2125-4230-BC51-81A6FE9ED37A}">
      <dgm:prSet/>
      <dgm:spPr/>
      <dgm:t>
        <a:bodyPr/>
        <a:lstStyle/>
        <a:p>
          <a:endParaRPr lang="en-US"/>
        </a:p>
      </dgm:t>
    </dgm:pt>
    <dgm:pt modelId="{0D7BAA10-F716-4899-A2AE-55EF0910F9B0}">
      <dgm:prSet/>
      <dgm:spPr/>
      <dgm:t>
        <a:bodyPr/>
        <a:lstStyle/>
        <a:p>
          <a:pPr>
            <a:lnSpc>
              <a:spcPct val="100000"/>
            </a:lnSpc>
            <a:defRPr cap="all"/>
          </a:pPr>
          <a:r>
            <a:rPr lang="en-US"/>
            <a:t>Exploration of the Data</a:t>
          </a:r>
        </a:p>
      </dgm:t>
    </dgm:pt>
    <dgm:pt modelId="{D48AE9F6-93FE-45A0-A0D0-33BB3CC24091}" type="parTrans" cxnId="{E8A80B66-47F4-44BD-BB39-8CCB789E9ED0}">
      <dgm:prSet/>
      <dgm:spPr/>
      <dgm:t>
        <a:bodyPr/>
        <a:lstStyle/>
        <a:p>
          <a:endParaRPr lang="en-US"/>
        </a:p>
      </dgm:t>
    </dgm:pt>
    <dgm:pt modelId="{60749C80-6956-4C44-95C6-87CAC4EC562F}" type="sibTrans" cxnId="{E8A80B66-47F4-44BD-BB39-8CCB789E9ED0}">
      <dgm:prSet/>
      <dgm:spPr/>
      <dgm:t>
        <a:bodyPr/>
        <a:lstStyle/>
        <a:p>
          <a:endParaRPr lang="en-US"/>
        </a:p>
      </dgm:t>
    </dgm:pt>
    <dgm:pt modelId="{FA1E31F2-4139-461D-87B9-5F15479B6FB4}">
      <dgm:prSet/>
      <dgm:spPr/>
      <dgm:t>
        <a:bodyPr/>
        <a:lstStyle/>
        <a:p>
          <a:pPr>
            <a:lnSpc>
              <a:spcPct val="100000"/>
            </a:lnSpc>
            <a:defRPr cap="all"/>
          </a:pPr>
          <a:r>
            <a:rPr lang="en-US"/>
            <a:t>Model Creation and Evaluation</a:t>
          </a:r>
        </a:p>
      </dgm:t>
    </dgm:pt>
    <dgm:pt modelId="{FAA60266-F2FE-49F1-8E45-7D383F2E1617}" type="parTrans" cxnId="{AE6C01BE-66AF-43FC-89BB-779576758AE5}">
      <dgm:prSet/>
      <dgm:spPr/>
      <dgm:t>
        <a:bodyPr/>
        <a:lstStyle/>
        <a:p>
          <a:endParaRPr lang="en-US"/>
        </a:p>
      </dgm:t>
    </dgm:pt>
    <dgm:pt modelId="{1E33633A-7936-41D8-9C9D-A7FBAB139B96}" type="sibTrans" cxnId="{AE6C01BE-66AF-43FC-89BB-779576758AE5}">
      <dgm:prSet/>
      <dgm:spPr/>
      <dgm:t>
        <a:bodyPr/>
        <a:lstStyle/>
        <a:p>
          <a:endParaRPr lang="en-US"/>
        </a:p>
      </dgm:t>
    </dgm:pt>
    <dgm:pt modelId="{DEA1FA1F-B8B4-437E-B633-413E970A5341}">
      <dgm:prSet/>
      <dgm:spPr/>
      <dgm:t>
        <a:bodyPr/>
        <a:lstStyle/>
        <a:p>
          <a:pPr>
            <a:lnSpc>
              <a:spcPct val="100000"/>
            </a:lnSpc>
            <a:defRPr cap="all"/>
          </a:pPr>
          <a:r>
            <a:rPr lang="en-US" dirty="0"/>
            <a:t>Project Summary</a:t>
          </a:r>
        </a:p>
      </dgm:t>
    </dgm:pt>
    <dgm:pt modelId="{CAC19369-0C07-4548-B7DA-496E4D763EFA}" type="parTrans" cxnId="{8340084E-5394-4573-8569-E1637292C870}">
      <dgm:prSet/>
      <dgm:spPr/>
      <dgm:t>
        <a:bodyPr/>
        <a:lstStyle/>
        <a:p>
          <a:endParaRPr lang="en-US"/>
        </a:p>
      </dgm:t>
    </dgm:pt>
    <dgm:pt modelId="{EBC95722-85FC-4ABD-A750-D0913A1368C2}" type="sibTrans" cxnId="{8340084E-5394-4573-8569-E1637292C870}">
      <dgm:prSet/>
      <dgm:spPr/>
      <dgm:t>
        <a:bodyPr/>
        <a:lstStyle/>
        <a:p>
          <a:endParaRPr lang="en-US"/>
        </a:p>
      </dgm:t>
    </dgm:pt>
    <dgm:pt modelId="{70F1A72B-1618-45AD-88F3-863D93AE45E6}" type="pres">
      <dgm:prSet presAssocID="{AD5352D3-3991-4C41-80B6-238A63D579F1}" presName="root" presStyleCnt="0">
        <dgm:presLayoutVars>
          <dgm:dir/>
          <dgm:resizeHandles val="exact"/>
        </dgm:presLayoutVars>
      </dgm:prSet>
      <dgm:spPr/>
    </dgm:pt>
    <dgm:pt modelId="{453A7401-DC29-48A3-A6BD-113A18CA2F8D}" type="pres">
      <dgm:prSet presAssocID="{4A1FF246-0B85-4187-ADCD-7693A280FB9C}" presName="compNode" presStyleCnt="0"/>
      <dgm:spPr/>
    </dgm:pt>
    <dgm:pt modelId="{6377BF58-B711-4B8F-874B-A088DD1C8373}" type="pres">
      <dgm:prSet presAssocID="{4A1FF246-0B85-4187-ADCD-7693A280FB9C}" presName="iconBgRect" presStyleLbl="bgShp" presStyleIdx="0" presStyleCnt="6"/>
      <dgm:spPr/>
    </dgm:pt>
    <dgm:pt modelId="{9434A2AE-9CB4-427F-94A2-E8FF5B26BFA9}" type="pres">
      <dgm:prSet presAssocID="{4A1FF246-0B85-4187-ADCD-7693A280FB9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st"/>
        </a:ext>
      </dgm:extLst>
    </dgm:pt>
    <dgm:pt modelId="{7018EE65-A07C-4436-964A-F9968296372E}" type="pres">
      <dgm:prSet presAssocID="{4A1FF246-0B85-4187-ADCD-7693A280FB9C}" presName="spaceRect" presStyleCnt="0"/>
      <dgm:spPr/>
    </dgm:pt>
    <dgm:pt modelId="{134CB84F-20D7-40C5-BE93-3DB01DC0BB56}" type="pres">
      <dgm:prSet presAssocID="{4A1FF246-0B85-4187-ADCD-7693A280FB9C}" presName="textRect" presStyleLbl="revTx" presStyleIdx="0" presStyleCnt="6">
        <dgm:presLayoutVars>
          <dgm:chMax val="1"/>
          <dgm:chPref val="1"/>
        </dgm:presLayoutVars>
      </dgm:prSet>
      <dgm:spPr/>
    </dgm:pt>
    <dgm:pt modelId="{28C11061-6B74-42D9-A7E7-CBD1DDE342B2}" type="pres">
      <dgm:prSet presAssocID="{577842B6-6AB9-4B07-9E10-1BBD69E66EAD}" presName="sibTrans" presStyleCnt="0"/>
      <dgm:spPr/>
    </dgm:pt>
    <dgm:pt modelId="{67E2566F-F87B-4051-B899-808C1D92F3FC}" type="pres">
      <dgm:prSet presAssocID="{92BE1A66-41DE-4E72-887C-5DFB33ED0221}" presName="compNode" presStyleCnt="0"/>
      <dgm:spPr/>
    </dgm:pt>
    <dgm:pt modelId="{CA091C1C-9F04-40BA-93F8-6BDE8994F241}" type="pres">
      <dgm:prSet presAssocID="{92BE1A66-41DE-4E72-887C-5DFB33ED0221}" presName="iconBgRect" presStyleLbl="bgShp" presStyleIdx="1" presStyleCnt="6"/>
      <dgm:spPr/>
    </dgm:pt>
    <dgm:pt modelId="{C90365F0-ECE8-47A0-A2C5-AAA86D561FB2}" type="pres">
      <dgm:prSet presAssocID="{92BE1A66-41DE-4E72-887C-5DFB33ED022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104EE747-0434-4811-B509-FADB9D43D57F}" type="pres">
      <dgm:prSet presAssocID="{92BE1A66-41DE-4E72-887C-5DFB33ED0221}" presName="spaceRect" presStyleCnt="0"/>
      <dgm:spPr/>
    </dgm:pt>
    <dgm:pt modelId="{03768C8E-DE46-4223-9F2F-3A6EF1F2C7FA}" type="pres">
      <dgm:prSet presAssocID="{92BE1A66-41DE-4E72-887C-5DFB33ED0221}" presName="textRect" presStyleLbl="revTx" presStyleIdx="1" presStyleCnt="6">
        <dgm:presLayoutVars>
          <dgm:chMax val="1"/>
          <dgm:chPref val="1"/>
        </dgm:presLayoutVars>
      </dgm:prSet>
      <dgm:spPr/>
    </dgm:pt>
    <dgm:pt modelId="{12188C79-2FA4-4BD0-9799-687F4799B9C9}" type="pres">
      <dgm:prSet presAssocID="{144E61E8-A793-4DB5-9B52-D46351AFA53F}" presName="sibTrans" presStyleCnt="0"/>
      <dgm:spPr/>
    </dgm:pt>
    <dgm:pt modelId="{3707B33D-6265-4E43-98DA-A88D8237B3EF}" type="pres">
      <dgm:prSet presAssocID="{209C876A-BA14-408B-B164-291ADD9BE388}" presName="compNode" presStyleCnt="0"/>
      <dgm:spPr/>
    </dgm:pt>
    <dgm:pt modelId="{E088536A-8AF4-4D72-9B85-EE4A978FC014}" type="pres">
      <dgm:prSet presAssocID="{209C876A-BA14-408B-B164-291ADD9BE388}" presName="iconBgRect" presStyleLbl="bgShp" presStyleIdx="2" presStyleCnt="6"/>
      <dgm:spPr/>
    </dgm:pt>
    <dgm:pt modelId="{2BD6233E-3B62-472A-BDFD-B720256F5F05}" type="pres">
      <dgm:prSet presAssocID="{209C876A-BA14-408B-B164-291ADD9BE38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p and bucket"/>
        </a:ext>
      </dgm:extLst>
    </dgm:pt>
    <dgm:pt modelId="{714AD7E9-AC9E-4E29-A304-6DFD4E48024A}" type="pres">
      <dgm:prSet presAssocID="{209C876A-BA14-408B-B164-291ADD9BE388}" presName="spaceRect" presStyleCnt="0"/>
      <dgm:spPr/>
    </dgm:pt>
    <dgm:pt modelId="{27EBC75F-050B-4E36-8DC0-BE4A525FDB45}" type="pres">
      <dgm:prSet presAssocID="{209C876A-BA14-408B-B164-291ADD9BE388}" presName="textRect" presStyleLbl="revTx" presStyleIdx="2" presStyleCnt="6">
        <dgm:presLayoutVars>
          <dgm:chMax val="1"/>
          <dgm:chPref val="1"/>
        </dgm:presLayoutVars>
      </dgm:prSet>
      <dgm:spPr/>
    </dgm:pt>
    <dgm:pt modelId="{581E5177-A6D6-4D71-B5A6-4ABF6E215116}" type="pres">
      <dgm:prSet presAssocID="{1E19BFE4-241C-4C11-8BF0-BDBF9C3989D2}" presName="sibTrans" presStyleCnt="0"/>
      <dgm:spPr/>
    </dgm:pt>
    <dgm:pt modelId="{B29F343E-BA4C-41D6-B462-99F30ECB21A5}" type="pres">
      <dgm:prSet presAssocID="{0D7BAA10-F716-4899-A2AE-55EF0910F9B0}" presName="compNode" presStyleCnt="0"/>
      <dgm:spPr/>
    </dgm:pt>
    <dgm:pt modelId="{9D890D0A-4AA8-440D-A3D2-C2F02AE9DA56}" type="pres">
      <dgm:prSet presAssocID="{0D7BAA10-F716-4899-A2AE-55EF0910F9B0}" presName="iconBgRect" presStyleLbl="bgShp" presStyleIdx="3" presStyleCnt="6"/>
      <dgm:spPr/>
    </dgm:pt>
    <dgm:pt modelId="{00CB4138-35F3-4787-AF08-596C11E0F1EF}" type="pres">
      <dgm:prSet presAssocID="{0D7BAA10-F716-4899-A2AE-55EF0910F9B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oup of People"/>
        </a:ext>
      </dgm:extLst>
    </dgm:pt>
    <dgm:pt modelId="{64F00F5F-AFC1-441B-920F-AB7783976001}" type="pres">
      <dgm:prSet presAssocID="{0D7BAA10-F716-4899-A2AE-55EF0910F9B0}" presName="spaceRect" presStyleCnt="0"/>
      <dgm:spPr/>
    </dgm:pt>
    <dgm:pt modelId="{35F9C23B-5980-4AB8-B795-54E1EB86655F}" type="pres">
      <dgm:prSet presAssocID="{0D7BAA10-F716-4899-A2AE-55EF0910F9B0}" presName="textRect" presStyleLbl="revTx" presStyleIdx="3" presStyleCnt="6">
        <dgm:presLayoutVars>
          <dgm:chMax val="1"/>
          <dgm:chPref val="1"/>
        </dgm:presLayoutVars>
      </dgm:prSet>
      <dgm:spPr/>
    </dgm:pt>
    <dgm:pt modelId="{367E1A99-570A-4673-AE6E-5360860AE015}" type="pres">
      <dgm:prSet presAssocID="{60749C80-6956-4C44-95C6-87CAC4EC562F}" presName="sibTrans" presStyleCnt="0"/>
      <dgm:spPr/>
    </dgm:pt>
    <dgm:pt modelId="{EEEEC956-3C4E-4199-98FB-B2DF4C161B17}" type="pres">
      <dgm:prSet presAssocID="{FA1E31F2-4139-461D-87B9-5F15479B6FB4}" presName="compNode" presStyleCnt="0"/>
      <dgm:spPr/>
    </dgm:pt>
    <dgm:pt modelId="{B7533D01-1DA8-4A8E-BA47-6CBD1A0D598A}" type="pres">
      <dgm:prSet presAssocID="{FA1E31F2-4139-461D-87B9-5F15479B6FB4}" presName="iconBgRect" presStyleLbl="bgShp" presStyleIdx="4" presStyleCnt="6"/>
      <dgm:spPr/>
    </dgm:pt>
    <dgm:pt modelId="{59857674-B612-4501-9061-8D73995E11FF}" type="pres">
      <dgm:prSet presAssocID="{FA1E31F2-4139-461D-87B9-5F15479B6FB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ght Bulb and Gear"/>
        </a:ext>
      </dgm:extLst>
    </dgm:pt>
    <dgm:pt modelId="{8B6DE188-ECAE-451C-8768-7CA0BACA1609}" type="pres">
      <dgm:prSet presAssocID="{FA1E31F2-4139-461D-87B9-5F15479B6FB4}" presName="spaceRect" presStyleCnt="0"/>
      <dgm:spPr/>
    </dgm:pt>
    <dgm:pt modelId="{8E25BF95-6347-4391-96F3-57CBEBF0CDA6}" type="pres">
      <dgm:prSet presAssocID="{FA1E31F2-4139-461D-87B9-5F15479B6FB4}" presName="textRect" presStyleLbl="revTx" presStyleIdx="4" presStyleCnt="6">
        <dgm:presLayoutVars>
          <dgm:chMax val="1"/>
          <dgm:chPref val="1"/>
        </dgm:presLayoutVars>
      </dgm:prSet>
      <dgm:spPr/>
    </dgm:pt>
    <dgm:pt modelId="{16E2C6FF-FC39-49EB-87B2-AF9CDEDFC83C}" type="pres">
      <dgm:prSet presAssocID="{1E33633A-7936-41D8-9C9D-A7FBAB139B96}" presName="sibTrans" presStyleCnt="0"/>
      <dgm:spPr/>
    </dgm:pt>
    <dgm:pt modelId="{7CBF5A7A-7806-4489-9703-A9AD94AD95A0}" type="pres">
      <dgm:prSet presAssocID="{DEA1FA1F-B8B4-437E-B633-413E970A5341}" presName="compNode" presStyleCnt="0"/>
      <dgm:spPr/>
    </dgm:pt>
    <dgm:pt modelId="{668AEAFE-12BA-4E10-BFE4-CEA611B38CE1}" type="pres">
      <dgm:prSet presAssocID="{DEA1FA1F-B8B4-437E-B633-413E970A5341}" presName="iconBgRect" presStyleLbl="bgShp" presStyleIdx="5" presStyleCnt="6"/>
      <dgm:spPr/>
    </dgm:pt>
    <dgm:pt modelId="{ADF01DAA-A235-4FEA-AAFA-6944DEC08988}" type="pres">
      <dgm:prSet presAssocID="{DEA1FA1F-B8B4-437E-B633-413E970A534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resentation with Checklist"/>
        </a:ext>
      </dgm:extLst>
    </dgm:pt>
    <dgm:pt modelId="{A78BBC6E-61B6-4752-9C1D-E40A8DEFC698}" type="pres">
      <dgm:prSet presAssocID="{DEA1FA1F-B8B4-437E-B633-413E970A5341}" presName="spaceRect" presStyleCnt="0"/>
      <dgm:spPr/>
    </dgm:pt>
    <dgm:pt modelId="{EA11DAF2-6A0B-4648-AFF0-A23729FFF263}" type="pres">
      <dgm:prSet presAssocID="{DEA1FA1F-B8B4-437E-B633-413E970A5341}" presName="textRect" presStyleLbl="revTx" presStyleIdx="5" presStyleCnt="6">
        <dgm:presLayoutVars>
          <dgm:chMax val="1"/>
          <dgm:chPref val="1"/>
        </dgm:presLayoutVars>
      </dgm:prSet>
      <dgm:spPr/>
    </dgm:pt>
  </dgm:ptLst>
  <dgm:cxnLst>
    <dgm:cxn modelId="{D1891708-4B91-4069-8941-0E08858FB628}" srcId="{AD5352D3-3991-4C41-80B6-238A63D579F1}" destId="{4A1FF246-0B85-4187-ADCD-7693A280FB9C}" srcOrd="0" destOrd="0" parTransId="{78D0E3C1-48B3-47DF-B73C-4CF80A65CBF7}" sibTransId="{577842B6-6AB9-4B07-9E10-1BBD69E66EAD}"/>
    <dgm:cxn modelId="{E9EF770A-790C-46C8-A56D-2860A1E7F8E0}" type="presOf" srcId="{92BE1A66-41DE-4E72-887C-5DFB33ED0221}" destId="{03768C8E-DE46-4223-9F2F-3A6EF1F2C7FA}" srcOrd="0" destOrd="0" presId="urn:microsoft.com/office/officeart/2018/5/layout/IconCircleLabelList"/>
    <dgm:cxn modelId="{E8A80B66-47F4-44BD-BB39-8CCB789E9ED0}" srcId="{AD5352D3-3991-4C41-80B6-238A63D579F1}" destId="{0D7BAA10-F716-4899-A2AE-55EF0910F9B0}" srcOrd="3" destOrd="0" parTransId="{D48AE9F6-93FE-45A0-A0D0-33BB3CC24091}" sibTransId="{60749C80-6956-4C44-95C6-87CAC4EC562F}"/>
    <dgm:cxn modelId="{BD5D3048-2125-4230-BC51-81A6FE9ED37A}" srcId="{AD5352D3-3991-4C41-80B6-238A63D579F1}" destId="{209C876A-BA14-408B-B164-291ADD9BE388}" srcOrd="2" destOrd="0" parTransId="{7C2F38BA-9A97-4960-887D-957851CB1D65}" sibTransId="{1E19BFE4-241C-4C11-8BF0-BDBF9C3989D2}"/>
    <dgm:cxn modelId="{8340084E-5394-4573-8569-E1637292C870}" srcId="{AD5352D3-3991-4C41-80B6-238A63D579F1}" destId="{DEA1FA1F-B8B4-437E-B633-413E970A5341}" srcOrd="5" destOrd="0" parTransId="{CAC19369-0C07-4548-B7DA-496E4D763EFA}" sibTransId="{EBC95722-85FC-4ABD-A750-D0913A1368C2}"/>
    <dgm:cxn modelId="{01C06D50-DC28-4F87-97BE-D5B80A000E6F}" type="presOf" srcId="{4A1FF246-0B85-4187-ADCD-7693A280FB9C}" destId="{134CB84F-20D7-40C5-BE93-3DB01DC0BB56}" srcOrd="0" destOrd="0" presId="urn:microsoft.com/office/officeart/2018/5/layout/IconCircleLabelList"/>
    <dgm:cxn modelId="{6FB4D556-73AB-4DAA-BFB9-BEB384904C7C}" type="presOf" srcId="{FA1E31F2-4139-461D-87B9-5F15479B6FB4}" destId="{8E25BF95-6347-4391-96F3-57CBEBF0CDA6}" srcOrd="0" destOrd="0" presId="urn:microsoft.com/office/officeart/2018/5/layout/IconCircleLabelList"/>
    <dgm:cxn modelId="{CC61FD98-8308-4A6E-9CD4-2770D32BE286}" type="presOf" srcId="{209C876A-BA14-408B-B164-291ADD9BE388}" destId="{27EBC75F-050B-4E36-8DC0-BE4A525FDB45}" srcOrd="0" destOrd="0" presId="urn:microsoft.com/office/officeart/2018/5/layout/IconCircleLabelList"/>
    <dgm:cxn modelId="{67F4FBAA-CF34-4393-B7C9-F980E20095F1}" type="presOf" srcId="{AD5352D3-3991-4C41-80B6-238A63D579F1}" destId="{70F1A72B-1618-45AD-88F3-863D93AE45E6}" srcOrd="0" destOrd="0" presId="urn:microsoft.com/office/officeart/2018/5/layout/IconCircleLabelList"/>
    <dgm:cxn modelId="{6B0682AE-D408-415A-BF77-5B8280D2AC2C}" type="presOf" srcId="{0D7BAA10-F716-4899-A2AE-55EF0910F9B0}" destId="{35F9C23B-5980-4AB8-B795-54E1EB86655F}" srcOrd="0" destOrd="0" presId="urn:microsoft.com/office/officeart/2018/5/layout/IconCircleLabelList"/>
    <dgm:cxn modelId="{16C30AB1-6BA1-4C0C-A857-F18E2AE6D448}" srcId="{AD5352D3-3991-4C41-80B6-238A63D579F1}" destId="{92BE1A66-41DE-4E72-887C-5DFB33ED0221}" srcOrd="1" destOrd="0" parTransId="{FAC6EC1F-D4DA-4C7C-8C49-251BDBCEBDD5}" sibTransId="{144E61E8-A793-4DB5-9B52-D46351AFA53F}"/>
    <dgm:cxn modelId="{AE6C01BE-66AF-43FC-89BB-779576758AE5}" srcId="{AD5352D3-3991-4C41-80B6-238A63D579F1}" destId="{FA1E31F2-4139-461D-87B9-5F15479B6FB4}" srcOrd="4" destOrd="0" parTransId="{FAA60266-F2FE-49F1-8E45-7D383F2E1617}" sibTransId="{1E33633A-7936-41D8-9C9D-A7FBAB139B96}"/>
    <dgm:cxn modelId="{E7241DEC-66FB-4DAC-92EE-1E8E97535717}" type="presOf" srcId="{DEA1FA1F-B8B4-437E-B633-413E970A5341}" destId="{EA11DAF2-6A0B-4648-AFF0-A23729FFF263}" srcOrd="0" destOrd="0" presId="urn:microsoft.com/office/officeart/2018/5/layout/IconCircleLabelList"/>
    <dgm:cxn modelId="{5D244DCD-CEF7-4DA1-9853-AA94F1AA829F}" type="presParOf" srcId="{70F1A72B-1618-45AD-88F3-863D93AE45E6}" destId="{453A7401-DC29-48A3-A6BD-113A18CA2F8D}" srcOrd="0" destOrd="0" presId="urn:microsoft.com/office/officeart/2018/5/layout/IconCircleLabelList"/>
    <dgm:cxn modelId="{67ABC2C0-0FCF-4643-AF51-DD54ED33AA86}" type="presParOf" srcId="{453A7401-DC29-48A3-A6BD-113A18CA2F8D}" destId="{6377BF58-B711-4B8F-874B-A088DD1C8373}" srcOrd="0" destOrd="0" presId="urn:microsoft.com/office/officeart/2018/5/layout/IconCircleLabelList"/>
    <dgm:cxn modelId="{6C1115A3-96A5-476E-8A78-52AE45BBAF1D}" type="presParOf" srcId="{453A7401-DC29-48A3-A6BD-113A18CA2F8D}" destId="{9434A2AE-9CB4-427F-94A2-E8FF5B26BFA9}" srcOrd="1" destOrd="0" presId="urn:microsoft.com/office/officeart/2018/5/layout/IconCircleLabelList"/>
    <dgm:cxn modelId="{86081020-D91B-4465-81FF-558D5B0208A2}" type="presParOf" srcId="{453A7401-DC29-48A3-A6BD-113A18CA2F8D}" destId="{7018EE65-A07C-4436-964A-F9968296372E}" srcOrd="2" destOrd="0" presId="urn:microsoft.com/office/officeart/2018/5/layout/IconCircleLabelList"/>
    <dgm:cxn modelId="{8F04656F-1B13-4A9E-AB3F-3AB6ED6B370B}" type="presParOf" srcId="{453A7401-DC29-48A3-A6BD-113A18CA2F8D}" destId="{134CB84F-20D7-40C5-BE93-3DB01DC0BB56}" srcOrd="3" destOrd="0" presId="urn:microsoft.com/office/officeart/2018/5/layout/IconCircleLabelList"/>
    <dgm:cxn modelId="{A899CBC9-A10E-49A3-A953-79A52C42EEB4}" type="presParOf" srcId="{70F1A72B-1618-45AD-88F3-863D93AE45E6}" destId="{28C11061-6B74-42D9-A7E7-CBD1DDE342B2}" srcOrd="1" destOrd="0" presId="urn:microsoft.com/office/officeart/2018/5/layout/IconCircleLabelList"/>
    <dgm:cxn modelId="{EC479DE3-A0E2-436F-8F06-F4DDA50B1947}" type="presParOf" srcId="{70F1A72B-1618-45AD-88F3-863D93AE45E6}" destId="{67E2566F-F87B-4051-B899-808C1D92F3FC}" srcOrd="2" destOrd="0" presId="urn:microsoft.com/office/officeart/2018/5/layout/IconCircleLabelList"/>
    <dgm:cxn modelId="{373FEF2F-63CD-4035-8E85-1AEC9E81FD36}" type="presParOf" srcId="{67E2566F-F87B-4051-B899-808C1D92F3FC}" destId="{CA091C1C-9F04-40BA-93F8-6BDE8994F241}" srcOrd="0" destOrd="0" presId="urn:microsoft.com/office/officeart/2018/5/layout/IconCircleLabelList"/>
    <dgm:cxn modelId="{5B9D4E09-C6BF-49B9-88E0-A4AC98B8168E}" type="presParOf" srcId="{67E2566F-F87B-4051-B899-808C1D92F3FC}" destId="{C90365F0-ECE8-47A0-A2C5-AAA86D561FB2}" srcOrd="1" destOrd="0" presId="urn:microsoft.com/office/officeart/2018/5/layout/IconCircleLabelList"/>
    <dgm:cxn modelId="{F0551DF4-A5AB-40BF-89B9-15D7F006ACDB}" type="presParOf" srcId="{67E2566F-F87B-4051-B899-808C1D92F3FC}" destId="{104EE747-0434-4811-B509-FADB9D43D57F}" srcOrd="2" destOrd="0" presId="urn:microsoft.com/office/officeart/2018/5/layout/IconCircleLabelList"/>
    <dgm:cxn modelId="{9B0067A2-C3C5-4E7E-A970-E9AD85C41B50}" type="presParOf" srcId="{67E2566F-F87B-4051-B899-808C1D92F3FC}" destId="{03768C8E-DE46-4223-9F2F-3A6EF1F2C7FA}" srcOrd="3" destOrd="0" presId="urn:microsoft.com/office/officeart/2018/5/layout/IconCircleLabelList"/>
    <dgm:cxn modelId="{EBEA4379-6B43-419B-AFFA-EB5D44231752}" type="presParOf" srcId="{70F1A72B-1618-45AD-88F3-863D93AE45E6}" destId="{12188C79-2FA4-4BD0-9799-687F4799B9C9}" srcOrd="3" destOrd="0" presId="urn:microsoft.com/office/officeart/2018/5/layout/IconCircleLabelList"/>
    <dgm:cxn modelId="{7750FBE6-37DD-48E1-93DF-C8124F002C24}" type="presParOf" srcId="{70F1A72B-1618-45AD-88F3-863D93AE45E6}" destId="{3707B33D-6265-4E43-98DA-A88D8237B3EF}" srcOrd="4" destOrd="0" presId="urn:microsoft.com/office/officeart/2018/5/layout/IconCircleLabelList"/>
    <dgm:cxn modelId="{57C0A567-9BE7-4C4B-819B-02F45F40F40A}" type="presParOf" srcId="{3707B33D-6265-4E43-98DA-A88D8237B3EF}" destId="{E088536A-8AF4-4D72-9B85-EE4A978FC014}" srcOrd="0" destOrd="0" presId="urn:microsoft.com/office/officeart/2018/5/layout/IconCircleLabelList"/>
    <dgm:cxn modelId="{A1A0D2C0-D336-48C8-A46C-CEABA02FD9DD}" type="presParOf" srcId="{3707B33D-6265-4E43-98DA-A88D8237B3EF}" destId="{2BD6233E-3B62-472A-BDFD-B720256F5F05}" srcOrd="1" destOrd="0" presId="urn:microsoft.com/office/officeart/2018/5/layout/IconCircleLabelList"/>
    <dgm:cxn modelId="{99D8E6B6-2ABA-41D3-A0D3-E7F21396ED84}" type="presParOf" srcId="{3707B33D-6265-4E43-98DA-A88D8237B3EF}" destId="{714AD7E9-AC9E-4E29-A304-6DFD4E48024A}" srcOrd="2" destOrd="0" presId="urn:microsoft.com/office/officeart/2018/5/layout/IconCircleLabelList"/>
    <dgm:cxn modelId="{345AEA98-7B48-445E-849A-39A8382A92F7}" type="presParOf" srcId="{3707B33D-6265-4E43-98DA-A88D8237B3EF}" destId="{27EBC75F-050B-4E36-8DC0-BE4A525FDB45}" srcOrd="3" destOrd="0" presId="urn:microsoft.com/office/officeart/2018/5/layout/IconCircleLabelList"/>
    <dgm:cxn modelId="{2F508580-F64E-487B-BE4B-D90BA82D7BB7}" type="presParOf" srcId="{70F1A72B-1618-45AD-88F3-863D93AE45E6}" destId="{581E5177-A6D6-4D71-B5A6-4ABF6E215116}" srcOrd="5" destOrd="0" presId="urn:microsoft.com/office/officeart/2018/5/layout/IconCircleLabelList"/>
    <dgm:cxn modelId="{32657CC6-4C2B-4DDA-AA6D-976E60B8775F}" type="presParOf" srcId="{70F1A72B-1618-45AD-88F3-863D93AE45E6}" destId="{B29F343E-BA4C-41D6-B462-99F30ECB21A5}" srcOrd="6" destOrd="0" presId="urn:microsoft.com/office/officeart/2018/5/layout/IconCircleLabelList"/>
    <dgm:cxn modelId="{9F16C5C9-1B59-44CF-8E71-838A7457D084}" type="presParOf" srcId="{B29F343E-BA4C-41D6-B462-99F30ECB21A5}" destId="{9D890D0A-4AA8-440D-A3D2-C2F02AE9DA56}" srcOrd="0" destOrd="0" presId="urn:microsoft.com/office/officeart/2018/5/layout/IconCircleLabelList"/>
    <dgm:cxn modelId="{B242ACA7-81C2-405C-A983-D98736C5A108}" type="presParOf" srcId="{B29F343E-BA4C-41D6-B462-99F30ECB21A5}" destId="{00CB4138-35F3-4787-AF08-596C11E0F1EF}" srcOrd="1" destOrd="0" presId="urn:microsoft.com/office/officeart/2018/5/layout/IconCircleLabelList"/>
    <dgm:cxn modelId="{3961DF59-24AC-4146-AA37-0C3A9B7D2A5D}" type="presParOf" srcId="{B29F343E-BA4C-41D6-B462-99F30ECB21A5}" destId="{64F00F5F-AFC1-441B-920F-AB7783976001}" srcOrd="2" destOrd="0" presId="urn:microsoft.com/office/officeart/2018/5/layout/IconCircleLabelList"/>
    <dgm:cxn modelId="{D2F3CE2E-64F9-40FD-8D8B-17D0475FA1EF}" type="presParOf" srcId="{B29F343E-BA4C-41D6-B462-99F30ECB21A5}" destId="{35F9C23B-5980-4AB8-B795-54E1EB86655F}" srcOrd="3" destOrd="0" presId="urn:microsoft.com/office/officeart/2018/5/layout/IconCircleLabelList"/>
    <dgm:cxn modelId="{1B4F8DC5-003A-4D5E-8766-4B53BC2D01CB}" type="presParOf" srcId="{70F1A72B-1618-45AD-88F3-863D93AE45E6}" destId="{367E1A99-570A-4673-AE6E-5360860AE015}" srcOrd="7" destOrd="0" presId="urn:microsoft.com/office/officeart/2018/5/layout/IconCircleLabelList"/>
    <dgm:cxn modelId="{50F4BDE8-26E4-4790-8C30-9903BBC61706}" type="presParOf" srcId="{70F1A72B-1618-45AD-88F3-863D93AE45E6}" destId="{EEEEC956-3C4E-4199-98FB-B2DF4C161B17}" srcOrd="8" destOrd="0" presId="urn:microsoft.com/office/officeart/2018/5/layout/IconCircleLabelList"/>
    <dgm:cxn modelId="{88443063-DF93-43BB-BECB-0D6F1F0DE83C}" type="presParOf" srcId="{EEEEC956-3C4E-4199-98FB-B2DF4C161B17}" destId="{B7533D01-1DA8-4A8E-BA47-6CBD1A0D598A}" srcOrd="0" destOrd="0" presId="urn:microsoft.com/office/officeart/2018/5/layout/IconCircleLabelList"/>
    <dgm:cxn modelId="{173DBB17-5DCD-4A2F-B2FD-F1FEED8CAC26}" type="presParOf" srcId="{EEEEC956-3C4E-4199-98FB-B2DF4C161B17}" destId="{59857674-B612-4501-9061-8D73995E11FF}" srcOrd="1" destOrd="0" presId="urn:microsoft.com/office/officeart/2018/5/layout/IconCircleLabelList"/>
    <dgm:cxn modelId="{84F97C58-AFBC-437A-A223-AA18C968A5C0}" type="presParOf" srcId="{EEEEC956-3C4E-4199-98FB-B2DF4C161B17}" destId="{8B6DE188-ECAE-451C-8768-7CA0BACA1609}" srcOrd="2" destOrd="0" presId="urn:microsoft.com/office/officeart/2018/5/layout/IconCircleLabelList"/>
    <dgm:cxn modelId="{8FB137C1-AC03-4813-8CA9-1F9CAF912C10}" type="presParOf" srcId="{EEEEC956-3C4E-4199-98FB-B2DF4C161B17}" destId="{8E25BF95-6347-4391-96F3-57CBEBF0CDA6}" srcOrd="3" destOrd="0" presId="urn:microsoft.com/office/officeart/2018/5/layout/IconCircleLabelList"/>
    <dgm:cxn modelId="{8F58AEE5-7E3D-4CD6-9173-4E9CE0142C30}" type="presParOf" srcId="{70F1A72B-1618-45AD-88F3-863D93AE45E6}" destId="{16E2C6FF-FC39-49EB-87B2-AF9CDEDFC83C}" srcOrd="9" destOrd="0" presId="urn:microsoft.com/office/officeart/2018/5/layout/IconCircleLabelList"/>
    <dgm:cxn modelId="{760ED089-A306-4FAB-A3E5-0698B925221A}" type="presParOf" srcId="{70F1A72B-1618-45AD-88F3-863D93AE45E6}" destId="{7CBF5A7A-7806-4489-9703-A9AD94AD95A0}" srcOrd="10" destOrd="0" presId="urn:microsoft.com/office/officeart/2018/5/layout/IconCircleLabelList"/>
    <dgm:cxn modelId="{8AA5C419-C949-4509-9CD3-0988F7CF2CC6}" type="presParOf" srcId="{7CBF5A7A-7806-4489-9703-A9AD94AD95A0}" destId="{668AEAFE-12BA-4E10-BFE4-CEA611B38CE1}" srcOrd="0" destOrd="0" presId="urn:microsoft.com/office/officeart/2018/5/layout/IconCircleLabelList"/>
    <dgm:cxn modelId="{E86C4C38-BE79-4558-AA22-A7A5790BA28D}" type="presParOf" srcId="{7CBF5A7A-7806-4489-9703-A9AD94AD95A0}" destId="{ADF01DAA-A235-4FEA-AAFA-6944DEC08988}" srcOrd="1" destOrd="0" presId="urn:microsoft.com/office/officeart/2018/5/layout/IconCircleLabelList"/>
    <dgm:cxn modelId="{D3B2D6D5-3577-4366-B9D1-B5B60AB1036F}" type="presParOf" srcId="{7CBF5A7A-7806-4489-9703-A9AD94AD95A0}" destId="{A78BBC6E-61B6-4752-9C1D-E40A8DEFC698}" srcOrd="2" destOrd="0" presId="urn:microsoft.com/office/officeart/2018/5/layout/IconCircleLabelList"/>
    <dgm:cxn modelId="{704C3218-3723-40C9-8122-D6F6B50B7EA0}" type="presParOf" srcId="{7CBF5A7A-7806-4489-9703-A9AD94AD95A0}" destId="{EA11DAF2-6A0B-4648-AFF0-A23729FFF26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E3A33A-299A-4DBC-B9F2-8EA3A07AEB49}" type="doc">
      <dgm:prSet loTypeId="urn:microsoft.com/office/officeart/2018/2/layout/IconLabelDescriptionList" loCatId="icon" qsTypeId="urn:microsoft.com/office/officeart/2005/8/quickstyle/simple4" qsCatId="simple" csTypeId="urn:microsoft.com/office/officeart/2018/5/colors/Iconchunking_neutralbg_colorful5" csCatId="colorful" phldr="1"/>
      <dgm:spPr/>
      <dgm:t>
        <a:bodyPr/>
        <a:lstStyle/>
        <a:p>
          <a:endParaRPr lang="en-US"/>
        </a:p>
      </dgm:t>
    </dgm:pt>
    <dgm:pt modelId="{CCBC8B48-779C-4BC7-91DF-D59D93467EEB}">
      <dgm:prSet/>
      <dgm:spPr/>
      <dgm:t>
        <a:bodyPr/>
        <a:lstStyle/>
        <a:p>
          <a:pPr>
            <a:defRPr b="1"/>
          </a:pPr>
          <a:r>
            <a:rPr lang="en-US"/>
            <a:t>NHL 2017-18.zip was put together by Robert Vollamn</a:t>
          </a:r>
        </a:p>
      </dgm:t>
    </dgm:pt>
    <dgm:pt modelId="{45B082CC-9683-4478-BCAD-648DBF4F7BF4}" type="parTrans" cxnId="{293E4046-D7FC-45F5-955E-8C5CD0CAEE33}">
      <dgm:prSet/>
      <dgm:spPr/>
      <dgm:t>
        <a:bodyPr/>
        <a:lstStyle/>
        <a:p>
          <a:endParaRPr lang="en-US"/>
        </a:p>
      </dgm:t>
    </dgm:pt>
    <dgm:pt modelId="{DBB3314B-9F01-4C38-8490-124617AF730D}" type="sibTrans" cxnId="{293E4046-D7FC-45F5-955E-8C5CD0CAEE33}">
      <dgm:prSet/>
      <dgm:spPr/>
      <dgm:t>
        <a:bodyPr/>
        <a:lstStyle/>
        <a:p>
          <a:endParaRPr lang="en-US"/>
        </a:p>
      </dgm:t>
    </dgm:pt>
    <dgm:pt modelId="{FF36A3B6-4D15-48EC-A7AA-3C3EB5939F8C}">
      <dgm:prSet/>
      <dgm:spPr/>
      <dgm:t>
        <a:bodyPr/>
        <a:lstStyle/>
        <a:p>
          <a:pPr>
            <a:defRPr b="1"/>
          </a:pPr>
          <a:r>
            <a:rPr lang="en-US" dirty="0"/>
            <a:t>The dataset for this project was extracted from</a:t>
          </a:r>
        </a:p>
        <a:p>
          <a:pPr>
            <a:defRPr b="1"/>
          </a:pPr>
          <a:r>
            <a:rPr lang="en-US" dirty="0"/>
            <a:t> http://</a:t>
          </a:r>
          <a:r>
            <a:rPr lang="en-US" dirty="0" err="1"/>
            <a:t>www.hockeyabstract.com</a:t>
          </a:r>
          <a:r>
            <a:rPr lang="en-US" dirty="0"/>
            <a:t>/testimonials/nhl2017-18 </a:t>
          </a:r>
        </a:p>
      </dgm:t>
    </dgm:pt>
    <dgm:pt modelId="{604903F4-CE6F-4C6B-8B57-60B2D01CE7AB}" type="parTrans" cxnId="{7EC82336-5FBA-4E3F-AD9F-63AD67A9793C}">
      <dgm:prSet/>
      <dgm:spPr/>
      <dgm:t>
        <a:bodyPr/>
        <a:lstStyle/>
        <a:p>
          <a:endParaRPr lang="en-US"/>
        </a:p>
      </dgm:t>
    </dgm:pt>
    <dgm:pt modelId="{C77B5DD8-94C1-41B8-A0F1-C2AAE6DD0E65}" type="sibTrans" cxnId="{7EC82336-5FBA-4E3F-AD9F-63AD67A9793C}">
      <dgm:prSet/>
      <dgm:spPr/>
      <dgm:t>
        <a:bodyPr/>
        <a:lstStyle/>
        <a:p>
          <a:endParaRPr lang="en-US"/>
        </a:p>
      </dgm:t>
    </dgm:pt>
    <dgm:pt modelId="{76DEB597-552E-4249-96B7-23BDFD005478}">
      <dgm:prSet/>
      <dgm:spPr/>
      <dgm:t>
        <a:bodyPr/>
        <a:lstStyle/>
        <a:p>
          <a:pPr>
            <a:defRPr b="1"/>
          </a:pPr>
          <a:r>
            <a:rPr lang="en-US" dirty="0"/>
            <a:t>NHL 2017-18.xlxs contains 199 variables and 881 objects</a:t>
          </a:r>
        </a:p>
      </dgm:t>
    </dgm:pt>
    <dgm:pt modelId="{2E8C2AED-60FE-4A80-980F-74D96A38FFF2}" type="parTrans" cxnId="{271E1D16-39E1-4E44-80AA-BBC26105201B}">
      <dgm:prSet/>
      <dgm:spPr/>
      <dgm:t>
        <a:bodyPr/>
        <a:lstStyle/>
        <a:p>
          <a:endParaRPr lang="en-US"/>
        </a:p>
      </dgm:t>
    </dgm:pt>
    <dgm:pt modelId="{84531829-9CB4-4B09-B6D5-7F97F33ECDE2}" type="sibTrans" cxnId="{271E1D16-39E1-4E44-80AA-BBC26105201B}">
      <dgm:prSet/>
      <dgm:spPr/>
      <dgm:t>
        <a:bodyPr/>
        <a:lstStyle/>
        <a:p>
          <a:endParaRPr lang="en-US"/>
        </a:p>
      </dgm:t>
    </dgm:pt>
    <dgm:pt modelId="{1F2A14EF-E488-461F-9169-9E9D4FE46C4D}">
      <dgm:prSet/>
      <dgm:spPr/>
      <dgm:t>
        <a:bodyPr/>
        <a:lstStyle/>
        <a:p>
          <a:r>
            <a:rPr lang="en-US" dirty="0"/>
            <a:t>Many of the variables listed in the flat file are sub objects of summary variables</a:t>
          </a:r>
        </a:p>
      </dgm:t>
    </dgm:pt>
    <dgm:pt modelId="{6FD885C8-2567-4944-85EC-F065A1B9D90D}" type="parTrans" cxnId="{95318225-E53A-494B-8C69-1ACC029C9CB2}">
      <dgm:prSet/>
      <dgm:spPr/>
      <dgm:t>
        <a:bodyPr/>
        <a:lstStyle/>
        <a:p>
          <a:endParaRPr lang="en-US"/>
        </a:p>
      </dgm:t>
    </dgm:pt>
    <dgm:pt modelId="{78998CB2-DBFB-4770-857C-3BC395CFAF3D}" type="sibTrans" cxnId="{95318225-E53A-494B-8C69-1ACC029C9CB2}">
      <dgm:prSet/>
      <dgm:spPr/>
      <dgm:t>
        <a:bodyPr/>
        <a:lstStyle/>
        <a:p>
          <a:endParaRPr lang="en-US"/>
        </a:p>
      </dgm:t>
    </dgm:pt>
    <dgm:pt modelId="{5B1DA072-7E73-41F9-A330-F0B4BFC5C0F1}">
      <dgm:prSet/>
      <dgm:spPr/>
      <dgm:t>
        <a:bodyPr/>
        <a:lstStyle/>
        <a:p>
          <a:r>
            <a:rPr lang="en-US"/>
            <a:t>The cleaned spreadsheet trims this total to ~30 columns</a:t>
          </a:r>
        </a:p>
      </dgm:t>
    </dgm:pt>
    <dgm:pt modelId="{D51DA127-2860-4600-A717-26119306FAE5}" type="parTrans" cxnId="{AB6C3C58-AC77-4530-8DE3-E2878BED2DF8}">
      <dgm:prSet/>
      <dgm:spPr/>
      <dgm:t>
        <a:bodyPr/>
        <a:lstStyle/>
        <a:p>
          <a:endParaRPr lang="en-US"/>
        </a:p>
      </dgm:t>
    </dgm:pt>
    <dgm:pt modelId="{643E6FA4-79E9-4352-9914-8DAE201D4A60}" type="sibTrans" cxnId="{AB6C3C58-AC77-4530-8DE3-E2878BED2DF8}">
      <dgm:prSet/>
      <dgm:spPr/>
      <dgm:t>
        <a:bodyPr/>
        <a:lstStyle/>
        <a:p>
          <a:endParaRPr lang="en-US"/>
        </a:p>
      </dgm:t>
    </dgm:pt>
    <dgm:pt modelId="{4B8EA2D6-1EB3-4F9D-90C4-C32164DFC429}" type="pres">
      <dgm:prSet presAssocID="{17E3A33A-299A-4DBC-B9F2-8EA3A07AEB49}" presName="root" presStyleCnt="0">
        <dgm:presLayoutVars>
          <dgm:dir/>
          <dgm:resizeHandles val="exact"/>
        </dgm:presLayoutVars>
      </dgm:prSet>
      <dgm:spPr/>
    </dgm:pt>
    <dgm:pt modelId="{7F376C85-ACB8-4999-A106-E327CBE175B3}" type="pres">
      <dgm:prSet presAssocID="{CCBC8B48-779C-4BC7-91DF-D59D93467EEB}" presName="compNode" presStyleCnt="0"/>
      <dgm:spPr/>
    </dgm:pt>
    <dgm:pt modelId="{1525BC4E-442A-4EA8-9995-914B59C24B81}" type="pres">
      <dgm:prSet presAssocID="{CCBC8B48-779C-4BC7-91DF-D59D93467EE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1E8B9E25-4164-45E8-AA06-A735543B5504}" type="pres">
      <dgm:prSet presAssocID="{CCBC8B48-779C-4BC7-91DF-D59D93467EEB}" presName="iconSpace" presStyleCnt="0"/>
      <dgm:spPr/>
    </dgm:pt>
    <dgm:pt modelId="{A785DE03-4268-4456-8AC6-48AB6564826C}" type="pres">
      <dgm:prSet presAssocID="{CCBC8B48-779C-4BC7-91DF-D59D93467EEB}" presName="parTx" presStyleLbl="revTx" presStyleIdx="0" presStyleCnt="6">
        <dgm:presLayoutVars>
          <dgm:chMax val="0"/>
          <dgm:chPref val="0"/>
        </dgm:presLayoutVars>
      </dgm:prSet>
      <dgm:spPr/>
    </dgm:pt>
    <dgm:pt modelId="{BCF92958-BDFD-4314-BE58-1305E635B03C}" type="pres">
      <dgm:prSet presAssocID="{CCBC8B48-779C-4BC7-91DF-D59D93467EEB}" presName="txSpace" presStyleCnt="0"/>
      <dgm:spPr/>
    </dgm:pt>
    <dgm:pt modelId="{9ADD0BCB-8349-4E95-B0BD-56A614B8E9B0}" type="pres">
      <dgm:prSet presAssocID="{CCBC8B48-779C-4BC7-91DF-D59D93467EEB}" presName="desTx" presStyleLbl="revTx" presStyleIdx="1" presStyleCnt="6">
        <dgm:presLayoutVars/>
      </dgm:prSet>
      <dgm:spPr/>
    </dgm:pt>
    <dgm:pt modelId="{684B258A-AE26-43B4-B077-D23EE83B3DBF}" type="pres">
      <dgm:prSet presAssocID="{DBB3314B-9F01-4C38-8490-124617AF730D}" presName="sibTrans" presStyleCnt="0"/>
      <dgm:spPr/>
    </dgm:pt>
    <dgm:pt modelId="{F63089A4-972D-44E1-8352-C0B8E156F168}" type="pres">
      <dgm:prSet presAssocID="{FF36A3B6-4D15-48EC-A7AA-3C3EB5939F8C}" presName="compNode" presStyleCnt="0"/>
      <dgm:spPr/>
    </dgm:pt>
    <dgm:pt modelId="{609DD4FB-C0AB-48F2-A692-2256F6C6C11D}" type="pres">
      <dgm:prSet presAssocID="{FF36A3B6-4D15-48EC-A7AA-3C3EB5939F8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B7D140E5-C236-4DDF-A043-230BC389B9FC}" type="pres">
      <dgm:prSet presAssocID="{FF36A3B6-4D15-48EC-A7AA-3C3EB5939F8C}" presName="iconSpace" presStyleCnt="0"/>
      <dgm:spPr/>
    </dgm:pt>
    <dgm:pt modelId="{3E0CE3E2-52A0-47BB-A6A6-539AB8AF5D2D}" type="pres">
      <dgm:prSet presAssocID="{FF36A3B6-4D15-48EC-A7AA-3C3EB5939F8C}" presName="parTx" presStyleLbl="revTx" presStyleIdx="2" presStyleCnt="6">
        <dgm:presLayoutVars>
          <dgm:chMax val="0"/>
          <dgm:chPref val="0"/>
        </dgm:presLayoutVars>
      </dgm:prSet>
      <dgm:spPr/>
    </dgm:pt>
    <dgm:pt modelId="{954085B9-8BDB-49B3-9CEB-AA6E2B7260BF}" type="pres">
      <dgm:prSet presAssocID="{FF36A3B6-4D15-48EC-A7AA-3C3EB5939F8C}" presName="txSpace" presStyleCnt="0"/>
      <dgm:spPr/>
    </dgm:pt>
    <dgm:pt modelId="{83C7AFBE-20B6-4295-B56B-E1DB773261AA}" type="pres">
      <dgm:prSet presAssocID="{FF36A3B6-4D15-48EC-A7AA-3C3EB5939F8C}" presName="desTx" presStyleLbl="revTx" presStyleIdx="3" presStyleCnt="6">
        <dgm:presLayoutVars/>
      </dgm:prSet>
      <dgm:spPr/>
    </dgm:pt>
    <dgm:pt modelId="{5FBF5367-5F90-47CB-B58E-9C1866C25E81}" type="pres">
      <dgm:prSet presAssocID="{C77B5DD8-94C1-41B8-A0F1-C2AAE6DD0E65}" presName="sibTrans" presStyleCnt="0"/>
      <dgm:spPr/>
    </dgm:pt>
    <dgm:pt modelId="{2188264A-4962-4F47-B783-F1D93CFFB938}" type="pres">
      <dgm:prSet presAssocID="{76DEB597-552E-4249-96B7-23BDFD005478}" presName="compNode" presStyleCnt="0"/>
      <dgm:spPr/>
    </dgm:pt>
    <dgm:pt modelId="{69994125-00E6-4336-861A-FD691AD9A3AE}" type="pres">
      <dgm:prSet presAssocID="{76DEB597-552E-4249-96B7-23BDFD00547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6A298A54-3362-440E-94A1-22C6FAF28F1B}" type="pres">
      <dgm:prSet presAssocID="{76DEB597-552E-4249-96B7-23BDFD005478}" presName="iconSpace" presStyleCnt="0"/>
      <dgm:spPr/>
    </dgm:pt>
    <dgm:pt modelId="{E77B3980-6E71-48C0-AE77-A62DBDC8BBD5}" type="pres">
      <dgm:prSet presAssocID="{76DEB597-552E-4249-96B7-23BDFD005478}" presName="parTx" presStyleLbl="revTx" presStyleIdx="4" presStyleCnt="6">
        <dgm:presLayoutVars>
          <dgm:chMax val="0"/>
          <dgm:chPref val="0"/>
        </dgm:presLayoutVars>
      </dgm:prSet>
      <dgm:spPr/>
    </dgm:pt>
    <dgm:pt modelId="{0AE18BF3-EAB6-4D8A-A07E-3E61F74E4B75}" type="pres">
      <dgm:prSet presAssocID="{76DEB597-552E-4249-96B7-23BDFD005478}" presName="txSpace" presStyleCnt="0"/>
      <dgm:spPr/>
    </dgm:pt>
    <dgm:pt modelId="{2DA4BCE1-2EAD-43CF-B8F1-831B3FBAB516}" type="pres">
      <dgm:prSet presAssocID="{76DEB597-552E-4249-96B7-23BDFD005478}" presName="desTx" presStyleLbl="revTx" presStyleIdx="5" presStyleCnt="6" custLinFactNeighborX="419" custLinFactNeighborY="-87463">
        <dgm:presLayoutVars/>
      </dgm:prSet>
      <dgm:spPr/>
    </dgm:pt>
  </dgm:ptLst>
  <dgm:cxnLst>
    <dgm:cxn modelId="{271E1D16-39E1-4E44-80AA-BBC26105201B}" srcId="{17E3A33A-299A-4DBC-B9F2-8EA3A07AEB49}" destId="{76DEB597-552E-4249-96B7-23BDFD005478}" srcOrd="2" destOrd="0" parTransId="{2E8C2AED-60FE-4A80-980F-74D96A38FFF2}" sibTransId="{84531829-9CB4-4B09-B6D5-7F97F33ECDE2}"/>
    <dgm:cxn modelId="{95318225-E53A-494B-8C69-1ACC029C9CB2}" srcId="{76DEB597-552E-4249-96B7-23BDFD005478}" destId="{1F2A14EF-E488-461F-9169-9E9D4FE46C4D}" srcOrd="0" destOrd="0" parTransId="{6FD885C8-2567-4944-85EC-F065A1B9D90D}" sibTransId="{78998CB2-DBFB-4770-857C-3BC395CFAF3D}"/>
    <dgm:cxn modelId="{F6635034-308C-4A5A-AB07-190198A25E8F}" type="presOf" srcId="{17E3A33A-299A-4DBC-B9F2-8EA3A07AEB49}" destId="{4B8EA2D6-1EB3-4F9D-90C4-C32164DFC429}" srcOrd="0" destOrd="0" presId="urn:microsoft.com/office/officeart/2018/2/layout/IconLabelDescriptionList"/>
    <dgm:cxn modelId="{7EC82336-5FBA-4E3F-AD9F-63AD67A9793C}" srcId="{17E3A33A-299A-4DBC-B9F2-8EA3A07AEB49}" destId="{FF36A3B6-4D15-48EC-A7AA-3C3EB5939F8C}" srcOrd="1" destOrd="0" parTransId="{604903F4-CE6F-4C6B-8B57-60B2D01CE7AB}" sibTransId="{C77B5DD8-94C1-41B8-A0F1-C2AAE6DD0E65}"/>
    <dgm:cxn modelId="{293E4046-D7FC-45F5-955E-8C5CD0CAEE33}" srcId="{17E3A33A-299A-4DBC-B9F2-8EA3A07AEB49}" destId="{CCBC8B48-779C-4BC7-91DF-D59D93467EEB}" srcOrd="0" destOrd="0" parTransId="{45B082CC-9683-4478-BCAD-648DBF4F7BF4}" sibTransId="{DBB3314B-9F01-4C38-8490-124617AF730D}"/>
    <dgm:cxn modelId="{820FAC77-4D16-46EB-AC8B-8CC3B61AFC4C}" type="presOf" srcId="{5B1DA072-7E73-41F9-A330-F0B4BFC5C0F1}" destId="{2DA4BCE1-2EAD-43CF-B8F1-831B3FBAB516}" srcOrd="0" destOrd="1" presId="urn:microsoft.com/office/officeart/2018/2/layout/IconLabelDescriptionList"/>
    <dgm:cxn modelId="{AB6C3C58-AC77-4530-8DE3-E2878BED2DF8}" srcId="{76DEB597-552E-4249-96B7-23BDFD005478}" destId="{5B1DA072-7E73-41F9-A330-F0B4BFC5C0F1}" srcOrd="1" destOrd="0" parTransId="{D51DA127-2860-4600-A717-26119306FAE5}" sibTransId="{643E6FA4-79E9-4352-9914-8DAE201D4A60}"/>
    <dgm:cxn modelId="{33BBB585-C934-4123-A43A-12D6321BCCD4}" type="presOf" srcId="{CCBC8B48-779C-4BC7-91DF-D59D93467EEB}" destId="{A785DE03-4268-4456-8AC6-48AB6564826C}" srcOrd="0" destOrd="0" presId="urn:microsoft.com/office/officeart/2018/2/layout/IconLabelDescriptionList"/>
    <dgm:cxn modelId="{B1D08098-BF2B-4A2D-9B42-7A29C0F8B958}" type="presOf" srcId="{1F2A14EF-E488-461F-9169-9E9D4FE46C4D}" destId="{2DA4BCE1-2EAD-43CF-B8F1-831B3FBAB516}" srcOrd="0" destOrd="0" presId="urn:microsoft.com/office/officeart/2018/2/layout/IconLabelDescriptionList"/>
    <dgm:cxn modelId="{2064F5D4-9D35-4928-AA48-0BE6F940BD2E}" type="presOf" srcId="{FF36A3B6-4D15-48EC-A7AA-3C3EB5939F8C}" destId="{3E0CE3E2-52A0-47BB-A6A6-539AB8AF5D2D}" srcOrd="0" destOrd="0" presId="urn:microsoft.com/office/officeart/2018/2/layout/IconLabelDescriptionList"/>
    <dgm:cxn modelId="{C54B10F1-CF4D-4F6B-87EE-5B5081EC90B0}" type="presOf" srcId="{76DEB597-552E-4249-96B7-23BDFD005478}" destId="{E77B3980-6E71-48C0-AE77-A62DBDC8BBD5}" srcOrd="0" destOrd="0" presId="urn:microsoft.com/office/officeart/2018/2/layout/IconLabelDescriptionList"/>
    <dgm:cxn modelId="{C4B2906D-0590-40D0-98E9-C41140A345B2}" type="presParOf" srcId="{4B8EA2D6-1EB3-4F9D-90C4-C32164DFC429}" destId="{7F376C85-ACB8-4999-A106-E327CBE175B3}" srcOrd="0" destOrd="0" presId="urn:microsoft.com/office/officeart/2018/2/layout/IconLabelDescriptionList"/>
    <dgm:cxn modelId="{60FE145F-E873-401F-AC77-EF528352FC0A}" type="presParOf" srcId="{7F376C85-ACB8-4999-A106-E327CBE175B3}" destId="{1525BC4E-442A-4EA8-9995-914B59C24B81}" srcOrd="0" destOrd="0" presId="urn:microsoft.com/office/officeart/2018/2/layout/IconLabelDescriptionList"/>
    <dgm:cxn modelId="{B9E81BA5-413B-4021-B350-1F6B2F44A52B}" type="presParOf" srcId="{7F376C85-ACB8-4999-A106-E327CBE175B3}" destId="{1E8B9E25-4164-45E8-AA06-A735543B5504}" srcOrd="1" destOrd="0" presId="urn:microsoft.com/office/officeart/2018/2/layout/IconLabelDescriptionList"/>
    <dgm:cxn modelId="{22534610-AE8D-44CC-82A2-BCF7709B55F1}" type="presParOf" srcId="{7F376C85-ACB8-4999-A106-E327CBE175B3}" destId="{A785DE03-4268-4456-8AC6-48AB6564826C}" srcOrd="2" destOrd="0" presId="urn:microsoft.com/office/officeart/2018/2/layout/IconLabelDescriptionList"/>
    <dgm:cxn modelId="{6BCA500A-89C2-4002-BCC0-F74D66DB265D}" type="presParOf" srcId="{7F376C85-ACB8-4999-A106-E327CBE175B3}" destId="{BCF92958-BDFD-4314-BE58-1305E635B03C}" srcOrd="3" destOrd="0" presId="urn:microsoft.com/office/officeart/2018/2/layout/IconLabelDescriptionList"/>
    <dgm:cxn modelId="{B360DD16-152B-47B0-A498-3BC8FAB9FAFC}" type="presParOf" srcId="{7F376C85-ACB8-4999-A106-E327CBE175B3}" destId="{9ADD0BCB-8349-4E95-B0BD-56A614B8E9B0}" srcOrd="4" destOrd="0" presId="urn:microsoft.com/office/officeart/2018/2/layout/IconLabelDescriptionList"/>
    <dgm:cxn modelId="{293D2439-C881-42CB-9238-9DE36532FE52}" type="presParOf" srcId="{4B8EA2D6-1EB3-4F9D-90C4-C32164DFC429}" destId="{684B258A-AE26-43B4-B077-D23EE83B3DBF}" srcOrd="1" destOrd="0" presId="urn:microsoft.com/office/officeart/2018/2/layout/IconLabelDescriptionList"/>
    <dgm:cxn modelId="{2C21219C-4442-4442-A311-2D994B80693F}" type="presParOf" srcId="{4B8EA2D6-1EB3-4F9D-90C4-C32164DFC429}" destId="{F63089A4-972D-44E1-8352-C0B8E156F168}" srcOrd="2" destOrd="0" presId="urn:microsoft.com/office/officeart/2018/2/layout/IconLabelDescriptionList"/>
    <dgm:cxn modelId="{6EE3DCD2-A730-4379-B3B7-E7B0D2F7DA4D}" type="presParOf" srcId="{F63089A4-972D-44E1-8352-C0B8E156F168}" destId="{609DD4FB-C0AB-48F2-A692-2256F6C6C11D}" srcOrd="0" destOrd="0" presId="urn:microsoft.com/office/officeart/2018/2/layout/IconLabelDescriptionList"/>
    <dgm:cxn modelId="{D7F1ED4F-21D2-4BFD-8AB6-E1F3FD263FE8}" type="presParOf" srcId="{F63089A4-972D-44E1-8352-C0B8E156F168}" destId="{B7D140E5-C236-4DDF-A043-230BC389B9FC}" srcOrd="1" destOrd="0" presId="urn:microsoft.com/office/officeart/2018/2/layout/IconLabelDescriptionList"/>
    <dgm:cxn modelId="{FA7DA4BF-2A09-450C-9CAA-582E0ACEC0AF}" type="presParOf" srcId="{F63089A4-972D-44E1-8352-C0B8E156F168}" destId="{3E0CE3E2-52A0-47BB-A6A6-539AB8AF5D2D}" srcOrd="2" destOrd="0" presId="urn:microsoft.com/office/officeart/2018/2/layout/IconLabelDescriptionList"/>
    <dgm:cxn modelId="{861473EB-80DA-45CF-AB1F-C1673CA3F18A}" type="presParOf" srcId="{F63089A4-972D-44E1-8352-C0B8E156F168}" destId="{954085B9-8BDB-49B3-9CEB-AA6E2B7260BF}" srcOrd="3" destOrd="0" presId="urn:microsoft.com/office/officeart/2018/2/layout/IconLabelDescriptionList"/>
    <dgm:cxn modelId="{88FF9FF4-9F8F-4215-A8D7-A3946A6903B5}" type="presParOf" srcId="{F63089A4-972D-44E1-8352-C0B8E156F168}" destId="{83C7AFBE-20B6-4295-B56B-E1DB773261AA}" srcOrd="4" destOrd="0" presId="urn:microsoft.com/office/officeart/2018/2/layout/IconLabelDescriptionList"/>
    <dgm:cxn modelId="{3DC8516D-A953-4648-8196-1F9D99F80874}" type="presParOf" srcId="{4B8EA2D6-1EB3-4F9D-90C4-C32164DFC429}" destId="{5FBF5367-5F90-47CB-B58E-9C1866C25E81}" srcOrd="3" destOrd="0" presId="urn:microsoft.com/office/officeart/2018/2/layout/IconLabelDescriptionList"/>
    <dgm:cxn modelId="{F763E7AE-FFAA-45DC-8385-A666AE30D450}" type="presParOf" srcId="{4B8EA2D6-1EB3-4F9D-90C4-C32164DFC429}" destId="{2188264A-4962-4F47-B783-F1D93CFFB938}" srcOrd="4" destOrd="0" presId="urn:microsoft.com/office/officeart/2018/2/layout/IconLabelDescriptionList"/>
    <dgm:cxn modelId="{FE11243F-EED6-4670-80D5-93E0A33F264C}" type="presParOf" srcId="{2188264A-4962-4F47-B783-F1D93CFFB938}" destId="{69994125-00E6-4336-861A-FD691AD9A3AE}" srcOrd="0" destOrd="0" presId="urn:microsoft.com/office/officeart/2018/2/layout/IconLabelDescriptionList"/>
    <dgm:cxn modelId="{6FF379C5-E57E-42DC-8C22-8AADBC9E140D}" type="presParOf" srcId="{2188264A-4962-4F47-B783-F1D93CFFB938}" destId="{6A298A54-3362-440E-94A1-22C6FAF28F1B}" srcOrd="1" destOrd="0" presId="urn:microsoft.com/office/officeart/2018/2/layout/IconLabelDescriptionList"/>
    <dgm:cxn modelId="{B419F28F-0760-4F2D-A5A8-A8E55FBF8D98}" type="presParOf" srcId="{2188264A-4962-4F47-B783-F1D93CFFB938}" destId="{E77B3980-6E71-48C0-AE77-A62DBDC8BBD5}" srcOrd="2" destOrd="0" presId="urn:microsoft.com/office/officeart/2018/2/layout/IconLabelDescriptionList"/>
    <dgm:cxn modelId="{B0E93569-71C0-45A8-B298-D48F32E00D42}" type="presParOf" srcId="{2188264A-4962-4F47-B783-F1D93CFFB938}" destId="{0AE18BF3-EAB6-4D8A-A07E-3E61F74E4B75}" srcOrd="3" destOrd="0" presId="urn:microsoft.com/office/officeart/2018/2/layout/IconLabelDescriptionList"/>
    <dgm:cxn modelId="{8AA850D3-F015-4CA0-B29B-2DA136502C18}" type="presParOf" srcId="{2188264A-4962-4F47-B783-F1D93CFFB938}" destId="{2DA4BCE1-2EAD-43CF-B8F1-831B3FBAB516}"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77BF58-B711-4B8F-874B-A088DD1C8373}">
      <dsp:nvSpPr>
        <dsp:cNvPr id="0" name=""/>
        <dsp:cNvSpPr/>
      </dsp:nvSpPr>
      <dsp:spPr>
        <a:xfrm>
          <a:off x="316842" y="877244"/>
          <a:ext cx="977906" cy="977906"/>
        </a:xfrm>
        <a:prstGeom prst="ellipse">
          <a:avLst/>
        </a:prstGeom>
        <a:solidFill>
          <a:schemeClr val="accent2">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9434A2AE-9CB4-427F-94A2-E8FF5B26BFA9}">
      <dsp:nvSpPr>
        <dsp:cNvPr id="0" name=""/>
        <dsp:cNvSpPr/>
      </dsp:nvSpPr>
      <dsp:spPr>
        <a:xfrm>
          <a:off x="525248" y="1085650"/>
          <a:ext cx="561093" cy="5610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134CB84F-20D7-40C5-BE93-3DB01DC0BB56}">
      <dsp:nvSpPr>
        <dsp:cNvPr id="0" name=""/>
        <dsp:cNvSpPr/>
      </dsp:nvSpPr>
      <dsp:spPr>
        <a:xfrm>
          <a:off x="4232" y="2159744"/>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Overview</a:t>
          </a:r>
        </a:p>
      </dsp:txBody>
      <dsp:txXfrm>
        <a:off x="4232" y="2159744"/>
        <a:ext cx="1603125" cy="641250"/>
      </dsp:txXfrm>
    </dsp:sp>
    <dsp:sp modelId="{CA091C1C-9F04-40BA-93F8-6BDE8994F241}">
      <dsp:nvSpPr>
        <dsp:cNvPr id="0" name=""/>
        <dsp:cNvSpPr/>
      </dsp:nvSpPr>
      <dsp:spPr>
        <a:xfrm>
          <a:off x="2200514" y="877244"/>
          <a:ext cx="977906" cy="977906"/>
        </a:xfrm>
        <a:prstGeom prst="ellipse">
          <a:avLst/>
        </a:prstGeom>
        <a:solidFill>
          <a:schemeClr val="accent3">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C90365F0-ECE8-47A0-A2C5-AAA86D561FB2}">
      <dsp:nvSpPr>
        <dsp:cNvPr id="0" name=""/>
        <dsp:cNvSpPr/>
      </dsp:nvSpPr>
      <dsp:spPr>
        <a:xfrm>
          <a:off x="2408920" y="1085650"/>
          <a:ext cx="561093" cy="5610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03768C8E-DE46-4223-9F2F-3A6EF1F2C7FA}">
      <dsp:nvSpPr>
        <dsp:cNvPr id="0" name=""/>
        <dsp:cNvSpPr/>
      </dsp:nvSpPr>
      <dsp:spPr>
        <a:xfrm>
          <a:off x="1887904" y="2159744"/>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Dataset</a:t>
          </a:r>
        </a:p>
      </dsp:txBody>
      <dsp:txXfrm>
        <a:off x="1887904" y="2159744"/>
        <a:ext cx="1603125" cy="641250"/>
      </dsp:txXfrm>
    </dsp:sp>
    <dsp:sp modelId="{E088536A-8AF4-4D72-9B85-EE4A978FC014}">
      <dsp:nvSpPr>
        <dsp:cNvPr id="0" name=""/>
        <dsp:cNvSpPr/>
      </dsp:nvSpPr>
      <dsp:spPr>
        <a:xfrm>
          <a:off x="4084185" y="877244"/>
          <a:ext cx="977906" cy="977906"/>
        </a:xfrm>
        <a:prstGeom prst="ellipse">
          <a:avLst/>
        </a:prstGeom>
        <a:solidFill>
          <a:schemeClr val="accent4">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2BD6233E-3B62-472A-BDFD-B720256F5F05}">
      <dsp:nvSpPr>
        <dsp:cNvPr id="0" name=""/>
        <dsp:cNvSpPr/>
      </dsp:nvSpPr>
      <dsp:spPr>
        <a:xfrm>
          <a:off x="4292592" y="1085650"/>
          <a:ext cx="561093" cy="5610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27EBC75F-050B-4E36-8DC0-BE4A525FDB45}">
      <dsp:nvSpPr>
        <dsp:cNvPr id="0" name=""/>
        <dsp:cNvSpPr/>
      </dsp:nvSpPr>
      <dsp:spPr>
        <a:xfrm>
          <a:off x="3771576" y="2159744"/>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Data Cleaning</a:t>
          </a:r>
        </a:p>
      </dsp:txBody>
      <dsp:txXfrm>
        <a:off x="3771576" y="2159744"/>
        <a:ext cx="1603125" cy="641250"/>
      </dsp:txXfrm>
    </dsp:sp>
    <dsp:sp modelId="{9D890D0A-4AA8-440D-A3D2-C2F02AE9DA56}">
      <dsp:nvSpPr>
        <dsp:cNvPr id="0" name=""/>
        <dsp:cNvSpPr/>
      </dsp:nvSpPr>
      <dsp:spPr>
        <a:xfrm>
          <a:off x="5967857" y="877244"/>
          <a:ext cx="977906" cy="977906"/>
        </a:xfrm>
        <a:prstGeom prst="ellipse">
          <a:avLst/>
        </a:prstGeom>
        <a:solidFill>
          <a:schemeClr val="accent5">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00CB4138-35F3-4787-AF08-596C11E0F1EF}">
      <dsp:nvSpPr>
        <dsp:cNvPr id="0" name=""/>
        <dsp:cNvSpPr/>
      </dsp:nvSpPr>
      <dsp:spPr>
        <a:xfrm>
          <a:off x="6176264" y="1085650"/>
          <a:ext cx="561093" cy="5610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35F9C23B-5980-4AB8-B795-54E1EB86655F}">
      <dsp:nvSpPr>
        <dsp:cNvPr id="0" name=""/>
        <dsp:cNvSpPr/>
      </dsp:nvSpPr>
      <dsp:spPr>
        <a:xfrm>
          <a:off x="5655248" y="2159744"/>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Exploration of the Data</a:t>
          </a:r>
        </a:p>
      </dsp:txBody>
      <dsp:txXfrm>
        <a:off x="5655248" y="2159744"/>
        <a:ext cx="1603125" cy="641250"/>
      </dsp:txXfrm>
    </dsp:sp>
    <dsp:sp modelId="{B7533D01-1DA8-4A8E-BA47-6CBD1A0D598A}">
      <dsp:nvSpPr>
        <dsp:cNvPr id="0" name=""/>
        <dsp:cNvSpPr/>
      </dsp:nvSpPr>
      <dsp:spPr>
        <a:xfrm>
          <a:off x="7851529" y="877244"/>
          <a:ext cx="977906" cy="977906"/>
        </a:xfrm>
        <a:prstGeom prst="ellipse">
          <a:avLst/>
        </a:prstGeom>
        <a:solidFill>
          <a:schemeClr val="accent6">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59857674-B612-4501-9061-8D73995E11FF}">
      <dsp:nvSpPr>
        <dsp:cNvPr id="0" name=""/>
        <dsp:cNvSpPr/>
      </dsp:nvSpPr>
      <dsp:spPr>
        <a:xfrm>
          <a:off x="8059935" y="1085650"/>
          <a:ext cx="561093" cy="56109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8E25BF95-6347-4391-96F3-57CBEBF0CDA6}">
      <dsp:nvSpPr>
        <dsp:cNvPr id="0" name=""/>
        <dsp:cNvSpPr/>
      </dsp:nvSpPr>
      <dsp:spPr>
        <a:xfrm>
          <a:off x="7538920" y="2159744"/>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Model Creation and Evaluation</a:t>
          </a:r>
        </a:p>
      </dsp:txBody>
      <dsp:txXfrm>
        <a:off x="7538920" y="2159744"/>
        <a:ext cx="1603125" cy="641250"/>
      </dsp:txXfrm>
    </dsp:sp>
    <dsp:sp modelId="{668AEAFE-12BA-4E10-BFE4-CEA611B38CE1}">
      <dsp:nvSpPr>
        <dsp:cNvPr id="0" name=""/>
        <dsp:cNvSpPr/>
      </dsp:nvSpPr>
      <dsp:spPr>
        <a:xfrm>
          <a:off x="9735201" y="877244"/>
          <a:ext cx="977906" cy="977906"/>
        </a:xfrm>
        <a:prstGeom prst="ellipse">
          <a:avLst/>
        </a:prstGeom>
        <a:solidFill>
          <a:schemeClr val="accent2">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ADF01DAA-A235-4FEA-AAFA-6944DEC08988}">
      <dsp:nvSpPr>
        <dsp:cNvPr id="0" name=""/>
        <dsp:cNvSpPr/>
      </dsp:nvSpPr>
      <dsp:spPr>
        <a:xfrm>
          <a:off x="9943607" y="1085650"/>
          <a:ext cx="561093" cy="56109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EA11DAF2-6A0B-4648-AFF0-A23729FFF263}">
      <dsp:nvSpPr>
        <dsp:cNvPr id="0" name=""/>
        <dsp:cNvSpPr/>
      </dsp:nvSpPr>
      <dsp:spPr>
        <a:xfrm>
          <a:off x="9422592" y="2159744"/>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Project Summary</a:t>
          </a:r>
        </a:p>
      </dsp:txBody>
      <dsp:txXfrm>
        <a:off x="9422592" y="2159744"/>
        <a:ext cx="1603125" cy="641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25BC4E-442A-4EA8-9995-914B59C24B81}">
      <dsp:nvSpPr>
        <dsp:cNvPr id="0" name=""/>
        <dsp:cNvSpPr/>
      </dsp:nvSpPr>
      <dsp:spPr>
        <a:xfrm>
          <a:off x="13938" y="420454"/>
          <a:ext cx="1149470" cy="11494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A785DE03-4268-4456-8AC6-48AB6564826C}">
      <dsp:nvSpPr>
        <dsp:cNvPr id="0" name=""/>
        <dsp:cNvSpPr/>
      </dsp:nvSpPr>
      <dsp:spPr>
        <a:xfrm>
          <a:off x="13938" y="1691930"/>
          <a:ext cx="3284201" cy="1011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NHL 2017-18.zip was put together by Robert Vollamn</a:t>
          </a:r>
        </a:p>
      </dsp:txBody>
      <dsp:txXfrm>
        <a:off x="13938" y="1691930"/>
        <a:ext cx="3284201" cy="1011867"/>
      </dsp:txXfrm>
    </dsp:sp>
    <dsp:sp modelId="{9ADD0BCB-8349-4E95-B0BD-56A614B8E9B0}">
      <dsp:nvSpPr>
        <dsp:cNvPr id="0" name=""/>
        <dsp:cNvSpPr/>
      </dsp:nvSpPr>
      <dsp:spPr>
        <a:xfrm>
          <a:off x="13938" y="2760544"/>
          <a:ext cx="3284201" cy="497239"/>
        </a:xfrm>
        <a:prstGeom prst="rect">
          <a:avLst/>
        </a:prstGeom>
        <a:noFill/>
        <a:ln>
          <a:noFill/>
        </a:ln>
        <a:effectLst/>
      </dsp:spPr>
      <dsp:style>
        <a:lnRef idx="0">
          <a:scrgbClr r="0" g="0" b="0"/>
        </a:lnRef>
        <a:fillRef idx="0">
          <a:scrgbClr r="0" g="0" b="0"/>
        </a:fillRef>
        <a:effectRef idx="0">
          <a:scrgbClr r="0" g="0" b="0"/>
        </a:effectRef>
        <a:fontRef idx="minor"/>
      </dsp:style>
    </dsp:sp>
    <dsp:sp modelId="{609DD4FB-C0AB-48F2-A692-2256F6C6C11D}">
      <dsp:nvSpPr>
        <dsp:cNvPr id="0" name=""/>
        <dsp:cNvSpPr/>
      </dsp:nvSpPr>
      <dsp:spPr>
        <a:xfrm>
          <a:off x="3872874" y="420454"/>
          <a:ext cx="1149470" cy="11494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3E0CE3E2-52A0-47BB-A6A6-539AB8AF5D2D}">
      <dsp:nvSpPr>
        <dsp:cNvPr id="0" name=""/>
        <dsp:cNvSpPr/>
      </dsp:nvSpPr>
      <dsp:spPr>
        <a:xfrm>
          <a:off x="3872874" y="1691930"/>
          <a:ext cx="3284201" cy="1011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The dataset for this project was extracted from</a:t>
          </a:r>
        </a:p>
        <a:p>
          <a:pPr marL="0" lvl="0" indent="0" algn="l" defTabSz="622300">
            <a:lnSpc>
              <a:spcPct val="90000"/>
            </a:lnSpc>
            <a:spcBef>
              <a:spcPct val="0"/>
            </a:spcBef>
            <a:spcAft>
              <a:spcPct val="35000"/>
            </a:spcAft>
            <a:buNone/>
            <a:defRPr b="1"/>
          </a:pPr>
          <a:r>
            <a:rPr lang="en-US" sz="1400" kern="1200" dirty="0"/>
            <a:t> http://</a:t>
          </a:r>
          <a:r>
            <a:rPr lang="en-US" sz="1400" kern="1200" dirty="0" err="1"/>
            <a:t>www.hockeyabstract.com</a:t>
          </a:r>
          <a:r>
            <a:rPr lang="en-US" sz="1400" kern="1200" dirty="0"/>
            <a:t>/testimonials/nhl2017-18 </a:t>
          </a:r>
        </a:p>
      </dsp:txBody>
      <dsp:txXfrm>
        <a:off x="3872874" y="1691930"/>
        <a:ext cx="3284201" cy="1011867"/>
      </dsp:txXfrm>
    </dsp:sp>
    <dsp:sp modelId="{83C7AFBE-20B6-4295-B56B-E1DB773261AA}">
      <dsp:nvSpPr>
        <dsp:cNvPr id="0" name=""/>
        <dsp:cNvSpPr/>
      </dsp:nvSpPr>
      <dsp:spPr>
        <a:xfrm>
          <a:off x="3872874" y="2760544"/>
          <a:ext cx="3284201" cy="497239"/>
        </a:xfrm>
        <a:prstGeom prst="rect">
          <a:avLst/>
        </a:prstGeom>
        <a:noFill/>
        <a:ln>
          <a:noFill/>
        </a:ln>
        <a:effectLst/>
      </dsp:spPr>
      <dsp:style>
        <a:lnRef idx="0">
          <a:scrgbClr r="0" g="0" b="0"/>
        </a:lnRef>
        <a:fillRef idx="0">
          <a:scrgbClr r="0" g="0" b="0"/>
        </a:fillRef>
        <a:effectRef idx="0">
          <a:scrgbClr r="0" g="0" b="0"/>
        </a:effectRef>
        <a:fontRef idx="minor"/>
      </dsp:style>
    </dsp:sp>
    <dsp:sp modelId="{69994125-00E6-4336-861A-FD691AD9A3AE}">
      <dsp:nvSpPr>
        <dsp:cNvPr id="0" name=""/>
        <dsp:cNvSpPr/>
      </dsp:nvSpPr>
      <dsp:spPr>
        <a:xfrm>
          <a:off x="7731810" y="420454"/>
          <a:ext cx="1149470" cy="11494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E77B3980-6E71-48C0-AE77-A62DBDC8BBD5}">
      <dsp:nvSpPr>
        <dsp:cNvPr id="0" name=""/>
        <dsp:cNvSpPr/>
      </dsp:nvSpPr>
      <dsp:spPr>
        <a:xfrm>
          <a:off x="7731810" y="1691930"/>
          <a:ext cx="3284201" cy="1011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NHL 2017-18.xlxs contains 199 variables and 881 objects</a:t>
          </a:r>
        </a:p>
      </dsp:txBody>
      <dsp:txXfrm>
        <a:off x="7731810" y="1691930"/>
        <a:ext cx="3284201" cy="1011867"/>
      </dsp:txXfrm>
    </dsp:sp>
    <dsp:sp modelId="{2DA4BCE1-2EAD-43CF-B8F1-831B3FBAB516}">
      <dsp:nvSpPr>
        <dsp:cNvPr id="0" name=""/>
        <dsp:cNvSpPr/>
      </dsp:nvSpPr>
      <dsp:spPr>
        <a:xfrm>
          <a:off x="7745571" y="2325643"/>
          <a:ext cx="3284201" cy="49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Many of the variables listed in the flat file are sub objects of summary variables</a:t>
          </a:r>
        </a:p>
        <a:p>
          <a:pPr marL="0" lvl="0" indent="0" algn="l" defTabSz="488950">
            <a:lnSpc>
              <a:spcPct val="90000"/>
            </a:lnSpc>
            <a:spcBef>
              <a:spcPct val="0"/>
            </a:spcBef>
            <a:spcAft>
              <a:spcPct val="35000"/>
            </a:spcAft>
            <a:buNone/>
          </a:pPr>
          <a:r>
            <a:rPr lang="en-US" sz="1100" kern="1200"/>
            <a:t>The cleaned spreadsheet trims this total to ~30 columns</a:t>
          </a:r>
        </a:p>
      </dsp:txBody>
      <dsp:txXfrm>
        <a:off x="7745571" y="2325643"/>
        <a:ext cx="3284201" cy="49723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3/3/2019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3/3/2019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3/3/2019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3/3/2019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3/3/2019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3/3/2019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hyperlink" Target="https://readr.tidyverse.org/articles/readr.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445519"/>
            <a:ext cx="10993549" cy="895244"/>
          </a:xfrm>
        </p:spPr>
        <p:txBody>
          <a:bodyPr>
            <a:noAutofit/>
          </a:bodyPr>
          <a:lstStyle/>
          <a:p>
            <a:r>
              <a:rPr lang="en-US" sz="4800" dirty="0">
                <a:solidFill>
                  <a:schemeClr val="bg1"/>
                </a:solidFill>
              </a:rPr>
              <a:t>Predicting 2017/18 NHL Salaries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340763"/>
            <a:ext cx="10993546" cy="1021727"/>
          </a:xfrm>
        </p:spPr>
        <p:txBody>
          <a:bodyPr>
            <a:normAutofit/>
          </a:bodyPr>
          <a:lstStyle/>
          <a:p>
            <a:r>
              <a:rPr lang="en-US" sz="1200" dirty="0">
                <a:solidFill>
                  <a:srgbClr val="7CEBFF"/>
                </a:solidFill>
              </a:rPr>
              <a:t>Shawn Michael </a:t>
            </a:r>
          </a:p>
          <a:p>
            <a:r>
              <a:rPr lang="en-US" sz="1200" dirty="0">
                <a:solidFill>
                  <a:srgbClr val="7CEBFF"/>
                </a:solidFill>
              </a:rPr>
              <a:t>MSDS 692 Capstone 1</a:t>
            </a:r>
          </a:p>
          <a:p>
            <a:r>
              <a:rPr lang="en-US" sz="1200" dirty="0">
                <a:solidFill>
                  <a:srgbClr val="7CEBFF"/>
                </a:solidFill>
              </a:rPr>
              <a:t>Regis University</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95B18-4F6D-42F6-8226-94039E37D797}"/>
              </a:ext>
            </a:extLst>
          </p:cNvPr>
          <p:cNvSpPr>
            <a:spLocks noGrp="1"/>
          </p:cNvSpPr>
          <p:nvPr>
            <p:ph type="title"/>
          </p:nvPr>
        </p:nvSpPr>
        <p:spPr/>
        <p:txBody>
          <a:bodyPr/>
          <a:lstStyle/>
          <a:p>
            <a:r>
              <a:rPr lang="en-US" dirty="0"/>
              <a:t>Scatterplots</a:t>
            </a:r>
          </a:p>
        </p:txBody>
      </p:sp>
      <p:pic>
        <p:nvPicPr>
          <p:cNvPr id="4" name="Content Placeholder 3">
            <a:extLst>
              <a:ext uri="{FF2B5EF4-FFF2-40B4-BE49-F238E27FC236}">
                <a16:creationId xmlns:a16="http://schemas.microsoft.com/office/drawing/2014/main" id="{910DF52E-1746-4FE1-A9DF-70CC0B6C5CA2}"/>
              </a:ext>
            </a:extLst>
          </p:cNvPr>
          <p:cNvPicPr>
            <a:picLocks noGrp="1" noChangeAspect="1"/>
          </p:cNvPicPr>
          <p:nvPr>
            <p:ph idx="1"/>
          </p:nvPr>
        </p:nvPicPr>
        <p:blipFill>
          <a:blip r:embed="rId2"/>
          <a:stretch>
            <a:fillRect/>
          </a:stretch>
        </p:blipFill>
        <p:spPr>
          <a:xfrm>
            <a:off x="368928" y="2375039"/>
            <a:ext cx="5632236" cy="3552517"/>
          </a:xfrm>
          <a:prstGeom prst="rect">
            <a:avLst/>
          </a:prstGeom>
        </p:spPr>
      </p:pic>
      <p:pic>
        <p:nvPicPr>
          <p:cNvPr id="5" name="Picture 4">
            <a:extLst>
              <a:ext uri="{FF2B5EF4-FFF2-40B4-BE49-F238E27FC236}">
                <a16:creationId xmlns:a16="http://schemas.microsoft.com/office/drawing/2014/main" id="{69B3DA52-FAB6-4DE1-A42A-047A85F12723}"/>
              </a:ext>
            </a:extLst>
          </p:cNvPr>
          <p:cNvPicPr>
            <a:picLocks noChangeAspect="1"/>
          </p:cNvPicPr>
          <p:nvPr/>
        </p:nvPicPr>
        <p:blipFill>
          <a:blip r:embed="rId3"/>
          <a:stretch>
            <a:fillRect/>
          </a:stretch>
        </p:blipFill>
        <p:spPr>
          <a:xfrm>
            <a:off x="6261311" y="2375039"/>
            <a:ext cx="5632236" cy="3515097"/>
          </a:xfrm>
          <a:prstGeom prst="rect">
            <a:avLst/>
          </a:prstGeom>
        </p:spPr>
      </p:pic>
    </p:spTree>
    <p:extLst>
      <p:ext uri="{BB962C8B-B14F-4D97-AF65-F5344CB8AC3E}">
        <p14:creationId xmlns:p14="http://schemas.microsoft.com/office/powerpoint/2010/main" val="1283221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picture containing screenshot&#10;&#10;Description automatically generated">
            <a:extLst>
              <a:ext uri="{FF2B5EF4-FFF2-40B4-BE49-F238E27FC236}">
                <a16:creationId xmlns:a16="http://schemas.microsoft.com/office/drawing/2014/main" id="{E84A0AB4-BF7D-4DEB-A1E4-943B1DC09923}"/>
              </a:ext>
            </a:extLst>
          </p:cNvPr>
          <p:cNvPicPr>
            <a:picLocks noGrp="1" noChangeAspect="1"/>
          </p:cNvPicPr>
          <p:nvPr>
            <p:ph idx="1"/>
          </p:nvPr>
        </p:nvPicPr>
        <p:blipFill>
          <a:blip r:embed="rId2"/>
          <a:stretch>
            <a:fillRect/>
          </a:stretch>
        </p:blipFill>
        <p:spPr>
          <a:xfrm>
            <a:off x="931166" y="1547089"/>
            <a:ext cx="6518800" cy="4057952"/>
          </a:xfrm>
          <a:prstGeom prst="rect">
            <a:avLst/>
          </a:prstGeom>
        </p:spPr>
      </p:pic>
      <p:sp>
        <p:nvSpPr>
          <p:cNvPr id="19" name="Rectangle 18">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1ACCA25-7CF9-4C1E-B90E-8EBFB347C06D}"/>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300">
                <a:solidFill>
                  <a:srgbClr val="FFFFFF"/>
                </a:solidFill>
              </a:rPr>
              <a:t>Scatterplot with Facet_Wrap</a:t>
            </a:r>
          </a:p>
        </p:txBody>
      </p:sp>
    </p:spTree>
    <p:extLst>
      <p:ext uri="{BB962C8B-B14F-4D97-AF65-F5344CB8AC3E}">
        <p14:creationId xmlns:p14="http://schemas.microsoft.com/office/powerpoint/2010/main" val="1418820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1">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3">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3B7D831-460F-4C1D-8B82-402A749A780D}"/>
              </a:ext>
            </a:extLst>
          </p:cNvPr>
          <p:cNvSpPr>
            <a:spLocks noGrp="1"/>
          </p:cNvSpPr>
          <p:nvPr>
            <p:ph type="title"/>
          </p:nvPr>
        </p:nvSpPr>
        <p:spPr>
          <a:xfrm>
            <a:off x="601255" y="702156"/>
            <a:ext cx="3409783" cy="1013800"/>
          </a:xfrm>
        </p:spPr>
        <p:txBody>
          <a:bodyPr>
            <a:normAutofit/>
          </a:bodyPr>
          <a:lstStyle/>
          <a:p>
            <a:r>
              <a:rPr lang="en-US" dirty="0"/>
              <a:t>Players Goals per Country</a:t>
            </a:r>
          </a:p>
        </p:txBody>
      </p:sp>
      <p:pic>
        <p:nvPicPr>
          <p:cNvPr id="5" name="Content Placeholder 4">
            <a:extLst>
              <a:ext uri="{FF2B5EF4-FFF2-40B4-BE49-F238E27FC236}">
                <a16:creationId xmlns:a16="http://schemas.microsoft.com/office/drawing/2014/main" id="{52313678-7A2E-4810-91F3-CD4D294AB8D0}"/>
              </a:ext>
            </a:extLst>
          </p:cNvPr>
          <p:cNvPicPr>
            <a:picLocks noGrp="1" noChangeAspect="1"/>
          </p:cNvPicPr>
          <p:nvPr>
            <p:ph idx="1"/>
          </p:nvPr>
        </p:nvPicPr>
        <p:blipFill>
          <a:blip r:embed="rId2"/>
          <a:stretch>
            <a:fillRect/>
          </a:stretch>
        </p:blipFill>
        <p:spPr>
          <a:xfrm>
            <a:off x="601663" y="2889458"/>
            <a:ext cx="3409950" cy="2185571"/>
          </a:xfrm>
          <a:prstGeom prst="rect">
            <a:avLst/>
          </a:prstGeom>
        </p:spPr>
      </p:pic>
      <p:pic>
        <p:nvPicPr>
          <p:cNvPr id="33" name="Content Placeholder 3">
            <a:extLst>
              <a:ext uri="{FF2B5EF4-FFF2-40B4-BE49-F238E27FC236}">
                <a16:creationId xmlns:a16="http://schemas.microsoft.com/office/drawing/2014/main" id="{BF0DD247-2E43-49C8-BB03-EF9382BC6088}"/>
              </a:ext>
            </a:extLst>
          </p:cNvPr>
          <p:cNvPicPr>
            <a:picLocks noChangeAspect="1"/>
          </p:cNvPicPr>
          <p:nvPr/>
        </p:nvPicPr>
        <p:blipFill>
          <a:blip r:embed="rId3"/>
          <a:stretch>
            <a:fillRect/>
          </a:stretch>
        </p:blipFill>
        <p:spPr>
          <a:xfrm>
            <a:off x="4791522" y="1427471"/>
            <a:ext cx="6489819" cy="4023688"/>
          </a:xfrm>
          <a:prstGeom prst="rect">
            <a:avLst/>
          </a:prstGeom>
        </p:spPr>
      </p:pic>
    </p:spTree>
    <p:extLst>
      <p:ext uri="{BB962C8B-B14F-4D97-AF65-F5344CB8AC3E}">
        <p14:creationId xmlns:p14="http://schemas.microsoft.com/office/powerpoint/2010/main" val="3418487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E8390-1446-47BD-BFD5-98A826D58A24}"/>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386DFE6B-52E9-409C-802B-2644620D243B}"/>
              </a:ext>
            </a:extLst>
          </p:cNvPr>
          <p:cNvPicPr>
            <a:picLocks noGrp="1" noChangeAspect="1"/>
          </p:cNvPicPr>
          <p:nvPr>
            <p:ph idx="1"/>
          </p:nvPr>
        </p:nvPicPr>
        <p:blipFill>
          <a:blip r:embed="rId2"/>
          <a:stretch>
            <a:fillRect/>
          </a:stretch>
        </p:blipFill>
        <p:spPr>
          <a:xfrm>
            <a:off x="1809346" y="1938033"/>
            <a:ext cx="7778406" cy="4806627"/>
          </a:xfrm>
          <a:prstGeom prst="rect">
            <a:avLst/>
          </a:prstGeom>
        </p:spPr>
      </p:pic>
    </p:spTree>
    <p:extLst>
      <p:ext uri="{BB962C8B-B14F-4D97-AF65-F5344CB8AC3E}">
        <p14:creationId xmlns:p14="http://schemas.microsoft.com/office/powerpoint/2010/main" val="1413045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D35E8-F3AF-41B4-BD1D-1EC86D2ECC0D}"/>
              </a:ext>
            </a:extLst>
          </p:cNvPr>
          <p:cNvSpPr>
            <a:spLocks noGrp="1"/>
          </p:cNvSpPr>
          <p:nvPr>
            <p:ph type="title"/>
          </p:nvPr>
        </p:nvSpPr>
        <p:spPr>
          <a:xfrm>
            <a:off x="581192" y="702156"/>
            <a:ext cx="11029616" cy="1013800"/>
          </a:xfrm>
        </p:spPr>
        <p:txBody>
          <a:bodyPr/>
          <a:lstStyle/>
          <a:p>
            <a:endParaRPr lang="en-US" dirty="0"/>
          </a:p>
        </p:txBody>
      </p:sp>
      <p:pic>
        <p:nvPicPr>
          <p:cNvPr id="4" name="Content Placeholder 3">
            <a:extLst>
              <a:ext uri="{FF2B5EF4-FFF2-40B4-BE49-F238E27FC236}">
                <a16:creationId xmlns:a16="http://schemas.microsoft.com/office/drawing/2014/main" id="{028D7F3F-80A2-4AA6-BB6B-F0BC8F141A41}"/>
              </a:ext>
            </a:extLst>
          </p:cNvPr>
          <p:cNvPicPr>
            <a:picLocks noGrp="1" noChangeAspect="1"/>
          </p:cNvPicPr>
          <p:nvPr>
            <p:ph idx="1"/>
          </p:nvPr>
        </p:nvPicPr>
        <p:blipFill>
          <a:blip r:embed="rId2"/>
          <a:stretch>
            <a:fillRect/>
          </a:stretch>
        </p:blipFill>
        <p:spPr>
          <a:xfrm>
            <a:off x="581192" y="2821486"/>
            <a:ext cx="5439023" cy="3334358"/>
          </a:xfrm>
          <a:prstGeom prst="rect">
            <a:avLst/>
          </a:prstGeom>
        </p:spPr>
      </p:pic>
      <p:pic>
        <p:nvPicPr>
          <p:cNvPr id="5" name="Content Placeholder 3">
            <a:extLst>
              <a:ext uri="{FF2B5EF4-FFF2-40B4-BE49-F238E27FC236}">
                <a16:creationId xmlns:a16="http://schemas.microsoft.com/office/drawing/2014/main" id="{C30AFA42-E8F2-4DF1-BF1F-E8643BDEF0D2}"/>
              </a:ext>
            </a:extLst>
          </p:cNvPr>
          <p:cNvPicPr>
            <a:picLocks noChangeAspect="1"/>
          </p:cNvPicPr>
          <p:nvPr/>
        </p:nvPicPr>
        <p:blipFill>
          <a:blip r:embed="rId3"/>
          <a:stretch>
            <a:fillRect/>
          </a:stretch>
        </p:blipFill>
        <p:spPr>
          <a:xfrm>
            <a:off x="6096000" y="2149917"/>
            <a:ext cx="5808034" cy="3651005"/>
          </a:xfrm>
          <a:prstGeom prst="rect">
            <a:avLst/>
          </a:prstGeom>
        </p:spPr>
      </p:pic>
    </p:spTree>
    <p:extLst>
      <p:ext uri="{BB962C8B-B14F-4D97-AF65-F5344CB8AC3E}">
        <p14:creationId xmlns:p14="http://schemas.microsoft.com/office/powerpoint/2010/main" val="3356834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44898-BDA7-4566-B5D5-24B24B8AEF5D}"/>
              </a:ext>
            </a:extLst>
          </p:cNvPr>
          <p:cNvSpPr>
            <a:spLocks noGrp="1"/>
          </p:cNvSpPr>
          <p:nvPr>
            <p:ph type="title"/>
          </p:nvPr>
        </p:nvSpPr>
        <p:spPr/>
        <p:txBody>
          <a:bodyPr/>
          <a:lstStyle/>
          <a:p>
            <a:r>
              <a:rPr lang="en-US" dirty="0"/>
              <a:t>Data Correlation</a:t>
            </a:r>
          </a:p>
        </p:txBody>
      </p:sp>
      <p:pic>
        <p:nvPicPr>
          <p:cNvPr id="7" name="Content Placeholder 6">
            <a:extLst>
              <a:ext uri="{FF2B5EF4-FFF2-40B4-BE49-F238E27FC236}">
                <a16:creationId xmlns:a16="http://schemas.microsoft.com/office/drawing/2014/main" id="{9B8BD102-2975-48F4-8922-3CE18731CEAF}"/>
              </a:ext>
            </a:extLst>
          </p:cNvPr>
          <p:cNvPicPr>
            <a:picLocks noGrp="1" noChangeAspect="1"/>
          </p:cNvPicPr>
          <p:nvPr>
            <p:ph idx="1"/>
          </p:nvPr>
        </p:nvPicPr>
        <p:blipFill>
          <a:blip r:embed="rId2"/>
          <a:stretch>
            <a:fillRect/>
          </a:stretch>
        </p:blipFill>
        <p:spPr>
          <a:xfrm>
            <a:off x="581192" y="2058665"/>
            <a:ext cx="4966041" cy="4245001"/>
          </a:xfrm>
          <a:prstGeom prst="rect">
            <a:avLst/>
          </a:prstGeom>
        </p:spPr>
      </p:pic>
      <p:pic>
        <p:nvPicPr>
          <p:cNvPr id="6" name="Picture 5">
            <a:extLst>
              <a:ext uri="{FF2B5EF4-FFF2-40B4-BE49-F238E27FC236}">
                <a16:creationId xmlns:a16="http://schemas.microsoft.com/office/drawing/2014/main" id="{17F25842-20A5-4FEC-9D0C-55C265754F4C}"/>
              </a:ext>
            </a:extLst>
          </p:cNvPr>
          <p:cNvPicPr>
            <a:picLocks noChangeAspect="1"/>
          </p:cNvPicPr>
          <p:nvPr/>
        </p:nvPicPr>
        <p:blipFill>
          <a:blip r:embed="rId3"/>
          <a:stretch>
            <a:fillRect/>
          </a:stretch>
        </p:blipFill>
        <p:spPr>
          <a:xfrm>
            <a:off x="6560058" y="2058665"/>
            <a:ext cx="4885379" cy="4069530"/>
          </a:xfrm>
          <a:prstGeom prst="rect">
            <a:avLst/>
          </a:prstGeom>
        </p:spPr>
      </p:pic>
    </p:spTree>
    <p:extLst>
      <p:ext uri="{BB962C8B-B14F-4D97-AF65-F5344CB8AC3E}">
        <p14:creationId xmlns:p14="http://schemas.microsoft.com/office/powerpoint/2010/main" val="4268676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1EB241-0852-428A-8A50-67737CA93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23EDC2-E1E5-4C5D-9C74-714516AF5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2781548-0E4F-4401-A909-82EDF50DB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3030110-5A0B-4476-9070-A890E1987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F282AF3E-C03D-41B7-91EB-BFF50ED47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944898-BDA7-4566-B5D5-24B24B8AEF5D}"/>
              </a:ext>
            </a:extLst>
          </p:cNvPr>
          <p:cNvSpPr>
            <a:spLocks noGrp="1"/>
          </p:cNvSpPr>
          <p:nvPr>
            <p:ph type="title"/>
          </p:nvPr>
        </p:nvSpPr>
        <p:spPr>
          <a:xfrm>
            <a:off x="581191" y="723901"/>
            <a:ext cx="10993549" cy="1428750"/>
          </a:xfrm>
        </p:spPr>
        <p:txBody>
          <a:bodyPr vert="horz" lIns="91440" tIns="45720" rIns="91440" bIns="45720" rtlCol="0" anchor="b">
            <a:normAutofit/>
          </a:bodyPr>
          <a:lstStyle/>
          <a:p>
            <a:r>
              <a:rPr lang="en-US" sz="3600">
                <a:solidFill>
                  <a:schemeClr val="accent1"/>
                </a:solidFill>
              </a:rPr>
              <a:t>Random Forest</a:t>
            </a:r>
          </a:p>
        </p:txBody>
      </p:sp>
      <p:pic>
        <p:nvPicPr>
          <p:cNvPr id="4" name="Content Placeholder 3">
            <a:extLst>
              <a:ext uri="{FF2B5EF4-FFF2-40B4-BE49-F238E27FC236}">
                <a16:creationId xmlns:a16="http://schemas.microsoft.com/office/drawing/2014/main" id="{CA2DD8C9-DD20-450A-99B6-8F35DDD86856}"/>
              </a:ext>
            </a:extLst>
          </p:cNvPr>
          <p:cNvPicPr>
            <a:picLocks noGrp="1" noChangeAspect="1"/>
          </p:cNvPicPr>
          <p:nvPr>
            <p:ph idx="1"/>
          </p:nvPr>
        </p:nvPicPr>
        <p:blipFill>
          <a:blip r:embed="rId2"/>
          <a:stretch>
            <a:fillRect/>
          </a:stretch>
        </p:blipFill>
        <p:spPr>
          <a:xfrm>
            <a:off x="777823" y="3450876"/>
            <a:ext cx="6834775" cy="2289649"/>
          </a:xfrm>
          <a:prstGeom prst="rect">
            <a:avLst/>
          </a:prstGeom>
        </p:spPr>
      </p:pic>
      <p:pic>
        <p:nvPicPr>
          <p:cNvPr id="5" name="Picture 4">
            <a:extLst>
              <a:ext uri="{FF2B5EF4-FFF2-40B4-BE49-F238E27FC236}">
                <a16:creationId xmlns:a16="http://schemas.microsoft.com/office/drawing/2014/main" id="{93416693-DB46-49ED-94E4-F242F11D2DE5}"/>
              </a:ext>
            </a:extLst>
          </p:cNvPr>
          <p:cNvPicPr>
            <a:picLocks noChangeAspect="1"/>
          </p:cNvPicPr>
          <p:nvPr/>
        </p:nvPicPr>
        <p:blipFill>
          <a:blip r:embed="rId3"/>
          <a:stretch>
            <a:fillRect/>
          </a:stretch>
        </p:blipFill>
        <p:spPr>
          <a:xfrm>
            <a:off x="8367530" y="3674249"/>
            <a:ext cx="3033385" cy="1850364"/>
          </a:xfrm>
          <a:prstGeom prst="rect">
            <a:avLst/>
          </a:prstGeom>
        </p:spPr>
      </p:pic>
      <p:sp>
        <p:nvSpPr>
          <p:cNvPr id="20" name="Rectangle 19">
            <a:extLst>
              <a:ext uri="{FF2B5EF4-FFF2-40B4-BE49-F238E27FC236}">
                <a16:creationId xmlns:a16="http://schemas.microsoft.com/office/drawing/2014/main" id="{6C33D92C-4271-4A96-8961-AD31464EB6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790605"/>
            <a:ext cx="7497730" cy="360273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79012B0-868E-41ED-A674-5023494F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239" y="2790605"/>
            <a:ext cx="3702878" cy="3602736"/>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851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44898-BDA7-4566-B5D5-24B24B8AEF5D}"/>
              </a:ext>
            </a:extLst>
          </p:cNvPr>
          <p:cNvSpPr>
            <a:spLocks noGrp="1"/>
          </p:cNvSpPr>
          <p:nvPr>
            <p:ph type="title"/>
          </p:nvPr>
        </p:nvSpPr>
        <p:spPr/>
        <p:txBody>
          <a:bodyPr/>
          <a:lstStyle/>
          <a:p>
            <a:r>
              <a:rPr lang="en-US" dirty="0"/>
              <a:t>Importance Variables - RF</a:t>
            </a:r>
          </a:p>
        </p:txBody>
      </p:sp>
      <p:pic>
        <p:nvPicPr>
          <p:cNvPr id="4" name="Content Placeholder 3">
            <a:extLst>
              <a:ext uri="{FF2B5EF4-FFF2-40B4-BE49-F238E27FC236}">
                <a16:creationId xmlns:a16="http://schemas.microsoft.com/office/drawing/2014/main" id="{B40D5AE8-B529-41F2-95A8-DD03327BAEA7}"/>
              </a:ext>
            </a:extLst>
          </p:cNvPr>
          <p:cNvPicPr>
            <a:picLocks noGrp="1" noChangeAspect="1"/>
          </p:cNvPicPr>
          <p:nvPr>
            <p:ph idx="1"/>
          </p:nvPr>
        </p:nvPicPr>
        <p:blipFill>
          <a:blip r:embed="rId2"/>
          <a:stretch>
            <a:fillRect/>
          </a:stretch>
        </p:blipFill>
        <p:spPr>
          <a:xfrm>
            <a:off x="2295077" y="2327140"/>
            <a:ext cx="6181608" cy="3678238"/>
          </a:xfrm>
          <a:prstGeom prst="rect">
            <a:avLst/>
          </a:prstGeom>
        </p:spPr>
      </p:pic>
    </p:spTree>
    <p:extLst>
      <p:ext uri="{BB962C8B-B14F-4D97-AF65-F5344CB8AC3E}">
        <p14:creationId xmlns:p14="http://schemas.microsoft.com/office/powerpoint/2010/main" val="3461508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A1EB241-0852-428A-8A50-67737CA93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7A23EDC2-E1E5-4C5D-9C74-714516AF5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B2781548-0E4F-4401-A909-82EDF50DB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33030110-5A0B-4476-9070-A890E1987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F282AF3E-C03D-41B7-91EB-BFF50ED47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944898-BDA7-4566-B5D5-24B24B8AEF5D}"/>
              </a:ext>
            </a:extLst>
          </p:cNvPr>
          <p:cNvSpPr>
            <a:spLocks noGrp="1"/>
          </p:cNvSpPr>
          <p:nvPr>
            <p:ph type="title"/>
          </p:nvPr>
        </p:nvSpPr>
        <p:spPr>
          <a:xfrm>
            <a:off x="581191" y="723901"/>
            <a:ext cx="10993549" cy="1428750"/>
          </a:xfrm>
        </p:spPr>
        <p:txBody>
          <a:bodyPr vert="horz" lIns="91440" tIns="45720" rIns="91440" bIns="45720" rtlCol="0" anchor="b">
            <a:normAutofit/>
          </a:bodyPr>
          <a:lstStyle/>
          <a:p>
            <a:r>
              <a:rPr lang="en-US" sz="3600">
                <a:solidFill>
                  <a:schemeClr val="accent1"/>
                </a:solidFill>
              </a:rPr>
              <a:t>Second Run for Random Forest</a:t>
            </a:r>
          </a:p>
        </p:txBody>
      </p:sp>
      <p:pic>
        <p:nvPicPr>
          <p:cNvPr id="5" name="Content Placeholder 4">
            <a:extLst>
              <a:ext uri="{FF2B5EF4-FFF2-40B4-BE49-F238E27FC236}">
                <a16:creationId xmlns:a16="http://schemas.microsoft.com/office/drawing/2014/main" id="{283230D1-EA36-492D-9690-86600D80E903}"/>
              </a:ext>
            </a:extLst>
          </p:cNvPr>
          <p:cNvPicPr>
            <a:picLocks noGrp="1" noChangeAspect="1"/>
          </p:cNvPicPr>
          <p:nvPr>
            <p:ph idx="1"/>
          </p:nvPr>
        </p:nvPicPr>
        <p:blipFill>
          <a:blip r:embed="rId2"/>
          <a:stretch>
            <a:fillRect/>
          </a:stretch>
        </p:blipFill>
        <p:spPr>
          <a:xfrm>
            <a:off x="777823" y="4014746"/>
            <a:ext cx="6834775" cy="1161910"/>
          </a:xfrm>
          <a:prstGeom prst="rect">
            <a:avLst/>
          </a:prstGeom>
        </p:spPr>
      </p:pic>
      <p:pic>
        <p:nvPicPr>
          <p:cNvPr id="6" name="Picture 5">
            <a:extLst>
              <a:ext uri="{FF2B5EF4-FFF2-40B4-BE49-F238E27FC236}">
                <a16:creationId xmlns:a16="http://schemas.microsoft.com/office/drawing/2014/main" id="{90B8D4AA-140E-4CCE-B92F-04FFEEC44C49}"/>
              </a:ext>
            </a:extLst>
          </p:cNvPr>
          <p:cNvPicPr>
            <a:picLocks noChangeAspect="1"/>
          </p:cNvPicPr>
          <p:nvPr/>
        </p:nvPicPr>
        <p:blipFill>
          <a:blip r:embed="rId3"/>
          <a:stretch>
            <a:fillRect/>
          </a:stretch>
        </p:blipFill>
        <p:spPr>
          <a:xfrm>
            <a:off x="8367530" y="3678040"/>
            <a:ext cx="3033385" cy="1842781"/>
          </a:xfrm>
          <a:prstGeom prst="rect">
            <a:avLst/>
          </a:prstGeom>
        </p:spPr>
      </p:pic>
      <p:sp>
        <p:nvSpPr>
          <p:cNvPr id="21" name="Rectangle 20">
            <a:extLst>
              <a:ext uri="{FF2B5EF4-FFF2-40B4-BE49-F238E27FC236}">
                <a16:creationId xmlns:a16="http://schemas.microsoft.com/office/drawing/2014/main" id="{6C33D92C-4271-4A96-8961-AD31464EB6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790605"/>
            <a:ext cx="7497730" cy="360273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9012B0-868E-41ED-A674-5023494F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239" y="2790605"/>
            <a:ext cx="3702878" cy="3602736"/>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1626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44898-BDA7-4566-B5D5-24B24B8AEF5D}"/>
              </a:ext>
            </a:extLst>
          </p:cNvPr>
          <p:cNvSpPr>
            <a:spLocks noGrp="1"/>
          </p:cNvSpPr>
          <p:nvPr>
            <p:ph type="title"/>
          </p:nvPr>
        </p:nvSpPr>
        <p:spPr/>
        <p:txBody>
          <a:bodyPr/>
          <a:lstStyle/>
          <a:p>
            <a:r>
              <a:rPr lang="en-US" dirty="0"/>
              <a:t>Decision Tree (DT)</a:t>
            </a:r>
          </a:p>
        </p:txBody>
      </p:sp>
      <p:pic>
        <p:nvPicPr>
          <p:cNvPr id="4" name="Content Placeholder 3">
            <a:extLst>
              <a:ext uri="{FF2B5EF4-FFF2-40B4-BE49-F238E27FC236}">
                <a16:creationId xmlns:a16="http://schemas.microsoft.com/office/drawing/2014/main" id="{1FE595C5-B570-4977-BA34-3331D7BE6ACF}"/>
              </a:ext>
            </a:extLst>
          </p:cNvPr>
          <p:cNvPicPr>
            <a:picLocks noGrp="1" noChangeAspect="1"/>
          </p:cNvPicPr>
          <p:nvPr>
            <p:ph idx="1"/>
          </p:nvPr>
        </p:nvPicPr>
        <p:blipFill>
          <a:blip r:embed="rId2"/>
          <a:stretch>
            <a:fillRect/>
          </a:stretch>
        </p:blipFill>
        <p:spPr>
          <a:xfrm>
            <a:off x="471388" y="2443888"/>
            <a:ext cx="5546791" cy="3251859"/>
          </a:xfrm>
          <a:prstGeom prst="rect">
            <a:avLst/>
          </a:prstGeom>
        </p:spPr>
      </p:pic>
      <p:pic>
        <p:nvPicPr>
          <p:cNvPr id="5" name="Picture 4">
            <a:extLst>
              <a:ext uri="{FF2B5EF4-FFF2-40B4-BE49-F238E27FC236}">
                <a16:creationId xmlns:a16="http://schemas.microsoft.com/office/drawing/2014/main" id="{E95ECD03-42B7-4E53-ADCE-BC4FB220FFF5}"/>
              </a:ext>
            </a:extLst>
          </p:cNvPr>
          <p:cNvPicPr>
            <a:picLocks noChangeAspect="1"/>
          </p:cNvPicPr>
          <p:nvPr/>
        </p:nvPicPr>
        <p:blipFill>
          <a:blip r:embed="rId3"/>
          <a:stretch>
            <a:fillRect/>
          </a:stretch>
        </p:blipFill>
        <p:spPr>
          <a:xfrm>
            <a:off x="6282361" y="2524126"/>
            <a:ext cx="5438251" cy="3171621"/>
          </a:xfrm>
          <a:prstGeom prst="rect">
            <a:avLst/>
          </a:prstGeom>
        </p:spPr>
      </p:pic>
    </p:spTree>
    <p:extLst>
      <p:ext uri="{BB962C8B-B14F-4D97-AF65-F5344CB8AC3E}">
        <p14:creationId xmlns:p14="http://schemas.microsoft.com/office/powerpoint/2010/main" val="1123225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9F63C-3523-43B4-9BDC-C6D809891BC7}"/>
              </a:ext>
            </a:extLst>
          </p:cNvPr>
          <p:cNvSpPr>
            <a:spLocks noGrp="1"/>
          </p:cNvSpPr>
          <p:nvPr>
            <p:ph type="title"/>
          </p:nvPr>
        </p:nvSpPr>
        <p:spPr>
          <a:xfrm>
            <a:off x="581192" y="702156"/>
            <a:ext cx="11029616" cy="1013800"/>
          </a:xfrm>
        </p:spPr>
        <p:txBody>
          <a:bodyPr>
            <a:normAutofit/>
          </a:bodyPr>
          <a:lstStyle/>
          <a:p>
            <a:r>
              <a:rPr lang="en-US">
                <a:solidFill>
                  <a:srgbClr val="FFFEFF"/>
                </a:solidFill>
              </a:rPr>
              <a:t>Agenda</a:t>
            </a:r>
          </a:p>
        </p:txBody>
      </p:sp>
      <p:graphicFrame>
        <p:nvGraphicFramePr>
          <p:cNvPr id="5" name="Content Placeholder 2">
            <a:extLst>
              <a:ext uri="{FF2B5EF4-FFF2-40B4-BE49-F238E27FC236}">
                <a16:creationId xmlns:a16="http://schemas.microsoft.com/office/drawing/2014/main" id="{20374A90-1FDD-452E-8484-4760C371514B}"/>
              </a:ext>
            </a:extLst>
          </p:cNvPr>
          <p:cNvGraphicFramePr>
            <a:graphicFrameLocks noGrp="1"/>
          </p:cNvGraphicFramePr>
          <p:nvPr>
            <p:ph idx="1"/>
            <p:extLst>
              <p:ext uri="{D42A27DB-BD31-4B8C-83A1-F6EECF244321}">
                <p14:modId xmlns:p14="http://schemas.microsoft.com/office/powerpoint/2010/main" val="2870586612"/>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7807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A56981F2-287B-4FF9-ADF9-BA62CF2D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944898-BDA7-4566-B5D5-24B24B8AEF5D}"/>
              </a:ext>
            </a:extLst>
          </p:cNvPr>
          <p:cNvSpPr>
            <a:spLocks noGrp="1"/>
          </p:cNvSpPr>
          <p:nvPr>
            <p:ph type="title"/>
          </p:nvPr>
        </p:nvSpPr>
        <p:spPr>
          <a:xfrm>
            <a:off x="581191" y="723901"/>
            <a:ext cx="10993549" cy="628244"/>
          </a:xfrm>
        </p:spPr>
        <p:txBody>
          <a:bodyPr vert="horz" lIns="91440" tIns="45720" rIns="91440" bIns="45720" rtlCol="0" anchor="b">
            <a:normAutofit fontScale="90000"/>
          </a:bodyPr>
          <a:lstStyle/>
          <a:p>
            <a:r>
              <a:rPr lang="en-US" sz="3600" dirty="0">
                <a:solidFill>
                  <a:schemeClr val="accent1"/>
                </a:solidFill>
              </a:rPr>
              <a:t>Regression Tree</a:t>
            </a:r>
          </a:p>
        </p:txBody>
      </p:sp>
      <p:sp>
        <p:nvSpPr>
          <p:cNvPr id="5" name="TextBox 4">
            <a:extLst>
              <a:ext uri="{FF2B5EF4-FFF2-40B4-BE49-F238E27FC236}">
                <a16:creationId xmlns:a16="http://schemas.microsoft.com/office/drawing/2014/main" id="{840C8025-6677-4787-BE82-0662FC63D9CE}"/>
              </a:ext>
            </a:extLst>
          </p:cNvPr>
          <p:cNvSpPr txBox="1"/>
          <p:nvPr/>
        </p:nvSpPr>
        <p:spPr>
          <a:xfrm>
            <a:off x="581190" y="2062263"/>
            <a:ext cx="1996639" cy="1384995"/>
          </a:xfrm>
          <a:prstGeom prst="rect">
            <a:avLst/>
          </a:prstGeom>
          <a:noFill/>
        </p:spPr>
        <p:txBody>
          <a:bodyPr wrap="square" rtlCol="0">
            <a:spAutoFit/>
          </a:bodyPr>
          <a:lstStyle/>
          <a:p>
            <a:r>
              <a:rPr lang="en-US" sz="1400" dirty="0"/>
              <a:t>Root Node Error: 6.036</a:t>
            </a:r>
          </a:p>
          <a:p>
            <a:endParaRPr lang="en-US" sz="1400" dirty="0"/>
          </a:p>
          <a:p>
            <a:r>
              <a:rPr lang="en-US" sz="1400" dirty="0"/>
              <a:t>N=619</a:t>
            </a:r>
          </a:p>
          <a:p>
            <a:r>
              <a:rPr lang="en-US" sz="1400" dirty="0"/>
              <a:t>MAE = 1.063867</a:t>
            </a:r>
          </a:p>
          <a:p>
            <a:r>
              <a:rPr lang="en-US" sz="1400" dirty="0"/>
              <a:t>RMSE = 1.631958</a:t>
            </a:r>
          </a:p>
          <a:p>
            <a:endParaRPr lang="en-US" sz="1400" dirty="0"/>
          </a:p>
        </p:txBody>
      </p:sp>
      <p:pic>
        <p:nvPicPr>
          <p:cNvPr id="6" name="Picture 5">
            <a:extLst>
              <a:ext uri="{FF2B5EF4-FFF2-40B4-BE49-F238E27FC236}">
                <a16:creationId xmlns:a16="http://schemas.microsoft.com/office/drawing/2014/main" id="{57C4CD61-33F9-4FD1-B623-5718E6DA4F74}"/>
              </a:ext>
            </a:extLst>
          </p:cNvPr>
          <p:cNvPicPr>
            <a:picLocks noChangeAspect="1"/>
          </p:cNvPicPr>
          <p:nvPr/>
        </p:nvPicPr>
        <p:blipFill>
          <a:blip r:embed="rId2"/>
          <a:stretch>
            <a:fillRect/>
          </a:stretch>
        </p:blipFill>
        <p:spPr>
          <a:xfrm>
            <a:off x="2923474" y="1246075"/>
            <a:ext cx="8924816" cy="5611925"/>
          </a:xfrm>
          <a:prstGeom prst="rect">
            <a:avLst/>
          </a:prstGeom>
        </p:spPr>
      </p:pic>
    </p:spTree>
    <p:extLst>
      <p:ext uri="{BB962C8B-B14F-4D97-AF65-F5344CB8AC3E}">
        <p14:creationId xmlns:p14="http://schemas.microsoft.com/office/powerpoint/2010/main" val="2942393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A56981F2-287B-4FF9-ADF9-BA62CF2D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944898-BDA7-4566-B5D5-24B24B8AEF5D}"/>
              </a:ext>
            </a:extLst>
          </p:cNvPr>
          <p:cNvSpPr>
            <a:spLocks noGrp="1"/>
          </p:cNvSpPr>
          <p:nvPr>
            <p:ph type="title"/>
          </p:nvPr>
        </p:nvSpPr>
        <p:spPr>
          <a:xfrm>
            <a:off x="581191" y="723901"/>
            <a:ext cx="10993549" cy="1428750"/>
          </a:xfrm>
        </p:spPr>
        <p:txBody>
          <a:bodyPr vert="horz" lIns="91440" tIns="45720" rIns="91440" bIns="45720" rtlCol="0" anchor="b">
            <a:normAutofit/>
          </a:bodyPr>
          <a:lstStyle/>
          <a:p>
            <a:r>
              <a:rPr lang="en-US" sz="3600">
                <a:solidFill>
                  <a:schemeClr val="accent1"/>
                </a:solidFill>
              </a:rPr>
              <a:t>Number of Splits</a:t>
            </a:r>
          </a:p>
        </p:txBody>
      </p:sp>
      <p:pic>
        <p:nvPicPr>
          <p:cNvPr id="4" name="Picture 3">
            <a:extLst>
              <a:ext uri="{FF2B5EF4-FFF2-40B4-BE49-F238E27FC236}">
                <a16:creationId xmlns:a16="http://schemas.microsoft.com/office/drawing/2014/main" id="{E5664626-8918-45B7-BC22-709DA00CABE0}"/>
              </a:ext>
            </a:extLst>
          </p:cNvPr>
          <p:cNvPicPr>
            <a:picLocks noChangeAspect="1"/>
          </p:cNvPicPr>
          <p:nvPr/>
        </p:nvPicPr>
        <p:blipFill>
          <a:blip r:embed="rId2"/>
          <a:stretch>
            <a:fillRect/>
          </a:stretch>
        </p:blipFill>
        <p:spPr>
          <a:xfrm>
            <a:off x="4613200" y="1922367"/>
            <a:ext cx="6961540" cy="4211732"/>
          </a:xfrm>
          <a:prstGeom prst="rect">
            <a:avLst/>
          </a:prstGeom>
        </p:spPr>
      </p:pic>
    </p:spTree>
    <p:extLst>
      <p:ext uri="{BB962C8B-B14F-4D97-AF65-F5344CB8AC3E}">
        <p14:creationId xmlns:p14="http://schemas.microsoft.com/office/powerpoint/2010/main" val="2079103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6CA505F-DF4E-4364-A1B6-7D8AD0678EC5}"/>
              </a:ext>
            </a:extLst>
          </p:cNvPr>
          <p:cNvPicPr>
            <a:picLocks noChangeAspect="1"/>
          </p:cNvPicPr>
          <p:nvPr/>
        </p:nvPicPr>
        <p:blipFill>
          <a:blip r:embed="rId2"/>
          <a:stretch>
            <a:fillRect/>
          </a:stretch>
        </p:blipFill>
        <p:spPr>
          <a:xfrm>
            <a:off x="1857134" y="1428899"/>
            <a:ext cx="5853464" cy="3746216"/>
          </a:xfrm>
          <a:prstGeom prst="rect">
            <a:avLst/>
          </a:prstGeom>
        </p:spPr>
      </p:pic>
      <p:sp>
        <p:nvSpPr>
          <p:cNvPr id="19" name="Rectangle 18">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2944898-BDA7-4566-B5D5-24B24B8AEF5D}"/>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dirty="0">
                <a:solidFill>
                  <a:srgbClr val="FFFFFF"/>
                </a:solidFill>
              </a:rPr>
              <a:t>Pruned Regression Tree</a:t>
            </a:r>
          </a:p>
        </p:txBody>
      </p:sp>
    </p:spTree>
    <p:extLst>
      <p:ext uri="{BB962C8B-B14F-4D97-AF65-F5344CB8AC3E}">
        <p14:creationId xmlns:p14="http://schemas.microsoft.com/office/powerpoint/2010/main" val="1321534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44898-BDA7-4566-B5D5-24B24B8AEF5D}"/>
              </a:ext>
            </a:extLst>
          </p:cNvPr>
          <p:cNvSpPr>
            <a:spLocks noGrp="1"/>
          </p:cNvSpPr>
          <p:nvPr>
            <p:ph type="title"/>
          </p:nvPr>
        </p:nvSpPr>
        <p:spPr/>
        <p:txBody>
          <a:bodyPr/>
          <a:lstStyle/>
          <a:p>
            <a:r>
              <a:rPr lang="en-US" dirty="0"/>
              <a:t>2</a:t>
            </a:r>
            <a:r>
              <a:rPr lang="en-US" baseline="30000" dirty="0"/>
              <a:t>nd</a:t>
            </a:r>
            <a:r>
              <a:rPr lang="en-US" dirty="0"/>
              <a:t> DT – Grouped Salaries</a:t>
            </a:r>
          </a:p>
        </p:txBody>
      </p:sp>
      <p:sp>
        <p:nvSpPr>
          <p:cNvPr id="4" name="Content Placeholder 3">
            <a:extLst>
              <a:ext uri="{FF2B5EF4-FFF2-40B4-BE49-F238E27FC236}">
                <a16:creationId xmlns:a16="http://schemas.microsoft.com/office/drawing/2014/main" id="{E8FEB0F6-A394-4B74-AB6A-D19988F96CD9}"/>
              </a:ext>
            </a:extLst>
          </p:cNvPr>
          <p:cNvSpPr txBox="1">
            <a:spLocks noGrp="1"/>
          </p:cNvSpPr>
          <p:nvPr>
            <p:ph idx="1"/>
          </p:nvPr>
        </p:nvSpPr>
        <p:spPr>
          <a:xfrm>
            <a:off x="581025" y="3027764"/>
            <a:ext cx="2512371" cy="1985159"/>
          </a:xfrm>
          <a:prstGeom prst="rect">
            <a:avLst/>
          </a:prstGeom>
          <a:noFill/>
        </p:spPr>
        <p:txBody>
          <a:bodyPr wrap="square" rtlCol="0">
            <a:spAutoFit/>
          </a:bodyPr>
          <a:lstStyle/>
          <a:p>
            <a:r>
              <a:rPr lang="en-US" sz="1400" dirty="0"/>
              <a:t>Root Node Error: 6.036</a:t>
            </a:r>
          </a:p>
          <a:p>
            <a:endParaRPr lang="en-US" sz="1400" dirty="0"/>
          </a:p>
          <a:p>
            <a:r>
              <a:rPr lang="en-US" sz="1400" dirty="0"/>
              <a:t>N=618</a:t>
            </a:r>
          </a:p>
          <a:p>
            <a:r>
              <a:rPr lang="en-US" sz="1400" dirty="0"/>
              <a:t>MAE = 0.9933494</a:t>
            </a:r>
          </a:p>
          <a:p>
            <a:r>
              <a:rPr lang="en-US" sz="1400" dirty="0"/>
              <a:t>RMSE = 1.523315</a:t>
            </a:r>
          </a:p>
          <a:p>
            <a:endParaRPr lang="en-US" sz="1400" dirty="0"/>
          </a:p>
        </p:txBody>
      </p:sp>
      <p:pic>
        <p:nvPicPr>
          <p:cNvPr id="5" name="Picture 4">
            <a:extLst>
              <a:ext uri="{FF2B5EF4-FFF2-40B4-BE49-F238E27FC236}">
                <a16:creationId xmlns:a16="http://schemas.microsoft.com/office/drawing/2014/main" id="{096D1186-B042-4B5B-8E74-0C7B0AF53AD5}"/>
              </a:ext>
            </a:extLst>
          </p:cNvPr>
          <p:cNvPicPr>
            <a:picLocks noChangeAspect="1"/>
          </p:cNvPicPr>
          <p:nvPr/>
        </p:nvPicPr>
        <p:blipFill>
          <a:blip r:embed="rId2"/>
          <a:stretch>
            <a:fillRect/>
          </a:stretch>
        </p:blipFill>
        <p:spPr>
          <a:xfrm>
            <a:off x="3988341" y="2068501"/>
            <a:ext cx="7139697" cy="4467854"/>
          </a:xfrm>
          <a:prstGeom prst="rect">
            <a:avLst/>
          </a:prstGeom>
        </p:spPr>
      </p:pic>
    </p:spTree>
    <p:extLst>
      <p:ext uri="{BB962C8B-B14F-4D97-AF65-F5344CB8AC3E}">
        <p14:creationId xmlns:p14="http://schemas.microsoft.com/office/powerpoint/2010/main" val="3528334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44898-BDA7-4566-B5D5-24B24B8AEF5D}"/>
              </a:ext>
            </a:extLst>
          </p:cNvPr>
          <p:cNvSpPr>
            <a:spLocks noGrp="1"/>
          </p:cNvSpPr>
          <p:nvPr>
            <p:ph type="title"/>
          </p:nvPr>
        </p:nvSpPr>
        <p:spPr/>
        <p:txBody>
          <a:bodyPr/>
          <a:lstStyle/>
          <a:p>
            <a:r>
              <a:rPr lang="en-US" dirty="0"/>
              <a:t>Neural Network</a:t>
            </a:r>
          </a:p>
        </p:txBody>
      </p:sp>
      <p:pic>
        <p:nvPicPr>
          <p:cNvPr id="4" name="Content Placeholder 3">
            <a:extLst>
              <a:ext uri="{FF2B5EF4-FFF2-40B4-BE49-F238E27FC236}">
                <a16:creationId xmlns:a16="http://schemas.microsoft.com/office/drawing/2014/main" id="{A061738A-E422-4B14-87D7-14C23B38ADB9}"/>
              </a:ext>
            </a:extLst>
          </p:cNvPr>
          <p:cNvPicPr>
            <a:picLocks noGrp="1" noChangeAspect="1"/>
          </p:cNvPicPr>
          <p:nvPr>
            <p:ph idx="1"/>
          </p:nvPr>
        </p:nvPicPr>
        <p:blipFill>
          <a:blip r:embed="rId2"/>
          <a:stretch>
            <a:fillRect/>
          </a:stretch>
        </p:blipFill>
        <p:spPr>
          <a:xfrm>
            <a:off x="6096000" y="2385506"/>
            <a:ext cx="5165002" cy="3678238"/>
          </a:xfrm>
          <a:prstGeom prst="rect">
            <a:avLst/>
          </a:prstGeom>
        </p:spPr>
      </p:pic>
      <p:sp>
        <p:nvSpPr>
          <p:cNvPr id="5" name="Content Placeholder 3">
            <a:extLst>
              <a:ext uri="{FF2B5EF4-FFF2-40B4-BE49-F238E27FC236}">
                <a16:creationId xmlns:a16="http://schemas.microsoft.com/office/drawing/2014/main" id="{5761F48F-439F-4305-A9A8-049C4A6DB0EA}"/>
              </a:ext>
            </a:extLst>
          </p:cNvPr>
          <p:cNvSpPr txBox="1">
            <a:spLocks/>
          </p:cNvSpPr>
          <p:nvPr/>
        </p:nvSpPr>
        <p:spPr>
          <a:xfrm>
            <a:off x="757699" y="3312775"/>
            <a:ext cx="2512371" cy="1649682"/>
          </a:xfrm>
          <a:prstGeom prst="rect">
            <a:avLst/>
          </a:prstGeom>
        </p:spPr>
        <p:style>
          <a:lnRef idx="2">
            <a:schemeClr val="accent2"/>
          </a:lnRef>
          <a:fillRef idx="1">
            <a:schemeClr val="lt1"/>
          </a:fillRef>
          <a:effectRef idx="0">
            <a:schemeClr val="accent2"/>
          </a:effectRef>
          <a:fontRef idx="minor">
            <a:schemeClr val="dk1"/>
          </a:fontRef>
        </p:style>
        <p:txBody>
          <a:bodyPr vert="horz" wrap="square" lIns="91440" tIns="45720" rIns="91440" bIns="45720" rtlCol="0" anchor="ctr">
            <a:sp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1400" dirty="0"/>
              <a:t>Hidden = 1</a:t>
            </a:r>
          </a:p>
          <a:p>
            <a:r>
              <a:rPr lang="en-US" sz="1400" dirty="0"/>
              <a:t>MAE = 0.0669543</a:t>
            </a:r>
          </a:p>
          <a:p>
            <a:r>
              <a:rPr lang="en-US" sz="1400" dirty="0"/>
              <a:t>RMSE = 0.1056555</a:t>
            </a:r>
          </a:p>
          <a:p>
            <a:pPr marL="0" indent="0">
              <a:buNone/>
            </a:pPr>
            <a:endParaRPr lang="en-US" sz="1400" dirty="0"/>
          </a:p>
          <a:p>
            <a:endParaRPr lang="en-US" sz="1400" dirty="0"/>
          </a:p>
        </p:txBody>
      </p:sp>
    </p:spTree>
    <p:extLst>
      <p:ext uri="{BB962C8B-B14F-4D97-AF65-F5344CB8AC3E}">
        <p14:creationId xmlns:p14="http://schemas.microsoft.com/office/powerpoint/2010/main" val="798445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44898-BDA7-4566-B5D5-24B24B8AEF5D}"/>
              </a:ext>
            </a:extLst>
          </p:cNvPr>
          <p:cNvSpPr>
            <a:spLocks noGrp="1"/>
          </p:cNvSpPr>
          <p:nvPr>
            <p:ph type="title"/>
          </p:nvPr>
        </p:nvSpPr>
        <p:spPr/>
        <p:txBody>
          <a:bodyPr/>
          <a:lstStyle/>
          <a:p>
            <a:r>
              <a:rPr lang="en-US" dirty="0"/>
              <a:t>Neural Network – run 2</a:t>
            </a:r>
          </a:p>
        </p:txBody>
      </p:sp>
      <p:pic>
        <p:nvPicPr>
          <p:cNvPr id="4" name="Content Placeholder 3">
            <a:extLst>
              <a:ext uri="{FF2B5EF4-FFF2-40B4-BE49-F238E27FC236}">
                <a16:creationId xmlns:a16="http://schemas.microsoft.com/office/drawing/2014/main" id="{F223F58B-6C66-4EFC-9CC5-1112DC2C676E}"/>
              </a:ext>
            </a:extLst>
          </p:cNvPr>
          <p:cNvPicPr>
            <a:picLocks noGrp="1" noChangeAspect="1"/>
          </p:cNvPicPr>
          <p:nvPr>
            <p:ph idx="1"/>
          </p:nvPr>
        </p:nvPicPr>
        <p:blipFill>
          <a:blip r:embed="rId2"/>
          <a:stretch>
            <a:fillRect/>
          </a:stretch>
        </p:blipFill>
        <p:spPr>
          <a:xfrm>
            <a:off x="6199047" y="2327140"/>
            <a:ext cx="5411761" cy="3678238"/>
          </a:xfrm>
          <a:prstGeom prst="rect">
            <a:avLst/>
          </a:prstGeom>
        </p:spPr>
      </p:pic>
      <p:sp>
        <p:nvSpPr>
          <p:cNvPr id="6" name="Content Placeholder 3">
            <a:extLst>
              <a:ext uri="{FF2B5EF4-FFF2-40B4-BE49-F238E27FC236}">
                <a16:creationId xmlns:a16="http://schemas.microsoft.com/office/drawing/2014/main" id="{4531AA1E-53CD-44C3-AA8B-3F78D0A9CD66}"/>
              </a:ext>
            </a:extLst>
          </p:cNvPr>
          <p:cNvSpPr txBox="1">
            <a:spLocks/>
          </p:cNvSpPr>
          <p:nvPr/>
        </p:nvSpPr>
        <p:spPr>
          <a:xfrm>
            <a:off x="683558" y="2770723"/>
            <a:ext cx="2512371" cy="2536079"/>
          </a:xfrm>
          <a:prstGeom prst="rect">
            <a:avLst/>
          </a:prstGeom>
        </p:spPr>
        <p:style>
          <a:lnRef idx="2">
            <a:schemeClr val="accent2"/>
          </a:lnRef>
          <a:fillRef idx="1">
            <a:schemeClr val="lt1"/>
          </a:fillRef>
          <a:effectRef idx="0">
            <a:schemeClr val="accent2"/>
          </a:effectRef>
          <a:fontRef idx="minor">
            <a:schemeClr val="dk1"/>
          </a:fontRef>
        </p:style>
        <p:txBody>
          <a:bodyPr vert="horz" wrap="square" lIns="91440" tIns="45720" rIns="91440" bIns="45720" rtlCol="0" anchor="ctr">
            <a:sp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1400" dirty="0"/>
              <a:t>Hidden = 2</a:t>
            </a:r>
          </a:p>
          <a:p>
            <a:r>
              <a:rPr lang="en-US" sz="1400" dirty="0"/>
              <a:t>MAE = 0.06912613</a:t>
            </a:r>
          </a:p>
          <a:p>
            <a:r>
              <a:rPr lang="en-US" sz="1400" dirty="0"/>
              <a:t>RMSE = 0.1054525</a:t>
            </a:r>
          </a:p>
          <a:p>
            <a:endParaRPr lang="en-US" sz="1400" dirty="0"/>
          </a:p>
          <a:p>
            <a:r>
              <a:rPr lang="en-US" sz="1400" dirty="0"/>
              <a:t>Marginal improvement, more processing time</a:t>
            </a:r>
          </a:p>
          <a:p>
            <a:endParaRPr lang="en-US" sz="1400" dirty="0"/>
          </a:p>
          <a:p>
            <a:endParaRPr lang="en-US" sz="1400" dirty="0"/>
          </a:p>
        </p:txBody>
      </p:sp>
    </p:spTree>
    <p:extLst>
      <p:ext uri="{BB962C8B-B14F-4D97-AF65-F5344CB8AC3E}">
        <p14:creationId xmlns:p14="http://schemas.microsoft.com/office/powerpoint/2010/main" val="2608785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A9E54-F5D3-4B0A-8FD4-DDE6325796C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5AA5A90-FCCE-4DE4-BAAD-E1F9F171B0F5}"/>
              </a:ext>
            </a:extLst>
          </p:cNvPr>
          <p:cNvSpPr>
            <a:spLocks noGrp="1"/>
          </p:cNvSpPr>
          <p:nvPr>
            <p:ph idx="1"/>
          </p:nvPr>
        </p:nvSpPr>
        <p:spPr>
          <a:xfrm>
            <a:off x="389999" y="2477541"/>
            <a:ext cx="3784068" cy="3678303"/>
          </a:xfrm>
        </p:spPr>
        <p:style>
          <a:lnRef idx="2">
            <a:schemeClr val="accent2"/>
          </a:lnRef>
          <a:fillRef idx="1">
            <a:schemeClr val="lt1"/>
          </a:fillRef>
          <a:effectRef idx="0">
            <a:schemeClr val="accent2"/>
          </a:effectRef>
          <a:fontRef idx="minor">
            <a:schemeClr val="dk1"/>
          </a:fontRef>
        </p:style>
        <p:txBody>
          <a:bodyPr/>
          <a:lstStyle/>
          <a:p>
            <a:r>
              <a:rPr lang="en-US" dirty="0"/>
              <a:t>RF Performance 1</a:t>
            </a:r>
            <a:r>
              <a:rPr lang="en-US" baseline="30000" dirty="0"/>
              <a:t>st</a:t>
            </a:r>
            <a:r>
              <a:rPr lang="en-US" dirty="0"/>
              <a:t> pass</a:t>
            </a:r>
          </a:p>
          <a:p>
            <a:pPr lvl="1"/>
            <a:r>
              <a:rPr lang="en-US" dirty="0"/>
              <a:t>Number of Tree: 1000</a:t>
            </a:r>
          </a:p>
          <a:p>
            <a:pPr lvl="1"/>
            <a:r>
              <a:rPr lang="en-US" dirty="0"/>
              <a:t>Mean of Square residuals: 1.845816</a:t>
            </a:r>
          </a:p>
          <a:p>
            <a:pPr lvl="1"/>
            <a:r>
              <a:rPr lang="en-US" dirty="0"/>
              <a:t>% Var explained: 68.99</a:t>
            </a:r>
          </a:p>
          <a:p>
            <a:r>
              <a:rPr lang="en-US" dirty="0"/>
              <a:t>RF Performance 2</a:t>
            </a:r>
            <a:r>
              <a:rPr lang="en-US" baseline="30000" dirty="0"/>
              <a:t>nd</a:t>
            </a:r>
            <a:r>
              <a:rPr lang="en-US" dirty="0"/>
              <a:t> pass</a:t>
            </a:r>
          </a:p>
          <a:p>
            <a:pPr lvl="1"/>
            <a:r>
              <a:rPr lang="en-US" dirty="0"/>
              <a:t>Mean of Square residuals: 1.927482</a:t>
            </a:r>
          </a:p>
          <a:p>
            <a:pPr lvl="1"/>
            <a:r>
              <a:rPr lang="en-US" dirty="0"/>
              <a:t>% Var explained: 70.32</a:t>
            </a:r>
          </a:p>
          <a:p>
            <a:pPr lvl="1"/>
            <a:endParaRPr lang="en-US" dirty="0"/>
          </a:p>
          <a:p>
            <a:pPr lvl="1"/>
            <a:endParaRPr lang="en-US" dirty="0"/>
          </a:p>
        </p:txBody>
      </p:sp>
      <p:sp>
        <p:nvSpPr>
          <p:cNvPr id="4" name="Rectangle 1">
            <a:extLst>
              <a:ext uri="{FF2B5EF4-FFF2-40B4-BE49-F238E27FC236}">
                <a16:creationId xmlns:a16="http://schemas.microsoft.com/office/drawing/2014/main" id="{8C0DE0ED-79C3-4E06-9908-0B511BAFEBF3}"/>
              </a:ext>
            </a:extLst>
          </p:cNvPr>
          <p:cNvSpPr>
            <a:spLocks noChangeArrowheads="1"/>
          </p:cNvSpPr>
          <p:nvPr/>
        </p:nvSpPr>
        <p:spPr bwMode="auto">
          <a:xfrm>
            <a:off x="0" y="0"/>
            <a:ext cx="12192000" cy="457200"/>
          </a:xfrm>
          <a:prstGeom prst="rect">
            <a:avLst/>
          </a:prstGeom>
          <a:solidFill>
            <a:srgbClr val="1414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8F8F8"/>
                </a:solidFill>
                <a:effectLst/>
                <a:latin typeface="Lucida Console" panose="020B0609040504020204" pitchFamily="49" charset="0"/>
              </a:rPr>
              <a:t>Mean of squared residuals: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a:extLst>
              <a:ext uri="{FF2B5EF4-FFF2-40B4-BE49-F238E27FC236}">
                <a16:creationId xmlns:a16="http://schemas.microsoft.com/office/drawing/2014/main" id="{491BE8B9-2E03-4F98-949E-BDC43F76DA2E}"/>
              </a:ext>
            </a:extLst>
          </p:cNvPr>
          <p:cNvSpPr txBox="1">
            <a:spLocks/>
          </p:cNvSpPr>
          <p:nvPr/>
        </p:nvSpPr>
        <p:spPr>
          <a:xfrm>
            <a:off x="4639513" y="2477540"/>
            <a:ext cx="2809171" cy="3678303"/>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DT Regression 1</a:t>
            </a:r>
            <a:r>
              <a:rPr lang="en-US" baseline="30000" dirty="0"/>
              <a:t>st</a:t>
            </a:r>
            <a:r>
              <a:rPr lang="en-US" dirty="0"/>
              <a:t> pass</a:t>
            </a:r>
          </a:p>
          <a:p>
            <a:pPr lvl="1"/>
            <a:r>
              <a:rPr lang="en-US" dirty="0"/>
              <a:t>MAE: 1.063867</a:t>
            </a:r>
          </a:p>
          <a:p>
            <a:pPr lvl="1"/>
            <a:r>
              <a:rPr lang="en-US" dirty="0"/>
              <a:t>RMSE: 1.631958</a:t>
            </a:r>
          </a:p>
          <a:p>
            <a:r>
              <a:rPr lang="en-US" dirty="0"/>
              <a:t>DT 2</a:t>
            </a:r>
            <a:r>
              <a:rPr lang="en-US" baseline="30000" dirty="0"/>
              <a:t>nd</a:t>
            </a:r>
            <a:r>
              <a:rPr lang="en-US" dirty="0"/>
              <a:t> pass</a:t>
            </a:r>
          </a:p>
          <a:p>
            <a:pPr lvl="1"/>
            <a:r>
              <a:rPr lang="en-US" dirty="0"/>
              <a:t>MAE: 0.9933494</a:t>
            </a:r>
          </a:p>
          <a:p>
            <a:pPr lvl="1"/>
            <a:r>
              <a:rPr lang="en-US" dirty="0"/>
              <a:t>RMSE: 1.523315</a:t>
            </a:r>
          </a:p>
          <a:p>
            <a:pPr lvl="1"/>
            <a:endParaRPr lang="en-US" dirty="0"/>
          </a:p>
          <a:p>
            <a:pPr lvl="1"/>
            <a:endParaRPr lang="en-US" dirty="0"/>
          </a:p>
        </p:txBody>
      </p:sp>
      <p:sp>
        <p:nvSpPr>
          <p:cNvPr id="7" name="Content Placeholder 2">
            <a:extLst>
              <a:ext uri="{FF2B5EF4-FFF2-40B4-BE49-F238E27FC236}">
                <a16:creationId xmlns:a16="http://schemas.microsoft.com/office/drawing/2014/main" id="{1028951D-6ACF-4EE9-8836-BA377B4A38F9}"/>
              </a:ext>
            </a:extLst>
          </p:cNvPr>
          <p:cNvSpPr txBox="1">
            <a:spLocks/>
          </p:cNvSpPr>
          <p:nvPr/>
        </p:nvSpPr>
        <p:spPr>
          <a:xfrm>
            <a:off x="7914130" y="2477541"/>
            <a:ext cx="3039215" cy="3678303"/>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Neural Networks 1</a:t>
            </a:r>
            <a:r>
              <a:rPr lang="en-US" baseline="30000" dirty="0"/>
              <a:t>st</a:t>
            </a:r>
            <a:r>
              <a:rPr lang="en-US" dirty="0"/>
              <a:t> pass</a:t>
            </a:r>
          </a:p>
          <a:p>
            <a:pPr lvl="1"/>
            <a:r>
              <a:rPr lang="en-US" dirty="0"/>
              <a:t>COR: 0.8502</a:t>
            </a:r>
          </a:p>
          <a:p>
            <a:pPr lvl="1"/>
            <a:r>
              <a:rPr lang="en-US" dirty="0"/>
              <a:t>MAE: 0.0669543</a:t>
            </a:r>
          </a:p>
          <a:p>
            <a:pPr lvl="1"/>
            <a:r>
              <a:rPr lang="en-US" dirty="0"/>
              <a:t>RMSE: 0.1056555</a:t>
            </a:r>
          </a:p>
          <a:p>
            <a:r>
              <a:rPr lang="en-US" dirty="0"/>
              <a:t>Neural Networks 2</a:t>
            </a:r>
            <a:r>
              <a:rPr lang="en-US" baseline="30000" dirty="0"/>
              <a:t>nd</a:t>
            </a:r>
            <a:r>
              <a:rPr lang="en-US" dirty="0"/>
              <a:t> pass</a:t>
            </a:r>
          </a:p>
          <a:p>
            <a:pPr lvl="1"/>
            <a:r>
              <a:rPr lang="en-US" dirty="0"/>
              <a:t>COR: 0.852</a:t>
            </a:r>
          </a:p>
          <a:p>
            <a:pPr lvl="1"/>
            <a:r>
              <a:rPr lang="en-US" dirty="0"/>
              <a:t>MAE: 0.06912</a:t>
            </a:r>
          </a:p>
          <a:p>
            <a:pPr lvl="1"/>
            <a:r>
              <a:rPr lang="en-US" dirty="0"/>
              <a:t>RMSE: 0.1054525</a:t>
            </a:r>
          </a:p>
          <a:p>
            <a:pPr lvl="1"/>
            <a:endParaRPr lang="en-US" dirty="0"/>
          </a:p>
          <a:p>
            <a:pPr lvl="1"/>
            <a:endParaRPr lang="en-US" dirty="0"/>
          </a:p>
        </p:txBody>
      </p:sp>
      <p:pic>
        <p:nvPicPr>
          <p:cNvPr id="9" name="Picture 8">
            <a:extLst>
              <a:ext uri="{FF2B5EF4-FFF2-40B4-BE49-F238E27FC236}">
                <a16:creationId xmlns:a16="http://schemas.microsoft.com/office/drawing/2014/main" id="{A421D1C7-ED00-42C2-9644-4B737BF6AF99}"/>
              </a:ext>
            </a:extLst>
          </p:cNvPr>
          <p:cNvPicPr>
            <a:picLocks noChangeAspect="1"/>
          </p:cNvPicPr>
          <p:nvPr/>
        </p:nvPicPr>
        <p:blipFill>
          <a:blip r:embed="rId2"/>
          <a:stretch>
            <a:fillRect/>
          </a:stretch>
        </p:blipFill>
        <p:spPr>
          <a:xfrm>
            <a:off x="5662275" y="5320145"/>
            <a:ext cx="763645" cy="763645"/>
          </a:xfrm>
          <a:prstGeom prst="ellipse">
            <a:avLst/>
          </a:prstGeom>
          <a:ln>
            <a:noFill/>
          </a:ln>
          <a:effectLst>
            <a:softEdge rad="112500"/>
          </a:effectLst>
        </p:spPr>
      </p:pic>
      <p:pic>
        <p:nvPicPr>
          <p:cNvPr id="10" name="Picture 9">
            <a:extLst>
              <a:ext uri="{FF2B5EF4-FFF2-40B4-BE49-F238E27FC236}">
                <a16:creationId xmlns:a16="http://schemas.microsoft.com/office/drawing/2014/main" id="{6F503C52-0C1B-4EE6-BF48-92072354037A}"/>
              </a:ext>
            </a:extLst>
          </p:cNvPr>
          <p:cNvPicPr>
            <a:picLocks noChangeAspect="1"/>
          </p:cNvPicPr>
          <p:nvPr/>
        </p:nvPicPr>
        <p:blipFill>
          <a:blip r:embed="rId3"/>
          <a:stretch>
            <a:fillRect/>
          </a:stretch>
        </p:blipFill>
        <p:spPr>
          <a:xfrm>
            <a:off x="1329338" y="5277716"/>
            <a:ext cx="1277204" cy="806074"/>
          </a:xfrm>
          <a:prstGeom prst="ellipse">
            <a:avLst/>
          </a:prstGeom>
          <a:ln>
            <a:noFill/>
          </a:ln>
          <a:effectLst>
            <a:softEdge rad="112500"/>
          </a:effectLst>
        </p:spPr>
      </p:pic>
      <p:pic>
        <p:nvPicPr>
          <p:cNvPr id="11" name="Picture 10">
            <a:extLst>
              <a:ext uri="{FF2B5EF4-FFF2-40B4-BE49-F238E27FC236}">
                <a16:creationId xmlns:a16="http://schemas.microsoft.com/office/drawing/2014/main" id="{206293A0-2F46-4F64-BCC9-F04C4C87A7EE}"/>
              </a:ext>
            </a:extLst>
          </p:cNvPr>
          <p:cNvPicPr>
            <a:picLocks noChangeAspect="1"/>
          </p:cNvPicPr>
          <p:nvPr/>
        </p:nvPicPr>
        <p:blipFill>
          <a:blip r:embed="rId4"/>
          <a:stretch>
            <a:fillRect/>
          </a:stretch>
        </p:blipFill>
        <p:spPr>
          <a:xfrm>
            <a:off x="8944668" y="5440818"/>
            <a:ext cx="739660" cy="642972"/>
          </a:xfrm>
          <a:prstGeom prst="rect">
            <a:avLst/>
          </a:prstGeom>
        </p:spPr>
      </p:pic>
    </p:spTree>
    <p:extLst>
      <p:ext uri="{BB962C8B-B14F-4D97-AF65-F5344CB8AC3E}">
        <p14:creationId xmlns:p14="http://schemas.microsoft.com/office/powerpoint/2010/main" val="2520706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6" name="Subtitle 5">
            <a:extLst>
              <a:ext uri="{FF2B5EF4-FFF2-40B4-BE49-F238E27FC236}">
                <a16:creationId xmlns:a16="http://schemas.microsoft.com/office/drawing/2014/main" id="{4E812AC7-14C9-0941-85EF-2BC4D8932B9D}"/>
              </a:ext>
            </a:extLst>
          </p:cNvPr>
          <p:cNvSpPr>
            <a:spLocks noGrp="1"/>
          </p:cNvSpPr>
          <p:nvPr>
            <p:ph type="subTitle" idx="1"/>
          </p:nvPr>
        </p:nvSpPr>
        <p:spPr/>
        <p:txBody>
          <a:bodyPr>
            <a:normAutofit fontScale="92500" lnSpcReduction="20000"/>
          </a:bodyPr>
          <a:lstStyle/>
          <a:p>
            <a:r>
              <a:rPr lang="en-US" dirty="0"/>
              <a:t>Regis University</a:t>
            </a:r>
          </a:p>
          <a:p>
            <a:r>
              <a:rPr lang="en-US" dirty="0"/>
              <a:t>Special thanks to  Robert </a:t>
            </a:r>
            <a:r>
              <a:rPr lang="en-US" dirty="0" err="1"/>
              <a:t>Vollamn</a:t>
            </a:r>
            <a:endParaRPr lang="en-US" dirty="0"/>
          </a:p>
        </p:txBody>
      </p:sp>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FA211-C3F0-4DAC-9BD8-C617BB8F6483}"/>
              </a:ext>
            </a:extLst>
          </p:cNvPr>
          <p:cNvSpPr>
            <a:spLocks noGrp="1"/>
          </p:cNvSpPr>
          <p:nvPr>
            <p:ph type="title"/>
          </p:nvPr>
        </p:nvSpPr>
        <p:spPr>
          <a:xfrm>
            <a:off x="581192" y="702156"/>
            <a:ext cx="11029616" cy="1013800"/>
          </a:xfrm>
        </p:spPr>
        <p:txBody>
          <a:bodyPr>
            <a:normAutofit/>
          </a:bodyPr>
          <a:lstStyle/>
          <a:p>
            <a:r>
              <a:rPr lang="en-US" dirty="0"/>
              <a:t>Overview</a:t>
            </a:r>
          </a:p>
        </p:txBody>
      </p:sp>
      <p:sp>
        <p:nvSpPr>
          <p:cNvPr id="9" name="Rectangle 8">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descr="Charts">
            <a:extLst>
              <a:ext uri="{FF2B5EF4-FFF2-40B4-BE49-F238E27FC236}">
                <a16:creationId xmlns:a16="http://schemas.microsoft.com/office/drawing/2014/main" id="{A86E9E26-CB09-4324-97C0-2226391FE495}"/>
              </a:ext>
            </a:extLst>
          </p:cNvPr>
          <p:cNvPicPr>
            <a:picLocks noChangeAspect="1"/>
          </p:cNvPicPr>
          <p:nvPr/>
        </p:nvPicPr>
        <p:blipFill rotWithShape="1">
          <a:blip r:embed="rId2" cstate="screen">
            <a:extLst>
              <a:ext uri="{28A0092B-C50C-407E-A947-70E740481C1C}">
                <a14:useLocalDpi xmlns:a14="http://schemas.microsoft.com/office/drawing/2010/main"/>
              </a:ext>
            </a:extLst>
          </a:blip>
          <a:stretch/>
        </p:blipFill>
        <p:spPr>
          <a:xfrm>
            <a:off x="657225" y="2529423"/>
            <a:ext cx="4962525" cy="3312485"/>
          </a:xfrm>
          <a:prstGeom prst="rect">
            <a:avLst/>
          </a:prstGeom>
        </p:spPr>
      </p:pic>
      <p:sp>
        <p:nvSpPr>
          <p:cNvPr id="3" name="Content Placeholder 2">
            <a:extLst>
              <a:ext uri="{FF2B5EF4-FFF2-40B4-BE49-F238E27FC236}">
                <a16:creationId xmlns:a16="http://schemas.microsoft.com/office/drawing/2014/main" id="{9E8121D4-F596-405F-B942-1273EC8C49D7}"/>
              </a:ext>
            </a:extLst>
          </p:cNvPr>
          <p:cNvSpPr>
            <a:spLocks noGrp="1"/>
          </p:cNvSpPr>
          <p:nvPr>
            <p:ph idx="1"/>
          </p:nvPr>
        </p:nvSpPr>
        <p:spPr>
          <a:xfrm>
            <a:off x="6335805" y="2180496"/>
            <a:ext cx="5275001" cy="4045683"/>
          </a:xfrm>
        </p:spPr>
        <p:txBody>
          <a:bodyPr>
            <a:normAutofit/>
          </a:bodyPr>
          <a:lstStyle/>
          <a:p>
            <a:pPr marL="0" indent="0">
              <a:buNone/>
            </a:pPr>
            <a:r>
              <a:rPr lang="en-US" dirty="0"/>
              <a:t>The National Hockey League salaries during the 2017/2018 season ranged from the league min of $650,000 to $13.8 million.  The intent of the project is to model several Machine Learning techniques to predict player salaries.  In addition, to the modeling,  it is also important to clean, understand and discover meaning from the dataset.</a:t>
            </a:r>
          </a:p>
        </p:txBody>
      </p:sp>
    </p:spTree>
    <p:extLst>
      <p:ext uri="{BB962C8B-B14F-4D97-AF65-F5344CB8AC3E}">
        <p14:creationId xmlns:p14="http://schemas.microsoft.com/office/powerpoint/2010/main" val="840939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D9B5-8BF8-463C-9703-E8251D3E1E29}"/>
              </a:ext>
            </a:extLst>
          </p:cNvPr>
          <p:cNvSpPr>
            <a:spLocks noGrp="1"/>
          </p:cNvSpPr>
          <p:nvPr>
            <p:ph type="title"/>
          </p:nvPr>
        </p:nvSpPr>
        <p:spPr>
          <a:xfrm>
            <a:off x="581192" y="702156"/>
            <a:ext cx="11029616" cy="1013800"/>
          </a:xfrm>
        </p:spPr>
        <p:txBody>
          <a:bodyPr>
            <a:normAutofit/>
          </a:bodyPr>
          <a:lstStyle/>
          <a:p>
            <a:r>
              <a:rPr lang="en-US">
                <a:solidFill>
                  <a:srgbClr val="FFFEFF"/>
                </a:solidFill>
              </a:rPr>
              <a:t>Dataset</a:t>
            </a:r>
          </a:p>
        </p:txBody>
      </p:sp>
      <p:graphicFrame>
        <p:nvGraphicFramePr>
          <p:cNvPr id="6" name="Content Placeholder 2">
            <a:extLst>
              <a:ext uri="{FF2B5EF4-FFF2-40B4-BE49-F238E27FC236}">
                <a16:creationId xmlns:a16="http://schemas.microsoft.com/office/drawing/2014/main" id="{3A15E74C-5E84-4C42-982A-561FF2E2D74D}"/>
              </a:ext>
            </a:extLst>
          </p:cNvPr>
          <p:cNvGraphicFramePr>
            <a:graphicFrameLocks noGrp="1"/>
          </p:cNvGraphicFramePr>
          <p:nvPr>
            <p:ph idx="1"/>
            <p:extLst>
              <p:ext uri="{D42A27DB-BD31-4B8C-83A1-F6EECF244321}">
                <p14:modId xmlns:p14="http://schemas.microsoft.com/office/powerpoint/2010/main" val="3832019717"/>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4619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9AC4DE-6457-484D-A850-36524DD3550A}"/>
              </a:ext>
            </a:extLst>
          </p:cNvPr>
          <p:cNvSpPr>
            <a:spLocks noGrp="1"/>
          </p:cNvSpPr>
          <p:nvPr>
            <p:ph type="title"/>
          </p:nvPr>
        </p:nvSpPr>
        <p:spPr>
          <a:xfrm>
            <a:off x="959157" y="1113764"/>
            <a:ext cx="3269749" cy="4624327"/>
          </a:xfrm>
        </p:spPr>
        <p:txBody>
          <a:bodyPr anchor="ctr">
            <a:normAutofit/>
          </a:bodyPr>
          <a:lstStyle/>
          <a:p>
            <a:r>
              <a:rPr lang="en-US" sz="3200">
                <a:solidFill>
                  <a:srgbClr val="FFFFFF"/>
                </a:solidFill>
              </a:rPr>
              <a:t>Data Cleaning</a:t>
            </a:r>
          </a:p>
        </p:txBody>
      </p:sp>
      <p:sp>
        <p:nvSpPr>
          <p:cNvPr id="3" name="Content Placeholder 2">
            <a:extLst>
              <a:ext uri="{FF2B5EF4-FFF2-40B4-BE49-F238E27FC236}">
                <a16:creationId xmlns:a16="http://schemas.microsoft.com/office/drawing/2014/main" id="{F9E461E5-26EA-4C55-B99A-4D278D0AD6A3}"/>
              </a:ext>
            </a:extLst>
          </p:cNvPr>
          <p:cNvSpPr>
            <a:spLocks noGrp="1"/>
          </p:cNvSpPr>
          <p:nvPr>
            <p:ph idx="1"/>
          </p:nvPr>
        </p:nvSpPr>
        <p:spPr>
          <a:xfrm>
            <a:off x="5009745" y="485678"/>
            <a:ext cx="6789906" cy="5888772"/>
          </a:xfrm>
        </p:spPr>
        <p:txBody>
          <a:bodyPr anchor="ctr">
            <a:normAutofit/>
          </a:bodyPr>
          <a:lstStyle/>
          <a:p>
            <a:r>
              <a:rPr lang="en-US" dirty="0"/>
              <a:t>Reading the data into R, I used the library(readr), which is a component of the tidyverse package</a:t>
            </a:r>
          </a:p>
          <a:p>
            <a:pPr lvl="1"/>
            <a:r>
              <a:rPr lang="en-US" dirty="0"/>
              <a:t>readr library is a powerful tool for parsing while ingesting data into r</a:t>
            </a:r>
          </a:p>
          <a:p>
            <a:pPr lvl="1"/>
            <a:r>
              <a:rPr lang="en-US" dirty="0"/>
              <a:t>It reduces over time formatting but using three main components:</a:t>
            </a:r>
          </a:p>
          <a:p>
            <a:pPr lvl="2"/>
            <a:r>
              <a:rPr lang="en-US" dirty="0"/>
              <a:t>Rectangular Parsers</a:t>
            </a:r>
          </a:p>
          <a:p>
            <a:pPr lvl="2"/>
            <a:r>
              <a:rPr lang="en-US" dirty="0"/>
              <a:t>Column specification</a:t>
            </a:r>
          </a:p>
          <a:p>
            <a:pPr lvl="2"/>
            <a:r>
              <a:rPr lang="en-US" dirty="0"/>
              <a:t>Vector parsers</a:t>
            </a:r>
          </a:p>
          <a:p>
            <a:pPr lvl="3"/>
            <a:r>
              <a:rPr lang="en-US" dirty="0"/>
              <a:t>Learn more at </a:t>
            </a:r>
            <a:r>
              <a:rPr lang="en-US" dirty="0">
                <a:hlinkClick r:id="rId2"/>
              </a:rPr>
              <a:t>https://readr.tidyverse.org/articles/readr.html</a:t>
            </a:r>
            <a:r>
              <a:rPr lang="en-US" dirty="0"/>
              <a:t> </a:t>
            </a:r>
          </a:p>
          <a:p>
            <a:pPr lvl="1"/>
            <a:r>
              <a:rPr lang="en-US" dirty="0"/>
              <a:t>Automatically handles missing data</a:t>
            </a:r>
          </a:p>
          <a:p>
            <a:pPr lvl="2"/>
            <a:r>
              <a:rPr lang="en-US" dirty="0"/>
              <a:t>Drops</a:t>
            </a:r>
          </a:p>
          <a:p>
            <a:pPr lvl="2"/>
            <a:r>
              <a:rPr lang="en-US" dirty="0"/>
              <a:t>Fills with most recent non-NA data</a:t>
            </a:r>
          </a:p>
          <a:p>
            <a:pPr lvl="2"/>
            <a:r>
              <a:rPr lang="en-US" dirty="0"/>
              <a:t>Replace_NA </a:t>
            </a:r>
          </a:p>
        </p:txBody>
      </p:sp>
    </p:spTree>
    <p:extLst>
      <p:ext uri="{BB962C8B-B14F-4D97-AF65-F5344CB8AC3E}">
        <p14:creationId xmlns:p14="http://schemas.microsoft.com/office/powerpoint/2010/main" val="2049631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10">
            <a:extLst>
              <a:ext uri="{FF2B5EF4-FFF2-40B4-BE49-F238E27FC236}">
                <a16:creationId xmlns:a16="http://schemas.microsoft.com/office/drawing/2014/main" id="{1D5EA905-60F6-495B-BC4F-A58B9D1B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48A743-6DD2-4D5D-BA21-246DCBAE0E44}"/>
              </a:ext>
            </a:extLst>
          </p:cNvPr>
          <p:cNvSpPr>
            <a:spLocks noGrp="1"/>
          </p:cNvSpPr>
          <p:nvPr>
            <p:ph type="title"/>
          </p:nvPr>
        </p:nvSpPr>
        <p:spPr>
          <a:xfrm>
            <a:off x="584202" y="702156"/>
            <a:ext cx="7225075" cy="1013800"/>
          </a:xfrm>
        </p:spPr>
        <p:txBody>
          <a:bodyPr vert="horz" lIns="91440" tIns="45720" rIns="91440" bIns="45720" rtlCol="0" anchor="b">
            <a:normAutofit/>
          </a:bodyPr>
          <a:lstStyle/>
          <a:p>
            <a:r>
              <a:rPr lang="en-US">
                <a:solidFill>
                  <a:schemeClr val="accent1"/>
                </a:solidFill>
              </a:rPr>
              <a:t>Data Cleaning Continued</a:t>
            </a:r>
          </a:p>
        </p:txBody>
      </p:sp>
      <p:grpSp>
        <p:nvGrpSpPr>
          <p:cNvPr id="36" name="Group 12">
            <a:extLst>
              <a:ext uri="{FF2B5EF4-FFF2-40B4-BE49-F238E27FC236}">
                <a16:creationId xmlns:a16="http://schemas.microsoft.com/office/drawing/2014/main" id="{8621EE3E-1667-4864-956E-8309811CB9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4" name="Rectangle 13">
              <a:extLst>
                <a:ext uri="{FF2B5EF4-FFF2-40B4-BE49-F238E27FC236}">
                  <a16:creationId xmlns:a16="http://schemas.microsoft.com/office/drawing/2014/main" id="{0ACCC35D-7F2D-46AC-8745-DD7C2EF42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14">
              <a:extLst>
                <a:ext uri="{FF2B5EF4-FFF2-40B4-BE49-F238E27FC236}">
                  <a16:creationId xmlns:a16="http://schemas.microsoft.com/office/drawing/2014/main" id="{A933B6CF-C9B2-4217-9C19-CB6517D96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95477868-77F6-4429-BFF6-4265BC3543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a:extLst>
              <a:ext uri="{FF2B5EF4-FFF2-40B4-BE49-F238E27FC236}">
                <a16:creationId xmlns:a16="http://schemas.microsoft.com/office/drawing/2014/main" id="{6734A5B5-18CF-4B1E-877F-B750219C9E2E}"/>
              </a:ext>
            </a:extLst>
          </p:cNvPr>
          <p:cNvSpPr txBox="1"/>
          <p:nvPr/>
        </p:nvSpPr>
        <p:spPr>
          <a:xfrm>
            <a:off x="584204" y="1896533"/>
            <a:ext cx="7225074" cy="3962266"/>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rPr>
              <a:t>Glimpse from tidyverse is a great tool to view the data easily</a:t>
            </a:r>
          </a:p>
          <a:p>
            <a:pPr marL="285750" indent="-285750">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rPr>
              <a:t>The dataset had two variables that contained NA’s, which I was somewhat shock by.  There is a good reason why these columns would contain NA’s, since there are many players in the NHL that who were never drafted.</a:t>
            </a:r>
          </a:p>
          <a:p>
            <a:pPr marL="285750" indent="-285750">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rPr>
              <a:t>Was able to clean up some addition variables and make them useable for the model.</a:t>
            </a:r>
          </a:p>
        </p:txBody>
      </p:sp>
      <p:pic>
        <p:nvPicPr>
          <p:cNvPr id="5" name="Picture 4">
            <a:extLst>
              <a:ext uri="{FF2B5EF4-FFF2-40B4-BE49-F238E27FC236}">
                <a16:creationId xmlns:a16="http://schemas.microsoft.com/office/drawing/2014/main" id="{4B79F220-B252-4A28-868E-FD3C3116B3C2}"/>
              </a:ext>
            </a:extLst>
          </p:cNvPr>
          <p:cNvPicPr>
            <a:picLocks noChangeAspect="1"/>
          </p:cNvPicPr>
          <p:nvPr/>
        </p:nvPicPr>
        <p:blipFill rotWithShape="1">
          <a:blip r:embed="rId2"/>
          <a:srcRect l="10899" r="36494" b="2"/>
          <a:stretch/>
        </p:blipFill>
        <p:spPr>
          <a:xfrm>
            <a:off x="8042146" y="3773408"/>
            <a:ext cx="3702877" cy="2828500"/>
          </a:xfrm>
          <a:prstGeom prst="rect">
            <a:avLst/>
          </a:prstGeom>
        </p:spPr>
      </p:pic>
      <p:pic>
        <p:nvPicPr>
          <p:cNvPr id="4" name="Content Placeholder 3">
            <a:extLst>
              <a:ext uri="{FF2B5EF4-FFF2-40B4-BE49-F238E27FC236}">
                <a16:creationId xmlns:a16="http://schemas.microsoft.com/office/drawing/2014/main" id="{F5731B31-034D-4B7E-BB9A-F0251CE23922}"/>
              </a:ext>
            </a:extLst>
          </p:cNvPr>
          <p:cNvPicPr>
            <a:picLocks noGrp="1" noChangeAspect="1"/>
          </p:cNvPicPr>
          <p:nvPr>
            <p:ph idx="1"/>
          </p:nvPr>
        </p:nvPicPr>
        <p:blipFill rotWithShape="1">
          <a:blip r:embed="rId3"/>
          <a:srcRect l="2680" r="4485" b="3"/>
          <a:stretch/>
        </p:blipFill>
        <p:spPr>
          <a:xfrm>
            <a:off x="8042147" y="748552"/>
            <a:ext cx="3702877" cy="2828501"/>
          </a:xfrm>
          <a:prstGeom prst="rect">
            <a:avLst/>
          </a:prstGeom>
        </p:spPr>
      </p:pic>
    </p:spTree>
    <p:extLst>
      <p:ext uri="{BB962C8B-B14F-4D97-AF65-F5344CB8AC3E}">
        <p14:creationId xmlns:p14="http://schemas.microsoft.com/office/powerpoint/2010/main" val="3494498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D301E-C0A5-424D-B6A4-BC23CBC1A64D}"/>
              </a:ext>
            </a:extLst>
          </p:cNvPr>
          <p:cNvSpPr>
            <a:spLocks noGrp="1"/>
          </p:cNvSpPr>
          <p:nvPr>
            <p:ph type="title"/>
          </p:nvPr>
        </p:nvSpPr>
        <p:spPr>
          <a:xfrm>
            <a:off x="581192" y="702156"/>
            <a:ext cx="11029616" cy="1013800"/>
          </a:xfrm>
        </p:spPr>
        <p:txBody>
          <a:bodyPr>
            <a:normAutofit/>
          </a:bodyPr>
          <a:lstStyle/>
          <a:p>
            <a:r>
              <a:rPr lang="en-US" dirty="0"/>
              <a:t>Data Exploration</a:t>
            </a:r>
          </a:p>
        </p:txBody>
      </p:sp>
      <p:sp>
        <p:nvSpPr>
          <p:cNvPr id="27" name="Rectangle 8">
            <a:extLst>
              <a:ext uri="{FF2B5EF4-FFF2-40B4-BE49-F238E27FC236}">
                <a16:creationId xmlns:a16="http://schemas.microsoft.com/office/drawing/2014/main" id="{2E32075D-9299-4657-87D7-B9987B7FD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3DF9C4E-DB5B-4D60-A2DB-972BF0E9BCE3}"/>
              </a:ext>
            </a:extLst>
          </p:cNvPr>
          <p:cNvPicPr>
            <a:picLocks noChangeAspect="1"/>
          </p:cNvPicPr>
          <p:nvPr/>
        </p:nvPicPr>
        <p:blipFill rotWithShape="1">
          <a:blip r:embed="rId2"/>
          <a:srcRect r="2089" b="1"/>
          <a:stretch/>
        </p:blipFill>
        <p:spPr>
          <a:xfrm>
            <a:off x="657225" y="2361056"/>
            <a:ext cx="4962525" cy="3649219"/>
          </a:xfrm>
          <a:prstGeom prst="rect">
            <a:avLst/>
          </a:prstGeom>
        </p:spPr>
      </p:pic>
      <p:sp>
        <p:nvSpPr>
          <p:cNvPr id="3" name="Content Placeholder 2">
            <a:extLst>
              <a:ext uri="{FF2B5EF4-FFF2-40B4-BE49-F238E27FC236}">
                <a16:creationId xmlns:a16="http://schemas.microsoft.com/office/drawing/2014/main" id="{ED320B6D-FCFB-4449-8ACE-51A888D71DED}"/>
              </a:ext>
            </a:extLst>
          </p:cNvPr>
          <p:cNvSpPr>
            <a:spLocks noGrp="1"/>
          </p:cNvSpPr>
          <p:nvPr>
            <p:ph idx="1"/>
          </p:nvPr>
        </p:nvSpPr>
        <p:spPr>
          <a:xfrm>
            <a:off x="6335805" y="2180496"/>
            <a:ext cx="5275001" cy="4045683"/>
          </a:xfrm>
        </p:spPr>
        <p:txBody>
          <a:bodyPr>
            <a:normAutofit/>
          </a:bodyPr>
          <a:lstStyle/>
          <a:p>
            <a:r>
              <a:rPr lang="en-US" dirty="0"/>
              <a:t>First step is to get a sense of what type of data is available in the dataset and the best tool I have found for this is skim.  </a:t>
            </a:r>
          </a:p>
          <a:p>
            <a:r>
              <a:rPr lang="en-US" dirty="0"/>
              <a:t>Able to view the important data in </a:t>
            </a:r>
            <a:r>
              <a:rPr lang="en-US"/>
              <a:t>one place.</a:t>
            </a:r>
            <a:endParaRPr lang="en-US" dirty="0"/>
          </a:p>
          <a:p>
            <a:pPr lvl="1"/>
            <a:r>
              <a:rPr lang="en-US" dirty="0"/>
              <a:t>Objects and variables</a:t>
            </a:r>
          </a:p>
          <a:p>
            <a:pPr lvl="1"/>
            <a:r>
              <a:rPr lang="en-US" dirty="0"/>
              <a:t>Data is grouped by variable type</a:t>
            </a:r>
          </a:p>
          <a:p>
            <a:pPr lvl="1"/>
            <a:r>
              <a:rPr lang="en-US" dirty="0"/>
              <a:t>Variable name, missing or not, count of objects</a:t>
            </a:r>
          </a:p>
          <a:p>
            <a:pPr lvl="1"/>
            <a:r>
              <a:rPr lang="en-US" dirty="0"/>
              <a:t>Statics seen with summary(), plus a histogram </a:t>
            </a:r>
          </a:p>
        </p:txBody>
      </p:sp>
    </p:spTree>
    <p:extLst>
      <p:ext uri="{BB962C8B-B14F-4D97-AF65-F5344CB8AC3E}">
        <p14:creationId xmlns:p14="http://schemas.microsoft.com/office/powerpoint/2010/main" val="2779490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1EB241-0852-428A-8A50-67737CA93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23EDC2-E1E5-4C5D-9C74-714516AF5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2781548-0E4F-4401-A909-82EDF50DB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3030110-5A0B-4476-9070-A890E1987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F282AF3E-C03D-41B7-91EB-BFF50ED47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B67AE3-9BAC-48AE-A245-8308F63A25DA}"/>
              </a:ext>
            </a:extLst>
          </p:cNvPr>
          <p:cNvSpPr>
            <a:spLocks noGrp="1"/>
          </p:cNvSpPr>
          <p:nvPr>
            <p:ph type="title"/>
          </p:nvPr>
        </p:nvSpPr>
        <p:spPr>
          <a:xfrm>
            <a:off x="581191" y="723901"/>
            <a:ext cx="10993549" cy="1428750"/>
          </a:xfrm>
        </p:spPr>
        <p:txBody>
          <a:bodyPr vert="horz" lIns="91440" tIns="45720" rIns="91440" bIns="45720" rtlCol="0" anchor="b">
            <a:normAutofit/>
          </a:bodyPr>
          <a:lstStyle/>
          <a:p>
            <a:r>
              <a:rPr lang="en-US" sz="3600" dirty="0">
                <a:solidFill>
                  <a:schemeClr val="accent1"/>
                </a:solidFill>
              </a:rPr>
              <a:t>2017/2018 NHL Data Visualization</a:t>
            </a:r>
          </a:p>
        </p:txBody>
      </p:sp>
      <p:pic>
        <p:nvPicPr>
          <p:cNvPr id="5" name="Picture 4">
            <a:extLst>
              <a:ext uri="{FF2B5EF4-FFF2-40B4-BE49-F238E27FC236}">
                <a16:creationId xmlns:a16="http://schemas.microsoft.com/office/drawing/2014/main" id="{891AE79F-9897-4E6B-82DD-1BDE8369E2F9}"/>
              </a:ext>
            </a:extLst>
          </p:cNvPr>
          <p:cNvPicPr>
            <a:picLocks noChangeAspect="1"/>
          </p:cNvPicPr>
          <p:nvPr/>
        </p:nvPicPr>
        <p:blipFill>
          <a:blip r:embed="rId2"/>
          <a:stretch>
            <a:fillRect/>
          </a:stretch>
        </p:blipFill>
        <p:spPr>
          <a:xfrm>
            <a:off x="1429966" y="2945841"/>
            <a:ext cx="5265568" cy="3251488"/>
          </a:xfrm>
          <a:prstGeom prst="rect">
            <a:avLst/>
          </a:prstGeom>
        </p:spPr>
      </p:pic>
      <p:pic>
        <p:nvPicPr>
          <p:cNvPr id="4" name="Content Placeholder 3">
            <a:extLst>
              <a:ext uri="{FF2B5EF4-FFF2-40B4-BE49-F238E27FC236}">
                <a16:creationId xmlns:a16="http://schemas.microsoft.com/office/drawing/2014/main" id="{5E77CAF7-35D0-4A45-A997-3865032964B4}"/>
              </a:ext>
            </a:extLst>
          </p:cNvPr>
          <p:cNvPicPr>
            <a:picLocks noGrp="1" noChangeAspect="1"/>
          </p:cNvPicPr>
          <p:nvPr>
            <p:ph idx="1"/>
          </p:nvPr>
        </p:nvPicPr>
        <p:blipFill>
          <a:blip r:embed="rId3"/>
          <a:stretch>
            <a:fillRect/>
          </a:stretch>
        </p:blipFill>
        <p:spPr>
          <a:xfrm>
            <a:off x="8194848" y="3134445"/>
            <a:ext cx="3379892" cy="2999654"/>
          </a:xfrm>
          <a:prstGeom prst="rect">
            <a:avLst/>
          </a:prstGeom>
        </p:spPr>
      </p:pic>
      <p:sp>
        <p:nvSpPr>
          <p:cNvPr id="20" name="Rectangle 19">
            <a:extLst>
              <a:ext uri="{FF2B5EF4-FFF2-40B4-BE49-F238E27FC236}">
                <a16:creationId xmlns:a16="http://schemas.microsoft.com/office/drawing/2014/main" id="{6C33D92C-4271-4A96-8961-AD31464EB6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790605"/>
            <a:ext cx="7497730" cy="360273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79012B0-868E-41ED-A674-5023494F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239" y="2790605"/>
            <a:ext cx="3702878" cy="3602736"/>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E447185-6021-49C0-BE1E-164A7462D558}"/>
              </a:ext>
            </a:extLst>
          </p:cNvPr>
          <p:cNvPicPr>
            <a:picLocks noChangeAspect="1"/>
          </p:cNvPicPr>
          <p:nvPr/>
        </p:nvPicPr>
        <p:blipFill>
          <a:blip r:embed="rId4"/>
          <a:stretch>
            <a:fillRect/>
          </a:stretch>
        </p:blipFill>
        <p:spPr>
          <a:xfrm>
            <a:off x="9002071" y="918299"/>
            <a:ext cx="2420243" cy="14287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84895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2944898-BDA7-4566-B5D5-24B24B8AEF5D}"/>
              </a:ext>
            </a:extLst>
          </p:cNvPr>
          <p:cNvSpPr>
            <a:spLocks noGrp="1"/>
          </p:cNvSpPr>
          <p:nvPr>
            <p:ph type="title"/>
          </p:nvPr>
        </p:nvSpPr>
        <p:spPr>
          <a:xfrm>
            <a:off x="601255" y="702156"/>
            <a:ext cx="3409783" cy="1013800"/>
          </a:xfrm>
        </p:spPr>
        <p:txBody>
          <a:bodyPr>
            <a:normAutofit/>
          </a:bodyPr>
          <a:lstStyle/>
          <a:p>
            <a:r>
              <a:rPr lang="en-US" dirty="0"/>
              <a:t>International Players</a:t>
            </a:r>
          </a:p>
        </p:txBody>
      </p:sp>
      <p:pic>
        <p:nvPicPr>
          <p:cNvPr id="6" name="Content Placeholder 5">
            <a:extLst>
              <a:ext uri="{FF2B5EF4-FFF2-40B4-BE49-F238E27FC236}">
                <a16:creationId xmlns:a16="http://schemas.microsoft.com/office/drawing/2014/main" id="{34B1EE61-FA44-4D80-95B2-8EA5D8D2A4A5}"/>
              </a:ext>
            </a:extLst>
          </p:cNvPr>
          <p:cNvPicPr>
            <a:picLocks noGrp="1" noChangeAspect="1"/>
          </p:cNvPicPr>
          <p:nvPr>
            <p:ph idx="1"/>
          </p:nvPr>
        </p:nvPicPr>
        <p:blipFill>
          <a:blip r:embed="rId2"/>
          <a:stretch>
            <a:fillRect/>
          </a:stretch>
        </p:blipFill>
        <p:spPr>
          <a:xfrm>
            <a:off x="601663" y="2849527"/>
            <a:ext cx="3409950" cy="2265433"/>
          </a:xfrm>
          <a:prstGeom prst="rect">
            <a:avLst/>
          </a:prstGeom>
        </p:spPr>
      </p:pic>
      <p:pic>
        <p:nvPicPr>
          <p:cNvPr id="7" name="Content Placeholder 3">
            <a:extLst>
              <a:ext uri="{FF2B5EF4-FFF2-40B4-BE49-F238E27FC236}">
                <a16:creationId xmlns:a16="http://schemas.microsoft.com/office/drawing/2014/main" id="{85C794CA-F5EF-4CCB-AD7A-414ACCF1BBAE}"/>
              </a:ext>
            </a:extLst>
          </p:cNvPr>
          <p:cNvPicPr>
            <a:picLocks noChangeAspect="1"/>
          </p:cNvPicPr>
          <p:nvPr/>
        </p:nvPicPr>
        <p:blipFill>
          <a:blip r:embed="rId3"/>
          <a:stretch>
            <a:fillRect/>
          </a:stretch>
        </p:blipFill>
        <p:spPr>
          <a:xfrm>
            <a:off x="4797238" y="1416562"/>
            <a:ext cx="6489819" cy="4007462"/>
          </a:xfrm>
          <a:prstGeom prst="rect">
            <a:avLst/>
          </a:prstGeom>
        </p:spPr>
      </p:pic>
    </p:spTree>
    <p:extLst>
      <p:ext uri="{BB962C8B-B14F-4D97-AF65-F5344CB8AC3E}">
        <p14:creationId xmlns:p14="http://schemas.microsoft.com/office/powerpoint/2010/main" val="326091269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2.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BC12AA-1C15-4500-BC9C-8EE83A441DE9}">
  <ds:schemaRefs>
    <ds:schemaRef ds:uri="16c05727-aa75-4e4a-9b5f-8a80a1165891"/>
    <ds:schemaRef ds:uri="http://www.w3.org/XML/1998/namespace"/>
    <ds:schemaRef ds:uri="http://purl.org/dc/terms/"/>
    <ds:schemaRef ds:uri="http://purl.org/dc/elements/1.1/"/>
    <ds:schemaRef ds:uri="http://schemas.microsoft.com/office/2006/documentManagement/types"/>
    <ds:schemaRef ds:uri="71af3243-3dd4-4a8d-8c0d-dd76da1f02a5"/>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580</Words>
  <Application>Microsoft Office PowerPoint</Application>
  <PresentationFormat>Widescreen</PresentationFormat>
  <Paragraphs>103</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Gill Sans MT</vt:lpstr>
      <vt:lpstr>Lucida Console</vt:lpstr>
      <vt:lpstr>Wingdings 2</vt:lpstr>
      <vt:lpstr>Dividend</vt:lpstr>
      <vt:lpstr>Predicting 2017/18 NHL Salaries</vt:lpstr>
      <vt:lpstr>Agenda</vt:lpstr>
      <vt:lpstr>Overview</vt:lpstr>
      <vt:lpstr>Dataset</vt:lpstr>
      <vt:lpstr>Data Cleaning</vt:lpstr>
      <vt:lpstr>Data Cleaning Continued</vt:lpstr>
      <vt:lpstr>Data Exploration</vt:lpstr>
      <vt:lpstr>2017/2018 NHL Data Visualization</vt:lpstr>
      <vt:lpstr>International Players</vt:lpstr>
      <vt:lpstr>Scatterplots</vt:lpstr>
      <vt:lpstr>Scatterplot with Facet_Wrap</vt:lpstr>
      <vt:lpstr>Players Goals per Country</vt:lpstr>
      <vt:lpstr>PowerPoint Presentation</vt:lpstr>
      <vt:lpstr>PowerPoint Presentation</vt:lpstr>
      <vt:lpstr>Data Correlation</vt:lpstr>
      <vt:lpstr>Random Forest</vt:lpstr>
      <vt:lpstr>Importance Variables - RF</vt:lpstr>
      <vt:lpstr>Second Run for Random Forest</vt:lpstr>
      <vt:lpstr>Decision Tree (DT)</vt:lpstr>
      <vt:lpstr>Regression Tree</vt:lpstr>
      <vt:lpstr>Number of Splits</vt:lpstr>
      <vt:lpstr>Pruned Regression Tree</vt:lpstr>
      <vt:lpstr>2nd DT – Grouped Salaries</vt:lpstr>
      <vt:lpstr>Neural Network</vt:lpstr>
      <vt:lpstr>Neural Network – run 2</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2019-03-03T07:23:10Z</dcterms:created>
  <dcterms:modified xsi:type="dcterms:W3CDTF">2019-03-03T19:55:20Z</dcterms:modified>
</cp:coreProperties>
</file>