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45"/>
  </p:normalViewPr>
  <p:slideViewPr>
    <p:cSldViewPr snapToGrid="0" snapToObjects="1">
      <p:cViewPr>
        <p:scale>
          <a:sx n="19" d="100"/>
          <a:sy n="19" d="100"/>
        </p:scale>
        <p:origin x="3840" y="512"/>
      </p:cViewPr>
      <p:guideLst>
        <p:guide orient="horz" pos="3167"/>
        <p:guide orient="horz" pos="3599"/>
        <p:guide orient="horz" pos="25874"/>
        <p:guide pos="12242"/>
        <p:guide pos="1104"/>
        <p:guide pos="6578"/>
        <p:guide pos="9646"/>
        <p:guide pos="17954"/>
        <p:guide pos="12480"/>
        <p:guide pos="6816"/>
        <p:guide pos="94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14.09.18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DE" dirty="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NULL"/><Relationship Id="rId6" Type="http://schemas.openxmlformats.org/officeDocument/2006/relationships/image" Target="../media/image3.emf"/><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Bild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49" y="19999701"/>
            <a:ext cx="13732609" cy="9612826"/>
          </a:xfrm>
          <a:prstGeom prst="rect">
            <a:avLst/>
          </a:prstGeom>
        </p:spPr>
      </p:pic>
      <p:pic>
        <p:nvPicPr>
          <p:cNvPr id="5" name="Bild 4"/>
          <p:cNvPicPr>
            <a:picLocks noChangeAspect="1"/>
          </p:cNvPicPr>
          <p:nvPr/>
        </p:nvPicPr>
        <p:blipFill rotWithShape="1">
          <a:blip r:embed="rId4">
            <a:extLst>
              <a:ext uri="{28A0092B-C50C-407E-A947-70E740481C1C}">
                <a14:useLocalDpi xmlns:a14="http://schemas.microsoft.com/office/drawing/2010/main" val="0"/>
              </a:ext>
            </a:extLst>
          </a:blip>
          <a:srcRect l="55755" t="47474" r="35279" b="32767"/>
          <a:stretch/>
        </p:blipFill>
        <p:spPr>
          <a:xfrm>
            <a:off x="22020115" y="11940473"/>
            <a:ext cx="4834624" cy="7088884"/>
          </a:xfrm>
          <a:prstGeom prst="rect">
            <a:avLst/>
          </a:prstGeom>
        </p:spPr>
      </p:pic>
      <p:pic>
        <p:nvPicPr>
          <p:cNvPr id="31" name="Bild 30"/>
          <p:cNvPicPr>
            <a:picLocks noChangeAspect="1"/>
          </p:cNvPicPr>
          <p:nvPr/>
        </p:nvPicPr>
        <p:blipFill rotWithShape="1">
          <a:blip r:embed="rId4">
            <a:extLst>
              <a:ext uri="{28A0092B-C50C-407E-A947-70E740481C1C}">
                <a14:useLocalDpi xmlns:a14="http://schemas.microsoft.com/office/drawing/2010/main" val="0"/>
              </a:ext>
            </a:extLst>
          </a:blip>
          <a:srcRect l="40990" t="44316" r="48451" b="35417"/>
          <a:stretch/>
        </p:blipFill>
        <p:spPr>
          <a:xfrm>
            <a:off x="18446821" y="11940473"/>
            <a:ext cx="5693939" cy="7088884"/>
          </a:xfrm>
          <a:prstGeom prst="rect">
            <a:avLst/>
          </a:prstGeom>
        </p:spPr>
      </p:pic>
      <p:sp>
        <p:nvSpPr>
          <p:cNvPr id="22" name="Textfeld 1"/>
          <p:cNvSpPr txBox="1">
            <a:spLocks noChangeArrowheads="1"/>
          </p:cNvSpPr>
          <p:nvPr/>
        </p:nvSpPr>
        <p:spPr bwMode="auto">
          <a:xfrm>
            <a:off x="1744119" y="29460136"/>
            <a:ext cx="13766752" cy="150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2400" b="1" i="1" u="sng" dirty="0"/>
              <a:t>Abbildung 1</a:t>
            </a:r>
            <a:r>
              <a:rPr lang="de-DE" sz="2400" i="1" dirty="0"/>
              <a:t>: </a:t>
            </a:r>
            <a:r>
              <a:rPr lang="de-DE" sz="2400" i="1" dirty="0" smtClean="0"/>
              <a:t>Temperatur. (links) und Feuchteprofil einer Radiosonde (rot) und 30 simulierten Einzelprofilen der ALPACAS </a:t>
            </a:r>
            <a:r>
              <a:rPr lang="de-DE" sz="2400" i="1" dirty="0" smtClean="0"/>
              <a:t>(farbig) </a:t>
            </a:r>
            <a:r>
              <a:rPr lang="de-DE" sz="2400" i="1" dirty="0" smtClean="0"/>
              <a:t>sowie deren zeitliches Mittel (schwarz). Alle Profile stammen vom 29.8.2018 aus der Zeit zwischen 12:59 Uhr  und 13:02 Uhr.</a:t>
            </a:r>
            <a:endParaRPr lang="de-DE" sz="2400" i="1" dirty="0"/>
          </a:p>
          <a:p>
            <a:endParaRPr lang="de-DE" sz="2000" dirty="0"/>
          </a:p>
        </p:txBody>
      </p:sp>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pic>
        <p:nvPicPr>
          <p:cNvPr id="12" name="Bild 11"/>
          <p:cNvPicPr>
            <a:picLocks noChangeAspect="1"/>
          </p:cNvPicPr>
          <p:nvPr/>
        </p:nvPicPr>
        <p:blipFill>
          <a:blip r:embed="rId5"/>
          <a:stretch>
            <a:fillRect/>
          </a:stretch>
        </p:blipFill>
        <p:spPr>
          <a:xfrm>
            <a:off x="1744118" y="39294783"/>
            <a:ext cx="6998755" cy="2269338"/>
          </a:xfrm>
          <a:prstGeom prst="rect">
            <a:avLst/>
          </a:prstGeom>
        </p:spPr>
      </p:pic>
      <p:pic>
        <p:nvPicPr>
          <p:cNvPr id="21" name="Bild 20"/>
          <p:cNvPicPr>
            <a:picLocks noChangeAspect="1"/>
          </p:cNvPicPr>
          <p:nvPr/>
        </p:nvPicPr>
        <p:blipFill>
          <a:blip r:embed="rId6"/>
          <a:stretch>
            <a:fillRect/>
          </a:stretch>
        </p:blipFill>
        <p:spPr>
          <a:xfrm>
            <a:off x="24858686" y="39881681"/>
            <a:ext cx="3736582" cy="1682440"/>
          </a:xfrm>
          <a:prstGeom prst="rect">
            <a:avLst/>
          </a:prstGeom>
        </p:spPr>
      </p:pic>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viel Zufall steckt im Ergebnis eines </a:t>
            </a:r>
          </a:p>
          <a:p>
            <a:pPr>
              <a:lnSpc>
                <a:spcPct val="100000"/>
              </a:lnSpc>
            </a:pPr>
            <a:r>
              <a:rPr lang="de-DE" sz="6600" b="1" dirty="0" err="1">
                <a:solidFill>
                  <a:schemeClr val="tx1"/>
                </a:solidFill>
              </a:rPr>
              <a:t>Radiosondenaufstiegs</a:t>
            </a:r>
            <a:r>
              <a:rPr lang="de-DE" sz="6600" b="1" dirty="0">
                <a:solidFill>
                  <a:schemeClr val="tx1"/>
                </a:solidFill>
              </a:rPr>
              <a:t>?</a:t>
            </a:r>
            <a:endParaRPr lang="de-DE" sz="4000" b="1" dirty="0">
              <a:solidFill>
                <a:schemeClr val="tx1"/>
              </a:solidFill>
            </a:endParaRP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pic>
        <p:nvPicPr>
          <p:cNvPr id="6" name="Grafik 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4642662" y="1059516"/>
            <a:ext cx="4392488" cy="3348477"/>
          </a:xfrm>
          <a:prstGeom prst="rect">
            <a:avLst/>
          </a:prstGeom>
        </p:spPr>
      </p:pic>
      <p:pic>
        <p:nvPicPr>
          <p:cNvPr id="3" name="Grafik 2"/>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3850574" y="1950066"/>
            <a:ext cx="4266848" cy="3200136"/>
          </a:xfrm>
          <a:prstGeom prst="rect">
            <a:avLst/>
          </a:prstGeom>
          <a:ln>
            <a:noFill/>
          </a:ln>
        </p:spPr>
      </p:pic>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4" name="Textfeld 3"/>
          <p:cNvSpPr txBox="1"/>
          <p:nvPr/>
        </p:nvSpPr>
        <p:spPr>
          <a:xfrm>
            <a:off x="25506758" y="2332534"/>
            <a:ext cx="2520280" cy="923330"/>
          </a:xfrm>
          <a:prstGeom prst="rect">
            <a:avLst/>
          </a:prstGeom>
          <a:no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feld 7"/>
          <p:cNvSpPr txBox="1"/>
          <p:nvPr/>
        </p:nvSpPr>
        <p:spPr>
          <a:xfrm>
            <a:off x="19443809" y="15202336"/>
            <a:ext cx="1860314" cy="646331"/>
          </a:xfrm>
          <a:prstGeom prst="rect">
            <a:avLst/>
          </a:prstGeom>
          <a:noFill/>
        </p:spPr>
        <p:txBody>
          <a:bodyPr wrap="square" rtlCol="0">
            <a:spAutoFit/>
          </a:bodyPr>
          <a:lstStyle/>
          <a:p>
            <a:r>
              <a:rPr lang="de-DE" sz="3600" dirty="0" err="1" smtClean="0"/>
              <a:t>Helikite</a:t>
            </a:r>
            <a:endParaRPr lang="de-DE" sz="3600" dirty="0"/>
          </a:p>
        </p:txBody>
      </p:sp>
      <p:sp>
        <p:nvSpPr>
          <p:cNvPr id="30" name="Textfeld 29"/>
          <p:cNvSpPr txBox="1"/>
          <p:nvPr/>
        </p:nvSpPr>
        <p:spPr>
          <a:xfrm>
            <a:off x="23850574" y="15825948"/>
            <a:ext cx="2629425" cy="646331"/>
          </a:xfrm>
          <a:prstGeom prst="rect">
            <a:avLst/>
          </a:prstGeom>
          <a:noFill/>
        </p:spPr>
        <p:txBody>
          <a:bodyPr wrap="square" rtlCol="0">
            <a:spAutoFit/>
          </a:bodyPr>
          <a:lstStyle/>
          <a:p>
            <a:r>
              <a:rPr lang="de-DE" sz="3600" dirty="0" smtClean="0"/>
              <a:t>Radiosonde</a:t>
            </a:r>
            <a:endParaRPr lang="de-DE" dirty="0"/>
          </a:p>
        </p:txBody>
      </p:sp>
      <p:sp>
        <p:nvSpPr>
          <p:cNvPr id="14" name="Rechteck 13"/>
          <p:cNvSpPr/>
          <p:nvPr/>
        </p:nvSpPr>
        <p:spPr bwMode="auto">
          <a:xfrm>
            <a:off x="1220434" y="11362352"/>
            <a:ext cx="27374834" cy="8138906"/>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32" name="Rechteck 31"/>
          <p:cNvSpPr/>
          <p:nvPr/>
        </p:nvSpPr>
        <p:spPr bwMode="auto">
          <a:xfrm>
            <a:off x="1220434" y="19804340"/>
            <a:ext cx="27374834" cy="11649399"/>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17" name="Rechteck 16"/>
          <p:cNvSpPr/>
          <p:nvPr/>
        </p:nvSpPr>
        <p:spPr bwMode="auto">
          <a:xfrm>
            <a:off x="-34747616" y="4696025"/>
            <a:ext cx="26896987"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Einleitung</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4000" b="0" i="0"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4000" b="0" i="0" u="none" strike="noStrike" cap="none" normalizeH="0" dirty="0" smtClean="0">
                <a:ln>
                  <a:noFill/>
                </a:ln>
                <a:solidFill>
                  <a:srgbClr val="000000"/>
                </a:solidFill>
                <a:effectLst/>
                <a:ea typeface="ＭＳ Ｐゴシック" pitchFamily="124" charset="-128"/>
              </a:rPr>
              <a:t> Ballonaufstiege durchgeführt.</a:t>
            </a:r>
            <a:r>
              <a:rPr lang="de-DE" sz="4000" dirty="0" smtClean="0">
                <a:ea typeface="ＭＳ Ｐゴシック" pitchFamily="124" charset="-128"/>
              </a:rPr>
              <a:t> Da die Grenzschicht zeitlich und räumlich stark variabel ist, ist ein Einzelaufstieg meist nicht repräsentativ für den mittleren Zustand der Grenzschicht. Aber wie gut repräsentiert ein Einzelaufstieg den </a:t>
            </a:r>
            <a:r>
              <a:rPr lang="de-DE" sz="4000" dirty="0" err="1" smtClean="0">
                <a:ea typeface="ＭＳ Ｐゴシック" pitchFamily="124" charset="-128"/>
              </a:rPr>
              <a:t>instantanen</a:t>
            </a:r>
            <a:r>
              <a:rPr lang="de-DE" sz="4000" dirty="0" smtClean="0">
                <a:ea typeface="ＭＳ Ｐゴシック" pitchFamily="124" charset="-128"/>
              </a:rPr>
              <a:t> Zustand der Grenzschicht? Wie groß sind die </a:t>
            </a:r>
          </a:p>
        </p:txBody>
      </p:sp>
      <p:sp>
        <p:nvSpPr>
          <p:cNvPr id="18" name="Textfeld 17"/>
          <p:cNvSpPr txBox="1"/>
          <p:nvPr/>
        </p:nvSpPr>
        <p:spPr>
          <a:xfrm>
            <a:off x="1931013" y="11561796"/>
            <a:ext cx="15006156" cy="7571303"/>
          </a:xfrm>
          <a:prstGeom prst="rect">
            <a:avLst/>
          </a:prstGeom>
          <a:noFill/>
        </p:spPr>
        <p:txBody>
          <a:bodyPr wrap="square" rtlCol="0">
            <a:spAutoFit/>
          </a:bodyPr>
          <a:lstStyle/>
          <a:p>
            <a:r>
              <a:rPr lang="de-DE" sz="5400" b="1" dirty="0" smtClean="0">
                <a:solidFill>
                  <a:srgbClr val="CB1028"/>
                </a:solidFill>
              </a:rPr>
              <a:t>Methode</a:t>
            </a:r>
          </a:p>
          <a:p>
            <a:pPr algn="just"/>
            <a:r>
              <a:rPr lang="de-DE" sz="3600" dirty="0" smtClean="0"/>
              <a:t>Zur Einschätzung der Variabilität der Grenzschicht während eines Aufstieges wurde eine Messung einer Radiosonde mit gleichzeitigen kontinuierlichen Messungen der Grenzschicht verglichen. Die Messungen wurden am 29.8.2018 in Marienleuchte durchgeführt. Um die Temperatur und Feuchte in der Grenzschicht kontinuierlich zu messen, wurden elf ALPACAs an der Leine eines </a:t>
            </a:r>
            <a:r>
              <a:rPr lang="de-DE" sz="3600" dirty="0" err="1" smtClean="0"/>
              <a:t>Helikites</a:t>
            </a:r>
            <a:r>
              <a:rPr lang="de-DE" sz="3600" dirty="0" smtClean="0"/>
              <a:t> in verschiedenen Höhen befestigt. Während der Messung wurde eine Radiosonde möglichst nahe am </a:t>
            </a:r>
            <a:r>
              <a:rPr lang="de-DE" sz="3600" dirty="0" err="1" smtClean="0"/>
              <a:t>Helikite</a:t>
            </a:r>
            <a:r>
              <a:rPr lang="de-DE" sz="3600" dirty="0" smtClean="0"/>
              <a:t> steigen gelassen. Aus den 3-sekündlichen ALPACA Messungen in der Zeit des </a:t>
            </a:r>
            <a:r>
              <a:rPr lang="de-DE" sz="3600" dirty="0" err="1" smtClean="0"/>
              <a:t>Radiosondenaufstiegs</a:t>
            </a:r>
            <a:r>
              <a:rPr lang="de-DE" sz="3600" dirty="0" smtClean="0"/>
              <a:t> (ca. 2-3 Minuten) wurde ein Ensemble von </a:t>
            </a:r>
            <a:r>
              <a:rPr lang="de-DE" sz="3600" dirty="0" smtClean="0"/>
              <a:t>30 </a:t>
            </a:r>
            <a:r>
              <a:rPr lang="de-DE" sz="3600" dirty="0" err="1" smtClean="0"/>
              <a:t>instantanen</a:t>
            </a:r>
            <a:r>
              <a:rPr lang="de-DE" sz="3600" dirty="0" smtClean="0"/>
              <a:t> </a:t>
            </a:r>
            <a:r>
              <a:rPr lang="de-DE" sz="3600" dirty="0" smtClean="0"/>
              <a:t>Einzelprofilen </a:t>
            </a:r>
            <a:r>
              <a:rPr lang="de-DE" sz="3600" dirty="0" smtClean="0"/>
              <a:t>simuliert</a:t>
            </a:r>
            <a:r>
              <a:rPr lang="de-DE" sz="3600" dirty="0" smtClean="0"/>
              <a:t>. Anhand dieses Ensembles lässt sich bestimmen, wie stark Temperatur und Feuchte während des </a:t>
            </a:r>
            <a:r>
              <a:rPr lang="de-DE" sz="3600" dirty="0" err="1" smtClean="0"/>
              <a:t>Radiosondenaufstieges</a:t>
            </a:r>
            <a:r>
              <a:rPr lang="de-DE" sz="3600" dirty="0" smtClean="0"/>
              <a:t> variieren</a:t>
            </a:r>
            <a:r>
              <a:rPr lang="de-DE" sz="3600" dirty="0" smtClean="0"/>
              <a:t>.</a:t>
            </a:r>
          </a:p>
        </p:txBody>
      </p:sp>
      <p:sp>
        <p:nvSpPr>
          <p:cNvPr id="39" name="Textfeld 38"/>
          <p:cNvSpPr txBox="1"/>
          <p:nvPr/>
        </p:nvSpPr>
        <p:spPr>
          <a:xfrm>
            <a:off x="14953044" y="20357754"/>
            <a:ext cx="12809156" cy="11510843"/>
          </a:xfrm>
          <a:prstGeom prst="rect">
            <a:avLst/>
          </a:prstGeom>
          <a:noFill/>
        </p:spPr>
        <p:txBody>
          <a:bodyPr wrap="square" rtlCol="0">
            <a:spAutoFit/>
          </a:bodyPr>
          <a:lstStyle/>
          <a:p>
            <a:r>
              <a:rPr lang="de-DE" sz="5400" b="1" dirty="0" smtClean="0">
                <a:solidFill>
                  <a:srgbClr val="CB1028"/>
                </a:solidFill>
              </a:rPr>
              <a:t>Ergebnis</a:t>
            </a:r>
          </a:p>
          <a:p>
            <a:pPr marL="571500" indent="-571500" algn="just">
              <a:buFont typeface="Arial" charset="0"/>
              <a:buChar char="•"/>
            </a:pPr>
            <a:r>
              <a:rPr lang="de-DE" sz="3600" dirty="0" smtClean="0"/>
              <a:t>Das </a:t>
            </a:r>
            <a:r>
              <a:rPr lang="de-DE" sz="3600" dirty="0" smtClean="0"/>
              <a:t>gemessene Temperatur- und Feuchteprofil der Radiosonde deckt sich größtenteils mit den simulierten Ensembles (Abb. 1). In etwa 400 m Höhe befindet sich die Oberkante einer Grenzschicht, die besonders am starken Gradienten der relativen Feuchte zu erkennen ist. </a:t>
            </a:r>
          </a:p>
          <a:p>
            <a:pPr marL="571500" indent="-571500" algn="just">
              <a:buFont typeface="Arial" charset="0"/>
              <a:buChar char="•"/>
            </a:pPr>
            <a:r>
              <a:rPr lang="de-DE" sz="3600" dirty="0" smtClean="0"/>
              <a:t>Die Temperatur variiert im Messzeitraum um bis zu 1 K, meist jedoch unter 0,5 K. Die relative Feuchte variiert stärker, meist 3 </a:t>
            </a:r>
            <a:r>
              <a:rPr lang="de-DE" sz="3600" dirty="0"/>
              <a:t>-</a:t>
            </a:r>
            <a:r>
              <a:rPr lang="de-DE" sz="3600" dirty="0" smtClean="0"/>
              <a:t> 5 %. An der Oberkante der Grenzschicht variiert die Feuchte bis zu 10 </a:t>
            </a:r>
            <a:r>
              <a:rPr lang="de-DE" sz="3600" dirty="0" smtClean="0"/>
              <a:t>%, da die Höhe der Oberkante innerhalb der Zeit stark schwankt.</a:t>
            </a:r>
          </a:p>
          <a:p>
            <a:pPr marL="571500" indent="-571500" algn="just">
              <a:buFont typeface="Arial" charset="0"/>
              <a:buChar char="•"/>
            </a:pPr>
            <a:r>
              <a:rPr lang="de-DE" sz="3600" dirty="0" smtClean="0"/>
              <a:t>Im unteren Bereich ähneln die Werte der Radiosonde den Einzelprofilen am Anfang des Aufstieges, und im  oberen Bereich denen am Ende des Aufstieges. Das Einzelprofil der Radiosonde setzt sich also aus verschiedenen Zuständen der Grenzschicht zusammen, die sich im oberen Bereich erheblich unterscheiden  </a:t>
            </a:r>
            <a:endParaRPr lang="de-DE" sz="3600" dirty="0" smtClean="0"/>
          </a:p>
          <a:p>
            <a:pPr algn="just"/>
            <a:endParaRPr lang="de-DE" sz="3600" dirty="0" smtClean="0"/>
          </a:p>
          <a:p>
            <a:pPr algn="just"/>
            <a:endParaRPr lang="de-DE" sz="3600" dirty="0" smtClean="0"/>
          </a:p>
          <a:p>
            <a:pPr algn="just"/>
            <a:r>
              <a:rPr lang="de-DE" sz="4000" dirty="0" smtClean="0"/>
              <a:t> </a:t>
            </a:r>
          </a:p>
        </p:txBody>
      </p:sp>
      <p:sp>
        <p:nvSpPr>
          <p:cNvPr id="34" name="Rechteck 33"/>
          <p:cNvSpPr/>
          <p:nvPr/>
        </p:nvSpPr>
        <p:spPr bwMode="auto">
          <a:xfrm>
            <a:off x="1130049" y="31925640"/>
            <a:ext cx="27465219"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Fazit</a:t>
            </a:r>
          </a:p>
          <a:p>
            <a:pPr algn="just"/>
            <a:r>
              <a:rPr lang="de-DE" sz="3600" dirty="0" smtClean="0">
                <a:ea typeface="ＭＳ Ｐゴシック" pitchFamily="124" charset="-128"/>
              </a:rPr>
              <a:t>Die Temperatur</a:t>
            </a:r>
            <a:r>
              <a:rPr lang="de-DE" sz="3600" dirty="0">
                <a:ea typeface="ＭＳ Ｐゴシック" pitchFamily="124" charset="-128"/>
              </a:rPr>
              <a:t> variiert </a:t>
            </a:r>
            <a:r>
              <a:rPr lang="de-DE" sz="3600" dirty="0" smtClean="0">
                <a:ea typeface="ＭＳ Ｐゴシック" pitchFamily="124" charset="-128"/>
              </a:rPr>
              <a:t> binnen eines </a:t>
            </a:r>
            <a:r>
              <a:rPr lang="de-DE" sz="3600" dirty="0" err="1" smtClean="0">
                <a:ea typeface="ＭＳ Ｐゴシック" pitchFamily="124" charset="-128"/>
              </a:rPr>
              <a:t>Radiosondenaufstiegs</a:t>
            </a:r>
            <a:r>
              <a:rPr lang="de-DE" sz="3600" dirty="0" smtClean="0">
                <a:ea typeface="ＭＳ Ｐゴシック" pitchFamily="124" charset="-128"/>
              </a:rPr>
              <a:t> nur geringfügig, während die Feuchte um bis zu 5 % vom mittleren Zustand der Grenzschicht abweichen kann!!!!!!1111ELF</a:t>
            </a:r>
          </a:p>
        </p:txBody>
      </p:sp>
      <p:sp>
        <p:nvSpPr>
          <p:cNvPr id="35" name="Rechteck 34"/>
          <p:cNvSpPr/>
          <p:nvPr/>
        </p:nvSpPr>
        <p:spPr bwMode="auto">
          <a:xfrm>
            <a:off x="1220434" y="7047886"/>
            <a:ext cx="26302547" cy="4011384"/>
          </a:xfrm>
          <a:prstGeom prst="rect">
            <a:avLst/>
          </a:prstGeom>
          <a:solidFill>
            <a:schemeClr val="bg1"/>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Motivation</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3600" b="0" i="1"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3600" b="0" i="1" u="none" strike="noStrike" cap="none" normalizeH="0" dirty="0" smtClean="0">
                <a:ln>
                  <a:noFill/>
                </a:ln>
                <a:solidFill>
                  <a:srgbClr val="000000"/>
                </a:solidFill>
                <a:effectLst/>
                <a:ea typeface="ＭＳ Ｐゴシック" pitchFamily="124" charset="-128"/>
              </a:rPr>
              <a:t> Ballonaufstiege durchgeführt.</a:t>
            </a:r>
            <a:r>
              <a:rPr lang="de-DE" sz="3600" i="1" dirty="0" smtClean="0">
                <a:ea typeface="ＭＳ Ｐゴシック" pitchFamily="124" charset="-128"/>
              </a:rPr>
              <a:t> Da die Grenzschicht zeitlich und räumlich stark variabel ist, ist ein Einzelaufstieg meist nicht repräsentativ für den mittleren Zustand der Grenzschicht. Aber wie gut repräsentiert ein einzelner Aufstieg den </a:t>
            </a:r>
            <a:r>
              <a:rPr lang="de-DE" sz="3600" i="1" dirty="0" err="1" smtClean="0">
                <a:ea typeface="ＭＳ Ｐゴシック" pitchFamily="124" charset="-128"/>
              </a:rPr>
              <a:t>instantanen</a:t>
            </a:r>
            <a:r>
              <a:rPr lang="de-DE" sz="3600" i="1" dirty="0" smtClean="0">
                <a:ea typeface="ＭＳ Ｐゴシック" pitchFamily="124" charset="-128"/>
              </a:rPr>
              <a:t> Zustand der Grenzschicht? Wieviel Fehler entsteht dadurch, dass der Sensor nicht an einem Zeitpunkt die ganze Grenzschicht misst? Mit den kontinuierlichen Messungen der ALPACAS lassen sich diese Fragen beantworten.</a:t>
            </a:r>
          </a:p>
        </p:txBody>
      </p:sp>
      <p:sp>
        <p:nvSpPr>
          <p:cNvPr id="9" name="Textfeld 8"/>
          <p:cNvSpPr txBox="1"/>
          <p:nvPr/>
        </p:nvSpPr>
        <p:spPr>
          <a:xfrm>
            <a:off x="21341147" y="17690463"/>
            <a:ext cx="4177490" cy="646331"/>
          </a:xfrm>
          <a:prstGeom prst="rect">
            <a:avLst/>
          </a:prstGeom>
          <a:noFill/>
        </p:spPr>
        <p:txBody>
          <a:bodyPr wrap="none" rtlCol="0">
            <a:spAutoFit/>
          </a:bodyPr>
          <a:lstStyle/>
          <a:p>
            <a:r>
              <a:rPr lang="de-DE" sz="3600" dirty="0" smtClean="0"/>
              <a:t>Leine mit ALPACAs</a:t>
            </a:r>
            <a:endParaRPr lang="de-DE" sz="3600" dirty="0"/>
          </a:p>
        </p:txBody>
      </p:sp>
      <p:pic>
        <p:nvPicPr>
          <p:cNvPr id="16" name="Bild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05358" y="37544733"/>
            <a:ext cx="6997768" cy="467389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499</Words>
  <Application>Microsoft Macintosh PowerPoint</Application>
  <PresentationFormat>Benutzerdefiniert</PresentationFormat>
  <Paragraphs>29</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ＭＳ Ｐゴシック</vt:lpstr>
      <vt:lpstr>Verdana</vt:lpstr>
      <vt:lpstr>Arial</vt:lpstr>
      <vt:lpstr>CEN_CliSAP_Plakatmaster</vt:lpstr>
      <vt:lpstr>PowerPoint-Präsentation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Jakob Dörr</cp:lastModifiedBy>
  <cp:revision>39</cp:revision>
  <dcterms:modified xsi:type="dcterms:W3CDTF">2018-09-14T15:43:03Z</dcterms:modified>
</cp:coreProperties>
</file>